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9"/>
  </p:notesMasterIdLst>
  <p:sldIdLst>
    <p:sldId id="295" r:id="rId4"/>
    <p:sldId id="296" r:id="rId5"/>
    <p:sldId id="301" r:id="rId6"/>
    <p:sldId id="302" r:id="rId7"/>
    <p:sldId id="298" r:id="rId8"/>
    <p:sldId id="300" r:id="rId9"/>
    <p:sldId id="303" r:id="rId10"/>
    <p:sldId id="304" r:id="rId11"/>
    <p:sldId id="314" r:id="rId12"/>
    <p:sldId id="315" r:id="rId13"/>
    <p:sldId id="316" r:id="rId14"/>
    <p:sldId id="317" r:id="rId15"/>
    <p:sldId id="305" r:id="rId16"/>
    <p:sldId id="313" r:id="rId17"/>
    <p:sldId id="306" r:id="rId18"/>
    <p:sldId id="307" r:id="rId19"/>
    <p:sldId id="308" r:id="rId20"/>
    <p:sldId id="309" r:id="rId21"/>
    <p:sldId id="318" r:id="rId22"/>
    <p:sldId id="311" r:id="rId23"/>
    <p:sldId id="290" r:id="rId24"/>
    <p:sldId id="291" r:id="rId25"/>
    <p:sldId id="292" r:id="rId26"/>
    <p:sldId id="293" r:id="rId27"/>
    <p:sldId id="319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D94"/>
    <a:srgbClr val="133864"/>
    <a:srgbClr val="732282"/>
    <a:srgbClr val="82BC00"/>
    <a:srgbClr val="FFCD00"/>
    <a:srgbClr val="056FC6"/>
    <a:srgbClr val="DF5F32"/>
    <a:srgbClr val="00843D"/>
    <a:srgbClr val="9F1D35"/>
    <a:srgbClr val="222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862" autoAdjust="0"/>
  </p:normalViewPr>
  <p:slideViewPr>
    <p:cSldViewPr>
      <p:cViewPr varScale="1">
        <p:scale>
          <a:sx n="134" d="100"/>
          <a:sy n="134" d="100"/>
        </p:scale>
        <p:origin x="34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836E5-DFBE-415C-AD68-D4865C3199F6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4B415-2AC6-45A8-9DEB-2ED22E5F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6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00353eae5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600353eae5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g2600353eae5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B415-2AC6-45A8-9DEB-2ED22E5FF5B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63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B415-2AC6-45A8-9DEB-2ED22E5FF5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60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B415-2AC6-45A8-9DEB-2ED22E5FF5B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21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B415-2AC6-45A8-9DEB-2ED22E5FF5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3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B415-2AC6-45A8-9DEB-2ED22E5FF5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5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B415-2AC6-45A8-9DEB-2ED22E5FF5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5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4F60B-DB58-45CE-9315-975A3026EC5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3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B415-2AC6-45A8-9DEB-2ED22E5FF5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74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00353eae5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600353eae5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g2600353eae5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B415-2AC6-45A8-9DEB-2ED22E5FF5B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2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B415-2AC6-45A8-9DEB-2ED22E5FF5B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5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4B415-2AC6-45A8-9DEB-2ED22E5FF5B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1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4B415-2AC6-45A8-9DEB-2ED22E5FF5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i="0" kern="1200" baseline="0" dirty="0">
              <a:solidFill>
                <a:schemeClr val="tx1"/>
              </a:solidFill>
              <a:effectLst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4F60B-DB58-45CE-9315-975A3026EC5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kern="1200" baseline="0" dirty="0">
              <a:solidFill>
                <a:schemeClr val="tx1"/>
              </a:solidFill>
              <a:effectLst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4F60B-DB58-45CE-9315-975A3026EC5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6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kern="1200" baseline="0" dirty="0">
              <a:solidFill>
                <a:schemeClr val="tx1"/>
              </a:solidFill>
              <a:effectLst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4F60B-DB58-45CE-9315-975A3026EC5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73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kern="1200" baseline="0" dirty="0">
              <a:solidFill>
                <a:schemeClr val="tx1"/>
              </a:solidFill>
              <a:effectLst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4F60B-DB58-45CE-9315-975A3026EC5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4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9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35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049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2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11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54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916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593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350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21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01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121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7872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760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1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57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66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26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36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47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62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4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20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90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45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I16_PP_ArtBkgrnds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3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0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6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6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A8AD-0B73-45B0-B206-7F970A30DE14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C1B7-82E5-475C-9BBE-3BB745F9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86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  <a:defRPr sz="3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0298604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A8AD-0B73-45B0-B206-7F970A30DE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C1B7-82E5-475C-9BBE-3BB745F9D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8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52" y="4674241"/>
            <a:ext cx="9146651" cy="75842"/>
          </a:xfrm>
          <a:prstGeom prst="rect">
            <a:avLst/>
          </a:prstGeom>
          <a:solidFill>
            <a:srgbClr val="167D9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50" y="3687007"/>
            <a:ext cx="9146650" cy="9872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49" y="3611167"/>
            <a:ext cx="9146651" cy="75842"/>
          </a:xfrm>
          <a:prstGeom prst="rect">
            <a:avLst/>
          </a:prstGeom>
          <a:solidFill>
            <a:srgbClr val="167D9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62"/>
          <p:cNvSpPr/>
          <p:nvPr/>
        </p:nvSpPr>
        <p:spPr>
          <a:xfrm>
            <a:off x="210798" y="190925"/>
            <a:ext cx="860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360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How to Talk with Your Colleagues about</a:t>
            </a:r>
            <a:endParaRPr sz="36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62"/>
          <p:cNvSpPr txBox="1">
            <a:spLocks noGrp="1"/>
          </p:cNvSpPr>
          <p:nvPr>
            <p:ph type="title" idx="4294967295"/>
          </p:nvPr>
        </p:nvSpPr>
        <p:spPr>
          <a:xfrm>
            <a:off x="267175" y="685413"/>
            <a:ext cx="8607000" cy="2739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8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Universal Design for Learning</a:t>
            </a:r>
            <a:endParaRPr kumimoji="0" lang="en-AU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/>
              <a:sym typeface="Arial"/>
            </a:endParaRPr>
          </a:p>
        </p:txBody>
      </p:sp>
      <p:sp>
        <p:nvSpPr>
          <p:cNvPr id="363" name="Google Shape;363;p62"/>
          <p:cNvSpPr txBox="1"/>
          <p:nvPr/>
        </p:nvSpPr>
        <p:spPr>
          <a:xfrm>
            <a:off x="3406373" y="3908375"/>
            <a:ext cx="26670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rPr>
              <a:t>UDL Symposium</a:t>
            </a:r>
            <a:endParaRPr sz="1400" kern="0" dirty="0">
              <a:solidFill>
                <a:srgbClr val="002F6C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 dirty="0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rPr>
              <a:t>September 7, 2023</a:t>
            </a:r>
            <a:endParaRPr sz="1600" b="1" kern="0" dirty="0">
              <a:solidFill>
                <a:srgbClr val="002F6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4" name="Google Shape;364;p62" descr="head shot of Tom Tobin" title="head shot of Tom Tobin"/>
          <p:cNvPicPr preferRelativeResize="0"/>
          <p:nvPr/>
        </p:nvPicPr>
        <p:blipFill rotWithShape="1">
          <a:blip r:embed="rId3">
            <a:alphaModFix/>
          </a:blip>
          <a:srcRect b="13925"/>
          <a:stretch/>
        </p:blipFill>
        <p:spPr>
          <a:xfrm>
            <a:off x="6537960" y="2070362"/>
            <a:ext cx="2606039" cy="307313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2"/>
          <p:cNvSpPr txBox="1"/>
          <p:nvPr/>
        </p:nvSpPr>
        <p:spPr>
          <a:xfrm>
            <a:off x="6904685" y="4492233"/>
            <a:ext cx="2104401" cy="51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Thomas J. Tobin</a:t>
            </a:r>
            <a:endParaRPr sz="5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University of Wisconsin-Madison</a:t>
            </a:r>
            <a:endParaRPr sz="10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 descr="ADCET log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0"/>
          <a:stretch/>
        </p:blipFill>
        <p:spPr>
          <a:xfrm>
            <a:off x="267175" y="3691516"/>
            <a:ext cx="2316910" cy="9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9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full of people seated at tables, and almost all of them are raising their hands to take part in a conversation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8"/>
          <a:stretch/>
        </p:blipFill>
        <p:spPr>
          <a:xfrm>
            <a:off x="-1" y="1"/>
            <a:ext cx="9144001" cy="5155043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736854" y="182123"/>
            <a:ext cx="1273426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4553" y="4993462"/>
            <a:ext cx="2569448" cy="16158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Image © Brodie </a:t>
            </a:r>
            <a:r>
              <a:rPr lang="en-US" sz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Vissers</a:t>
            </a:r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. Used under CC 0 license from burst.shopify.com</a:t>
            </a:r>
          </a:p>
        </p:txBody>
      </p:sp>
    </p:spTree>
    <p:extLst>
      <p:ext uri="{BB962C8B-B14F-4D97-AF65-F5344CB8AC3E}">
        <p14:creationId xmlns:p14="http://schemas.microsoft.com/office/powerpoint/2010/main" val="37740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number of graduates of a college. They’re outside. They’re all smiling. They’re in their caps and gowns. It’s the moment when they all throw their caps up in the air. “Hooray, we’ve graduated.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1"/>
          <a:stretch/>
        </p:blipFill>
        <p:spPr bwMode="auto">
          <a:xfrm>
            <a:off x="0" y="0"/>
            <a:ext cx="9144000" cy="51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7464788" y="1470954"/>
            <a:ext cx="1510270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8880" y="4993462"/>
            <a:ext cx="2395121" cy="16158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Image © Max Fleischman. Used under CC 0 license from pexels.com</a:t>
            </a:r>
          </a:p>
        </p:txBody>
      </p:sp>
    </p:spTree>
    <p:extLst>
      <p:ext uri="{BB962C8B-B14F-4D97-AF65-F5344CB8AC3E}">
        <p14:creationId xmlns:p14="http://schemas.microsoft.com/office/powerpoint/2010/main" val="11204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lculator, a pen, and some writing on a budget sheet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" b="-4299"/>
          <a:stretch/>
        </p:blipFill>
        <p:spPr>
          <a:xfrm>
            <a:off x="0" y="0"/>
            <a:ext cx="9144000" cy="5386596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464898" y="335837"/>
            <a:ext cx="1517483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Budget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1284" y="4993462"/>
            <a:ext cx="2392717" cy="16158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Image © Steve </a:t>
            </a:r>
            <a:r>
              <a:rPr lang="en-US" sz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Buisinne</a:t>
            </a:r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. Used under CC 0 license from pixabay.com</a:t>
            </a:r>
          </a:p>
        </p:txBody>
      </p:sp>
    </p:spTree>
    <p:extLst>
      <p:ext uri="{BB962C8B-B14F-4D97-AF65-F5344CB8AC3E}">
        <p14:creationId xmlns:p14="http://schemas.microsoft.com/office/powerpoint/2010/main" val="9722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dge.alluremedia.com.au/uploads/businessinsider/2014/08/graduate.png" title="Graduating college students in caps and gowns throw their caps into the air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6" b="12414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 txBox="1">
            <a:spLocks noGrp="1"/>
          </p:cNvSpPr>
          <p:nvPr>
            <p:ph type="title" idx="4294967295"/>
          </p:nvPr>
        </p:nvSpPr>
        <p:spPr>
          <a:xfrm>
            <a:off x="154989" y="158794"/>
            <a:ext cx="2896007" cy="1915418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Persistence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Retention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Satisfaction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" y="4972539"/>
            <a:ext cx="115768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</a:rPr>
              <a:t>Image © Business Insider Australia.</a:t>
            </a:r>
          </a:p>
        </p:txBody>
      </p:sp>
    </p:spTree>
    <p:extLst>
      <p:ext uri="{BB962C8B-B14F-4D97-AF65-F5344CB8AC3E}">
        <p14:creationId xmlns:p14="http://schemas.microsoft.com/office/powerpoint/2010/main" val="41559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mmencement.westernu.edu/wp-content/uploads/2019/10/wilson-four.jpg" title="graduation scene: in a crowd of graduates in caps and gowns, a college president in academic regalia gives a fist bump to a smiling gradua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95"/>
          <a:stretch/>
        </p:blipFill>
        <p:spPr bwMode="auto">
          <a:xfrm>
            <a:off x="1" y="1"/>
            <a:ext cx="91516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957984" y="3867151"/>
            <a:ext cx="5228033" cy="715089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38" tIns="45719" rIns="91438" bIns="457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Your 5-Minute Message?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93460"/>
            <a:ext cx="944808" cy="14619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Image © Western University.</a:t>
            </a:r>
          </a:p>
        </p:txBody>
      </p:sp>
    </p:spTree>
    <p:extLst>
      <p:ext uri="{BB962C8B-B14F-4D97-AF65-F5344CB8AC3E}">
        <p14:creationId xmlns:p14="http://schemas.microsoft.com/office/powerpoint/2010/main" val="9507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7 closed doors along a hallway; six are white and one is yellow." title="7 closed doors along a hallway; six are white and one is yellow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0"/>
          <p:cNvSpPr txBox="1">
            <a:spLocks noGrp="1"/>
          </p:cNvSpPr>
          <p:nvPr>
            <p:ph type="title" idx="4294967295"/>
          </p:nvPr>
        </p:nvSpPr>
        <p:spPr>
          <a:xfrm>
            <a:off x="5335872" y="3310294"/>
            <a:ext cx="3390111" cy="715089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2: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UDL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Practice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4993459"/>
            <a:ext cx="1108317" cy="14619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Image © Janice Smith, pixabay.com</a:t>
            </a:r>
          </a:p>
        </p:txBody>
      </p:sp>
    </p:spTree>
    <p:extLst>
      <p:ext uri="{BB962C8B-B14F-4D97-AF65-F5344CB8AC3E}">
        <p14:creationId xmlns:p14="http://schemas.microsoft.com/office/powerpoint/2010/main" val="16393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tatic.timesofisrael.com/www/uploads/2019/09/ramps-in-the-Moslem-Quarter-1045-1024x640.jpg" title="A woman assists another woman in a wheelchair to navigate a set of stairs that has a ramp designed into it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12"/>
          <a:stretch/>
        </p:blipFill>
        <p:spPr bwMode="auto">
          <a:xfrm>
            <a:off x="-11430" y="0"/>
            <a:ext cx="91554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 txBox="1">
            <a:spLocks noGrp="1"/>
          </p:cNvSpPr>
          <p:nvPr>
            <p:ph type="title" idx="4294967295"/>
          </p:nvPr>
        </p:nvSpPr>
        <p:spPr>
          <a:xfrm rot="20957151">
            <a:off x="1465398" y="1924472"/>
            <a:ext cx="3401395" cy="1328023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“Doing For” vs. Designing Into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4993459"/>
            <a:ext cx="789319" cy="14619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Image © Times of Israel</a:t>
            </a:r>
          </a:p>
        </p:txBody>
      </p:sp>
    </p:spTree>
    <p:extLst>
      <p:ext uri="{BB962C8B-B14F-4D97-AF65-F5344CB8AC3E}">
        <p14:creationId xmlns:p14="http://schemas.microsoft.com/office/powerpoint/2010/main" val="5715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9006-BE6F-7A92-D673-E6BAAAD8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/>
              <a:t>Quote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0955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A system that focuses only on "disorder" and </a:t>
            </a:r>
            <a:r>
              <a:rPr lang="en-US" sz="4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individualised</a:t>
            </a: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 interventions misses the opportunity to address trauma through relational repair in every interaction.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06987" y="3995202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rgbClr val="FFCD00"/>
                </a:solidFill>
                <a:latin typeface="Lato" panose="020F0502020204030203" pitchFamily="34" charset="0"/>
              </a:rPr>
              <a:t>— Elizabeth Gregory</a:t>
            </a:r>
          </a:p>
        </p:txBody>
      </p:sp>
    </p:spTree>
    <p:extLst>
      <p:ext uri="{BB962C8B-B14F-4D97-AF65-F5344CB8AC3E}">
        <p14:creationId xmlns:p14="http://schemas.microsoft.com/office/powerpoint/2010/main" val="28346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bs.twimg.com/media/DqZBp-jXcAA8w8B.jpg" title="Eight Koori &quot;Deaf Mob&quot; members smile for a group photo outside an outdoor stag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83"/>
          <a:stretch/>
        </p:blipFill>
        <p:spPr bwMode="auto">
          <a:xfrm>
            <a:off x="4495" y="0"/>
            <a:ext cx="913950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 txBox="1">
            <a:spLocks noGrp="1"/>
          </p:cNvSpPr>
          <p:nvPr>
            <p:ph type="title" idx="4294967295"/>
          </p:nvPr>
        </p:nvSpPr>
        <p:spPr>
          <a:xfrm>
            <a:off x="829176" y="2800350"/>
            <a:ext cx="3779361" cy="1328023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UDL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in Disability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Support Services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4993459"/>
            <a:ext cx="830997" cy="14619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Image © Koori Deaf Mob</a:t>
            </a:r>
          </a:p>
        </p:txBody>
      </p:sp>
    </p:spTree>
    <p:extLst>
      <p:ext uri="{BB962C8B-B14F-4D97-AF65-F5344CB8AC3E}">
        <p14:creationId xmlns:p14="http://schemas.microsoft.com/office/powerpoint/2010/main" val="18124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oup of three students sits at an outdoor café table. One is working on a laptop, another is on her phone, and a third has a book in front of him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0"/>
          <a:stretch/>
        </p:blipFill>
        <p:spPr bwMode="auto">
          <a:xfrm>
            <a:off x="-6292" y="1"/>
            <a:ext cx="9150293" cy="51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Grp="1"/>
          </p:cNvSpPr>
          <p:nvPr>
            <p:ph type="title" idx="4294967295"/>
          </p:nvPr>
        </p:nvSpPr>
        <p:spPr>
          <a:xfrm>
            <a:off x="15230" y="133350"/>
            <a:ext cx="9128771" cy="897834"/>
          </a:xfrm>
          <a:prstGeom prst="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prstClr val="white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Poppins Medium" panose="00000600000000000000" pitchFamily="2" charset="0"/>
              </a:rPr>
              <a:t>4 Access Interactions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-6292" y="3469584"/>
            <a:ext cx="9141354" cy="897834"/>
          </a:xfrm>
          <a:prstGeom prst="rect">
            <a:avLst/>
          </a:prstGeom>
          <a:noFill/>
        </p:spPr>
        <p:txBody>
          <a:bodyPr lIns="91438" tIns="45719" rIns="91438" bIns="45719" anchor="ctr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white"/>
              </a:buClr>
              <a:buNone/>
            </a:pPr>
            <a:r>
              <a:rPr lang="en-US" sz="3600" dirty="0">
                <a:solidFill>
                  <a:prstClr val="white"/>
                </a:solidFill>
                <a:latin typeface="Lato" panose="020F0502020204030203" pitchFamily="34" charset="0"/>
                <a:cs typeface="Poppins Thin" panose="00000300000000000000" pitchFamily="2" charset="0"/>
              </a:rPr>
              <a:t>Materials, Each Other, </a:t>
            </a:r>
          </a:p>
          <a:p>
            <a:pPr marL="0" indent="0" algn="ctr">
              <a:buClr>
                <a:prstClr val="white"/>
              </a:buClr>
              <a:buNone/>
            </a:pPr>
            <a:r>
              <a:rPr lang="en-US" sz="3600" dirty="0">
                <a:solidFill>
                  <a:prstClr val="white"/>
                </a:solidFill>
                <a:latin typeface="Lato" panose="020F0502020204030203" pitchFamily="34" charset="0"/>
                <a:cs typeface="Poppins Thin" panose="00000300000000000000" pitchFamily="2" charset="0"/>
              </a:rPr>
              <a:t>Institution, Community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85048" y="4974224"/>
            <a:ext cx="2258952" cy="18466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  <a:latin typeface="Lato" panose="020F0502020204030203" pitchFamily="34" charset="0"/>
                <a:cs typeface="Poppins Light" panose="00000400000000000000" pitchFamily="2" charset="0"/>
              </a:rPr>
              <a:t>Image © Helena Lopes. Used with permission from pexels.com.</a:t>
            </a:r>
          </a:p>
        </p:txBody>
      </p:sp>
    </p:spTree>
    <p:extLst>
      <p:ext uri="{BB962C8B-B14F-4D97-AF65-F5344CB8AC3E}">
        <p14:creationId xmlns:p14="http://schemas.microsoft.com/office/powerpoint/2010/main" val="35014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kangaroo seeks shelter in front of a burning house in the recent Australian bush fires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59" r="46715"/>
          <a:stretch/>
        </p:blipFill>
        <p:spPr bwMode="auto">
          <a:xfrm>
            <a:off x="0" y="0"/>
            <a:ext cx="29885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4993459"/>
            <a:ext cx="1141979" cy="14619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Images © ABC News Australia, BBC.</a:t>
            </a:r>
          </a:p>
        </p:txBody>
      </p:sp>
      <p:pic>
        <p:nvPicPr>
          <p:cNvPr id="1028" name="Picture 4" descr="Upset woman holding a tissue to her nose while looking at a computer scree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4" t="200" r="2763" b="-200"/>
          <a:stretch/>
        </p:blipFill>
        <p:spPr bwMode="auto">
          <a:xfrm>
            <a:off x="2988527" y="0"/>
            <a:ext cx="317809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r broken down on the side of the road with its hood up in a remote locatio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 b="13549"/>
          <a:stretch/>
        </p:blipFill>
        <p:spPr bwMode="auto">
          <a:xfrm>
            <a:off x="6166624" y="0"/>
            <a:ext cx="2977376" cy="51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Front cover of book &quot;REach Everyone, teach Everyone: UDL in Higher Ed&quot;a" title="Front cover of book &quot;REach Everyone, teach Everyone: UDL in Higher Ed&quot;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863">
            <a:off x="2346715" y="2976058"/>
            <a:ext cx="1283621" cy="198377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 rot="339450">
            <a:off x="4599804" y="3824048"/>
            <a:ext cx="3794879" cy="638473"/>
          </a:xfrm>
          <a:prstGeom prst="roundRect">
            <a:avLst/>
          </a:prstGeom>
          <a:solidFill>
            <a:srgbClr val="06415C">
              <a:alpha val="69804"/>
            </a:srgbClr>
          </a:solidFill>
          <a:ln>
            <a:noFill/>
            <a:prstDash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Beyond the book . .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9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ducationblog.microsoft.com/en-us/wp-content/uploads/media/msdnshared.blob_.core_.windows.netone-b29ba0c68eb76463a325520122bcb1a3ff0a8f1e.png" title="A college student points to the screen of his tablet device while three others engage him in convers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49" r="16775"/>
          <a:stretch/>
        </p:blipFill>
        <p:spPr bwMode="auto">
          <a:xfrm>
            <a:off x="4494" y="0"/>
            <a:ext cx="913950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7"/>
          <p:cNvSpPr txBox="1">
            <a:spLocks noGrp="1"/>
          </p:cNvSpPr>
          <p:nvPr>
            <p:ph type="title" idx="4294967295"/>
          </p:nvPr>
        </p:nvSpPr>
        <p:spPr>
          <a:xfrm>
            <a:off x="301905" y="3486150"/>
            <a:ext cx="3974931" cy="1112990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4C4C4C"/>
                </a:solidFill>
                <a:latin typeface="Rockwell"/>
                <a:ea typeface="+mj-ea"/>
                <a:cs typeface="Rockwel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j-ea"/>
                <a:cs typeface="Poppins Medium" panose="00000600000000000000" pitchFamily="2" charset="0"/>
              </a:rPr>
              <a:t>Beyond Individual Inclusion Plans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4993459"/>
            <a:ext cx="1090683" cy="14619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Image © Microsoft Education Blog</a:t>
            </a:r>
          </a:p>
        </p:txBody>
      </p:sp>
    </p:spTree>
    <p:extLst>
      <p:ext uri="{BB962C8B-B14F-4D97-AF65-F5344CB8AC3E}">
        <p14:creationId xmlns:p14="http://schemas.microsoft.com/office/powerpoint/2010/main" val="17427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p.stanforddaily.com/wp-content/uploads/2018/01/NEW.012618.FacultySenate.jpg" title="Five faculty senate members at Stanford University sit at a table with microphone. One man is speaking and gesturing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05" b="790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2660431" y="133351"/>
            <a:ext cx="6254969" cy="664008"/>
          </a:xfrm>
          <a:prstGeom prst="round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38" tIns="45719" rIns="91438" bIns="457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Role-Play: Talk to Your Leaders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124" y="3394089"/>
            <a:ext cx="7695704" cy="1749412"/>
          </a:xfrm>
          <a:prstGeom prst="round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Describe a UDL implementation.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Request an inclusive project.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What’s an expert-UDL DEI expansion?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3831" y="4974224"/>
            <a:ext cx="990170" cy="18466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r"/>
            <a:r>
              <a:rPr lang="en-US" sz="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Poppins Light" panose="00000400000000000000" pitchFamily="2" charset="0"/>
              </a:rPr>
              <a:t>Image © Stanford Daily.</a:t>
            </a:r>
          </a:p>
        </p:txBody>
      </p:sp>
    </p:spTree>
    <p:extLst>
      <p:ext uri="{BB962C8B-B14F-4D97-AF65-F5344CB8AC3E}">
        <p14:creationId xmlns:p14="http://schemas.microsoft.com/office/powerpoint/2010/main" val="514868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oman does homework on her couch, with her young son asleep on her lap." title="A woman does homework on her couch, with her young son asleep on her lap.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05" b="9091"/>
          <a:stretch/>
        </p:blipFill>
        <p:spPr>
          <a:xfrm>
            <a:off x="-1" y="-10940"/>
            <a:ext cx="9144001" cy="5154440"/>
          </a:xfrm>
          <a:prstGeom prst="rect">
            <a:avLst/>
          </a:prstGeom>
        </p:spPr>
      </p:pic>
      <p:sp>
        <p:nvSpPr>
          <p:cNvPr id="2" name="Explosion 2 1"/>
          <p:cNvSpPr>
            <a:spLocks noGrp="1"/>
          </p:cNvSpPr>
          <p:nvPr>
            <p:ph type="title" idx="4294967295"/>
          </p:nvPr>
        </p:nvSpPr>
        <p:spPr>
          <a:xfrm rot="20837923">
            <a:off x="-85749" y="87568"/>
            <a:ext cx="3211457" cy="2151994"/>
          </a:xfrm>
          <a:prstGeom prst="irregularSeal2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Quick Trick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9776" y="1731054"/>
            <a:ext cx="3581400" cy="1225865"/>
          </a:xfrm>
          <a:prstGeom prst="round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Make UDL Echo DEI Statements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807" y="4974224"/>
            <a:ext cx="2350318" cy="1692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r"/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</a:rPr>
              <a:t>Image © </a:t>
            </a:r>
            <a:r>
              <a:rPr lang="en-US" sz="500" dirty="0" err="1">
                <a:solidFill>
                  <a:prstClr val="white"/>
                </a:solidFill>
                <a:latin typeface="Lato" panose="020F0502020204030203" pitchFamily="34" charset="0"/>
              </a:rPr>
              <a:t>Seldin</a:t>
            </a:r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</a:rPr>
              <a:t> Haring-Smith Foundation, Used under license from iStock.com.</a:t>
            </a:r>
          </a:p>
        </p:txBody>
      </p:sp>
    </p:spTree>
    <p:extLst>
      <p:ext uri="{BB962C8B-B14F-4D97-AF65-F5344CB8AC3E}">
        <p14:creationId xmlns:p14="http://schemas.microsoft.com/office/powerpoint/2010/main" val="10078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 are looking over the shoulders of two airplane pilots, wearing headsets and monitoring their instrument dashboard as they fly.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Explosion 2 6"/>
          <p:cNvSpPr>
            <a:spLocks noGrp="1"/>
          </p:cNvSpPr>
          <p:nvPr>
            <p:ph type="title" idx="4294967295"/>
          </p:nvPr>
        </p:nvSpPr>
        <p:spPr>
          <a:xfrm rot="20837923">
            <a:off x="20599" y="2794681"/>
            <a:ext cx="3217047" cy="2151994"/>
          </a:xfrm>
          <a:prstGeom prst="irregularSeal2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Quick Trick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0241" y="1629429"/>
            <a:ext cx="1220527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300" b="1" dirty="0">
                <a:latin typeface="Lato" panose="020F0502020204030203" pitchFamily="34" charset="0"/>
              </a:rPr>
              <a:t>Pilots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8667" y="4993462"/>
            <a:ext cx="2295334" cy="16158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Image © </a:t>
            </a:r>
            <a:r>
              <a:rPr lang="en-US" sz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Maël</a:t>
            </a:r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 </a:t>
            </a:r>
            <a:r>
              <a:rPr lang="en-US" sz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Balland</a:t>
            </a:r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. Used under CC 0 license from pexels.com</a:t>
            </a:r>
          </a:p>
        </p:txBody>
      </p:sp>
    </p:spTree>
    <p:extLst>
      <p:ext uri="{BB962C8B-B14F-4D97-AF65-F5344CB8AC3E}">
        <p14:creationId xmlns:p14="http://schemas.microsoft.com/office/powerpoint/2010/main" val="2106504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visitmelbourne.com/-/media/images/melbourne/food-and-wine/restaurants/o-s/radio-mexico_mel_r_supplied_takeaway-margi-3_1150x863.jpg?h=600&amp;iar=1&amp;mh=600&amp;mw=800&amp;w=800&amp;ts=20170904191227&amp;hash=70456ED818E4ED9FEA6BAB1ACA47609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53" b="17028"/>
          <a:stretch/>
        </p:blipFill>
        <p:spPr bwMode="auto">
          <a:xfrm>
            <a:off x="-3061" y="1"/>
            <a:ext cx="9147061" cy="51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 txBox="1">
            <a:spLocks noGrp="1"/>
          </p:cNvSpPr>
          <p:nvPr>
            <p:ph type="title" idx="4294967295"/>
          </p:nvPr>
        </p:nvSpPr>
        <p:spPr>
          <a:xfrm rot="21061519">
            <a:off x="4868438" y="1268400"/>
            <a:ext cx="2790377" cy="715086"/>
          </a:xfrm>
          <a:prstGeom prst="round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38" tIns="45719" rIns="91438" bIns="4571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Take-Aways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" y="4993460"/>
            <a:ext cx="834201" cy="14619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Image © Visit Melbourne</a:t>
            </a:r>
          </a:p>
        </p:txBody>
      </p:sp>
    </p:spTree>
    <p:extLst>
      <p:ext uri="{BB962C8B-B14F-4D97-AF65-F5344CB8AC3E}">
        <p14:creationId xmlns:p14="http://schemas.microsoft.com/office/powerpoint/2010/main" val="26069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52" y="4674241"/>
            <a:ext cx="9146651" cy="75842"/>
          </a:xfrm>
          <a:prstGeom prst="rect">
            <a:avLst/>
          </a:prstGeom>
          <a:solidFill>
            <a:srgbClr val="167D9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50" y="3687007"/>
            <a:ext cx="9146650" cy="9872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49" y="3611167"/>
            <a:ext cx="9146651" cy="75842"/>
          </a:xfrm>
          <a:prstGeom prst="rect">
            <a:avLst/>
          </a:prstGeom>
          <a:solidFill>
            <a:srgbClr val="167D9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09E69-753F-7C9C-52E2-5CA8CB1D0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02519"/>
            <a:ext cx="7772400" cy="11025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/>
              <a:t>Conclusion</a:t>
            </a:r>
          </a:p>
        </p:txBody>
      </p:sp>
      <p:sp>
        <p:nvSpPr>
          <p:cNvPr id="366" name="Google Shape;366;p62"/>
          <p:cNvSpPr/>
          <p:nvPr/>
        </p:nvSpPr>
        <p:spPr>
          <a:xfrm>
            <a:off x="210798" y="190925"/>
            <a:ext cx="860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360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How to Talk with Your Colleagues about</a:t>
            </a:r>
            <a:endParaRPr sz="36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62"/>
          <p:cNvSpPr txBox="1"/>
          <p:nvPr/>
        </p:nvSpPr>
        <p:spPr>
          <a:xfrm>
            <a:off x="267175" y="685413"/>
            <a:ext cx="86070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860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Universal Design for Learning</a:t>
            </a:r>
            <a:endParaRPr sz="2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62"/>
          <p:cNvSpPr txBox="1"/>
          <p:nvPr/>
        </p:nvSpPr>
        <p:spPr>
          <a:xfrm>
            <a:off x="3406373" y="3908375"/>
            <a:ext cx="26670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b="1" kern="0" dirty="0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rPr>
              <a:t>UDL Symposium</a:t>
            </a:r>
            <a:endParaRPr sz="1400" kern="0" dirty="0">
              <a:solidFill>
                <a:srgbClr val="002F6C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 dirty="0">
                <a:solidFill>
                  <a:srgbClr val="002F6C"/>
                </a:solidFill>
                <a:latin typeface="Lato"/>
                <a:ea typeface="Lato"/>
                <a:cs typeface="Lato"/>
                <a:sym typeface="Lato"/>
              </a:rPr>
              <a:t>September 7, 2023</a:t>
            </a:r>
            <a:endParaRPr sz="1600" b="1" kern="0" dirty="0">
              <a:solidFill>
                <a:srgbClr val="002F6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4" name="Google Shape;364;p62" descr="head shot of Tom Tobin" title="head shot of Tom Tobin"/>
          <p:cNvPicPr preferRelativeResize="0"/>
          <p:nvPr/>
        </p:nvPicPr>
        <p:blipFill rotWithShape="1">
          <a:blip r:embed="rId3">
            <a:alphaModFix/>
          </a:blip>
          <a:srcRect b="13925"/>
          <a:stretch/>
        </p:blipFill>
        <p:spPr>
          <a:xfrm>
            <a:off x="6537960" y="2070362"/>
            <a:ext cx="2606039" cy="307313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2"/>
          <p:cNvSpPr txBox="1"/>
          <p:nvPr/>
        </p:nvSpPr>
        <p:spPr>
          <a:xfrm>
            <a:off x="6904685" y="4492233"/>
            <a:ext cx="2104401" cy="51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Thomas J. Tobin</a:t>
            </a:r>
            <a:endParaRPr sz="5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University of Wisconsin-Madison</a:t>
            </a:r>
            <a:endParaRPr sz="10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 descr="ADCET log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0"/>
          <a:stretch/>
        </p:blipFill>
        <p:spPr>
          <a:xfrm>
            <a:off x="267175" y="3691516"/>
            <a:ext cx="2316910" cy="9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male student in classroom reading a piece of paper" title="Female student in classroom reading a piece of paper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9144000" cy="5143500"/>
          </a:xfrm>
          <a:prstGeom prst="rect">
            <a:avLst/>
          </a:prstGeom>
        </p:spPr>
      </p:pic>
      <p:sp>
        <p:nvSpPr>
          <p:cNvPr id="8" name="Content Placeholder 12"/>
          <p:cNvSpPr txBox="1">
            <a:spLocks noGrp="1"/>
          </p:cNvSpPr>
          <p:nvPr>
            <p:ph type="title" idx="4294967295"/>
          </p:nvPr>
        </p:nvSpPr>
        <p:spPr>
          <a:xfrm>
            <a:off x="6535121" y="2571751"/>
            <a:ext cx="2402243" cy="1394128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That Piece of Paper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993" y="2094381"/>
            <a:ext cx="2972207" cy="1608951"/>
          </a:xfrm>
          <a:prstGeom prst="roundRect">
            <a:avLst/>
          </a:prstGeom>
          <a:solidFill>
            <a:srgbClr val="167D94">
              <a:alpha val="69804"/>
            </a:srgb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What should our colleagues </a:t>
            </a:r>
            <a:r>
              <a:rPr lang="en-US" sz="3000" b="1" dirty="0">
                <a:solidFill>
                  <a:srgbClr val="FFC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say</a:t>
            </a:r>
            <a:r>
              <a:rPr 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 to students?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2593" y="4955579"/>
            <a:ext cx="2331407" cy="14619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</a:rPr>
              <a:t>Image ©2US Embassy Romania, Used under CC BY-ND license from Flickr.com.</a:t>
            </a:r>
          </a:p>
        </p:txBody>
      </p:sp>
    </p:spTree>
    <p:extLst>
      <p:ext uri="{BB962C8B-B14F-4D97-AF65-F5344CB8AC3E}">
        <p14:creationId xmlns:p14="http://schemas.microsoft.com/office/powerpoint/2010/main" val="41226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male student in classroom reading a piece of paper" title="Female student in classroom reading a piece of paper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9144000" cy="5143500"/>
          </a:xfrm>
          <a:prstGeom prst="rect">
            <a:avLst/>
          </a:prstGeom>
        </p:spPr>
      </p:pic>
      <p:sp>
        <p:nvSpPr>
          <p:cNvPr id="8" name="Content Placeholder 12"/>
          <p:cNvSpPr txBox="1">
            <a:spLocks noGrp="1"/>
          </p:cNvSpPr>
          <p:nvPr>
            <p:ph type="title" idx="4294967295"/>
          </p:nvPr>
        </p:nvSpPr>
        <p:spPr>
          <a:xfrm>
            <a:off x="6535121" y="2571751"/>
            <a:ext cx="2402243" cy="1394128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That Piece of Paper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993" y="2094381"/>
            <a:ext cx="2972207" cy="1608951"/>
          </a:xfrm>
          <a:prstGeom prst="roundRect">
            <a:avLst/>
          </a:prstGeom>
          <a:solidFill>
            <a:srgbClr val="167D94">
              <a:alpha val="69804"/>
            </a:srgb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How might our colleagues actually </a:t>
            </a:r>
            <a:r>
              <a:rPr lang="en-US" sz="3000" b="1" dirty="0">
                <a:solidFill>
                  <a:srgbClr val="FFC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feel</a:t>
            </a:r>
            <a:r>
              <a:rPr 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2593" y="4955579"/>
            <a:ext cx="2331407" cy="14619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</a:rPr>
              <a:t>Image ©2US Embassy Romania, Used under CC BY-ND license from Flickr.com.</a:t>
            </a:r>
          </a:p>
        </p:txBody>
      </p:sp>
    </p:spTree>
    <p:extLst>
      <p:ext uri="{BB962C8B-B14F-4D97-AF65-F5344CB8AC3E}">
        <p14:creationId xmlns:p14="http://schemas.microsoft.com/office/powerpoint/2010/main" val="26898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LBOURNE, AUSTRALIA - JANUARY 26 : Australian Actress Shareena Clanton speaks into a megaphone, during a protest organized by Aboriginal rights activists on Australia Day in Melbourne, Australia on January 26, 2017. &quot;Australia Day&quot; is named by some as &quot;Invasion Day&quot; due to the dispossession of Indigenous land and the arrival of the First Fleet's at Port Jackson, Sydney, Australia in 1788. (Photo by Asanka Brendon Ratnayake/Anadolu Agency/Getty Images)" title="Shareena Clanton speaks into a megaphone during an Aboriginal rights protest on Australia Day, January 26, 2017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" t="24443" r="51688" b="2980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5334000" y="2952750"/>
            <a:ext cx="3663391" cy="715089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1: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UDL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Advocacy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4993459"/>
            <a:ext cx="1058623" cy="14619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Image © Getty Images Australia.</a:t>
            </a:r>
          </a:p>
        </p:txBody>
      </p:sp>
    </p:spTree>
    <p:extLst>
      <p:ext uri="{BB962C8B-B14F-4D97-AF65-F5344CB8AC3E}">
        <p14:creationId xmlns:p14="http://schemas.microsoft.com/office/powerpoint/2010/main" val="29045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 students at a study table with computers. One student is pointing to a screen." title="5 students at a study table with computers. One student is pointing to a screen.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60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7"/>
          <p:cNvSpPr txBox="1">
            <a:spLocks noGrp="1"/>
          </p:cNvSpPr>
          <p:nvPr>
            <p:ph type="title" idx="4294967295"/>
          </p:nvPr>
        </p:nvSpPr>
        <p:spPr>
          <a:xfrm rot="21250156">
            <a:off x="139869" y="315760"/>
            <a:ext cx="6172201" cy="606087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4C4C4C"/>
                </a:solidFill>
                <a:latin typeface="Rockwell"/>
                <a:ea typeface="+mj-ea"/>
                <a:cs typeface="Rockwel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j-ea"/>
                <a:cs typeface="Poppins Medium" panose="00000600000000000000" pitchFamily="2" charset="0"/>
              </a:rPr>
              <a:t>Universal Design for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54" y="1581150"/>
            <a:ext cx="6233912" cy="253126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68577" tIns="34289" rIns="68577" bIns="34289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Medium" panose="00000600000000000000" pitchFamily="2" charset="0"/>
              </a:rPr>
              <a:t>Multiple means of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Medium" panose="00000600000000000000" pitchFamily="2" charset="0"/>
              </a:rPr>
              <a:t>learner engagement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Medium" panose="00000600000000000000" pitchFamily="2" charset="0"/>
              </a:rPr>
              <a:t>representing information</a:t>
            </a:r>
          </a:p>
          <a:p>
            <a:pPr marL="457154" indent="-457154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Medium" panose="00000600000000000000" pitchFamily="2" charset="0"/>
              </a:rPr>
              <a:t>demonstrating skill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7240" y="1047750"/>
            <a:ext cx="2607920" cy="262374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68577" tIns="34289" rIns="68577" bIns="34289" rtlCol="0">
            <a:spAutoFit/>
          </a:bodyPr>
          <a:lstStyle/>
          <a:p>
            <a:r>
              <a:rPr lang="en-US" sz="16600" dirty="0">
                <a:solidFill>
                  <a:srgbClr val="FFC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 One" panose="02000604000000020004" pitchFamily="2" charset="-79"/>
                <a:cs typeface="Rubik One" panose="02000604000000020004" pitchFamily="2" charset="-79"/>
              </a:rPr>
              <a:t>+1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6890" y="4993462"/>
            <a:ext cx="2817111" cy="16158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r"/>
            <a:r>
              <a:rPr lang="en-US" sz="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Image ©2017 Indiana University. Used under CC BY-ND license from Flickr.com</a:t>
            </a:r>
          </a:p>
        </p:txBody>
      </p:sp>
    </p:spTree>
    <p:extLst>
      <p:ext uri="{BB962C8B-B14F-4D97-AF65-F5344CB8AC3E}">
        <p14:creationId xmlns:p14="http://schemas.microsoft.com/office/powerpoint/2010/main" val="35242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gannett-cdn.com/-mm-/e73a956defd9ed7136e4e1edf134f9cc2fb21ba0/c=631-0-4931-3225/local/-/media/Rochester/2014/11/06/applemain-maybe.jpg?quality=50&amp;width=640" title="A quality-control worker uses a grip tool to remove a bruised apple from a tray of hundreds of apple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3"/>
          <a:stretch/>
        </p:blipFill>
        <p:spPr bwMode="auto">
          <a:xfrm>
            <a:off x="4494" y="-1"/>
            <a:ext cx="913950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 txBox="1">
            <a:spLocks noGrp="1"/>
          </p:cNvSpPr>
          <p:nvPr>
            <p:ph type="title" idx="4294967295"/>
          </p:nvPr>
        </p:nvSpPr>
        <p:spPr>
          <a:xfrm>
            <a:off x="137130" y="209550"/>
            <a:ext cx="6806011" cy="715089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Fewer Routine Accommodations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4993459"/>
            <a:ext cx="1100301" cy="14619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Image © Democrat and Chronicle.</a:t>
            </a:r>
          </a:p>
        </p:txBody>
      </p:sp>
    </p:spTree>
    <p:extLst>
      <p:ext uri="{BB962C8B-B14F-4D97-AF65-F5344CB8AC3E}">
        <p14:creationId xmlns:p14="http://schemas.microsoft.com/office/powerpoint/2010/main" val="170422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oman does homework on her safe, with her young son asleep on her lap." title="A woman does homework on her safe, with her young son asleep on her lap.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05" b="9091"/>
          <a:stretch/>
        </p:blipFill>
        <p:spPr>
          <a:xfrm>
            <a:off x="-1" y="-10940"/>
            <a:ext cx="9144001" cy="5154440"/>
          </a:xfrm>
          <a:prstGeom prst="rect">
            <a:avLst/>
          </a:prstGeom>
        </p:spPr>
      </p:pic>
      <p:sp>
        <p:nvSpPr>
          <p:cNvPr id="13" name="Title 12"/>
          <p:cNvSpPr txBox="1">
            <a:spLocks noGrp="1"/>
          </p:cNvSpPr>
          <p:nvPr>
            <p:ph type="title" idx="4294967295"/>
          </p:nvPr>
        </p:nvSpPr>
        <p:spPr>
          <a:xfrm>
            <a:off x="5181600" y="742950"/>
            <a:ext cx="3581400" cy="1328023"/>
          </a:xfrm>
          <a:prstGeom prst="roundRect">
            <a:avLst/>
          </a:prstGeom>
          <a:solidFill>
            <a:srgbClr val="167D94">
              <a:alpha val="69804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More time for study &amp; practice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811" y="4974223"/>
            <a:ext cx="235032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</a:rPr>
              <a:t>Image © </a:t>
            </a:r>
            <a:r>
              <a:rPr lang="en-US" sz="500" dirty="0" err="1">
                <a:solidFill>
                  <a:prstClr val="white"/>
                </a:solidFill>
                <a:latin typeface="Lato" panose="020F0502020204030203" pitchFamily="34" charset="0"/>
              </a:rPr>
              <a:t>Seldin</a:t>
            </a:r>
            <a:r>
              <a:rPr lang="en-US" sz="500" dirty="0">
                <a:solidFill>
                  <a:prstClr val="white"/>
                </a:solidFill>
                <a:latin typeface="Lato" panose="020F0502020204030203" pitchFamily="34" charset="0"/>
              </a:rPr>
              <a:t> Haring-Smith Foundation, Used under license from iStock.com.</a:t>
            </a:r>
          </a:p>
        </p:txBody>
      </p:sp>
    </p:spTree>
    <p:extLst>
      <p:ext uri="{BB962C8B-B14F-4D97-AF65-F5344CB8AC3E}">
        <p14:creationId xmlns:p14="http://schemas.microsoft.com/office/powerpoint/2010/main" val="24309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picture frames, some facing forward, some back next to a nice vase with some plants in it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 rot="20018974">
            <a:off x="98350" y="1305416"/>
            <a:ext cx="3758481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Three New Frames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5430" y="4993462"/>
            <a:ext cx="2528571" cy="16158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r"/>
            <a:r>
              <a: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Poppins Thin" panose="00000300000000000000" pitchFamily="2" charset="0"/>
              </a:rPr>
              <a:t>Image © Karolina Grabowska. Used under CC 0 license from pexels.com</a:t>
            </a:r>
          </a:p>
        </p:txBody>
      </p:sp>
    </p:spTree>
    <p:extLst>
      <p:ext uri="{BB962C8B-B14F-4D97-AF65-F5344CB8AC3E}">
        <p14:creationId xmlns:p14="http://schemas.microsoft.com/office/powerpoint/2010/main" val="14483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033f677-cf06-46ff-9b50-8b28cded1f89&quot;,&quot;TimeStamp&quot;:&quot;2019-02-19T11:21:17.2222279-08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E3D60D9E6E04A88E6C46A8F8E80F5" ma:contentTypeVersion="13" ma:contentTypeDescription="Create a new document." ma:contentTypeScope="" ma:versionID="0102e17739e9ada5fd068af298699220">
  <xsd:schema xmlns:xsd="http://www.w3.org/2001/XMLSchema" xmlns:xs="http://www.w3.org/2001/XMLSchema" xmlns:p="http://schemas.microsoft.com/office/2006/metadata/properties" xmlns:ns2="43435717-49c9-4489-9470-c7c98d62699d" xmlns:ns3="242681ae-e6e2-4ee6-90fd-f2c0d11c7b09" targetNamespace="http://schemas.microsoft.com/office/2006/metadata/properties" ma:root="true" ma:fieldsID="26b463508315ee9b7d9eb8427db6bc5b" ns2:_="" ns3:_="">
    <xsd:import namespace="43435717-49c9-4489-9470-c7c98d62699d"/>
    <xsd:import namespace="242681ae-e6e2-4ee6-90fd-f2c0d11c7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5717-49c9-4489-9470-c7c98d626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681ae-e6e2-4ee6-90fd-f2c0d11c7b0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d00c8ac-6135-4edf-90aa-1e6137a64d6d}" ma:internalName="TaxCatchAll" ma:showField="CatchAllData" ma:web="242681ae-e6e2-4ee6-90fd-f2c0d11c7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681ae-e6e2-4ee6-90fd-f2c0d11c7b09" xsi:nil="true"/>
    <lcf76f155ced4ddcb4097134ff3c332f xmlns="43435717-49c9-4489-9470-c7c98d6269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4D832C-DA9D-4DDB-9B3A-9FC662D46A28}"/>
</file>

<file path=customXml/itemProps2.xml><?xml version="1.0" encoding="utf-8"?>
<ds:datastoreItem xmlns:ds="http://schemas.openxmlformats.org/officeDocument/2006/customXml" ds:itemID="{2F8B63A9-FEEA-44E7-94FC-27A054C5F951}"/>
</file>

<file path=customXml/itemProps3.xml><?xml version="1.0" encoding="utf-8"?>
<ds:datastoreItem xmlns:ds="http://schemas.openxmlformats.org/officeDocument/2006/customXml" ds:itemID="{3553A2D4-0AA9-4C7A-BB33-EB35F5E35CF4}"/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458</Words>
  <Application>Microsoft Office PowerPoint</Application>
  <PresentationFormat>On-screen Show (16:9)</PresentationFormat>
  <Paragraphs>93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Franklin Gothic Book</vt:lpstr>
      <vt:lpstr>Lato</vt:lpstr>
      <vt:lpstr>Rubik One</vt:lpstr>
      <vt:lpstr>Wingdings</vt:lpstr>
      <vt:lpstr>Office Theme</vt:lpstr>
      <vt:lpstr>3_Office Theme</vt:lpstr>
      <vt:lpstr>1_Office Theme</vt:lpstr>
      <vt:lpstr>Universal Design for Learning</vt:lpstr>
      <vt:lpstr>Beyond the book . . .</vt:lpstr>
      <vt:lpstr>That Piece of Paper</vt:lpstr>
      <vt:lpstr>That Piece of Paper</vt:lpstr>
      <vt:lpstr>1: UDL Advocacy</vt:lpstr>
      <vt:lpstr>Universal Design for Learning</vt:lpstr>
      <vt:lpstr>Fewer Routine Accommodations</vt:lpstr>
      <vt:lpstr>More time for study &amp; practice</vt:lpstr>
      <vt:lpstr>Three New Frames</vt:lpstr>
      <vt:lpstr>Scope</vt:lpstr>
      <vt:lpstr>Impact</vt:lpstr>
      <vt:lpstr>Budget</vt:lpstr>
      <vt:lpstr>Persistence Retention Satisfaction</vt:lpstr>
      <vt:lpstr>Your 5-Minute Message?</vt:lpstr>
      <vt:lpstr>2: UDL Practice</vt:lpstr>
      <vt:lpstr>“Doing For” vs. Designing Into</vt:lpstr>
      <vt:lpstr>Quote</vt:lpstr>
      <vt:lpstr>UDL in Disability  Support Services</vt:lpstr>
      <vt:lpstr>4 Access Interactions</vt:lpstr>
      <vt:lpstr>Beyond Individual Inclusion Plans</vt:lpstr>
      <vt:lpstr>Role-Play: Talk to Your Leaders</vt:lpstr>
      <vt:lpstr>Quick Trick 1</vt:lpstr>
      <vt:lpstr>Quick Trick 2</vt:lpstr>
      <vt:lpstr>Take-Aways</vt:lpstr>
      <vt:lpstr>Conclusion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J Tobin</dc:creator>
  <cp:lastModifiedBy>Kylie Geard</cp:lastModifiedBy>
  <cp:revision>49</cp:revision>
  <dcterms:created xsi:type="dcterms:W3CDTF">2020-11-01T15:23:34Z</dcterms:created>
  <dcterms:modified xsi:type="dcterms:W3CDTF">2023-09-02T04:13:47Z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0x010100595E3D60D9E6E04A88E6C46A8F8E80F5</vt:lpwstr>
  </property>
</Properties>
</file>