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21"/>
  </p:notesMasterIdLst>
  <p:sldIdLst>
    <p:sldId id="344" r:id="rId5"/>
    <p:sldId id="555" r:id="rId6"/>
    <p:sldId id="526" r:id="rId7"/>
    <p:sldId id="557" r:id="rId8"/>
    <p:sldId id="540" r:id="rId9"/>
    <p:sldId id="559" r:id="rId10"/>
    <p:sldId id="558" r:id="rId11"/>
    <p:sldId id="551" r:id="rId12"/>
    <p:sldId id="560" r:id="rId13"/>
    <p:sldId id="561" r:id="rId14"/>
    <p:sldId id="562" r:id="rId15"/>
    <p:sldId id="563" r:id="rId16"/>
    <p:sldId id="564" r:id="rId17"/>
    <p:sldId id="554" r:id="rId18"/>
    <p:sldId id="553" r:id="rId19"/>
    <p:sldId id="5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21F0B-2B36-947E-E625-40FDB8DF8E50}" name="Katie Duncan" initials="KD" userId="S::katie.duncan@uts.edu.au::20031329-eb85-44e7-8c9b-a40bfc81d279" providerId="AD"/>
  <p188:author id="{BBD3EBEE-A916-69B2-8B59-40E4DC3B32C3}" name="Ashley Willcox" initials="AW" userId="S::ashley.willcox@uts.edu.au::52aa89a3-312d-403e-a462-82940a733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D8C"/>
    <a:srgbClr val="EDF3F4"/>
    <a:srgbClr val="0F4AEC"/>
    <a:srgbClr val="0F4BEC"/>
    <a:srgbClr val="3F6FEF"/>
    <a:srgbClr val="32323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2" autoAdjust="0"/>
    <p:restoredTop sz="96115" autoAdjust="0"/>
  </p:normalViewPr>
  <p:slideViewPr>
    <p:cSldViewPr snapToGrid="0">
      <p:cViewPr varScale="1">
        <p:scale>
          <a:sx n="107" d="100"/>
          <a:sy n="107" d="100"/>
        </p:scale>
        <p:origin x="3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Geard" userId="b930dff3-5db0-4b18-9d4c-f929b90677dc" providerId="ADAL" clId="{950F9804-C4F8-44FD-953E-3BB3CA1C729F}"/>
    <pc:docChg chg="undo redo custSel modSld">
      <pc:chgData name="Kylie Geard" userId="b930dff3-5db0-4b18-9d4c-f929b90677dc" providerId="ADAL" clId="{950F9804-C4F8-44FD-953E-3BB3CA1C729F}" dt="2023-09-03T05:14:49.584" v="408" actId="962"/>
      <pc:docMkLst>
        <pc:docMk/>
      </pc:docMkLst>
      <pc:sldChg chg="modSp mod modNotesTx">
        <pc:chgData name="Kylie Geard" userId="b930dff3-5db0-4b18-9d4c-f929b90677dc" providerId="ADAL" clId="{950F9804-C4F8-44FD-953E-3BB3CA1C729F}" dt="2023-08-31T12:29:23.715" v="69" actId="962"/>
        <pc:sldMkLst>
          <pc:docMk/>
          <pc:sldMk cId="2094061527" sldId="344"/>
        </pc:sldMkLst>
        <pc:picChg chg="mod">
          <ac:chgData name="Kylie Geard" userId="b930dff3-5db0-4b18-9d4c-f929b90677dc" providerId="ADAL" clId="{950F9804-C4F8-44FD-953E-3BB3CA1C729F}" dt="2023-08-31T12:29:23.715" v="69" actId="962"/>
          <ac:picMkLst>
            <pc:docMk/>
            <pc:sldMk cId="2094061527" sldId="344"/>
            <ac:picMk id="4" creationId="{CC4F98E9-071C-4D7E-28A4-D6C127D852EC}"/>
          </ac:picMkLst>
        </pc:picChg>
      </pc:sldChg>
      <pc:sldChg chg="modNotesTx">
        <pc:chgData name="Kylie Geard" userId="b930dff3-5db0-4b18-9d4c-f929b90677dc" providerId="ADAL" clId="{950F9804-C4F8-44FD-953E-3BB3CA1C729F}" dt="2023-08-31T12:26:58.353" v="4" actId="6549"/>
        <pc:sldMkLst>
          <pc:docMk/>
          <pc:sldMk cId="692082286" sldId="543"/>
        </pc:sldMkLst>
      </pc:sldChg>
      <pc:sldChg chg="modSp mod modNotesTx">
        <pc:chgData name="Kylie Geard" userId="b930dff3-5db0-4b18-9d4c-f929b90677dc" providerId="ADAL" clId="{950F9804-C4F8-44FD-953E-3BB3CA1C729F}" dt="2023-09-03T05:12:35.711" v="358" actId="962"/>
        <pc:sldMkLst>
          <pc:docMk/>
          <pc:sldMk cId="4060758831" sldId="551"/>
        </pc:sldMkLst>
        <pc:picChg chg="mod">
          <ac:chgData name="Kylie Geard" userId="b930dff3-5db0-4b18-9d4c-f929b90677dc" providerId="ADAL" clId="{950F9804-C4F8-44FD-953E-3BB3CA1C729F}" dt="2023-09-03T05:12:35.711" v="358" actId="962"/>
          <ac:picMkLst>
            <pc:docMk/>
            <pc:sldMk cId="4060758831" sldId="551"/>
            <ac:picMk id="2" creationId="{3435508C-D580-A675-45DF-022E751F2E5C}"/>
          </ac:picMkLst>
        </pc:picChg>
      </pc:sldChg>
      <pc:sldChg chg="modSp mod modNotesTx">
        <pc:chgData name="Kylie Geard" userId="b930dff3-5db0-4b18-9d4c-f929b90677dc" providerId="ADAL" clId="{950F9804-C4F8-44FD-953E-3BB3CA1C729F}" dt="2023-09-03T05:14:49.584" v="408" actId="962"/>
        <pc:sldMkLst>
          <pc:docMk/>
          <pc:sldMk cId="1563887401" sldId="554"/>
        </pc:sldMkLst>
        <pc:picChg chg="mod">
          <ac:chgData name="Kylie Geard" userId="b930dff3-5db0-4b18-9d4c-f929b90677dc" providerId="ADAL" clId="{950F9804-C4F8-44FD-953E-3BB3CA1C729F}" dt="2023-09-03T05:14:49.584" v="408" actId="962"/>
          <ac:picMkLst>
            <pc:docMk/>
            <pc:sldMk cId="1563887401" sldId="554"/>
            <ac:picMk id="2" creationId="{6EEA3C45-C7CA-A9F4-3BA9-4C83AB762D51}"/>
          </ac:picMkLst>
        </pc:picChg>
      </pc:sldChg>
      <pc:sldChg chg="modNotesTx">
        <pc:chgData name="Kylie Geard" userId="b930dff3-5db0-4b18-9d4c-f929b90677dc" providerId="ADAL" clId="{950F9804-C4F8-44FD-953E-3BB3CA1C729F}" dt="2023-08-31T12:26:35.402" v="1" actId="6549"/>
        <pc:sldMkLst>
          <pc:docMk/>
          <pc:sldMk cId="1143932597" sldId="555"/>
        </pc:sldMkLst>
      </pc:sldChg>
      <pc:sldChg chg="modSp mod">
        <pc:chgData name="Kylie Geard" userId="b930dff3-5db0-4b18-9d4c-f929b90677dc" providerId="ADAL" clId="{950F9804-C4F8-44FD-953E-3BB3CA1C729F}" dt="2023-08-31T12:28:45.245" v="68" actId="962"/>
        <pc:sldMkLst>
          <pc:docMk/>
          <pc:sldMk cId="1403189138" sldId="560"/>
        </pc:sldMkLst>
        <pc:picChg chg="mod">
          <ac:chgData name="Kylie Geard" userId="b930dff3-5db0-4b18-9d4c-f929b90677dc" providerId="ADAL" clId="{950F9804-C4F8-44FD-953E-3BB3CA1C729F}" dt="2023-08-31T12:28:45.245" v="68" actId="962"/>
          <ac:picMkLst>
            <pc:docMk/>
            <pc:sldMk cId="1403189138" sldId="560"/>
            <ac:picMk id="28" creationId="{A3462F7F-77F4-25DC-942D-B6E680963E13}"/>
          </ac:picMkLst>
        </pc:picChg>
      </pc:sldChg>
      <pc:sldChg chg="modSp mod">
        <pc:chgData name="Kylie Geard" userId="b930dff3-5db0-4b18-9d4c-f929b90677dc" providerId="ADAL" clId="{950F9804-C4F8-44FD-953E-3BB3CA1C729F}" dt="2023-08-31T12:28:45.245" v="68" actId="962"/>
        <pc:sldMkLst>
          <pc:docMk/>
          <pc:sldMk cId="1520166990" sldId="561"/>
        </pc:sldMkLst>
        <pc:picChg chg="mod">
          <ac:chgData name="Kylie Geard" userId="b930dff3-5db0-4b18-9d4c-f929b90677dc" providerId="ADAL" clId="{950F9804-C4F8-44FD-953E-3BB3CA1C729F}" dt="2023-08-31T12:28:45.245" v="68" actId="962"/>
          <ac:picMkLst>
            <pc:docMk/>
            <pc:sldMk cId="1520166990" sldId="561"/>
            <ac:picMk id="24" creationId="{8A33F9BD-F6CB-5B57-EF51-B89DF2F867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2D37-CB85-CF47-8A42-CA19FB2E361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B1E9-D01C-394E-B452-356C221A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bg>
      <p:bgRef idx="1001">
        <a:schemeClr val="bg1"/>
      </p:bgRef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Title</a:t>
            </a:r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AU" dirty="0"/>
              <a:t>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7853" y="855547"/>
            <a:ext cx="10957593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7854" y="2037935"/>
            <a:ext cx="10957594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9F9F-B7DE-28C7-4867-81F6ADC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21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561A-C734-9D0D-F90F-FF95C4F6D1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6671F-D9F0-96DE-3E63-F4DEB07A0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7629-CFB5-91AD-F456-123B6FC61778}"/>
              </a:ext>
            </a:extLst>
          </p:cNvPr>
          <p:cNvSpPr txBox="1"/>
          <p:nvPr userDrawn="1"/>
        </p:nvSpPr>
        <p:spPr>
          <a:xfrm>
            <a:off x="838200" y="1886308"/>
            <a:ext cx="10515603" cy="3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50F54F76-B059-ED33-A0AA-4724949B6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6" y="1908149"/>
            <a:ext cx="4863863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CA2720A7-BEF0-979C-89D3-1C07FB69AA44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960852" y="1905662"/>
            <a:ext cx="5719486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5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9DF7-71CB-24F9-37CA-319539C6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34475-CF28-48AE-0384-609736789C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D7FD-AE68-7D9C-6948-D6A627CDA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2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 userDrawn="1">
  <p:cSld name="Layout 3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44601" y="739055"/>
            <a:ext cx="7574314" cy="7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644601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6"/>
          </p:nvPr>
        </p:nvSpPr>
        <p:spPr>
          <a:xfrm>
            <a:off x="6219899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 userDrawn="1">
  <p:cSld name="Layout 5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627854" y="855547"/>
            <a:ext cx="5955826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627854" y="1859310"/>
            <a:ext cx="5955826" cy="40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71063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71063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TextBox 5" descr="UDL in Action: the WHAT, the WHY and the HOW&#10;">
            <a:extLst>
              <a:ext uri="{FF2B5EF4-FFF2-40B4-BE49-F238E27FC236}">
                <a16:creationId xmlns:a16="http://schemas.microsoft.com/office/drawing/2014/main" id="{D8E25527-407A-8B88-5BC2-175E4FBF2509}"/>
              </a:ext>
            </a:extLst>
          </p:cNvPr>
          <p:cNvSpPr txBox="1"/>
          <p:nvPr userDrawn="1"/>
        </p:nvSpPr>
        <p:spPr>
          <a:xfrm>
            <a:off x="1581510" y="6050561"/>
            <a:ext cx="93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0" dirty="0">
                <a:solidFill>
                  <a:srgbClr val="664D8C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UDL in Action: the WHAT, the WHY and the HOW</a:t>
            </a:r>
          </a:p>
        </p:txBody>
      </p:sp>
      <p:pic>
        <p:nvPicPr>
          <p:cNvPr id="8" name="Picture 7" descr="The Australian Disability Clearinghouse on Education and Training (ADCET) Logo">
            <a:extLst>
              <a:ext uri="{FF2B5EF4-FFF2-40B4-BE49-F238E27FC236}">
                <a16:creationId xmlns:a16="http://schemas.microsoft.com/office/drawing/2014/main" id="{E5339C01-9D2D-32B1-D5EA-FE17314056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623478" y="5895187"/>
            <a:ext cx="1730322" cy="45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42C31-D139-0035-DC8F-A407081E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4447"/>
            <a:ext cx="5029200" cy="3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703" r:id="rId3"/>
    <p:sldLayoutId id="2147483701" r:id="rId4"/>
    <p:sldLayoutId id="2147483698" r:id="rId5"/>
    <p:sldLayoutId id="214748369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dloncampus.cast.org/page/udl_land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.cumming@unsw.edu.a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6AC9DA-37D8-2BDA-6921-451BB2AB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600" y="460772"/>
            <a:ext cx="8367513" cy="3439895"/>
          </a:xfrm>
        </p:spPr>
        <p:txBody>
          <a:bodyPr/>
          <a:lstStyle/>
          <a:p>
            <a:pPr algn="ctr"/>
            <a:r>
              <a:rPr lang="en-AU" sz="60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Incorporating the Pillars of UDL in University Course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F98E9-071C-4D7E-28A4-D6C127D85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58" y="0"/>
            <a:ext cx="4164490" cy="4109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D4921-35EA-CE46-8869-9C645F14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60" y="522790"/>
            <a:ext cx="801598" cy="1531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DFDCF-32D2-8CBD-81F1-E1DB19455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102" y="2330892"/>
            <a:ext cx="2811498" cy="2196216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7B234991-99D4-2CC7-CB7F-020C21EBFFBD}"/>
              </a:ext>
            </a:extLst>
          </p:cNvPr>
          <p:cNvSpPr txBox="1">
            <a:spLocks/>
          </p:cNvSpPr>
          <p:nvPr/>
        </p:nvSpPr>
        <p:spPr>
          <a:xfrm>
            <a:off x="1578199" y="4527108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40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Professor Terry Cumming</a:t>
            </a:r>
          </a:p>
          <a:p>
            <a:pPr algn="ctr"/>
            <a:r>
              <a:rPr lang="en-AU" sz="40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UNSW Sydney</a:t>
            </a:r>
            <a:endParaRPr lang="en-AU" sz="7200" kern="0" dirty="0">
              <a:solidFill>
                <a:srgbClr val="664D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6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B7F9-95ED-AE4E-E13B-32E6A40B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Organisation: Glossary</a:t>
            </a:r>
          </a:p>
        </p:txBody>
      </p:sp>
      <p:pic>
        <p:nvPicPr>
          <p:cNvPr id="24" name="Picture Placeholder 23" descr="A picture of a Course Glossary">
            <a:extLst>
              <a:ext uri="{FF2B5EF4-FFF2-40B4-BE49-F238E27FC236}">
                <a16:creationId xmlns:a16="http://schemas.microsoft.com/office/drawing/2014/main" id="{8A33F9BD-F6CB-5B57-EF51-B89DF2F8670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137" r="-6101" b="-2226"/>
          <a:stretch/>
        </p:blipFill>
        <p:spPr>
          <a:xfrm>
            <a:off x="644600" y="1701479"/>
            <a:ext cx="8036413" cy="3345084"/>
          </a:xfrm>
        </p:spPr>
      </p:pic>
    </p:spTree>
    <p:extLst>
      <p:ext uri="{BB962C8B-B14F-4D97-AF65-F5344CB8AC3E}">
        <p14:creationId xmlns:p14="http://schemas.microsoft.com/office/powerpoint/2010/main" val="152016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D6C3-EB5A-82C0-BF28-A53E60AA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Weekly Structure Including Choice (1)</a:t>
            </a:r>
          </a:p>
        </p:txBody>
      </p:sp>
      <p:pic>
        <p:nvPicPr>
          <p:cNvPr id="20" name="Picture Placeholder 19" descr="A screenshot of a course's website that show mandatory Week 1 tasks.">
            <a:extLst>
              <a:ext uri="{FF2B5EF4-FFF2-40B4-BE49-F238E27FC236}">
                <a16:creationId xmlns:a16="http://schemas.microsoft.com/office/drawing/2014/main" id="{999D5135-C12C-1719-48D8-35EEF71EED9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-337" t="409" r="-3202" b="2496"/>
          <a:stretch/>
        </p:blipFill>
        <p:spPr>
          <a:xfrm>
            <a:off x="3156308" y="1365806"/>
            <a:ext cx="7110436" cy="4039572"/>
          </a:xfrm>
        </p:spPr>
      </p:pic>
    </p:spTree>
    <p:extLst>
      <p:ext uri="{BB962C8B-B14F-4D97-AF65-F5344CB8AC3E}">
        <p14:creationId xmlns:p14="http://schemas.microsoft.com/office/powerpoint/2010/main" val="23060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607B-DBC9-0B74-69E9-E9ADF093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Weekly Structure Including Choice (2)</a:t>
            </a:r>
          </a:p>
        </p:txBody>
      </p:sp>
      <p:pic>
        <p:nvPicPr>
          <p:cNvPr id="6" name="Picture Placeholder 5" descr="A screenshot of a course website, showing the weekly structure of choice activities. These include some readings and a video.">
            <a:extLst>
              <a:ext uri="{FF2B5EF4-FFF2-40B4-BE49-F238E27FC236}">
                <a16:creationId xmlns:a16="http://schemas.microsoft.com/office/drawing/2014/main" id="{2289A7D7-FEE1-6F5B-F12D-668EF2B26F1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-55574" b="-55574"/>
          <a:stretch/>
        </p:blipFill>
        <p:spPr>
          <a:xfrm>
            <a:off x="1848368" y="956592"/>
            <a:ext cx="8742468" cy="6567391"/>
          </a:xfrm>
        </p:spPr>
      </p:pic>
    </p:spTree>
    <p:extLst>
      <p:ext uri="{BB962C8B-B14F-4D97-AF65-F5344CB8AC3E}">
        <p14:creationId xmlns:p14="http://schemas.microsoft.com/office/powerpoint/2010/main" val="382489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9AA0-CE7A-ED3E-560A-C6DA8404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Choice</a:t>
            </a:r>
          </a:p>
        </p:txBody>
      </p:sp>
      <p:pic>
        <p:nvPicPr>
          <p:cNvPr id="6" name="Picture Placeholder 5" descr="A course assessment brief showing two options for students to choose from for assessment 1.">
            <a:extLst>
              <a:ext uri="{FF2B5EF4-FFF2-40B4-BE49-F238E27FC236}">
                <a16:creationId xmlns:a16="http://schemas.microsoft.com/office/drawing/2014/main" id="{ED8AAD30-F3E8-0DB4-C4E7-E58FDB42E98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905" b="1905"/>
          <a:stretch>
            <a:fillRect/>
          </a:stretch>
        </p:blipFill>
        <p:spPr>
          <a:xfrm>
            <a:off x="3248905" y="1536578"/>
            <a:ext cx="5493022" cy="4126389"/>
          </a:xfrm>
        </p:spPr>
      </p:pic>
    </p:spTree>
    <p:extLst>
      <p:ext uri="{BB962C8B-B14F-4D97-AF65-F5344CB8AC3E}">
        <p14:creationId xmlns:p14="http://schemas.microsoft.com/office/powerpoint/2010/main" val="168847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" y="218355"/>
            <a:ext cx="7574314" cy="797523"/>
          </a:xfrm>
        </p:spPr>
        <p:txBody>
          <a:bodyPr/>
          <a:lstStyle/>
          <a:p>
            <a:r>
              <a:rPr lang="en-AU" dirty="0"/>
              <a:t>Conclusion or takeaways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335666" y="1233178"/>
            <a:ext cx="5625296" cy="4025858"/>
          </a:xfrm>
        </p:spPr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Provide students with options for engagement, representation, action and expression</a:t>
            </a:r>
          </a:p>
          <a:p>
            <a:pPr marL="228600" indent="0" algn="l"/>
            <a:endParaRPr lang="en-AU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Try to include all modes: reading, listening, writing, discussing, doing</a:t>
            </a:r>
          </a:p>
          <a:p>
            <a:pPr marL="228600" indent="0" algn="l"/>
            <a:endParaRPr lang="en-AU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Support student organisation</a:t>
            </a:r>
          </a:p>
          <a:p>
            <a:pPr marL="228600" indent="0" algn="l"/>
            <a:endParaRPr lang="en-AU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Provide options for attending lectures</a:t>
            </a:r>
          </a:p>
          <a:p>
            <a:pPr marL="228600" indent="0" algn="l"/>
            <a:endParaRPr lang="en-AU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Provide options for assessment</a:t>
            </a:r>
          </a:p>
          <a:p>
            <a:pPr marL="228600" indent="0" algn="l"/>
            <a:endParaRPr lang="en-AU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Co-produce with students before class if possible but definitely during the course- “What can I do to better support your learning?”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AU" dirty="0"/>
              <a:t>Check out UDL on Campus for ideas and tips </a:t>
            </a:r>
            <a:r>
              <a:rPr lang="en-AU" dirty="0">
                <a:hlinkClick r:id="rId3"/>
              </a:rPr>
              <a:t>http://udloncampus.cast.org/page/udl_landing</a:t>
            </a:r>
            <a:r>
              <a:rPr lang="en-AU" dirty="0"/>
              <a:t>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2" name="Picture 1" descr="The Universal Design for Learning Guidelines (CAST) - https://udlguidelines.cast.org/more/about-graphic-organizer">
            <a:extLst>
              <a:ext uri="{FF2B5EF4-FFF2-40B4-BE49-F238E27FC236}">
                <a16:creationId xmlns:a16="http://schemas.microsoft.com/office/drawing/2014/main" id="{6EEA3C45-C7CA-A9F4-3BA9-4C83AB762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72" y="1175304"/>
            <a:ext cx="5353153" cy="41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1" y="300905"/>
            <a:ext cx="7574314" cy="797523"/>
          </a:xfrm>
        </p:spPr>
        <p:txBody>
          <a:bodyPr/>
          <a:lstStyle/>
          <a:p>
            <a:r>
              <a:rPr lang="en-AU" dirty="0"/>
              <a:t>Contacts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0176525-4361-E4F8-68F4-6D5C1F054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26877" y="1274645"/>
            <a:ext cx="5493022" cy="4126389"/>
          </a:xfrm>
        </p:spPr>
        <p:txBody>
          <a:bodyPr/>
          <a:lstStyle/>
          <a:p>
            <a:r>
              <a:rPr lang="en-AU" dirty="0"/>
              <a:t>Terry Cumming</a:t>
            </a:r>
          </a:p>
          <a:p>
            <a:r>
              <a:rPr lang="en-AU" dirty="0">
                <a:hlinkClick r:id="rId2"/>
              </a:rPr>
              <a:t>t.cumming@unsw.edu.au</a:t>
            </a:r>
            <a:endParaRPr lang="en-AU" dirty="0"/>
          </a:p>
          <a:p>
            <a:r>
              <a:rPr lang="en-AU" dirty="0"/>
              <a:t>9385 1944</a:t>
            </a:r>
          </a:p>
        </p:txBody>
      </p:sp>
    </p:spTree>
    <p:extLst>
      <p:ext uri="{BB962C8B-B14F-4D97-AF65-F5344CB8AC3E}">
        <p14:creationId xmlns:p14="http://schemas.microsoft.com/office/powerpoint/2010/main" val="12229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48CB3-516F-1F4D-9683-0181E856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03" y="491695"/>
            <a:ext cx="10957593" cy="1000685"/>
          </a:xfrm>
        </p:spPr>
        <p:txBody>
          <a:bodyPr/>
          <a:lstStyle/>
          <a:p>
            <a:r>
              <a:rPr lang="en-AU" dirty="0"/>
              <a:t>Q &amp; A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A7D5D-17DD-FC44-8686-FDFE68CE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301335"/>
            <a:ext cx="10957594" cy="3828027"/>
          </a:xfrm>
        </p:spPr>
        <p:txBody>
          <a:bodyPr/>
          <a:lstStyle/>
          <a:p>
            <a:r>
              <a:rPr lang="en-US" dirty="0"/>
              <a:t>Please raise your virtual hand or type your questions into the chat</a:t>
            </a:r>
          </a:p>
        </p:txBody>
      </p:sp>
    </p:spTree>
    <p:extLst>
      <p:ext uri="{BB962C8B-B14F-4D97-AF65-F5344CB8AC3E}">
        <p14:creationId xmlns:p14="http://schemas.microsoft.com/office/powerpoint/2010/main" val="6920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9617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About this session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B36043-17AC-85C7-6490-DEA78759496F}"/>
              </a:ext>
            </a:extLst>
          </p:cNvPr>
          <p:cNvSpPr txBox="1">
            <a:spLocks/>
          </p:cNvSpPr>
          <p:nvPr/>
        </p:nvSpPr>
        <p:spPr>
          <a:xfrm>
            <a:off x="366984" y="980911"/>
            <a:ext cx="11531600" cy="42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is being recorded. If you do not wish to appear on screen please hide camera</a:t>
            </a:r>
          </a:p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will be captioned (either live captioning or closed captions)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0" dirty="0">
                <a:solidFill>
                  <a:schemeClr val="tx1"/>
                </a:solidFill>
              </a:rPr>
              <a:t>Session etiquette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Use Chat or Q+A function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Indicate in the Chat or Q+A function for questions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Where appropriate use raised hand emoji to ask questions 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Ensure your surrounding environment is quiet when mic is on (e.g., phones, pets </a:t>
            </a:r>
            <a:r>
              <a:rPr lang="en-US" kern="0" dirty="0" err="1"/>
              <a:t>etc</a:t>
            </a:r>
            <a:r>
              <a:rPr lang="en-US" kern="0" dirty="0"/>
              <a:t>)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Turn off mic when not speaking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05B93517-927A-8AD3-5496-3DF97AD4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6376" y="343307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491695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 to traditional custodians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5" y="1492380"/>
            <a:ext cx="10957594" cy="38280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I would like to acknowledge the Gadigal people that are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the Traditional Custodians of this land. I would also like to pay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my respects to the Elders both past and present, and extend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that respect to other First </a:t>
            </a:r>
            <a:r>
              <a:rPr lang="en-AU" sz="2400" i="1" dirty="0">
                <a:solidFill>
                  <a:srgbClr val="181716"/>
                </a:solidFill>
              </a:rPr>
              <a:t>Nations people </a:t>
            </a: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who are present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400" b="0" i="1" u="none" strike="noStrike" dirty="0">
                <a:solidFill>
                  <a:srgbClr val="181716"/>
                </a:solidFill>
                <a:effectLst/>
              </a:rPr>
              <a:t>here today.</a:t>
            </a: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Placeholder 6" descr="A photo overlooking Sydney, with the Anzac bridge spanning Johnston's Bay&#10;&#10;">
            <a:extLst>
              <a:ext uri="{FF2B5EF4-FFF2-40B4-BE49-F238E27FC236}">
                <a16:creationId xmlns:a16="http://schemas.microsoft.com/office/drawing/2014/main" id="{48E64324-DFA4-3ED5-3D0A-0B2B99F0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2425" y="1497546"/>
            <a:ext cx="2431720" cy="38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7294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we’ll be covering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123535"/>
            <a:ext cx="10957594" cy="38040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>
                <a:solidFill>
                  <a:schemeClr val="tx1"/>
                </a:solidFill>
              </a:rPr>
              <a:t>Ways to incorporate the principles of UDL in your course design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How to begin- getting organized for UDL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Providing multiple ways for students to access course content, engage in the course, and meet learning outcomes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Supporting students’ organizational/time management skills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Accessible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7428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UDL in Higher Education Course Design: The Basics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04" y="1229236"/>
            <a:ext cx="10957594" cy="3828027"/>
          </a:xfrm>
        </p:spPr>
        <p:txBody>
          <a:bodyPr/>
          <a:lstStyle/>
          <a:p>
            <a:pPr marL="55245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are likely already doing quite a bit, as UDL is really just good teaching</a:t>
            </a:r>
          </a:p>
          <a:p>
            <a:pPr marL="55245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Basically provide students with multiple means of: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Representation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Engagement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Action and expression</a:t>
            </a:r>
          </a:p>
          <a:p>
            <a:pPr marL="55245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Instructors are typically most adept at providing multiple means of representation through the use of lectures, videos in lectures, etc.</a:t>
            </a:r>
          </a:p>
          <a:p>
            <a:pPr marL="952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289F-BE99-274F-8B36-B496FB50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in Higher Education Course Design: The Basics (2)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401A8-D0FB-290E-323D-446B318EF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Often difficult to provide students with multiple means of action and expression </a:t>
            </a:r>
          </a:p>
          <a:p>
            <a:pPr marL="55245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Student choice is uncommon</a:t>
            </a:r>
          </a:p>
          <a:p>
            <a:pPr marL="552450" indent="-457200">
              <a:buFont typeface="+mj-lt"/>
              <a:buAutoNum type="arabicPeriod"/>
            </a:pPr>
            <a:r>
              <a:rPr lang="en-US" dirty="0"/>
              <a:t>Covid spawned more instructor expertise in providing other means of engagement, and action/expression out of necessity, but student choice is still not prevalent in higher education courses.</a:t>
            </a:r>
          </a:p>
        </p:txBody>
      </p:sp>
    </p:spTree>
    <p:extLst>
      <p:ext uri="{BB962C8B-B14F-4D97-AF65-F5344CB8AC3E}">
        <p14:creationId xmlns:p14="http://schemas.microsoft.com/office/powerpoint/2010/main" val="133061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5356-CDAA-8047-1AF1-C5419AAF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Begin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1E9B7-AC43-94A9-DA5E-54D90CBAF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Start with the course’s learning outcomes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Link these to weekly learning outcomes and assessments</a:t>
            </a:r>
          </a:p>
          <a:p>
            <a:pPr marL="552450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Think about how you can provide: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Different modes of representation, engagement, action/expression for each </a:t>
            </a:r>
          </a:p>
          <a:p>
            <a:pPr marL="10096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Student choice</a:t>
            </a:r>
          </a:p>
        </p:txBody>
      </p:sp>
    </p:spTree>
    <p:extLst>
      <p:ext uri="{BB962C8B-B14F-4D97-AF65-F5344CB8AC3E}">
        <p14:creationId xmlns:p14="http://schemas.microsoft.com/office/powerpoint/2010/main" val="197997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Organiser</a:t>
            </a:r>
            <a:endParaRPr lang="en-AU" dirty="0"/>
          </a:p>
        </p:txBody>
      </p:sp>
      <p:pic>
        <p:nvPicPr>
          <p:cNvPr id="2" name="Picture 1" descr="Image of a table used to add Weekly Learning objectives">
            <a:extLst>
              <a:ext uri="{FF2B5EF4-FFF2-40B4-BE49-F238E27FC236}">
                <a16:creationId xmlns:a16="http://schemas.microsoft.com/office/drawing/2014/main" id="{3435508C-D580-A675-45DF-022E751F2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94" y="640859"/>
            <a:ext cx="7633389" cy="5393959"/>
          </a:xfrm>
          <a:prstGeom prst="rect">
            <a:avLst/>
          </a:prstGeom>
        </p:spPr>
      </p:pic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62C56237-24BE-2A7E-EFE9-224C80563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26877" y="1274645"/>
            <a:ext cx="4042017" cy="3945537"/>
          </a:xfrm>
        </p:spPr>
        <p:txBody>
          <a:bodyPr/>
          <a:lstStyle/>
          <a:p>
            <a:pPr algn="l"/>
            <a:r>
              <a:rPr lang="en-AU" dirty="0"/>
              <a:t>Write in ideas for each learning objective, followed by the symbols that represent the learning mode of that activity</a:t>
            </a:r>
          </a:p>
        </p:txBody>
      </p:sp>
    </p:spTree>
    <p:extLst>
      <p:ext uri="{BB962C8B-B14F-4D97-AF65-F5344CB8AC3E}">
        <p14:creationId xmlns:p14="http://schemas.microsoft.com/office/powerpoint/2010/main" val="406075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C3EF-A31F-B288-3969-0A7C3840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27" y="310792"/>
            <a:ext cx="7574314" cy="797523"/>
          </a:xfrm>
        </p:spPr>
        <p:txBody>
          <a:bodyPr/>
          <a:lstStyle/>
          <a:p>
            <a:r>
              <a:rPr lang="en-AU" dirty="0"/>
              <a:t>Supporting Organisation: Schedule</a:t>
            </a:r>
          </a:p>
        </p:txBody>
      </p:sp>
      <p:pic>
        <p:nvPicPr>
          <p:cNvPr id="28" name="Picture Placeholder 27" descr="A screen shot of a course schedule">
            <a:extLst>
              <a:ext uri="{FF2B5EF4-FFF2-40B4-BE49-F238E27FC236}">
                <a16:creationId xmlns:a16="http://schemas.microsoft.com/office/drawing/2014/main" id="{A3462F7F-77F4-25DC-942D-B6E680963E1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79807" y="1171514"/>
            <a:ext cx="6010301" cy="4514972"/>
          </a:xfrm>
        </p:spPr>
      </p:pic>
    </p:spTree>
    <p:extLst>
      <p:ext uri="{BB962C8B-B14F-4D97-AF65-F5344CB8AC3E}">
        <p14:creationId xmlns:p14="http://schemas.microsoft.com/office/powerpoint/2010/main" val="140318913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DCET">
      <a:dk1>
        <a:srgbClr val="000000"/>
      </a:dk1>
      <a:lt1>
        <a:srgbClr val="FFFFFF"/>
      </a:lt1>
      <a:dk2>
        <a:srgbClr val="323232"/>
      </a:dk2>
      <a:lt2>
        <a:srgbClr val="B2B2B2"/>
      </a:lt2>
      <a:accent1>
        <a:srgbClr val="0089A8"/>
      </a:accent1>
      <a:accent2>
        <a:srgbClr val="00B7E0"/>
      </a:accent2>
      <a:accent3>
        <a:srgbClr val="000000"/>
      </a:accent3>
      <a:accent4>
        <a:srgbClr val="A5A5A5"/>
      </a:accent4>
      <a:accent5>
        <a:srgbClr val="53DFFF"/>
      </a:accent5>
      <a:accent6>
        <a:srgbClr val="8CEAFE"/>
      </a:accent6>
      <a:hlink>
        <a:srgbClr val="00B7E0"/>
      </a:hlink>
      <a:folHlink>
        <a:srgbClr val="00B7E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435717-49c9-4489-9470-c7c98d62699d">
      <Terms xmlns="http://schemas.microsoft.com/office/infopath/2007/PartnerControls"/>
    </lcf76f155ced4ddcb4097134ff3c332f>
    <TaxCatchAll xmlns="242681ae-e6e2-4ee6-90fd-f2c0d11c7b09" xsi:nil="true"/>
  </documentManagement>
</p:properties>
</file>

<file path=customXml/itemProps1.xml><?xml version="1.0" encoding="utf-8"?>
<ds:datastoreItem xmlns:ds="http://schemas.openxmlformats.org/officeDocument/2006/customXml" ds:itemID="{E633E022-EC21-417D-82F4-D1FA1D53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F369F-FDA0-4725-8173-FF497A807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5717-49c9-4489-9470-c7c98d62699d"/>
    <ds:schemaRef ds:uri="242681ae-e6e2-4ee6-90fd-f2c0d11c7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4A057-D1D1-41A5-A0F9-4BCA4BF09A0C}">
  <ds:schemaRefs>
    <ds:schemaRef ds:uri="http://schemas.openxmlformats.org/package/2006/metadata/core-properties"/>
    <ds:schemaRef ds:uri="http://purl.org/dc/dcmitype/"/>
    <ds:schemaRef ds:uri="http://purl.org/dc/terms/"/>
    <ds:schemaRef ds:uri="242681ae-e6e2-4ee6-90fd-f2c0d11c7b0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3435717-49c9-4489-9470-c7c98d62699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547</Words>
  <Application>Microsoft Office PowerPoint</Application>
  <PresentationFormat>Widescreen</PresentationFormat>
  <Paragraphs>75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Arial,Sans-Serif</vt:lpstr>
      <vt:lpstr>Calibri</vt:lpstr>
      <vt:lpstr>2_Office Theme</vt:lpstr>
      <vt:lpstr>Incorporating the Pillars of UDL in University Course Design </vt:lpstr>
      <vt:lpstr>About this session</vt:lpstr>
      <vt:lpstr>Acknowledgement to traditional custodians</vt:lpstr>
      <vt:lpstr>What we’ll be covering</vt:lpstr>
      <vt:lpstr>UDL in Higher Education Course Design: The Basics (1)</vt:lpstr>
      <vt:lpstr>UDL in Higher Education Course Design: The Basics (2)</vt:lpstr>
      <vt:lpstr>How to Begin</vt:lpstr>
      <vt:lpstr>Design Organiser</vt:lpstr>
      <vt:lpstr>Supporting Organisation: Schedule</vt:lpstr>
      <vt:lpstr>Supporting Organisation: Glossary</vt:lpstr>
      <vt:lpstr>Weekly Structure Including Choice (1)</vt:lpstr>
      <vt:lpstr>Weekly Structure Including Choice (2)</vt:lpstr>
      <vt:lpstr>Assessment Choice</vt:lpstr>
      <vt:lpstr>Conclusion or takeaways</vt:lpstr>
      <vt:lpstr>Contacts</vt:lpstr>
      <vt:lpstr>Q &amp; 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Duncan</dc:creator>
  <cp:lastModifiedBy>Kylie Geard</cp:lastModifiedBy>
  <cp:revision>29</cp:revision>
  <dcterms:created xsi:type="dcterms:W3CDTF">2021-04-07T23:16:07Z</dcterms:created>
  <dcterms:modified xsi:type="dcterms:W3CDTF">2023-09-03T05:14:56Z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2021-04-07T23:16:08Z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c86f6691-0e77-4151-be4b-70a846ccf7ed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0x010100595E3D60D9E6E04A88E6C46A8F8E80F5</vt:lpwstr>
  </property>
  <property fmtid="{D5CDD505-2E9C-101B-9397-08002B2CF9AE}" pid="10" name="MediaServiceImageTags">
    <vt:lpwstr/>
  </property>
</Properties>
</file>