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</p:sldMasterIdLst>
  <p:notesMasterIdLst>
    <p:notesMasterId r:id="rId24"/>
  </p:notesMasterIdLst>
  <p:sldIdLst>
    <p:sldId id="344" r:id="rId5"/>
    <p:sldId id="555" r:id="rId6"/>
    <p:sldId id="526" r:id="rId7"/>
    <p:sldId id="557" r:id="rId8"/>
    <p:sldId id="558" r:id="rId9"/>
    <p:sldId id="571" r:id="rId10"/>
    <p:sldId id="540" r:id="rId11"/>
    <p:sldId id="561" r:id="rId12"/>
    <p:sldId id="559" r:id="rId13"/>
    <p:sldId id="567" r:id="rId14"/>
    <p:sldId id="562" r:id="rId15"/>
    <p:sldId id="569" r:id="rId16"/>
    <p:sldId id="560" r:id="rId17"/>
    <p:sldId id="568" r:id="rId18"/>
    <p:sldId id="563" r:id="rId19"/>
    <p:sldId id="565" r:id="rId20"/>
    <p:sldId id="554" r:id="rId21"/>
    <p:sldId id="553" r:id="rId22"/>
    <p:sldId id="54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7621F0B-2B36-947E-E625-40FDB8DF8E50}" name="Katie Duncan" initials="KD" userId="S::katie.duncan@uts.edu.au::20031329-eb85-44e7-8c9b-a40bfc81d279" providerId="AD"/>
  <p188:author id="{BBD3EBEE-A916-69B2-8B59-40E4DC3B32C3}" name="Ashley Willcox" initials="AW" userId="S::ashley.willcox@uts.edu.au::52aa89a3-312d-403e-a462-82940a733ef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4D8C"/>
    <a:srgbClr val="EDF3F4"/>
    <a:srgbClr val="0F4AEC"/>
    <a:srgbClr val="0F4BEC"/>
    <a:srgbClr val="3F6FEF"/>
    <a:srgbClr val="323232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5851A7-3C32-46CE-9645-ED4448D52E8E}" v="1" dt="2023-08-31T12:10:40.5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8" autoAdjust="0"/>
    <p:restoredTop sz="90217" autoAdjust="0"/>
  </p:normalViewPr>
  <p:slideViewPr>
    <p:cSldViewPr snapToGrid="0">
      <p:cViewPr varScale="1">
        <p:scale>
          <a:sx n="96" d="100"/>
          <a:sy n="96" d="100"/>
        </p:scale>
        <p:origin x="36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ie Geard" userId="b930dff3-5db0-4b18-9d4c-f929b90677dc" providerId="ADAL" clId="{FC5851A7-3C32-46CE-9645-ED4448D52E8E}"/>
    <pc:docChg chg="undo redo custSel modSld">
      <pc:chgData name="Kylie Geard" userId="b930dff3-5db0-4b18-9d4c-f929b90677dc" providerId="ADAL" clId="{FC5851A7-3C32-46CE-9645-ED4448D52E8E}" dt="2023-08-31T12:16:38.401" v="124" actId="478"/>
      <pc:docMkLst>
        <pc:docMk/>
      </pc:docMkLst>
      <pc:sldChg chg="modSp mod modNotesTx">
        <pc:chgData name="Kylie Geard" userId="b930dff3-5db0-4b18-9d4c-f929b90677dc" providerId="ADAL" clId="{FC5851A7-3C32-46CE-9645-ED4448D52E8E}" dt="2023-08-31T12:14:11.601" v="123" actId="962"/>
        <pc:sldMkLst>
          <pc:docMk/>
          <pc:sldMk cId="2094061527" sldId="344"/>
        </pc:sldMkLst>
        <pc:picChg chg="mod">
          <ac:chgData name="Kylie Geard" userId="b930dff3-5db0-4b18-9d4c-f929b90677dc" providerId="ADAL" clId="{FC5851A7-3C32-46CE-9645-ED4448D52E8E}" dt="2023-08-31T12:14:11.601" v="123" actId="962"/>
          <ac:picMkLst>
            <pc:docMk/>
            <pc:sldMk cId="2094061527" sldId="344"/>
            <ac:picMk id="4" creationId="{CC4F98E9-071C-4D7E-28A4-D6C127D852EC}"/>
          </ac:picMkLst>
        </pc:picChg>
      </pc:sldChg>
      <pc:sldChg chg="modSp mod">
        <pc:chgData name="Kylie Geard" userId="b930dff3-5db0-4b18-9d4c-f929b90677dc" providerId="ADAL" clId="{FC5851A7-3C32-46CE-9645-ED4448D52E8E}" dt="2023-08-31T12:13:41.089" v="122" actId="962"/>
        <pc:sldMkLst>
          <pc:docMk/>
          <pc:sldMk cId="1812307906" sldId="540"/>
        </pc:sldMkLst>
        <pc:spChg chg="mod">
          <ac:chgData name="Kylie Geard" userId="b930dff3-5db0-4b18-9d4c-f929b90677dc" providerId="ADAL" clId="{FC5851A7-3C32-46CE-9645-ED4448D52E8E}" dt="2023-08-31T12:13:41.089" v="122" actId="962"/>
          <ac:spMkLst>
            <pc:docMk/>
            <pc:sldMk cId="1812307906" sldId="540"/>
            <ac:spMk id="9" creationId="{E541B4E7-0A2B-532C-0948-4B3D9B5F88CB}"/>
          </ac:spMkLst>
        </pc:spChg>
      </pc:sldChg>
      <pc:sldChg chg="delSp mod modNotesTx">
        <pc:chgData name="Kylie Geard" userId="b930dff3-5db0-4b18-9d4c-f929b90677dc" providerId="ADAL" clId="{FC5851A7-3C32-46CE-9645-ED4448D52E8E}" dt="2023-08-31T12:16:38.401" v="124" actId="478"/>
        <pc:sldMkLst>
          <pc:docMk/>
          <pc:sldMk cId="692082286" sldId="543"/>
        </pc:sldMkLst>
        <pc:spChg chg="del">
          <ac:chgData name="Kylie Geard" userId="b930dff3-5db0-4b18-9d4c-f929b90677dc" providerId="ADAL" clId="{FC5851A7-3C32-46CE-9645-ED4448D52E8E}" dt="2023-08-31T12:16:38.401" v="124" actId="478"/>
          <ac:spMkLst>
            <pc:docMk/>
            <pc:sldMk cId="692082286" sldId="543"/>
            <ac:spMk id="3" creationId="{31BA7D5D-17DD-FC44-8686-FDFE68CECB7D}"/>
          </ac:spMkLst>
        </pc:spChg>
      </pc:sldChg>
      <pc:sldChg chg="modSp mod">
        <pc:chgData name="Kylie Geard" userId="b930dff3-5db0-4b18-9d4c-f929b90677dc" providerId="ADAL" clId="{FC5851A7-3C32-46CE-9645-ED4448D52E8E}" dt="2023-08-31T12:10:54.671" v="12" actId="1076"/>
        <pc:sldMkLst>
          <pc:docMk/>
          <pc:sldMk cId="122295055" sldId="553"/>
        </pc:sldMkLst>
        <pc:spChg chg="mod">
          <ac:chgData name="Kylie Geard" userId="b930dff3-5db0-4b18-9d4c-f929b90677dc" providerId="ADAL" clId="{FC5851A7-3C32-46CE-9645-ED4448D52E8E}" dt="2023-08-31T12:10:54.671" v="12" actId="1076"/>
          <ac:spMkLst>
            <pc:docMk/>
            <pc:sldMk cId="122295055" sldId="553"/>
            <ac:spMk id="23" creationId="{1A820054-758E-5637-E2B4-7E0E06E48412}"/>
          </ac:spMkLst>
        </pc:spChg>
        <pc:picChg chg="ord">
          <ac:chgData name="Kylie Geard" userId="b930dff3-5db0-4b18-9d4c-f929b90677dc" providerId="ADAL" clId="{FC5851A7-3C32-46CE-9645-ED4448D52E8E}" dt="2023-08-31T12:10:27.683" v="7" actId="13244"/>
          <ac:picMkLst>
            <pc:docMk/>
            <pc:sldMk cId="122295055" sldId="553"/>
            <ac:picMk id="2" creationId="{82D5F333-B337-5C12-2C5F-18AB3C4AD7E1}"/>
          </ac:picMkLst>
        </pc:picChg>
        <pc:picChg chg="ord">
          <ac:chgData name="Kylie Geard" userId="b930dff3-5db0-4b18-9d4c-f929b90677dc" providerId="ADAL" clId="{FC5851A7-3C32-46CE-9645-ED4448D52E8E}" dt="2023-08-31T12:10:31.543" v="8" actId="13244"/>
          <ac:picMkLst>
            <pc:docMk/>
            <pc:sldMk cId="122295055" sldId="553"/>
            <ac:picMk id="9" creationId="{4368A88F-FA5A-13F6-ACBD-36CB256A9161}"/>
          </ac:picMkLst>
        </pc:picChg>
        <pc:picChg chg="ord">
          <ac:chgData name="Kylie Geard" userId="b930dff3-5db0-4b18-9d4c-f929b90677dc" providerId="ADAL" clId="{FC5851A7-3C32-46CE-9645-ED4448D52E8E}" dt="2023-08-31T12:10:34.420" v="9" actId="13244"/>
          <ac:picMkLst>
            <pc:docMk/>
            <pc:sldMk cId="122295055" sldId="553"/>
            <ac:picMk id="10" creationId="{A6CE8811-C762-6CC2-E097-350918C03FA7}"/>
          </ac:picMkLst>
        </pc:picChg>
        <pc:picChg chg="mod">
          <ac:chgData name="Kylie Geard" userId="b930dff3-5db0-4b18-9d4c-f929b90677dc" providerId="ADAL" clId="{FC5851A7-3C32-46CE-9645-ED4448D52E8E}" dt="2023-08-31T12:10:40.515" v="10" actId="13244"/>
          <ac:picMkLst>
            <pc:docMk/>
            <pc:sldMk cId="122295055" sldId="553"/>
            <ac:picMk id="1026" creationId="{4D0FAEDD-8311-8C06-8187-5BE917F060E5}"/>
          </ac:picMkLst>
        </pc:picChg>
      </pc:sldChg>
      <pc:sldChg chg="modNotesTx">
        <pc:chgData name="Kylie Geard" userId="b930dff3-5db0-4b18-9d4c-f929b90677dc" providerId="ADAL" clId="{FC5851A7-3C32-46CE-9645-ED4448D52E8E}" dt="2023-08-31T12:09:27.283" v="2" actId="6549"/>
        <pc:sldMkLst>
          <pc:docMk/>
          <pc:sldMk cId="1563887401" sldId="554"/>
        </pc:sldMkLst>
      </pc:sldChg>
      <pc:sldChg chg="modNotesTx">
        <pc:chgData name="Kylie Geard" userId="b930dff3-5db0-4b18-9d4c-f929b90677dc" providerId="ADAL" clId="{FC5851A7-3C32-46CE-9645-ED4448D52E8E}" dt="2023-08-31T12:09:13.755" v="1" actId="6549"/>
        <pc:sldMkLst>
          <pc:docMk/>
          <pc:sldMk cId="1143932597" sldId="555"/>
        </pc:sldMkLst>
      </pc:sldChg>
      <pc:sldChg chg="addSp delSp modSp mod">
        <pc:chgData name="Kylie Geard" userId="b930dff3-5db0-4b18-9d4c-f929b90677dc" providerId="ADAL" clId="{FC5851A7-3C32-46CE-9645-ED4448D52E8E}" dt="2023-08-31T12:13:05.804" v="28" actId="478"/>
        <pc:sldMkLst>
          <pc:docMk/>
          <pc:sldMk cId="3478406605" sldId="567"/>
        </pc:sldMkLst>
        <pc:spChg chg="add del mod">
          <ac:chgData name="Kylie Geard" userId="b930dff3-5db0-4b18-9d4c-f929b90677dc" providerId="ADAL" clId="{FC5851A7-3C32-46CE-9645-ED4448D52E8E}" dt="2023-08-31T12:12:50.827" v="27" actId="478"/>
          <ac:spMkLst>
            <pc:docMk/>
            <pc:sldMk cId="3478406605" sldId="567"/>
            <ac:spMk id="3" creationId="{329D3A2F-0DA5-0B49-8BEB-F91F5C149F52}"/>
          </ac:spMkLst>
        </pc:spChg>
        <pc:spChg chg="add del mod">
          <ac:chgData name="Kylie Geard" userId="b930dff3-5db0-4b18-9d4c-f929b90677dc" providerId="ADAL" clId="{FC5851A7-3C32-46CE-9645-ED4448D52E8E}" dt="2023-08-31T12:13:05.804" v="28" actId="478"/>
          <ac:spMkLst>
            <pc:docMk/>
            <pc:sldMk cId="3478406605" sldId="567"/>
            <ac:spMk id="4" creationId="{D698E52E-F42B-78B3-08BA-A9A680457279}"/>
          </ac:spMkLst>
        </pc:spChg>
      </pc:sldChg>
      <pc:sldChg chg="modSp mod">
        <pc:chgData name="Kylie Geard" userId="b930dff3-5db0-4b18-9d4c-f929b90677dc" providerId="ADAL" clId="{FC5851A7-3C32-46CE-9645-ED4448D52E8E}" dt="2023-08-31T12:09:54.944" v="6" actId="13244"/>
        <pc:sldMkLst>
          <pc:docMk/>
          <pc:sldMk cId="753418271" sldId="571"/>
        </pc:sldMkLst>
        <pc:spChg chg="ord">
          <ac:chgData name="Kylie Geard" userId="b930dff3-5db0-4b18-9d4c-f929b90677dc" providerId="ADAL" clId="{FC5851A7-3C32-46CE-9645-ED4448D52E8E}" dt="2023-08-31T12:09:47.773" v="4" actId="13244"/>
          <ac:spMkLst>
            <pc:docMk/>
            <pc:sldMk cId="753418271" sldId="571"/>
            <ac:spMk id="2" creationId="{EC56817F-6532-1548-905D-5B55BD72A234}"/>
          </ac:spMkLst>
        </pc:spChg>
        <pc:spChg chg="ord">
          <ac:chgData name="Kylie Geard" userId="b930dff3-5db0-4b18-9d4c-f929b90677dc" providerId="ADAL" clId="{FC5851A7-3C32-46CE-9645-ED4448D52E8E}" dt="2023-08-31T12:09:54.944" v="6" actId="13244"/>
          <ac:spMkLst>
            <pc:docMk/>
            <pc:sldMk cId="753418271" sldId="571"/>
            <ac:spMk id="3" creationId="{329D3A2F-0DA5-0B49-8BEB-F91F5C149F52}"/>
          </ac:spMkLst>
        </pc:spChg>
        <pc:spChg chg="ord">
          <ac:chgData name="Kylie Geard" userId="b930dff3-5db0-4b18-9d4c-f929b90677dc" providerId="ADAL" clId="{FC5851A7-3C32-46CE-9645-ED4448D52E8E}" dt="2023-08-31T12:09:51.006" v="5" actId="13244"/>
          <ac:spMkLst>
            <pc:docMk/>
            <pc:sldMk cId="753418271" sldId="571"/>
            <ac:spMk id="5" creationId="{F067A628-F3FD-2FA6-1FEA-519957A8C01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r>
              <a:rPr lang="en-US" sz="1800" b="1" dirty="0"/>
              <a:t>Post-secondary Qualifications (Australia)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Post-secondary Qualification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F15-1B47-A845-C117DF5E81F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F15-1B47-A845-C117DF5E81F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F15-1B47-A845-C117DF5E81F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Autistic</c:v>
                </c:pt>
                <c:pt idx="1">
                  <c:v>Any disability</c:v>
                </c:pt>
                <c:pt idx="2">
                  <c:v>No disability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0.32500000000000001</c:v>
                </c:pt>
                <c:pt idx="1">
                  <c:v>0.66200000000000003</c:v>
                </c:pt>
                <c:pt idx="2">
                  <c:v>0.70099999999999996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F15-1B47-A845-C117DF5E81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2274480"/>
        <c:axId val="102276112"/>
      </c:barChart>
      <c:catAx>
        <c:axId val="102274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endParaRPr lang="en-US"/>
          </a:p>
        </c:txPr>
        <c:crossAx val="102276112"/>
        <c:crossesAt val="0"/>
        <c:auto val="1"/>
        <c:lblAlgn val="ctr"/>
        <c:lblOffset val="100"/>
        <c:noMultiLvlLbl val="0"/>
      </c:catAx>
      <c:valAx>
        <c:axId val="10227611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endParaRPr lang="en-US"/>
          </a:p>
        </c:txPr>
        <c:crossAx val="102274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2"/>
      </a:solidFill>
    </a:ln>
    <a:effectLst/>
  </c:spPr>
  <c:txPr>
    <a:bodyPr/>
    <a:lstStyle/>
    <a:p>
      <a:pPr>
        <a:defRPr b="0" i="0">
          <a:latin typeface="Calibri Light" panose="020F0302020204030204" pitchFamily="34" charset="0"/>
          <a:cs typeface="Calibri Light" panose="020F030202020403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D2D37-CB85-CF47-8A42-CA19FB2E3614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3B1E9-D01C-394E-B452-356C221A1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66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68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58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69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73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76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0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27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54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85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86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34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74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0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91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0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92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62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93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4">
  <p:cSld name="Cover 4">
    <p:bg>
      <p:bgRef idx="1001">
        <a:schemeClr val="bg1"/>
      </p:bgRef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AU" dirty="0"/>
              <a:t>Title</a:t>
            </a:r>
            <a:endParaRPr dirty="0"/>
          </a:p>
        </p:txBody>
      </p:sp>
      <p:sp>
        <p:nvSpPr>
          <p:cNvPr id="65" name="Google Shape;65;p9"/>
          <p:cNvSpPr txBox="1"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2812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AU" dirty="0"/>
              <a:t>Subtitle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3584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4">
  <p:cSld name="Layout 4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627853" y="855547"/>
            <a:ext cx="10957593" cy="1000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400"/>
              <a:buFont typeface="Arial"/>
              <a:buNone/>
              <a:defRPr sz="3400">
                <a:solidFill>
                  <a:srgbClr val="0C0C0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627854" y="2037935"/>
            <a:ext cx="10957594" cy="3828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1357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59F9F-B7DE-28C7-4867-81F6ADC9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213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F0561A-C734-9D0D-F90F-FF95C4F6D14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26671F-D9F0-96DE-3E63-F4DEB07A019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D67629-CFB5-91AD-F456-123B6FC61778}"/>
              </a:ext>
            </a:extLst>
          </p:cNvPr>
          <p:cNvSpPr txBox="1"/>
          <p:nvPr userDrawn="1"/>
        </p:nvSpPr>
        <p:spPr>
          <a:xfrm>
            <a:off x="838200" y="1886308"/>
            <a:ext cx="10515603" cy="3735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9" name="Google Shape;17;p2">
            <a:extLst>
              <a:ext uri="{FF2B5EF4-FFF2-40B4-BE49-F238E27FC236}">
                <a16:creationId xmlns:a16="http://schemas.microsoft.com/office/drawing/2014/main" id="{50F54F76-B059-ED33-A0AA-4724949B63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196" y="1908149"/>
            <a:ext cx="4863863" cy="3828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" name="Google Shape;17;p2">
            <a:extLst>
              <a:ext uri="{FF2B5EF4-FFF2-40B4-BE49-F238E27FC236}">
                <a16:creationId xmlns:a16="http://schemas.microsoft.com/office/drawing/2014/main" id="{CA2720A7-BEF0-979C-89D3-1C07FB69AA44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5960852" y="1905662"/>
            <a:ext cx="5719486" cy="3828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4558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89DF7-71CB-24F9-37CA-319539C66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C34475-CF28-48AE-0384-609736789CF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54D7FD-AE68-7D9C-6948-D6A627CDA06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3296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3" userDrawn="1">
  <p:cSld name="Layout 3"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644601" y="739055"/>
            <a:ext cx="7574314" cy="797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400"/>
              <a:buFont typeface="Arial"/>
              <a:buNone/>
              <a:defRPr sz="3400">
                <a:solidFill>
                  <a:srgbClr val="0C0C0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0"/>
          <p:cNvSpPr>
            <a:spLocks noGrp="1"/>
          </p:cNvSpPr>
          <p:nvPr>
            <p:ph type="pic" idx="2"/>
          </p:nvPr>
        </p:nvSpPr>
        <p:spPr>
          <a:xfrm>
            <a:off x="644601" y="1722320"/>
            <a:ext cx="5493022" cy="412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4" name="Google Shape;144;p20"/>
          <p:cNvSpPr txBox="1">
            <a:spLocks noGrp="1"/>
          </p:cNvSpPr>
          <p:nvPr>
            <p:ph type="body" idx="6"/>
          </p:nvPr>
        </p:nvSpPr>
        <p:spPr>
          <a:xfrm>
            <a:off x="6219899" y="1722320"/>
            <a:ext cx="5493022" cy="412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839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5" userDrawn="1">
  <p:cSld name="Layout 5"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>
            <a:spLocks noGrp="1"/>
          </p:cNvSpPr>
          <p:nvPr>
            <p:ph type="title"/>
          </p:nvPr>
        </p:nvSpPr>
        <p:spPr>
          <a:xfrm>
            <a:off x="627854" y="855547"/>
            <a:ext cx="5955826" cy="1000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400"/>
              <a:buFont typeface="Arial"/>
              <a:buNone/>
              <a:defRPr sz="3400">
                <a:solidFill>
                  <a:srgbClr val="0C0C0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0" name="Google Shape;150;p21"/>
          <p:cNvSpPr txBox="1">
            <a:spLocks noGrp="1"/>
          </p:cNvSpPr>
          <p:nvPr>
            <p:ph type="body" idx="1"/>
          </p:nvPr>
        </p:nvSpPr>
        <p:spPr>
          <a:xfrm>
            <a:off x="627854" y="1859310"/>
            <a:ext cx="5955826" cy="4081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2814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0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71063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710636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TextBox 5" descr="UDL in Action: the WHAT, the WHY and the HOW&#10;">
            <a:extLst>
              <a:ext uri="{FF2B5EF4-FFF2-40B4-BE49-F238E27FC236}">
                <a16:creationId xmlns:a16="http://schemas.microsoft.com/office/drawing/2014/main" id="{D8E25527-407A-8B88-5BC2-175E4FBF2509}"/>
              </a:ext>
            </a:extLst>
          </p:cNvPr>
          <p:cNvSpPr txBox="1"/>
          <p:nvPr userDrawn="1"/>
        </p:nvSpPr>
        <p:spPr>
          <a:xfrm>
            <a:off x="3353262" y="5895187"/>
            <a:ext cx="548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i="0" dirty="0">
                <a:solidFill>
                  <a:srgbClr val="664D8C"/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UDL in Action: the WHAT, the WHY and the HOW</a:t>
            </a:r>
          </a:p>
        </p:txBody>
      </p:sp>
      <p:pic>
        <p:nvPicPr>
          <p:cNvPr id="8" name="Picture 7" descr="The Australian Disability Clearinghouse on Education and Training (ADCET) Logo">
            <a:extLst>
              <a:ext uri="{FF2B5EF4-FFF2-40B4-BE49-F238E27FC236}">
                <a16:creationId xmlns:a16="http://schemas.microsoft.com/office/drawing/2014/main" id="{E5339C01-9D2D-32B1-D5EA-FE17314056F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3478" y="5895187"/>
            <a:ext cx="1730322" cy="459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242C31-D139-0035-DC8F-A407081EA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64447"/>
            <a:ext cx="5029200" cy="329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937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2" r:id="rId2"/>
    <p:sldLayoutId id="2147483703" r:id="rId3"/>
    <p:sldLayoutId id="2147483701" r:id="rId4"/>
    <p:sldLayoutId id="2147483698" r:id="rId5"/>
    <p:sldLayoutId id="214748369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www.autisticprofessor.com/" TargetMode="External"/><Relationship Id="rId7" Type="http://schemas.openxmlformats.org/officeDocument/2006/relationships/image" Target="../media/image19.png"/><Relationship Id="rId2" Type="http://schemas.openxmlformats.org/officeDocument/2006/relationships/hyperlink" Target="mailto:autisticprofessor@gmail.com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2.jpeg"/><Relationship Id="rId5" Type="http://schemas.openxmlformats.org/officeDocument/2006/relationships/hyperlink" Target="https://twitter.com/AutisticProf" TargetMode="External"/><Relationship Id="rId10" Type="http://schemas.openxmlformats.org/officeDocument/2006/relationships/hyperlink" Target="https://www.mup.com.au/books/growing-in-to-autism-paperback-softback" TargetMode="External"/><Relationship Id="rId4" Type="http://schemas.openxmlformats.org/officeDocument/2006/relationships/hyperlink" Target="https://www.facebook.com/AutisticProf/" TargetMode="External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46AC9DA-37D8-2BDA-6921-451BB2ABC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9694" y="1951125"/>
            <a:ext cx="7574314" cy="1201854"/>
          </a:xfrm>
        </p:spPr>
        <p:txBody>
          <a:bodyPr/>
          <a:lstStyle/>
          <a:p>
            <a:pPr algn="ctr"/>
            <a:r>
              <a:rPr lang="en-AU" sz="4800" b="1" dirty="0">
                <a:solidFill>
                  <a:srgbClr val="664D8C"/>
                </a:solidFill>
                <a:effectLst/>
                <a:latin typeface="Lato" panose="020F05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 are autistic people (cautiously) excited about UDL in universities?</a:t>
            </a:r>
            <a:endParaRPr lang="en-AU" sz="4800" b="1" dirty="0">
              <a:solidFill>
                <a:srgbClr val="664D8C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4F98E9-071C-4D7E-28A4-D6C127D85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858" y="0"/>
            <a:ext cx="4164490" cy="41090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BD4921-35EA-CE46-8869-9C645F14B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060" y="522790"/>
            <a:ext cx="801598" cy="15317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2DFDCF-32D2-8CBD-81F1-E1DB19455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8102" y="2330892"/>
            <a:ext cx="2811498" cy="2196216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7B234991-99D4-2CC7-CB7F-020C21EBFFBD}"/>
              </a:ext>
            </a:extLst>
          </p:cNvPr>
          <p:cNvSpPr txBox="1">
            <a:spLocks/>
          </p:cNvSpPr>
          <p:nvPr/>
        </p:nvSpPr>
        <p:spPr>
          <a:xfrm>
            <a:off x="1713906" y="4410398"/>
            <a:ext cx="7574314" cy="120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AU" sz="4000" kern="0" dirty="0">
                <a:solidFill>
                  <a:srgbClr val="664D8C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Dr Sandra Thom-Jones</a:t>
            </a:r>
          </a:p>
          <a:p>
            <a:pPr algn="ctr"/>
            <a:r>
              <a:rPr lang="en-AU" sz="3200" kern="0" dirty="0">
                <a:solidFill>
                  <a:srgbClr val="664D8C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(Autistic Professor) </a:t>
            </a:r>
            <a:endParaRPr lang="en-AU" sz="6000" kern="0" dirty="0">
              <a:solidFill>
                <a:srgbClr val="664D8C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061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nk box that contains images and text.&#10;The heading reads &quot;Study skills - sometimes we need more guidance&quot;&#10;A caption reads &quot;Week one&quot;&#10;The picture shows a teacher speaking to a student seated at a desk.&#10;The teacher says &quot;An important study tip is to highlight the key points in your notes every week. Then when it is exam time you just need to revise the highlighted parts.&#10;There is a thought bubble coming from the student's head that reads &quot;I can do that!&quot;">
            <a:extLst>
              <a:ext uri="{FF2B5EF4-FFF2-40B4-BE49-F238E27FC236}">
                <a16:creationId xmlns:a16="http://schemas.microsoft.com/office/drawing/2014/main" id="{C94888D6-50D2-2833-3199-ABB7F9AEAD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121"/>
          <a:stretch/>
        </p:blipFill>
        <p:spPr>
          <a:xfrm>
            <a:off x="122382" y="1070749"/>
            <a:ext cx="6074667" cy="3600116"/>
          </a:xfrm>
          <a:prstGeom prst="rect">
            <a:avLst/>
          </a:prstGeom>
        </p:spPr>
      </p:pic>
      <p:pic>
        <p:nvPicPr>
          <p:cNvPr id="7" name="Picture 6" descr="Pink box with images and text. Caption reads 'Exam week.'&#10;The same student is looking at an open textbook. Every line of text is highlight with a yellow highlighter. The thought bubble reads &quot;Only 600 more pages to remember&quot;">
            <a:extLst>
              <a:ext uri="{FF2B5EF4-FFF2-40B4-BE49-F238E27FC236}">
                <a16:creationId xmlns:a16="http://schemas.microsoft.com/office/drawing/2014/main" id="{E43505F4-148A-50AB-12B8-840AA53936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916"/>
          <a:stretch/>
        </p:blipFill>
        <p:spPr>
          <a:xfrm>
            <a:off x="6416014" y="1070749"/>
            <a:ext cx="5653604" cy="472706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1D5DF1B-5682-2C4F-ED21-7F75C3F4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5" y="309447"/>
            <a:ext cx="10957593" cy="1000685"/>
          </a:xfrm>
        </p:spPr>
        <p:txBody>
          <a:bodyPr/>
          <a:lstStyle/>
          <a:p>
            <a:r>
              <a:rPr lang="en-US" dirty="0"/>
              <a:t>Reading ‘between’ the lines</a:t>
            </a:r>
          </a:p>
        </p:txBody>
      </p:sp>
    </p:spTree>
    <p:extLst>
      <p:ext uri="{BB962C8B-B14F-4D97-AF65-F5344CB8AC3E}">
        <p14:creationId xmlns:p14="http://schemas.microsoft.com/office/powerpoint/2010/main" val="3478406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817F-6532-1548-905D-5B55BD72A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5" y="309447"/>
            <a:ext cx="10957593" cy="1000685"/>
          </a:xfrm>
        </p:spPr>
        <p:txBody>
          <a:bodyPr/>
          <a:lstStyle/>
          <a:p>
            <a:r>
              <a:rPr lang="en-US" dirty="0"/>
              <a:t>(Autistic) Representation - What can UDL do?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D3A2F-0DA5-0B49-8BEB-F91F5C149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104" y="1229236"/>
            <a:ext cx="10957594" cy="3828027"/>
          </a:xfrm>
        </p:spPr>
        <p:txBody>
          <a:bodyPr/>
          <a:lstStyle/>
          <a:p>
            <a:pPr marL="95250" indent="0">
              <a:lnSpc>
                <a:spcPct val="150000"/>
              </a:lnSpc>
              <a:buNone/>
            </a:pPr>
            <a:r>
              <a:rPr lang="en-US" dirty="0"/>
              <a:t>Teachers</a:t>
            </a:r>
          </a:p>
          <a:p>
            <a:pPr>
              <a:lnSpc>
                <a:spcPct val="150000"/>
              </a:lnSpc>
            </a:pPr>
            <a:r>
              <a:rPr lang="en-US" dirty="0"/>
              <a:t>Provide information in different formats (but not competing)</a:t>
            </a:r>
          </a:p>
          <a:p>
            <a:pPr>
              <a:lnSpc>
                <a:spcPct val="150000"/>
              </a:lnSpc>
            </a:pPr>
            <a:r>
              <a:rPr lang="en-US" dirty="0"/>
              <a:t>Decode subject outlines</a:t>
            </a:r>
          </a:p>
          <a:p>
            <a:pPr>
              <a:lnSpc>
                <a:spcPct val="150000"/>
              </a:lnSpc>
            </a:pPr>
            <a:r>
              <a:rPr lang="en-US" dirty="0"/>
              <a:t>Clarify important content (please don’t hint)</a:t>
            </a:r>
          </a:p>
          <a:p>
            <a:pPr>
              <a:lnSpc>
                <a:spcPct val="150000"/>
              </a:lnSpc>
            </a:pPr>
            <a:r>
              <a:rPr lang="en-US" dirty="0"/>
              <a:t>Check our understanding </a:t>
            </a:r>
          </a:p>
          <a:p>
            <a:pPr>
              <a:lnSpc>
                <a:spcPct val="150000"/>
              </a:lnSpc>
            </a:pPr>
            <a:r>
              <a:rPr lang="en-US" dirty="0"/>
              <a:t>Accept and support different ways of learning (and being)</a:t>
            </a:r>
          </a:p>
        </p:txBody>
      </p:sp>
      <p:grpSp>
        <p:nvGrpSpPr>
          <p:cNvPr id="8" name="Group 7" descr="Image contains a pair of black sunglasses with dark lenses, a pair of over-ear noise cancelling headphones, and a brightly coloured fidget spinner">
            <a:extLst>
              <a:ext uri="{FF2B5EF4-FFF2-40B4-BE49-F238E27FC236}">
                <a16:creationId xmlns:a16="http://schemas.microsoft.com/office/drawing/2014/main" id="{F61067CB-A6DA-0B00-3B48-69FE23F89998}"/>
              </a:ext>
            </a:extLst>
          </p:cNvPr>
          <p:cNvGrpSpPr/>
          <p:nvPr/>
        </p:nvGrpSpPr>
        <p:grpSpPr>
          <a:xfrm>
            <a:off x="9138653" y="1310132"/>
            <a:ext cx="2489574" cy="3300774"/>
            <a:chOff x="9138653" y="1310132"/>
            <a:chExt cx="2489574" cy="33007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53B57FF-9C59-FB16-B089-FE7204377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8653" y="1310132"/>
              <a:ext cx="1422400" cy="1422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42C6CDC-07FC-CA8A-911B-059FACE9D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62816" y="1756488"/>
              <a:ext cx="2265411" cy="285441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016A4FA-C145-CE05-0280-681CD0E58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69327" y="1480621"/>
              <a:ext cx="1358900" cy="1498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9844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817F-6532-1548-905D-5B55BD72A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5" y="309447"/>
            <a:ext cx="11564145" cy="1000685"/>
          </a:xfrm>
        </p:spPr>
        <p:txBody>
          <a:bodyPr/>
          <a:lstStyle/>
          <a:p>
            <a:r>
              <a:rPr lang="en-US" dirty="0"/>
              <a:t>(Autistic) Representation - What can UDL do? (cont.)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D3A2F-0DA5-0B49-8BEB-F91F5C149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104" y="1229236"/>
            <a:ext cx="10957594" cy="3828027"/>
          </a:xfrm>
        </p:spPr>
        <p:txBody>
          <a:bodyPr/>
          <a:lstStyle/>
          <a:p>
            <a:pPr marL="95250" indent="0">
              <a:lnSpc>
                <a:spcPct val="150000"/>
              </a:lnSpc>
              <a:buNone/>
            </a:pPr>
            <a:endParaRPr lang="en-US" dirty="0"/>
          </a:p>
          <a:p>
            <a:pPr marL="95250" indent="0">
              <a:lnSpc>
                <a:spcPct val="150000"/>
              </a:lnSpc>
              <a:buNone/>
            </a:pPr>
            <a:r>
              <a:rPr lang="en-US" dirty="0"/>
              <a:t>Administrators</a:t>
            </a:r>
          </a:p>
          <a:p>
            <a:pPr>
              <a:lnSpc>
                <a:spcPct val="150000"/>
              </a:lnSpc>
            </a:pPr>
            <a:r>
              <a:rPr lang="en-US" dirty="0"/>
              <a:t>Aim for consistency across courses</a:t>
            </a:r>
          </a:p>
          <a:p>
            <a:pPr>
              <a:lnSpc>
                <a:spcPct val="150000"/>
              </a:lnSpc>
            </a:pPr>
            <a:r>
              <a:rPr lang="en-US" dirty="0"/>
              <a:t>Make information available early </a:t>
            </a:r>
          </a:p>
          <a:p>
            <a:pPr>
              <a:lnSpc>
                <a:spcPct val="150000"/>
              </a:lnSpc>
            </a:pPr>
            <a:r>
              <a:rPr lang="en-US" dirty="0"/>
              <a:t>Create sensory friendly campuses </a:t>
            </a:r>
          </a:p>
          <a:p>
            <a:pPr>
              <a:lnSpc>
                <a:spcPct val="150000"/>
              </a:lnSpc>
            </a:pPr>
            <a:r>
              <a:rPr lang="en-US" dirty="0"/>
              <a:t>Provide accessible support services (not all teachers can do this well) </a:t>
            </a:r>
          </a:p>
        </p:txBody>
      </p:sp>
    </p:spTree>
    <p:extLst>
      <p:ext uri="{BB962C8B-B14F-4D97-AF65-F5344CB8AC3E}">
        <p14:creationId xmlns:p14="http://schemas.microsoft.com/office/powerpoint/2010/main" val="4044021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817F-6532-1548-905D-5B55BD72A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5" y="309447"/>
            <a:ext cx="10957593" cy="1000685"/>
          </a:xfrm>
        </p:spPr>
        <p:txBody>
          <a:bodyPr/>
          <a:lstStyle/>
          <a:p>
            <a:r>
              <a:rPr lang="en-US" dirty="0"/>
              <a:t>HOW we show what we learn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D3A2F-0DA5-0B49-8BEB-F91F5C149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4642" y="1060179"/>
            <a:ext cx="6263158" cy="3828027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dirty="0"/>
              <a:t>We have different communication skills (strengths </a:t>
            </a:r>
            <a:r>
              <a:rPr lang="en-US" u="sng" dirty="0"/>
              <a:t>and</a:t>
            </a:r>
            <a:r>
              <a:rPr lang="en-US" dirty="0"/>
              <a:t> challenges)</a:t>
            </a:r>
          </a:p>
          <a:p>
            <a:pPr>
              <a:lnSpc>
                <a:spcPct val="120000"/>
              </a:lnSpc>
            </a:pPr>
            <a:r>
              <a:rPr lang="en-US" dirty="0"/>
              <a:t>We do our best when assignments are meaningful and we can see how they connect to our learning and our reasons for studying</a:t>
            </a:r>
          </a:p>
          <a:p>
            <a:pPr>
              <a:lnSpc>
                <a:spcPct val="140000"/>
              </a:lnSpc>
            </a:pPr>
            <a:r>
              <a:rPr lang="en-US" dirty="0"/>
              <a:t>We struggle with ambiguous rubrics</a:t>
            </a:r>
          </a:p>
          <a:p>
            <a:pPr>
              <a:lnSpc>
                <a:spcPct val="140000"/>
              </a:lnSpc>
            </a:pPr>
            <a:r>
              <a:rPr lang="en-US" dirty="0"/>
              <a:t>We often find oral presentations challenging </a:t>
            </a:r>
          </a:p>
          <a:p>
            <a:pPr>
              <a:lnSpc>
                <a:spcPct val="140000"/>
              </a:lnSpc>
            </a:pPr>
            <a:r>
              <a:rPr lang="en-US" dirty="0"/>
              <a:t>We often find group work (more than) challenging </a:t>
            </a:r>
          </a:p>
          <a:p>
            <a:pPr marL="95250" indent="0">
              <a:lnSpc>
                <a:spcPct val="140000"/>
              </a:lnSpc>
              <a:buNone/>
            </a:pPr>
            <a:endParaRPr lang="en-US" dirty="0"/>
          </a:p>
        </p:txBody>
      </p:sp>
      <p:pic>
        <p:nvPicPr>
          <p:cNvPr id="6" name="Picture 5" descr="A pink box containing images and text. &#10;The first image shows a girl reading a subject outline that says &quot;Assignment 2: Form groups of four and collaborate on a case study&quot;. A thought bubble coming from her head reads &quot;Oh no!&quot;&#10;The second image shows the same girl approaching two other girls. A speech bubble reads &quot;Um hi, I'm Ales...could I join your group?&quot; A speech bubble coming from the other girl reads &quot;Sorry. We already have 4. We've been study friends all year.&quot;&#10;The final image shows the first girl with a thought bubble that reads &quot;I wonder if I can do it by myself...or maybe I should just drop out&quot;">
            <a:extLst>
              <a:ext uri="{FF2B5EF4-FFF2-40B4-BE49-F238E27FC236}">
                <a16:creationId xmlns:a16="http://schemas.microsoft.com/office/drawing/2014/main" id="{041EA609-E104-01B0-4F32-3266D47859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082"/>
          <a:stretch/>
        </p:blipFill>
        <p:spPr>
          <a:xfrm>
            <a:off x="7007903" y="650470"/>
            <a:ext cx="4919456" cy="479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95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817F-6532-1548-905D-5B55BD72A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5" y="309447"/>
            <a:ext cx="10957593" cy="1000685"/>
          </a:xfrm>
        </p:spPr>
        <p:txBody>
          <a:bodyPr/>
          <a:lstStyle/>
          <a:p>
            <a:r>
              <a:rPr lang="en-US" dirty="0"/>
              <a:t>Group work?!</a:t>
            </a:r>
          </a:p>
        </p:txBody>
      </p:sp>
      <p:pic>
        <p:nvPicPr>
          <p:cNvPr id="6" name="Picture 5" descr="Still shot of the band Queen from the beginning of the video clip for Bohemian Rhapsody">
            <a:extLst>
              <a:ext uri="{FF2B5EF4-FFF2-40B4-BE49-F238E27FC236}">
                <a16:creationId xmlns:a16="http://schemas.microsoft.com/office/drawing/2014/main" id="{B84425F6-0EA4-7329-E37F-173AF1074B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039" y="1310132"/>
            <a:ext cx="7772400" cy="33387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60D56F-542F-30CE-2235-193DF8070B1E}"/>
              </a:ext>
            </a:extLst>
          </p:cNvPr>
          <p:cNvSpPr txBox="1"/>
          <p:nvPr/>
        </p:nvSpPr>
        <p:spPr>
          <a:xfrm>
            <a:off x="3818020" y="4738223"/>
            <a:ext cx="6997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Is this the real life? Is this just fantasy?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394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817F-6532-1548-905D-5B55BD72A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5" y="309447"/>
            <a:ext cx="10957593" cy="1000685"/>
          </a:xfrm>
        </p:spPr>
        <p:txBody>
          <a:bodyPr/>
          <a:lstStyle/>
          <a:p>
            <a:r>
              <a:rPr lang="en-US" dirty="0"/>
              <a:t>(Autistic) Expression - What can UDL do?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D3A2F-0DA5-0B49-8BEB-F91F5C149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855" y="1052773"/>
            <a:ext cx="10957594" cy="3828027"/>
          </a:xfrm>
        </p:spPr>
        <p:txBody>
          <a:bodyPr/>
          <a:lstStyle/>
          <a:p>
            <a:pPr marL="95250" indent="0">
              <a:lnSpc>
                <a:spcPct val="140000"/>
              </a:lnSpc>
              <a:buNone/>
            </a:pPr>
            <a:r>
              <a:rPr lang="en-US" dirty="0"/>
              <a:t>Teachers</a:t>
            </a:r>
          </a:p>
          <a:p>
            <a:pPr>
              <a:lnSpc>
                <a:spcPct val="140000"/>
              </a:lnSpc>
            </a:pPr>
            <a:r>
              <a:rPr lang="en-US" dirty="0"/>
              <a:t>CLEAR assignments and rubrics</a:t>
            </a:r>
          </a:p>
          <a:p>
            <a:pPr>
              <a:lnSpc>
                <a:spcPct val="140000"/>
              </a:lnSpc>
            </a:pPr>
            <a:r>
              <a:rPr lang="en-US" dirty="0"/>
              <a:t>A range of options for presentations </a:t>
            </a:r>
          </a:p>
          <a:p>
            <a:pPr>
              <a:lnSpc>
                <a:spcPct val="140000"/>
              </a:lnSpc>
            </a:pPr>
            <a:r>
              <a:rPr lang="en-US" dirty="0"/>
              <a:t>Appropriate use of group work</a:t>
            </a:r>
          </a:p>
          <a:p>
            <a:pPr>
              <a:lnSpc>
                <a:spcPct val="140000"/>
              </a:lnSpc>
            </a:pPr>
            <a:r>
              <a:rPr lang="en-US" dirty="0"/>
              <a:t>Link assignments to pragmatics </a:t>
            </a:r>
          </a:p>
          <a:p>
            <a:pPr marL="95250" indent="0">
              <a:lnSpc>
                <a:spcPct val="140000"/>
              </a:lnSpc>
              <a:buNone/>
            </a:pPr>
            <a:endParaRPr lang="en-US" dirty="0"/>
          </a:p>
          <a:p>
            <a:pPr marL="95250" indent="0">
              <a:lnSpc>
                <a:spcPct val="140000"/>
              </a:lnSpc>
              <a:buNone/>
            </a:pPr>
            <a:r>
              <a:rPr lang="en-US" dirty="0"/>
              <a:t>Administrators</a:t>
            </a:r>
          </a:p>
          <a:p>
            <a:pPr>
              <a:lnSpc>
                <a:spcPct val="140000"/>
              </a:lnSpc>
            </a:pPr>
            <a:r>
              <a:rPr lang="en-US" dirty="0"/>
              <a:t>Balance assessments across courses </a:t>
            </a:r>
          </a:p>
          <a:p>
            <a:pPr>
              <a:lnSpc>
                <a:spcPct val="140000"/>
              </a:lnSpc>
            </a:pPr>
            <a:r>
              <a:rPr lang="en-US" dirty="0"/>
              <a:t>Autism informed review of assessment materials </a:t>
            </a:r>
          </a:p>
        </p:txBody>
      </p:sp>
    </p:spTree>
    <p:extLst>
      <p:ext uri="{BB962C8B-B14F-4D97-AF65-F5344CB8AC3E}">
        <p14:creationId xmlns:p14="http://schemas.microsoft.com/office/powerpoint/2010/main" val="2798101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817F-6532-1548-905D-5B55BD72A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5" y="309447"/>
            <a:ext cx="10957593" cy="1000685"/>
          </a:xfrm>
        </p:spPr>
        <p:txBody>
          <a:bodyPr/>
          <a:lstStyle/>
          <a:p>
            <a:r>
              <a:rPr lang="en-US" dirty="0"/>
              <a:t>And now for (some of) the Caveats…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D3A2F-0DA5-0B49-8BEB-F91F5C149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104" y="1229236"/>
            <a:ext cx="10957594" cy="4626132"/>
          </a:xfrm>
        </p:spPr>
        <p:txBody>
          <a:bodyPr/>
          <a:lstStyle/>
          <a:p>
            <a:r>
              <a:rPr lang="en-AU" sz="240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Sensory Challenges</a:t>
            </a:r>
            <a:endParaRPr lang="en-A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AU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Having information presented in multiple formats addresses diverse communication needs but can also be over-stimulating </a:t>
            </a:r>
          </a:p>
          <a:p>
            <a:pPr marL="95250" indent="0">
              <a:buNone/>
            </a:pPr>
            <a:endParaRPr lang="en-AU" sz="2400" dirty="0">
              <a:solidFill>
                <a:srgbClr val="252525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40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Executive Function Challenges </a:t>
            </a:r>
            <a:endParaRPr lang="en-A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AU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 of us can be overwhelmed by too many choices. It is important to implement autism-friendly strategies to support decision making. </a:t>
            </a:r>
          </a:p>
          <a:p>
            <a:pPr lvl="1"/>
            <a:endParaRPr lang="en-AU" sz="1800" dirty="0">
              <a:solidFill>
                <a:srgbClr val="252525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 (autistic) person is different</a:t>
            </a:r>
            <a:endParaRPr lang="en-AU" sz="2400" dirty="0">
              <a:solidFill>
                <a:srgbClr val="252525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lvl="1" indent="0"/>
            <a:r>
              <a:rPr lang="en-AU" dirty="0">
                <a:solidFill>
                  <a:srgbClr val="252525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risk that implementation of UDL will mean individual needs may be overlooked or minimised </a:t>
            </a:r>
          </a:p>
          <a:p>
            <a:pPr lvl="1"/>
            <a:endParaRPr lang="en-AU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1800" dirty="0">
              <a:solidFill>
                <a:srgbClr val="252525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138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CBECCC-C38F-5E28-63B2-7643027D5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01" y="218355"/>
            <a:ext cx="10174462" cy="797523"/>
          </a:xfrm>
        </p:spPr>
        <p:txBody>
          <a:bodyPr/>
          <a:lstStyle/>
          <a:p>
            <a:pPr marL="95250" indent="0">
              <a:buNone/>
            </a:pPr>
            <a:r>
              <a:rPr lang="en-US" sz="3600" dirty="0">
                <a:latin typeface="+mj-lt"/>
              </a:rPr>
              <a:t>SO, is UDL the answer for autistic students?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A820054-758E-5637-E2B4-7E0E06E48412}"/>
              </a:ext>
            </a:extLst>
          </p:cNvPr>
          <p:cNvSpPr>
            <a:spLocks noGrp="1"/>
          </p:cNvSpPr>
          <p:nvPr>
            <p:ph type="body" idx="6"/>
          </p:nvPr>
        </p:nvSpPr>
        <p:spPr>
          <a:xfrm>
            <a:off x="452788" y="1175304"/>
            <a:ext cx="6894495" cy="4126389"/>
          </a:xfrm>
        </p:spPr>
        <p:txBody>
          <a:bodyPr/>
          <a:lstStyle/>
          <a:p>
            <a:pPr marL="95250" indent="0">
              <a:buNone/>
            </a:pPr>
            <a:endParaRPr lang="en-US" sz="2000" dirty="0">
              <a:latin typeface="+mj-lt"/>
            </a:endParaRPr>
          </a:p>
          <a:p>
            <a:pPr marL="514350" indent="-28575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252525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 lifetime of being told that we need to change or hide the parts of ourselves that are different to others makes us understandably cautious about ‘</a:t>
            </a:r>
            <a:r>
              <a:rPr lang="en-AU" sz="2200" b="1" dirty="0">
                <a:solidFill>
                  <a:srgbClr val="252525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universal</a:t>
            </a:r>
            <a:r>
              <a:rPr lang="en-AU" sz="2200" dirty="0">
                <a:solidFill>
                  <a:srgbClr val="252525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’ approaches. </a:t>
            </a:r>
          </a:p>
          <a:p>
            <a:pPr marL="514350" indent="-285750" algn="l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AU" sz="2200" dirty="0">
              <a:solidFill>
                <a:srgbClr val="252525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28575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252525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While so much of good UDL practice benefits autistic students, there is a need to retain openness to specific individual needs.</a:t>
            </a:r>
            <a:endParaRPr lang="en-AU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  <p:pic>
        <p:nvPicPr>
          <p:cNvPr id="2" name="Picture 2" descr="Picture of a girl in a swinging chair. She is wearing a pink top, denim skirt, white leggings and shoes. She is typing on a pink laptop and surrounded by pink cushions">
            <a:extLst>
              <a:ext uri="{FF2B5EF4-FFF2-40B4-BE49-F238E27FC236}">
                <a16:creationId xmlns:a16="http://schemas.microsoft.com/office/drawing/2014/main" id="{0A6B7212-B510-7F8A-8417-3CCCE5C9D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9820" y="2540000"/>
            <a:ext cx="1974515" cy="197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887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CBECCC-C38F-5E28-63B2-7643027D5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601" y="300905"/>
            <a:ext cx="7574314" cy="797523"/>
          </a:xfrm>
        </p:spPr>
        <p:txBody>
          <a:bodyPr/>
          <a:lstStyle/>
          <a:p>
            <a:r>
              <a:rPr lang="en-AU" dirty="0"/>
              <a:t>Contacts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A820054-758E-5637-E2B4-7E0E06E48412}"/>
              </a:ext>
            </a:extLst>
          </p:cNvPr>
          <p:cNvSpPr>
            <a:spLocks noGrp="1"/>
          </p:cNvSpPr>
          <p:nvPr>
            <p:ph type="body" idx="6"/>
          </p:nvPr>
        </p:nvSpPr>
        <p:spPr>
          <a:xfrm>
            <a:off x="1074901" y="102372"/>
            <a:ext cx="5493022" cy="5688828"/>
          </a:xfrm>
        </p:spPr>
        <p:txBody>
          <a:bodyPr/>
          <a:lstStyle/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sz="2800" dirty="0"/>
              <a:t>Sandra Thom-Jones</a:t>
            </a:r>
          </a:p>
          <a:p>
            <a:r>
              <a:rPr lang="en-AU" sz="2800" b="1" dirty="0"/>
              <a:t>Autistic Professor</a:t>
            </a:r>
          </a:p>
          <a:p>
            <a:pPr>
              <a:lnSpc>
                <a:spcPct val="150000"/>
              </a:lnSpc>
            </a:pPr>
            <a:endParaRPr lang="en-AU" sz="2000" dirty="0"/>
          </a:p>
          <a:p>
            <a:pPr algn="l">
              <a:lnSpc>
                <a:spcPct val="150000"/>
              </a:lnSpc>
            </a:pPr>
            <a:r>
              <a:rPr lang="en-AU" sz="2000" dirty="0"/>
              <a:t>                      </a:t>
            </a:r>
            <a:r>
              <a:rPr lang="en-AU" sz="2000" dirty="0">
                <a:hlinkClick r:id="rId2"/>
              </a:rPr>
              <a:t>autisticprofessor@gmail.com</a:t>
            </a:r>
            <a:endParaRPr lang="en-AU" sz="2000" dirty="0"/>
          </a:p>
          <a:p>
            <a:pPr>
              <a:lnSpc>
                <a:spcPct val="150000"/>
              </a:lnSpc>
            </a:pPr>
            <a:endParaRPr lang="en-AU" sz="1400" dirty="0"/>
          </a:p>
          <a:p>
            <a:pPr algn="l">
              <a:lnSpc>
                <a:spcPct val="150000"/>
              </a:lnSpc>
            </a:pPr>
            <a:r>
              <a:rPr lang="en-AU" sz="2000" dirty="0"/>
              <a:t>                      </a:t>
            </a:r>
            <a:r>
              <a:rPr lang="en-AU" sz="2000" dirty="0" err="1">
                <a:hlinkClick r:id="rId3"/>
              </a:rPr>
              <a:t>www.autisticprofessor.com</a:t>
            </a:r>
            <a:endParaRPr lang="en-AU" sz="2000" dirty="0"/>
          </a:p>
          <a:p>
            <a:pPr>
              <a:lnSpc>
                <a:spcPct val="150000"/>
              </a:lnSpc>
            </a:pPr>
            <a:endParaRPr lang="en-AU" sz="1400" dirty="0"/>
          </a:p>
          <a:p>
            <a:pPr>
              <a:lnSpc>
                <a:spcPct val="150000"/>
              </a:lnSpc>
            </a:pPr>
            <a:r>
              <a:rPr lang="en-AU" sz="2000" dirty="0">
                <a:hlinkClick r:id="rId4"/>
              </a:rPr>
              <a:t>Autistic Professor</a:t>
            </a:r>
            <a:endParaRPr lang="en-AU" sz="2000" dirty="0"/>
          </a:p>
          <a:p>
            <a:pPr>
              <a:lnSpc>
                <a:spcPct val="150000"/>
              </a:lnSpc>
            </a:pPr>
            <a:endParaRPr lang="en-AU" sz="1400" dirty="0"/>
          </a:p>
          <a:p>
            <a:pPr algn="l">
              <a:lnSpc>
                <a:spcPct val="150000"/>
              </a:lnSpc>
            </a:pPr>
            <a:r>
              <a:rPr lang="en-AU" sz="2000" dirty="0"/>
              <a:t>                      </a:t>
            </a:r>
            <a:r>
              <a:rPr lang="en-AU" sz="2000" dirty="0">
                <a:hlinkClick r:id="rId5"/>
              </a:rPr>
              <a:t>@</a:t>
            </a:r>
            <a:r>
              <a:rPr lang="en-AU" sz="2000" dirty="0" err="1">
                <a:hlinkClick r:id="rId5"/>
              </a:rPr>
              <a:t>AutisticProf</a:t>
            </a:r>
            <a:endParaRPr lang="en-AU" sz="2000" dirty="0"/>
          </a:p>
        </p:txBody>
      </p:sp>
      <p:pic>
        <p:nvPicPr>
          <p:cNvPr id="1028" name="Picture 4" descr="Email logo">
            <a:extLst>
              <a:ext uri="{FF2B5EF4-FFF2-40B4-BE49-F238E27FC236}">
                <a16:creationId xmlns:a16="http://schemas.microsoft.com/office/drawing/2014/main" id="{A33BB4C4-275C-1967-EB47-71793D0D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4" y="2628309"/>
            <a:ext cx="580906" cy="58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nternet www logo">
            <a:extLst>
              <a:ext uri="{FF2B5EF4-FFF2-40B4-BE49-F238E27FC236}">
                <a16:creationId xmlns:a16="http://schemas.microsoft.com/office/drawing/2014/main" id="{A6CE8811-C762-6CC2-E097-350918C03FA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04" y="3398181"/>
            <a:ext cx="580906" cy="580906"/>
          </a:xfrm>
          <a:prstGeom prst="rect">
            <a:avLst/>
          </a:prstGeom>
          <a:noFill/>
        </p:spPr>
      </p:pic>
      <p:pic>
        <p:nvPicPr>
          <p:cNvPr id="9" name="Picture 8" descr="Facebook logo">
            <a:extLst>
              <a:ext uri="{FF2B5EF4-FFF2-40B4-BE49-F238E27FC236}">
                <a16:creationId xmlns:a16="http://schemas.microsoft.com/office/drawing/2014/main" id="{4368A88F-FA5A-13F6-ACBD-36CB256A916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745" y="4202033"/>
            <a:ext cx="596349" cy="596349"/>
          </a:xfrm>
          <a:prstGeom prst="rect">
            <a:avLst/>
          </a:prstGeom>
        </p:spPr>
      </p:pic>
      <p:pic>
        <p:nvPicPr>
          <p:cNvPr id="2" name="Picture 1" descr="Twitter logo">
            <a:extLst>
              <a:ext uri="{FF2B5EF4-FFF2-40B4-BE49-F238E27FC236}">
                <a16:creationId xmlns:a16="http://schemas.microsoft.com/office/drawing/2014/main" id="{82D5F333-B337-5C12-2C5F-18AB3C4AD7E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700" y="5021328"/>
            <a:ext cx="596348" cy="596348"/>
          </a:xfrm>
          <a:prstGeom prst="rect">
            <a:avLst/>
          </a:prstGeom>
        </p:spPr>
      </p:pic>
      <p:pic>
        <p:nvPicPr>
          <p:cNvPr id="1026" name="Picture 2" descr="Photo of a book called Growing in to Autism by Sandra Thom-Jones. Book is dark pink with white print and shows a woman in pink clothes reading a book in a curtained off corner.">
            <a:hlinkClick r:id="rId10"/>
            <a:extLst>
              <a:ext uri="{FF2B5EF4-FFF2-40B4-BE49-F238E27FC236}">
                <a16:creationId xmlns:a16="http://schemas.microsoft.com/office/drawing/2014/main" id="{4D0FAEDD-8311-8C06-8187-5BE917F06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34245" y="1582480"/>
            <a:ext cx="2087388" cy="272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95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9248CB3-516F-1F4D-9683-0181E8561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03" y="491695"/>
            <a:ext cx="10957593" cy="1000685"/>
          </a:xfrm>
        </p:spPr>
        <p:txBody>
          <a:bodyPr/>
          <a:lstStyle/>
          <a:p>
            <a:r>
              <a:rPr lang="en-AU" dirty="0"/>
              <a:t>Q &amp; A session</a:t>
            </a:r>
          </a:p>
        </p:txBody>
      </p:sp>
    </p:spTree>
    <p:extLst>
      <p:ext uri="{BB962C8B-B14F-4D97-AF65-F5344CB8AC3E}">
        <p14:creationId xmlns:p14="http://schemas.microsoft.com/office/powerpoint/2010/main" val="692082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D35E6-CC55-C238-C997-E9E54C929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296177"/>
            <a:ext cx="10957593" cy="100068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About this session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7B36043-17AC-85C7-6490-DEA78759496F}"/>
              </a:ext>
            </a:extLst>
          </p:cNvPr>
          <p:cNvSpPr txBox="1">
            <a:spLocks/>
          </p:cNvSpPr>
          <p:nvPr/>
        </p:nvSpPr>
        <p:spPr>
          <a:xfrm>
            <a:off x="441325" y="1296862"/>
            <a:ext cx="11531600" cy="4264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</a:pPr>
            <a:r>
              <a:rPr lang="en-US" kern="0" dirty="0">
                <a:solidFill>
                  <a:schemeClr val="tx1"/>
                </a:solidFill>
              </a:rPr>
              <a:t>This session is being recorded. If you do not wish to appear on screen please hide camera</a:t>
            </a:r>
          </a:p>
          <a:p>
            <a:pPr marL="342900" indent="-342900">
              <a:lnSpc>
                <a:spcPct val="150000"/>
              </a:lnSpc>
            </a:pPr>
            <a:r>
              <a:rPr lang="en-US" kern="0" dirty="0">
                <a:solidFill>
                  <a:schemeClr val="tx1"/>
                </a:solidFill>
              </a:rPr>
              <a:t>This session will be captioned (either live captioning or closed captions)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kern="0" dirty="0">
                <a:solidFill>
                  <a:schemeClr val="tx1"/>
                </a:solidFill>
              </a:rPr>
              <a:t>Session etiquette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kern="0" dirty="0"/>
              <a:t>Use Chat or Q+A function as directed by presenter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kern="0" dirty="0"/>
              <a:t>Indicate in the Chat if you have a Question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kern="0" dirty="0"/>
              <a:t>Use Raised hand emoji to ask questions 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kern="0" dirty="0"/>
              <a:t>Ensure your surrounding environment is quiet when mic is on (e.g., phones, pets </a:t>
            </a:r>
            <a:r>
              <a:rPr lang="en-US" kern="0" dirty="0" err="1"/>
              <a:t>etc</a:t>
            </a:r>
            <a:r>
              <a:rPr lang="en-US" kern="0" dirty="0"/>
              <a:t>)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kern="0" dirty="0"/>
              <a:t>Turn off mic when not speaking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endParaRPr lang="en-US" kern="0" dirty="0"/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endParaRPr lang="en-US" kern="0" dirty="0"/>
          </a:p>
        </p:txBody>
      </p:sp>
      <p:pic>
        <p:nvPicPr>
          <p:cNvPr id="6" name="Graphic 5" descr="Raised hand with solid fill">
            <a:extLst>
              <a:ext uri="{FF2B5EF4-FFF2-40B4-BE49-F238E27FC236}">
                <a16:creationId xmlns:a16="http://schemas.microsoft.com/office/drawing/2014/main" id="{05B93517-927A-8AD3-5496-3DF97AD42B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13400" y="3711860"/>
            <a:ext cx="4826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32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D35E6-CC55-C238-C997-E9E54C929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5" y="491695"/>
            <a:ext cx="10957593" cy="100068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Acknowledgement to traditional custodians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2B101-338E-AD85-9A59-1EF56C679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855" y="1492380"/>
            <a:ext cx="10957594" cy="382802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AU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I begin today by acknowledging that I am presenting this session from the lands of the </a:t>
            </a:r>
            <a:r>
              <a:rPr lang="en-AU" b="0" i="0" u="none" strike="noStrike" dirty="0">
                <a:solidFill>
                  <a:srgbClr val="011A3C"/>
                </a:solidFill>
                <a:effectLst/>
                <a:latin typeface="VIC-Regular"/>
              </a:rPr>
              <a:t>Wurundjeri People. </a:t>
            </a:r>
            <a:r>
              <a:rPr lang="en-AU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I also acknowledge the Traditional Custodians of the various lands on which you all work today and the Aboriginal and Torres Strait Islander people participating in this symposium.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81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D35E6-CC55-C238-C997-E9E54C929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5" y="372947"/>
            <a:ext cx="10957593" cy="100068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 we’ll be covering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2B101-338E-AD85-9A59-1EF56C679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554" y="1123535"/>
            <a:ext cx="10957594" cy="3804065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,Sans-Serif"/>
            </a:pPr>
            <a:r>
              <a:rPr lang="en-US" dirty="0">
                <a:solidFill>
                  <a:schemeClr val="tx1"/>
                </a:solidFill>
              </a:rPr>
              <a:t>Autistic Australians</a:t>
            </a:r>
          </a:p>
          <a:p>
            <a:pPr marL="285750" indent="-285750">
              <a:lnSpc>
                <a:spcPct val="150000"/>
              </a:lnSpc>
              <a:buFont typeface="Arial,Sans-Serif"/>
            </a:pPr>
            <a:r>
              <a:rPr lang="en-US" dirty="0"/>
              <a:t>Applying UDL approaches to autistic learning</a:t>
            </a:r>
          </a:p>
          <a:p>
            <a:pPr marL="285750" indent="-285750">
              <a:lnSpc>
                <a:spcPct val="150000"/>
              </a:lnSpc>
              <a:buFont typeface="Arial,Sans-Serif"/>
            </a:pPr>
            <a:r>
              <a:rPr lang="en-US" dirty="0"/>
              <a:t>Caveats on UDL approaches for autistic learning</a:t>
            </a:r>
          </a:p>
          <a:p>
            <a:pPr marL="285750" indent="-285750">
              <a:lnSpc>
                <a:spcPct val="150000"/>
              </a:lnSpc>
              <a:buFont typeface="Arial,Sans-Serif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283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817F-6532-1548-905D-5B55BD72A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5" y="309447"/>
            <a:ext cx="10957593" cy="1000685"/>
          </a:xfrm>
        </p:spPr>
        <p:txBody>
          <a:bodyPr/>
          <a:lstStyle/>
          <a:p>
            <a:r>
              <a:rPr lang="en-US" dirty="0"/>
              <a:t>Autistic Australians</a:t>
            </a:r>
          </a:p>
        </p:txBody>
      </p:sp>
      <p:graphicFrame>
        <p:nvGraphicFramePr>
          <p:cNvPr id="10" name="Chart 9" descr="Graph showing proportion of Australians with a post-secondary qualification by three categories: Autistic 32.5%, any disability 66.2%, No disability 70.1%">
            <a:extLst>
              <a:ext uri="{FF2B5EF4-FFF2-40B4-BE49-F238E27FC236}">
                <a16:creationId xmlns:a16="http://schemas.microsoft.com/office/drawing/2014/main" id="{FA2B6B98-5B8B-4525-9375-4597B88A1A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7151725"/>
              </p:ext>
            </p:extLst>
          </p:nvPr>
        </p:nvGraphicFramePr>
        <p:xfrm>
          <a:off x="3074087" y="1176218"/>
          <a:ext cx="6294936" cy="4215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33637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817F-6532-1548-905D-5B55BD72A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5" y="309447"/>
            <a:ext cx="10957593" cy="1000685"/>
          </a:xfrm>
        </p:spPr>
        <p:txBody>
          <a:bodyPr/>
          <a:lstStyle/>
          <a:p>
            <a:r>
              <a:rPr lang="en-US" dirty="0"/>
              <a:t>A systemic problem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D3A2F-0DA5-0B49-8BEB-F91F5C149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552" y="1000649"/>
            <a:ext cx="10957594" cy="3828027"/>
          </a:xfrm>
        </p:spPr>
        <p:txBody>
          <a:bodyPr/>
          <a:lstStyle/>
          <a:p>
            <a:pPr marL="95250" indent="0">
              <a:lnSpc>
                <a:spcPct val="130000"/>
              </a:lnSpc>
              <a:buNone/>
            </a:pPr>
            <a:endParaRPr lang="en-AU" sz="2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5250" indent="0">
              <a:lnSpc>
                <a:spcPct val="130000"/>
              </a:lnSpc>
              <a:buNone/>
            </a:pPr>
            <a:r>
              <a:rPr lang="en-A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is increasing evidence that the low enrolment, and lower completion, rates of autistic students are a function of structural, social and environmental barriers </a:t>
            </a:r>
            <a:r>
              <a:rPr lang="en-AU" sz="20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en-A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lack of capability.</a:t>
            </a:r>
            <a:endParaRPr lang="en-A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5250" indent="0">
              <a:buNone/>
            </a:pPr>
            <a:endParaRPr lang="en-US" dirty="0"/>
          </a:p>
        </p:txBody>
      </p:sp>
      <p:sp>
        <p:nvSpPr>
          <p:cNvPr id="4" name="Rounded Rectangular Callout 3" descr="&#10;">
            <a:extLst>
              <a:ext uri="{FF2B5EF4-FFF2-40B4-BE49-F238E27FC236}">
                <a16:creationId xmlns:a16="http://schemas.microsoft.com/office/drawing/2014/main" id="{025AF851-71D0-FAD5-5EB9-22944798E951}"/>
              </a:ext>
            </a:extLst>
          </p:cNvPr>
          <p:cNvSpPr/>
          <p:nvPr/>
        </p:nvSpPr>
        <p:spPr>
          <a:xfrm>
            <a:off x="1720174" y="3429000"/>
            <a:ext cx="4045072" cy="1761946"/>
          </a:xfrm>
          <a:prstGeom prst="wedgeRoundRectCallout">
            <a:avLst>
              <a:gd name="adj1" fmla="val 63678"/>
              <a:gd name="adj2" fmla="val -28516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AU" sz="1400" dirty="0">
                <a:solidFill>
                  <a:schemeClr val="bg1"/>
                </a:solidFill>
              </a:rPr>
              <a:t>“I think a lot of autistic adults find it difficult because we kind of grow up, and then there's not as much support compared to younger students or even primary school aged students...”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9" name="Graphic 8" descr="Universal access with solid fill">
            <a:extLst>
              <a:ext uri="{FF2B5EF4-FFF2-40B4-BE49-F238E27FC236}">
                <a16:creationId xmlns:a16="http://schemas.microsoft.com/office/drawing/2014/main" id="{0C03DB21-9818-8A96-FEE0-F15AE0565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0766" y="3429000"/>
            <a:ext cx="1641076" cy="1641076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F067A628-F3FD-2FA6-1FEA-519957A8C019}"/>
              </a:ext>
            </a:extLst>
          </p:cNvPr>
          <p:cNvSpPr/>
          <p:nvPr/>
        </p:nvSpPr>
        <p:spPr>
          <a:xfrm>
            <a:off x="8677362" y="3066730"/>
            <a:ext cx="2791534" cy="1641076"/>
          </a:xfrm>
          <a:prstGeom prst="wedgeRoundRectCallout">
            <a:avLst>
              <a:gd name="adj1" fmla="val -71227"/>
              <a:gd name="adj2" fmla="val -17241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1400" dirty="0"/>
              <a:t>“Because when you get into the system, it feels like there are walls up everywhere that you can’t…get the information that you need…”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753418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817F-6532-1548-905D-5B55BD72A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5" y="309447"/>
            <a:ext cx="10957593" cy="1000685"/>
          </a:xfrm>
        </p:spPr>
        <p:txBody>
          <a:bodyPr/>
          <a:lstStyle/>
          <a:p>
            <a:r>
              <a:rPr lang="en-US" dirty="0"/>
              <a:t>WHY we learn (Engagement)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D3A2F-0DA5-0B49-8BEB-F91F5C149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104" y="1229236"/>
            <a:ext cx="10957594" cy="382802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Passion over pragmatics</a:t>
            </a:r>
          </a:p>
          <a:p>
            <a:pPr>
              <a:lnSpc>
                <a:spcPct val="150000"/>
              </a:lnSpc>
            </a:pPr>
            <a:r>
              <a:rPr lang="en-US" dirty="0"/>
              <a:t>Patchy outcomes</a:t>
            </a:r>
          </a:p>
          <a:p>
            <a:pPr>
              <a:lnSpc>
                <a:spcPct val="150000"/>
              </a:lnSpc>
            </a:pPr>
            <a:r>
              <a:rPr lang="en-US" dirty="0"/>
              <a:t>Capture our interest </a:t>
            </a:r>
          </a:p>
          <a:p>
            <a:pPr>
              <a:lnSpc>
                <a:spcPct val="150000"/>
              </a:lnSpc>
            </a:pPr>
            <a:r>
              <a:rPr lang="en-US" dirty="0"/>
              <a:t>I can’t stop at one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98F44-2458-3D42-4509-6FF7A3FCD657}"/>
              </a:ext>
            </a:extLst>
          </p:cNvPr>
          <p:cNvSpPr txBox="1"/>
          <p:nvPr/>
        </p:nvSpPr>
        <p:spPr>
          <a:xfrm>
            <a:off x="8747013" y="2379607"/>
            <a:ext cx="56938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A+</a:t>
            </a:r>
          </a:p>
          <a:p>
            <a:r>
              <a:rPr lang="en-US" sz="2400" dirty="0">
                <a:solidFill>
                  <a:srgbClr val="7030A0"/>
                </a:solidFill>
              </a:rPr>
              <a:t>A</a:t>
            </a:r>
          </a:p>
          <a:p>
            <a:r>
              <a:rPr lang="en-US" sz="2400" dirty="0">
                <a:solidFill>
                  <a:srgbClr val="7030A0"/>
                </a:solidFill>
              </a:rPr>
              <a:t>P</a:t>
            </a:r>
          </a:p>
          <a:p>
            <a:r>
              <a:rPr lang="en-US" sz="2400" dirty="0">
                <a:solidFill>
                  <a:srgbClr val="7030A0"/>
                </a:solidFill>
              </a:rPr>
              <a:t>A</a:t>
            </a:r>
          </a:p>
          <a:p>
            <a:r>
              <a:rPr lang="en-US" sz="2400" dirty="0">
                <a:solidFill>
                  <a:srgbClr val="7030A0"/>
                </a:solidFill>
              </a:rPr>
              <a:t>A+</a:t>
            </a:r>
          </a:p>
          <a:p>
            <a:r>
              <a:rPr lang="en-US" sz="2400" dirty="0">
                <a:solidFill>
                  <a:srgbClr val="7030A0"/>
                </a:solidFill>
              </a:rPr>
              <a:t>F</a:t>
            </a:r>
          </a:p>
          <a:p>
            <a:r>
              <a:rPr lang="en-US" sz="2400" dirty="0">
                <a:solidFill>
                  <a:srgbClr val="7030A0"/>
                </a:solidFill>
              </a:rPr>
              <a:t>A+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D1E3D5-E733-2FFA-204C-0136D50E0BB4}"/>
              </a:ext>
            </a:extLst>
          </p:cNvPr>
          <p:cNvSpPr txBox="1"/>
          <p:nvPr/>
        </p:nvSpPr>
        <p:spPr>
          <a:xfrm>
            <a:off x="7592882" y="1706701"/>
            <a:ext cx="2877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Sandra’s Grades</a:t>
            </a:r>
          </a:p>
        </p:txBody>
      </p:sp>
      <p:sp>
        <p:nvSpPr>
          <p:cNvPr id="9" name="Rectangle 8" descr="Sandra's Grades: A+, A, P, A, A+, F, A+">
            <a:extLst>
              <a:ext uri="{FF2B5EF4-FFF2-40B4-BE49-F238E27FC236}">
                <a16:creationId xmlns:a16="http://schemas.microsoft.com/office/drawing/2014/main" id="{E541B4E7-0A2B-532C-0948-4B3D9B5F88CB}"/>
              </a:ext>
            </a:extLst>
          </p:cNvPr>
          <p:cNvSpPr/>
          <p:nvPr/>
        </p:nvSpPr>
        <p:spPr>
          <a:xfrm>
            <a:off x="7427495" y="1310132"/>
            <a:ext cx="3208421" cy="396772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07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817F-6532-1548-905D-5B55BD72A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5" y="309447"/>
            <a:ext cx="10957593" cy="1000685"/>
          </a:xfrm>
        </p:spPr>
        <p:txBody>
          <a:bodyPr/>
          <a:lstStyle/>
          <a:p>
            <a:r>
              <a:rPr lang="en-US" dirty="0"/>
              <a:t>(Autistic) Engagement - What can UDL do?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D3A2F-0DA5-0B49-8BEB-F91F5C149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104" y="1229236"/>
            <a:ext cx="10957594" cy="3828027"/>
          </a:xfrm>
        </p:spPr>
        <p:txBody>
          <a:bodyPr/>
          <a:lstStyle/>
          <a:p>
            <a:pPr marL="95250" indent="0">
              <a:lnSpc>
                <a:spcPct val="150000"/>
              </a:lnSpc>
              <a:buNone/>
            </a:pPr>
            <a:r>
              <a:rPr lang="en-US" dirty="0"/>
              <a:t>Teachers</a:t>
            </a:r>
          </a:p>
          <a:p>
            <a:pPr>
              <a:lnSpc>
                <a:spcPct val="150000"/>
              </a:lnSpc>
            </a:pPr>
            <a:r>
              <a:rPr lang="en-US" dirty="0"/>
              <a:t>Find ways to connect coursework to our interests</a:t>
            </a:r>
          </a:p>
          <a:p>
            <a:pPr>
              <a:lnSpc>
                <a:spcPct val="150000"/>
              </a:lnSpc>
            </a:pPr>
            <a:r>
              <a:rPr lang="en-US" dirty="0"/>
              <a:t>Provide opportunities for us to contribute our expertise </a:t>
            </a:r>
          </a:p>
          <a:p>
            <a:pPr>
              <a:lnSpc>
                <a:spcPct val="150000"/>
              </a:lnSpc>
            </a:pPr>
            <a:r>
              <a:rPr lang="en-US" dirty="0"/>
              <a:t>Allow for interest-related extension activities </a:t>
            </a:r>
          </a:p>
          <a:p>
            <a:pPr>
              <a:lnSpc>
                <a:spcPct val="150000"/>
              </a:lnSpc>
            </a:pPr>
            <a:r>
              <a:rPr lang="en-US" dirty="0"/>
              <a:t>Don’t stomp on our enthusiasm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 marL="95250" indent="0">
              <a:lnSpc>
                <a:spcPct val="150000"/>
              </a:lnSpc>
              <a:buNone/>
            </a:pPr>
            <a:r>
              <a:rPr lang="en-US" dirty="0"/>
              <a:t>Administrators</a:t>
            </a:r>
          </a:p>
          <a:p>
            <a:pPr>
              <a:lnSpc>
                <a:spcPct val="150000"/>
              </a:lnSpc>
            </a:pPr>
            <a:r>
              <a:rPr lang="en-US" dirty="0"/>
              <a:t>Allow for flexibility in course structure (are core units </a:t>
            </a:r>
            <a:r>
              <a:rPr lang="en-US" u="sng" dirty="0"/>
              <a:t>really</a:t>
            </a:r>
            <a:r>
              <a:rPr lang="en-US" dirty="0"/>
              <a:t> core?)</a:t>
            </a:r>
          </a:p>
          <a:p>
            <a:pPr marL="95250" indent="0">
              <a:lnSpc>
                <a:spcPct val="150000"/>
              </a:lnSpc>
              <a:buNone/>
            </a:pPr>
            <a:endParaRPr lang="en-US" dirty="0"/>
          </a:p>
          <a:p>
            <a:pPr marL="95250" indent="0">
              <a:lnSpc>
                <a:spcPct val="15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139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817F-6532-1548-905D-5B55BD72A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5" y="309447"/>
            <a:ext cx="10957593" cy="1000685"/>
          </a:xfrm>
        </p:spPr>
        <p:txBody>
          <a:bodyPr/>
          <a:lstStyle/>
          <a:p>
            <a:r>
              <a:rPr lang="en-US" dirty="0"/>
              <a:t>WHAT (ways) we learn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D3A2F-0DA5-0B49-8BEB-F91F5C149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104" y="1229236"/>
            <a:ext cx="10957594" cy="3828027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1"/>
                </a:solidFill>
              </a:rPr>
              <a:t>Communication barriers</a:t>
            </a:r>
          </a:p>
          <a:p>
            <a:pPr lvl="1">
              <a:lnSpc>
                <a:spcPct val="130000"/>
              </a:lnSpc>
            </a:pPr>
            <a:r>
              <a:rPr lang="en-US" dirty="0">
                <a:solidFill>
                  <a:schemeClr val="tx1"/>
                </a:solidFill>
              </a:rPr>
              <a:t>Expressive communication </a:t>
            </a:r>
          </a:p>
          <a:p>
            <a:pPr lvl="1">
              <a:lnSpc>
                <a:spcPct val="130000"/>
              </a:lnSpc>
            </a:pPr>
            <a:r>
              <a:rPr lang="en-US" dirty="0">
                <a:solidFill>
                  <a:schemeClr val="tx1"/>
                </a:solidFill>
              </a:rPr>
              <a:t>Receptive communication </a:t>
            </a:r>
          </a:p>
          <a:p>
            <a:pPr lvl="1">
              <a:lnSpc>
                <a:spcPct val="130000"/>
              </a:lnSpc>
            </a:pPr>
            <a:r>
              <a:rPr lang="en-US" dirty="0">
                <a:solidFill>
                  <a:schemeClr val="tx1"/>
                </a:solidFill>
              </a:rPr>
              <a:t>Nonverbal communication</a:t>
            </a:r>
          </a:p>
          <a:p>
            <a:pPr>
              <a:lnSpc>
                <a:spcPct val="130000"/>
              </a:lnSpc>
            </a:pPr>
            <a:endParaRPr lang="en-US" sz="1200" dirty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1"/>
                </a:solidFill>
              </a:rPr>
              <a:t>Different learning styles </a:t>
            </a:r>
          </a:p>
          <a:p>
            <a:pPr>
              <a:lnSpc>
                <a:spcPct val="130000"/>
              </a:lnSpc>
            </a:pPr>
            <a:endParaRPr lang="en-US" sz="1200" dirty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1"/>
                </a:solidFill>
              </a:rPr>
              <a:t>Challenging learning environments </a:t>
            </a:r>
          </a:p>
          <a:p>
            <a:pPr marL="9525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53902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ADCET">
      <a:dk1>
        <a:srgbClr val="000000"/>
      </a:dk1>
      <a:lt1>
        <a:srgbClr val="FFFFFF"/>
      </a:lt1>
      <a:dk2>
        <a:srgbClr val="323232"/>
      </a:dk2>
      <a:lt2>
        <a:srgbClr val="B2B2B2"/>
      </a:lt2>
      <a:accent1>
        <a:srgbClr val="0089A8"/>
      </a:accent1>
      <a:accent2>
        <a:srgbClr val="00B7E0"/>
      </a:accent2>
      <a:accent3>
        <a:srgbClr val="000000"/>
      </a:accent3>
      <a:accent4>
        <a:srgbClr val="A5A5A5"/>
      </a:accent4>
      <a:accent5>
        <a:srgbClr val="53DFFF"/>
      </a:accent5>
      <a:accent6>
        <a:srgbClr val="8CEAFE"/>
      </a:accent6>
      <a:hlink>
        <a:srgbClr val="00B7E0"/>
      </a:hlink>
      <a:folHlink>
        <a:srgbClr val="00B7E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5E3D60D9E6E04A88E6C46A8F8E80F5" ma:contentTypeVersion="13" ma:contentTypeDescription="Create a new document." ma:contentTypeScope="" ma:versionID="0102e17739e9ada5fd068af298699220">
  <xsd:schema xmlns:xsd="http://www.w3.org/2001/XMLSchema" xmlns:xs="http://www.w3.org/2001/XMLSchema" xmlns:p="http://schemas.microsoft.com/office/2006/metadata/properties" xmlns:ns2="43435717-49c9-4489-9470-c7c98d62699d" xmlns:ns3="242681ae-e6e2-4ee6-90fd-f2c0d11c7b09" targetNamespace="http://schemas.microsoft.com/office/2006/metadata/properties" ma:root="true" ma:fieldsID="26b463508315ee9b7d9eb8427db6bc5b" ns2:_="" ns3:_="">
    <xsd:import namespace="43435717-49c9-4489-9470-c7c98d62699d"/>
    <xsd:import namespace="242681ae-e6e2-4ee6-90fd-f2c0d11c7b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435717-49c9-4489-9470-c7c98d6269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3be76f96-e7f0-4e7c-b4d8-bf0f4c547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2681ae-e6e2-4ee6-90fd-f2c0d11c7b0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d00c8ac-6135-4edf-90aa-1e6137a64d6d}" ma:internalName="TaxCatchAll" ma:showField="CatchAllData" ma:web="242681ae-e6e2-4ee6-90fd-f2c0d11c7b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435717-49c9-4489-9470-c7c98d62699d">
      <Terms xmlns="http://schemas.microsoft.com/office/infopath/2007/PartnerControls"/>
    </lcf76f155ced4ddcb4097134ff3c332f>
    <TaxCatchAll xmlns="242681ae-e6e2-4ee6-90fd-f2c0d11c7b0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1C3738-D038-4A50-8DF4-83E1DDEDBF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435717-49c9-4489-9470-c7c98d62699d"/>
    <ds:schemaRef ds:uri="242681ae-e6e2-4ee6-90fd-f2c0d11c7b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B4A057-D1D1-41A5-A0F9-4BCA4BF09A0C}">
  <ds:schemaRefs>
    <ds:schemaRef ds:uri="43435717-49c9-4489-9470-c7c98d62699d"/>
    <ds:schemaRef ds:uri="http://schemas.microsoft.com/office/infopath/2007/PartnerControls"/>
    <ds:schemaRef ds:uri="http://purl.org/dc/dcmitype/"/>
    <ds:schemaRef ds:uri="http://purl.org/dc/elements/1.1/"/>
    <ds:schemaRef ds:uri="242681ae-e6e2-4ee6-90fd-f2c0d11c7b09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633E022-EC21-417D-82F4-D1FA1D53ABC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25063</TotalTime>
  <Words>778</Words>
  <Application>Microsoft Office PowerPoint</Application>
  <PresentationFormat>Widescreen</PresentationFormat>
  <Paragraphs>141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arial</vt:lpstr>
      <vt:lpstr>Arial,Sans-Serif</vt:lpstr>
      <vt:lpstr>Calibri</vt:lpstr>
      <vt:lpstr>Calibri Light</vt:lpstr>
      <vt:lpstr>Google Sans</vt:lpstr>
      <vt:lpstr>Lato</vt:lpstr>
      <vt:lpstr>VIC-Regular</vt:lpstr>
      <vt:lpstr>2_Office Theme</vt:lpstr>
      <vt:lpstr>Why are autistic people (cautiously) excited about UDL in universities?</vt:lpstr>
      <vt:lpstr>About this session</vt:lpstr>
      <vt:lpstr>Acknowledgement to traditional custodians</vt:lpstr>
      <vt:lpstr>What we’ll be covering</vt:lpstr>
      <vt:lpstr>Autistic Australians</vt:lpstr>
      <vt:lpstr>A systemic problem</vt:lpstr>
      <vt:lpstr>WHY we learn (Engagement)</vt:lpstr>
      <vt:lpstr>(Autistic) Engagement - What can UDL do?</vt:lpstr>
      <vt:lpstr>WHAT (ways) we learn</vt:lpstr>
      <vt:lpstr>Reading ‘between’ the lines</vt:lpstr>
      <vt:lpstr>(Autistic) Representation - What can UDL do?</vt:lpstr>
      <vt:lpstr>(Autistic) Representation - What can UDL do? (cont.)</vt:lpstr>
      <vt:lpstr>HOW we show what we learn</vt:lpstr>
      <vt:lpstr>Group work?!</vt:lpstr>
      <vt:lpstr>(Autistic) Expression - What can UDL do?</vt:lpstr>
      <vt:lpstr>And now for (some of) the Caveats…</vt:lpstr>
      <vt:lpstr>SO, is UDL the answer for autistic students?</vt:lpstr>
      <vt:lpstr>Contacts</vt:lpstr>
      <vt:lpstr>Q &amp; A session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Duncan</dc:creator>
  <cp:lastModifiedBy>Kylie Geard</cp:lastModifiedBy>
  <cp:revision>27</cp:revision>
  <dcterms:created xsi:type="dcterms:W3CDTF">2021-04-07T23:16:07Z</dcterms:created>
  <dcterms:modified xsi:type="dcterms:W3CDTF">2023-08-31T12:16:44Z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1a6c3db-1667-4f49-995a-8b9973972958_Enabled">
    <vt:lpwstr>true</vt:lpwstr>
  </property>
  <property fmtid="{D5CDD505-2E9C-101B-9397-08002B2CF9AE}" pid="3" name="MSIP_Label_51a6c3db-1667-4f49-995a-8b9973972958_SetDate">
    <vt:lpwstr>2021-04-07T23:16:08Z</vt:lpwstr>
  </property>
  <property fmtid="{D5CDD505-2E9C-101B-9397-08002B2CF9AE}" pid="4" name="MSIP_Label_51a6c3db-1667-4f49-995a-8b9973972958_Method">
    <vt:lpwstr>Standard</vt:lpwstr>
  </property>
  <property fmtid="{D5CDD505-2E9C-101B-9397-08002B2CF9AE}" pid="5" name="MSIP_Label_51a6c3db-1667-4f49-995a-8b9973972958_Name">
    <vt:lpwstr>UTS-Internal</vt:lpwstr>
  </property>
  <property fmtid="{D5CDD505-2E9C-101B-9397-08002B2CF9AE}" pid="6" name="MSIP_Label_51a6c3db-1667-4f49-995a-8b9973972958_SiteId">
    <vt:lpwstr>e8911c26-cf9f-4a9c-878e-527807be8791</vt:lpwstr>
  </property>
  <property fmtid="{D5CDD505-2E9C-101B-9397-08002B2CF9AE}" pid="7" name="MSIP_Label_51a6c3db-1667-4f49-995a-8b9973972958_ActionId">
    <vt:lpwstr>c86f6691-0e77-4151-be4b-70a846ccf7ed</vt:lpwstr>
  </property>
  <property fmtid="{D5CDD505-2E9C-101B-9397-08002B2CF9AE}" pid="8" name="MSIP_Label_51a6c3db-1667-4f49-995a-8b9973972958_ContentBits">
    <vt:lpwstr>0</vt:lpwstr>
  </property>
  <property fmtid="{D5CDD505-2E9C-101B-9397-08002B2CF9AE}" pid="9" name="ContentTypeId">
    <vt:lpwstr>0x010100595E3D60D9E6E04A88E6C46A8F8E80F5</vt:lpwstr>
  </property>
  <property fmtid="{D5CDD505-2E9C-101B-9397-08002B2CF9AE}" pid="10" name="MediaServiceImageTags">
    <vt:lpwstr/>
  </property>
</Properties>
</file>