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4" r:id="rId4"/>
    <p:sldMasterId id="2147483705" r:id="rId5"/>
    <p:sldMasterId id="2147483706" r:id="rId6"/>
    <p:sldMasterId id="2147483707" r:id="rId7"/>
    <p:sldMasterId id="2147483708" r:id="rId8"/>
  </p:sldMasterIdLst>
  <p:notesMasterIdLst>
    <p:notesMasterId r:id="rId24"/>
  </p:notesMasterIdLst>
  <p:sldIdLst>
    <p:sldId id="256" r:id="rId9"/>
    <p:sldId id="274" r:id="rId10"/>
    <p:sldId id="259" r:id="rId11"/>
    <p:sldId id="260" r:id="rId12"/>
    <p:sldId id="262" r:id="rId13"/>
    <p:sldId id="261" r:id="rId14"/>
    <p:sldId id="263" r:id="rId15"/>
    <p:sldId id="264" r:id="rId16"/>
    <p:sldId id="275" r:id="rId17"/>
    <p:sldId id="266" r:id="rId18"/>
    <p:sldId id="267" r:id="rId19"/>
    <p:sldId id="268" r:id="rId20"/>
    <p:sldId id="269" r:id="rId21"/>
    <p:sldId id="271" r:id="rId22"/>
    <p:sldId id="277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7D94"/>
    <a:srgbClr val="133864"/>
    <a:srgbClr val="687C7C"/>
    <a:srgbClr val="CB6015"/>
    <a:srgbClr val="002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226AFA-C43E-45E4-AD52-BA88AC9FE70D}" v="1" dt="2023-09-07T00:12:33.5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76" autoAdjust="0"/>
    <p:restoredTop sz="92732" autoAdjust="0"/>
  </p:normalViewPr>
  <p:slideViewPr>
    <p:cSldViewPr snapToGrid="0">
      <p:cViewPr varScale="1">
        <p:scale>
          <a:sx n="85" d="100"/>
          <a:sy n="85" d="100"/>
        </p:scale>
        <p:origin x="222" y="7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le O'Brien" userId="S::gabrielle.obrien@utas.edu.au::84253a4a-7f5f-41aa-b313-f8fde2d05afd" providerId="AD" clId="Web-{05226AFA-C43E-45E4-AD52-BA88AC9FE70D}"/>
    <pc:docChg chg="sldOrd">
      <pc:chgData name="Gabrielle O'Brien" userId="S::gabrielle.obrien@utas.edu.au::84253a4a-7f5f-41aa-b313-f8fde2d05afd" providerId="AD" clId="Web-{05226AFA-C43E-45E4-AD52-BA88AC9FE70D}" dt="2023-09-07T00:12:33.507" v="0"/>
      <pc:docMkLst>
        <pc:docMk/>
      </pc:docMkLst>
      <pc:sldChg chg="ord">
        <pc:chgData name="Gabrielle O'Brien" userId="S::gabrielle.obrien@utas.edu.au::84253a4a-7f5f-41aa-b313-f8fde2d05afd" providerId="AD" clId="Web-{05226AFA-C43E-45E4-AD52-BA88AC9FE70D}" dt="2023-09-07T00:12:33.507" v="0"/>
        <pc:sldMkLst>
          <pc:docMk/>
          <pc:sldMk cId="0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30056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600353eae5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g2600353eae5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7" name="Google Shape;357;g2600353eae5_2_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</a:rPr>
              <a:t>1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2600353eae5_2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7" name="Google Shape;447;g2600353eae5_2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8" name="Google Shape;448;g2600353eae5_2_3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</a:rPr>
              <a:t>10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600353eae5_2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7" name="Google Shape;457;g2600353eae5_2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8" name="Google Shape;458;g2600353eae5_2_3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</a:rPr>
              <a:t>11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2600353eae5_2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4" name="Google Shape;464;g2600353eae5_2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5" name="Google Shape;465;g2600353eae5_2_3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</a:rPr>
              <a:t>12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600353eae5_2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7" name="Google Shape;477;g2600353eae5_2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750" indent="0">
              <a:buNone/>
            </a:pPr>
            <a:endParaRPr lang="en-US" sz="1100" b="0" i="0" u="none" strike="noStrike" kern="1200" cap="none" dirty="0">
              <a:solidFill>
                <a:schemeClr val="tx1"/>
              </a:solidFill>
              <a:effectLst/>
              <a:latin typeface="Stone Sans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g2600353eae5_2_3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2600353eae5_2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8" name="Google Shape;488;g2600353eae5_2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</a:pPr>
            <a:endParaRPr lang="en-AU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9" name="Google Shape;489;g2600353eae5_2_3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600353eae5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g2600353eae5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357" name="Google Shape;357;g2600353eae5_2_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</a:rPr>
              <a:t>15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D2ABD3D-0DC4-49D8-A9EA-49C6CFAF3B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83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600353eae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600353eae5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600353eae5_2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g2600353eae5_2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one Sans" pitchFamily="2" charset="0"/>
              <a:ea typeface="+mn-ea"/>
              <a:cs typeface="+mn-cs"/>
            </a:endParaRPr>
          </a:p>
        </p:txBody>
      </p:sp>
      <p:sp>
        <p:nvSpPr>
          <p:cNvPr id="393" name="Google Shape;393;g2600353eae5_2_2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600353eae5_7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0" name="Google Shape;410;g2600353eae5_7_75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158" cy="411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AU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1" name="Google Shape;411;g2600353eae5_7_75:notes"/>
          <p:cNvSpPr txBox="1"/>
          <p:nvPr/>
        </p:nvSpPr>
        <p:spPr>
          <a:xfrm>
            <a:off x="3884025" y="8684926"/>
            <a:ext cx="2972421" cy="45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ppins"/>
              <a:buNone/>
            </a:pPr>
            <a:fld id="{00000000-1234-1234-1234-123412341234}" type="slidenum">
              <a:rPr lang="en" sz="1200" b="0" i="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5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600353eae5_2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0" name="Google Shape;400;g2600353eae5_2_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/>
          </a:p>
        </p:txBody>
      </p:sp>
      <p:sp>
        <p:nvSpPr>
          <p:cNvPr id="401" name="Google Shape;401;g2600353eae5_2_3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600353eae5_2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8" name="Google Shape;418;g2600353eae5_2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</a:pPr>
            <a:endParaRPr lang="en-AU" dirty="0"/>
          </a:p>
        </p:txBody>
      </p:sp>
      <p:sp>
        <p:nvSpPr>
          <p:cNvPr id="419" name="Google Shape;419;g2600353eae5_2_2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</a:rPr>
              <a:t>7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600353eae5_2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g2600353eae5_2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</a:pPr>
            <a:endParaRPr lang="en-AU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6" name="Google Shape;426;g2600353eae5_2_2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</a:rPr>
              <a:t>8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D2E325A-18BA-4E75-9DF5-8730BB53FBF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793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"/>
              <a:buNone/>
              <a:defRPr sz="3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2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2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2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2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2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2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marL="2743200" lvl="5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marL="2743200" lvl="5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45029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45029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575050" y="204792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marL="2286000" lvl="4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marL="2743200" lvl="5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marL="3200400" lvl="6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marL="3657600" lvl="7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marL="4114800" lvl="8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1792288" y="4025506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marL="2286000" lvl="4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marL="2743200" lvl="5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marL="3200400" lvl="6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marL="3657600" lvl="7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marL="4114800" lvl="8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463778" y="1371602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8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"/>
              <a:buNone/>
              <a:defRPr sz="3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2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2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2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2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2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2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marL="2743200" lvl="5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marL="2743200" lvl="5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0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59" name="Google Shape;159;p30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61" name="Google Shape;161;p30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62" name="Google Shape;162;p30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0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1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1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1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2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2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3"/>
          <p:cNvSpPr txBox="1">
            <a:spLocks noGrp="1"/>
          </p:cNvSpPr>
          <p:nvPr>
            <p:ph type="body"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77" name="Google Shape;177;p33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marL="2286000" lvl="4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marL="2743200" lvl="5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marL="3200400" lvl="6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marL="3657600" lvl="7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marL="4114800" lvl="8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178" name="Google Shape;178;p33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3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3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4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84" name="Google Shape;184;p34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marL="2286000" lvl="4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marL="2743200" lvl="5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marL="3200400" lvl="6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marL="3657600" lvl="7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marL="4114800" lvl="8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185" name="Google Shape;185;p34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4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4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5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35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5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5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>
            <a:spLocks noGrp="1"/>
          </p:cNvSpPr>
          <p:nvPr>
            <p:ph type="title"/>
          </p:nvPr>
        </p:nvSpPr>
        <p:spPr>
          <a:xfrm rot="5400000">
            <a:off x="5463778" y="1371602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6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8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36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6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6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38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8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38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9"/>
          <p:cNvSpPr txBox="1"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9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39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9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0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40"/>
          <p:cNvSpPr txBox="1">
            <a:spLocks noGrp="1"/>
          </p:cNvSpPr>
          <p:nvPr>
            <p:ph type="body" idx="1"/>
          </p:nvPr>
        </p:nvSpPr>
        <p:spPr>
          <a:xfrm>
            <a:off x="457200" y="154305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40"/>
          <p:cNvSpPr txBox="1">
            <a:spLocks noGrp="1"/>
          </p:cNvSpPr>
          <p:nvPr>
            <p:ph type="body" idx="2"/>
          </p:nvPr>
        </p:nvSpPr>
        <p:spPr>
          <a:xfrm>
            <a:off x="457200" y="2228850"/>
            <a:ext cx="8305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lphaUcPeriod"/>
              <a:defRPr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UcPeriod"/>
              <a:defRPr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AutoNum type="alphaUcPeriod"/>
              <a:defRPr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UcPeriod"/>
              <a:defRPr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UcPeriod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1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41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5" name="Google Shape;225;p41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41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41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42"/>
          <p:cNvSpPr txBox="1">
            <a:spLocks noGrp="1"/>
          </p:cNvSpPr>
          <p:nvPr>
            <p:ph type="body" idx="1"/>
          </p:nvPr>
        </p:nvSpPr>
        <p:spPr>
          <a:xfrm>
            <a:off x="457200" y="900115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31" name="Google Shape;231;p42"/>
          <p:cNvSpPr txBox="1">
            <a:spLocks noGrp="1"/>
          </p:cNvSpPr>
          <p:nvPr>
            <p:ph type="body" idx="2"/>
          </p:nvPr>
        </p:nvSpPr>
        <p:spPr>
          <a:xfrm>
            <a:off x="4648200" y="900115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32" name="Google Shape;232;p4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42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2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43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38" name="Google Shape;238;p43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39" name="Google Shape;239;p43"/>
          <p:cNvSpPr txBox="1">
            <a:spLocks noGrp="1"/>
          </p:cNvSpPr>
          <p:nvPr>
            <p:ph type="body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0" name="Google Shape;240;p43"/>
          <p:cNvSpPr txBox="1">
            <a:spLocks noGrp="1"/>
          </p:cNvSpPr>
          <p:nvPr>
            <p:ph type="body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41" name="Google Shape;241;p43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43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43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44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44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44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5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45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45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6"/>
          <p:cNvSpPr txBox="1"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46"/>
          <p:cNvSpPr txBox="1">
            <a:spLocks noGrp="1"/>
          </p:cNvSpPr>
          <p:nvPr>
            <p:ph type="body" idx="1"/>
          </p:nvPr>
        </p:nvSpPr>
        <p:spPr>
          <a:xfrm>
            <a:off x="3575050" y="204792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56" name="Google Shape;256;p46"/>
          <p:cNvSpPr txBox="1">
            <a:spLocks noGrp="1"/>
          </p:cNvSpPr>
          <p:nvPr>
            <p:ph type="body" idx="2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57" name="Google Shape;257;p46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46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46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7"/>
          <p:cNvSpPr txBox="1"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47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263" name="Google Shape;263;p47"/>
          <p:cNvSpPr txBox="1">
            <a:spLocks noGrp="1"/>
          </p:cNvSpPr>
          <p:nvPr>
            <p:ph type="body" idx="1"/>
          </p:nvPr>
        </p:nvSpPr>
        <p:spPr>
          <a:xfrm>
            <a:off x="1792288" y="4025507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64" name="Google Shape;264;p47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47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47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48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48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48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48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9"/>
          <p:cNvSpPr txBox="1">
            <a:spLocks noGrp="1"/>
          </p:cNvSpPr>
          <p:nvPr>
            <p:ph type="title"/>
          </p:nvPr>
        </p:nvSpPr>
        <p:spPr>
          <a:xfrm rot="5400000">
            <a:off x="6012656" y="771527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49"/>
          <p:cNvSpPr txBox="1">
            <a:spLocks noGrp="1"/>
          </p:cNvSpPr>
          <p:nvPr>
            <p:ph type="body" idx="1"/>
          </p:nvPr>
        </p:nvSpPr>
        <p:spPr>
          <a:xfrm rot="5400000">
            <a:off x="1821656" y="-1209673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6" name="Google Shape;276;p49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4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49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543050"/>
            <a:ext cx="8229600" cy="457200"/>
          </a:xfrm>
        </p:spPr>
        <p:txBody>
          <a:bodyPr>
            <a:normAutofit/>
          </a:bodyPr>
          <a:lstStyle>
            <a:lvl1pPr marL="0" indent="0" algn="l">
              <a:buNone/>
              <a:defRPr sz="1900" b="0"/>
            </a:lvl1pPr>
          </a:lstStyle>
          <a:p>
            <a:pPr lvl="0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7200" y="2228850"/>
            <a:ext cx="8305800" cy="2286000"/>
          </a:xfrm>
        </p:spPr>
        <p:txBody>
          <a:bodyPr/>
          <a:lstStyle>
            <a:lvl1pPr marL="385763" indent="-385763">
              <a:buFont typeface="+mj-lt"/>
              <a:buAutoNum type="alphaUcPeriod"/>
              <a:defRPr/>
            </a:lvl1pPr>
            <a:lvl2pPr marL="728663" indent="-385763">
              <a:buFont typeface="+mj-lt"/>
              <a:buAutoNum type="alphaUcPeriod"/>
              <a:defRPr/>
            </a:lvl2pPr>
            <a:lvl3pPr marL="1028700" indent="-342900">
              <a:buClr>
                <a:schemeClr val="accent2"/>
              </a:buClr>
              <a:buFont typeface="+mj-lt"/>
              <a:buAutoNum type="alphaUcPeriod"/>
              <a:defRPr baseline="0"/>
            </a:lvl3pPr>
            <a:lvl4pPr marL="1371600" indent="-342900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8950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1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51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88" name="Google Shape;288;p5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5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5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 strike="noStrike" cap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 strike="noStrike" cap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 strike="noStrike" cap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 strike="noStrike" cap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 strike="noStrike" cap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 strike="noStrike" cap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 strike="noStrike" cap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 strike="noStrike" cap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 strike="noStrike" cap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5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5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5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5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3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53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p5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5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5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54"/>
          <p:cNvSpPr txBox="1">
            <a:spLocks noGrp="1"/>
          </p:cNvSpPr>
          <p:nvPr>
            <p:ph type="body" idx="1"/>
          </p:nvPr>
        </p:nvSpPr>
        <p:spPr>
          <a:xfrm rot="5400000">
            <a:off x="2940249" y="-942380"/>
            <a:ext cx="3263503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6" name="Google Shape;306;p5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5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5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5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312" name="Google Shape;312;p55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313" name="Google Shape;313;p5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5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5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56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319" name="Google Shape;319;p56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320" name="Google Shape;320;p5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5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5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5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5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5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5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5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5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35" name="Google Shape;335;p5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6" name="Google Shape;336;p5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37" name="Google Shape;337;p5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8" name="Google Shape;338;p5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5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5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6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6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60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5" name="Google Shape;345;p6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6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6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6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61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1" name="Google Shape;351;p6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6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6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13386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386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None/>
              <a:defRPr sz="3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3864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None/>
              <a:defRPr sz="3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3864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2" name="Google Shape;202;p3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37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" name="Google Shape;204;p37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" name="Google Shape;205;p37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0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3864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sz="33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81" name="Google Shape;281;p5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2" name="Google Shape;282;p5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3" name="Google Shape;283;p5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4" name="Google Shape;284;p5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 strike="noStrike" cap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 strike="noStrike" cap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 strike="noStrike" cap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 strike="noStrike" cap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 strike="noStrike" cap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 strike="noStrike" cap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 strike="noStrike" cap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 strike="noStrike" cap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Poppins"/>
              <a:buNone/>
              <a:defRPr sz="900" b="0" i="0" u="none" strike="noStrike" cap="none">
                <a:solidFill>
                  <a:srgbClr val="898989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652" y="4674241"/>
            <a:ext cx="9146651" cy="75842"/>
          </a:xfrm>
          <a:prstGeom prst="rect">
            <a:avLst/>
          </a:prstGeom>
          <a:solidFill>
            <a:srgbClr val="167D94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0" name="Google Shape;360;p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650" y="3687007"/>
            <a:ext cx="9146650" cy="9872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649" y="3611167"/>
            <a:ext cx="9146651" cy="75842"/>
          </a:xfrm>
          <a:prstGeom prst="rect">
            <a:avLst/>
          </a:prstGeom>
          <a:solidFill>
            <a:srgbClr val="167D94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6" name="Google Shape;366;p62"/>
          <p:cNvSpPr/>
          <p:nvPr/>
        </p:nvSpPr>
        <p:spPr>
          <a:xfrm>
            <a:off x="103695" y="190925"/>
            <a:ext cx="8905391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Reach Everyone and Teach Everyone with</a:t>
            </a:r>
            <a:endParaRPr sz="3600" b="0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2" name="Google Shape;362;p62"/>
          <p:cNvSpPr txBox="1">
            <a:spLocks noGrp="1"/>
          </p:cNvSpPr>
          <p:nvPr>
            <p:ph type="title" idx="4294967295"/>
          </p:nvPr>
        </p:nvSpPr>
        <p:spPr>
          <a:xfrm>
            <a:off x="267175" y="685413"/>
            <a:ext cx="8607000" cy="2739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86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Universal Design for Learning</a:t>
            </a:r>
            <a:endParaRPr kumimoji="0" lang="en-AU" sz="2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62"/>
          <p:cNvSpPr txBox="1"/>
          <p:nvPr/>
        </p:nvSpPr>
        <p:spPr>
          <a:xfrm>
            <a:off x="3406373" y="3908375"/>
            <a:ext cx="2667000" cy="5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2F6C"/>
                </a:solidFill>
                <a:latin typeface="Lato"/>
                <a:ea typeface="Lato"/>
                <a:cs typeface="Lato"/>
                <a:sym typeface="Lato"/>
              </a:rPr>
              <a:t>UDL Symposium</a:t>
            </a:r>
            <a:endParaRPr dirty="0">
              <a:solidFill>
                <a:srgbClr val="002F6C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002F6C"/>
                </a:solidFill>
                <a:latin typeface="Lato"/>
                <a:ea typeface="Lato"/>
                <a:cs typeface="Lato"/>
                <a:sym typeface="Lato"/>
              </a:rPr>
              <a:t>September 7</a:t>
            </a:r>
            <a:r>
              <a:rPr lang="en" sz="1600" b="1" i="0" u="none" strike="noStrike" cap="none" dirty="0">
                <a:solidFill>
                  <a:srgbClr val="002F6C"/>
                </a:solidFill>
                <a:latin typeface="Lato"/>
                <a:ea typeface="Lato"/>
                <a:cs typeface="Lato"/>
                <a:sym typeface="Lato"/>
              </a:rPr>
              <a:t>, 2023</a:t>
            </a:r>
            <a:endParaRPr sz="1600" b="1" i="0" u="none" strike="noStrike" cap="none" dirty="0">
              <a:solidFill>
                <a:srgbClr val="002F6C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64" name="Google Shape;364;p62" descr="head shot of Tom Tobin"/>
          <p:cNvPicPr preferRelativeResize="0"/>
          <p:nvPr/>
        </p:nvPicPr>
        <p:blipFill rotWithShape="1">
          <a:blip r:embed="rId3">
            <a:alphaModFix/>
          </a:blip>
          <a:srcRect b="13925"/>
          <a:stretch/>
        </p:blipFill>
        <p:spPr>
          <a:xfrm>
            <a:off x="6537960" y="2070362"/>
            <a:ext cx="2606039" cy="3073138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62"/>
          <p:cNvSpPr txBox="1"/>
          <p:nvPr/>
        </p:nvSpPr>
        <p:spPr>
          <a:xfrm>
            <a:off x="6904685" y="4492233"/>
            <a:ext cx="2104401" cy="515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Thomas J. Tobin</a:t>
            </a:r>
            <a:endParaRPr sz="5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University of Wisconsin-Madison</a:t>
            </a:r>
            <a:endParaRPr sz="1000" b="0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" name="Picture 2" descr="ADCET Logo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80"/>
          <a:stretch/>
        </p:blipFill>
        <p:spPr>
          <a:xfrm>
            <a:off x="267175" y="3691516"/>
            <a:ext cx="2316910" cy="9872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72"/>
          <p:cNvSpPr txBox="1">
            <a:spLocks noGrp="1"/>
          </p:cNvSpPr>
          <p:nvPr>
            <p:ph type="title"/>
          </p:nvPr>
        </p:nvSpPr>
        <p:spPr>
          <a:xfrm>
            <a:off x="-1" y="0"/>
            <a:ext cx="9144000" cy="857250"/>
          </a:xfrm>
          <a:prstGeom prst="rect">
            <a:avLst/>
          </a:prstGeom>
          <a:solidFill>
            <a:srgbClr val="167D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Lato"/>
              <a:buNone/>
            </a:pPr>
            <a:r>
              <a:rPr lang="en" sz="4100" dirty="0">
                <a:solidFill>
                  <a:schemeClr val="lt1"/>
                </a:solidFill>
              </a:rPr>
              <a:t>Strategy 3: let ‘em do it their way.</a:t>
            </a:r>
            <a:endParaRPr dirty="0"/>
          </a:p>
        </p:txBody>
      </p:sp>
      <p:pic>
        <p:nvPicPr>
          <p:cNvPr id="450" name="Google Shape;450;p72" descr="several audio-player interfaces on a computer screen" title="several audio-player interfaces on a computer scre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5490" y="864706"/>
            <a:ext cx="6253829" cy="427379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52" name="Google Shape;452;p72" descr="title page of a student class report" title="title page of a student class repo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" y="864705"/>
            <a:ext cx="3061253" cy="427879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53" name="Google Shape;453;p72" descr="a college-age woman speaks into a microphone" title="a college-age woman speaks into a microphon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91472" y="864705"/>
            <a:ext cx="2852531" cy="427879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54" name="Google Shape;454;p72"/>
          <p:cNvSpPr txBox="1"/>
          <p:nvPr/>
        </p:nvSpPr>
        <p:spPr>
          <a:xfrm>
            <a:off x="5" y="840089"/>
            <a:ext cx="9143999" cy="3381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600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1500" b="1" dirty="0">
                <a:solidFill>
                  <a:srgbClr val="133864"/>
                </a:solidFill>
                <a:latin typeface="Lato"/>
                <a:ea typeface="Lato"/>
                <a:cs typeface="Lato"/>
                <a:sym typeface="Lato"/>
              </a:rPr>
              <a:t>=  </a:t>
            </a:r>
            <a:r>
              <a:rPr lang="en" sz="6000" b="1" dirty="0">
                <a:solidFill>
                  <a:srgbClr val="13386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21500" b="1" dirty="0">
                <a:solidFill>
                  <a:srgbClr val="13386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4500" b="1" dirty="0">
                <a:solidFill>
                  <a:srgbClr val="13386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21500" b="1" dirty="0">
                <a:solidFill>
                  <a:srgbClr val="133864"/>
                </a:solidFill>
                <a:latin typeface="Lato"/>
                <a:ea typeface="Lato"/>
                <a:cs typeface="Lato"/>
                <a:sym typeface="Lato"/>
              </a:rPr>
              <a:t>=</a:t>
            </a:r>
            <a:endParaRPr dirty="0">
              <a:solidFill>
                <a:srgbClr val="133864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7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prstGeom prst="rect">
            <a:avLst/>
          </a:prstGeom>
          <a:solidFill>
            <a:srgbClr val="167D9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Lato"/>
              <a:buNone/>
            </a:pPr>
            <a:r>
              <a:rPr lang="en" sz="4100">
                <a:solidFill>
                  <a:schemeClr val="lt1"/>
                </a:solidFill>
              </a:rPr>
              <a:t>Strategy 4: go step by step.</a:t>
            </a:r>
            <a:endParaRPr/>
          </a:p>
        </p:txBody>
      </p:sp>
      <p:pic>
        <p:nvPicPr>
          <p:cNvPr id="461" name="Google Shape;461;p73" descr="sample interactions for a class: read a case study, watch a video, post a response in the LMS" title="sample interactions for a class: read a case study, watch a video, post a response in the LM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57250"/>
            <a:ext cx="9144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74" descr="A fan at a football game watches a closed-caption device for the play-by-play from the announcers.&#10;&#10;A fan at a football game watches a closed-caption device for the play-by-play from the announcers." title="A fan at a football game watches a closed-caption device for the play-by-play from the announcers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812" y="1770801"/>
            <a:ext cx="4307041" cy="3230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74" descr="Audacity product logo showing headphones and a sound wave&#10;&#10;Audacity product logo showing headphones and a sound wave&#10;&#10;Audacity product logo showing headphones and a sound wave&#10;&#10;Audacity product logo showing headphones and a sound wave&#10;&#10;Audacity product logo showing headphones and a sound wave" title="Audacity product logo showing headphones and a sound wav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5047">
            <a:off x="64059" y="1765312"/>
            <a:ext cx="5715000" cy="1915695"/>
          </a:xfrm>
          <a:prstGeom prst="rect">
            <a:avLst/>
          </a:prstGeom>
          <a:solidFill>
            <a:srgbClr val="ECECEC"/>
          </a:solidFill>
          <a:ln w="101600" cap="sq" cmpd="sng">
            <a:solidFill>
              <a:srgbClr val="FDFDF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</p:spPr>
      </p:pic>
      <p:pic>
        <p:nvPicPr>
          <p:cNvPr id="472" name="Google Shape;472;p74" descr="the face of an analog clock" title="the face of an analog cloc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5964" y="96432"/>
            <a:ext cx="4657508" cy="349313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473" name="Google Shape;473;p74"/>
          <p:cNvSpPr txBox="1"/>
          <p:nvPr/>
        </p:nvSpPr>
        <p:spPr>
          <a:xfrm>
            <a:off x="1209746" y="637111"/>
            <a:ext cx="1711815" cy="2608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dirty="0"/>
          </a:p>
        </p:txBody>
      </p:sp>
      <p:sp>
        <p:nvSpPr>
          <p:cNvPr id="474" name="Google Shape;474;p74"/>
          <p:cNvSpPr txBox="1">
            <a:spLocks noGrp="1"/>
          </p:cNvSpPr>
          <p:nvPr>
            <p:ph type="title"/>
          </p:nvPr>
        </p:nvSpPr>
        <p:spPr>
          <a:xfrm>
            <a:off x="11427" y="81738"/>
            <a:ext cx="9144000" cy="857250"/>
          </a:xfrm>
          <a:prstGeom prst="rect">
            <a:avLst/>
          </a:prstGeom>
          <a:solidFill>
            <a:srgbClr val="167D9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Lato"/>
              <a:buNone/>
            </a:pPr>
            <a:r>
              <a:rPr lang="en" sz="4100" dirty="0">
                <a:solidFill>
                  <a:schemeClr val="lt1"/>
                </a:solidFill>
              </a:rPr>
              <a:t>Strategy 5: set content free.</a:t>
            </a:r>
            <a:endParaRPr dirty="0"/>
          </a:p>
        </p:txBody>
      </p:sp>
      <p:pic>
        <p:nvPicPr>
          <p:cNvPr id="469" name="Google Shape;469;p74" descr="VoiceThread product logo" title="VoiceThread produc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65954" y="2207054"/>
            <a:ext cx="1590897" cy="1178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74" descr="screen-cast-o-matic product logo" title="screen-cast-o-matic product log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979656">
            <a:off x="5477776" y="4185581"/>
            <a:ext cx="3681350" cy="672990"/>
          </a:xfrm>
          <a:prstGeom prst="rect">
            <a:avLst/>
          </a:prstGeom>
          <a:solidFill>
            <a:srgbClr val="ECECEC"/>
          </a:solidFill>
          <a:ln w="101600" cap="sq" cmpd="sng">
            <a:solidFill>
              <a:srgbClr val="FDFDF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</p:spPr>
      </p:pic>
      <p:pic>
        <p:nvPicPr>
          <p:cNvPr id="471" name="Google Shape;471;p74" descr="Jing product logo" title="Jing product logo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595886">
            <a:off x="7059242" y="1225065"/>
            <a:ext cx="2143125" cy="123586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26E91-E738-DC9C-5776-E44CE7D10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1102519"/>
            <a:ext cx="7772400" cy="1102519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en-AU" dirty="0"/>
              <a:t>Summary of Strategies</a:t>
            </a:r>
          </a:p>
        </p:txBody>
      </p:sp>
      <p:sp>
        <p:nvSpPr>
          <p:cNvPr id="480" name="Google Shape;480;p75"/>
          <p:cNvSpPr txBox="1">
            <a:spLocks noGrp="1"/>
          </p:cNvSpPr>
          <p:nvPr>
            <p:ph type="subTitle" idx="1"/>
          </p:nvPr>
        </p:nvSpPr>
        <p:spPr>
          <a:xfrm>
            <a:off x="304803" y="438150"/>
            <a:ext cx="8680925" cy="4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5736" lvl="0" indent="-38573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AutoNum type="arabicPeriod"/>
            </a:pPr>
            <a:r>
              <a:rPr lang="en" sz="3600">
                <a:solidFill>
                  <a:schemeClr val="lt1"/>
                </a:solidFill>
              </a:rPr>
              <a:t>Start new design processes with </a:t>
            </a:r>
            <a:r>
              <a:rPr lang="en" sz="3600" b="1">
                <a:solidFill>
                  <a:srgbClr val="FFC000"/>
                </a:solidFill>
              </a:rPr>
              <a:t>text</a:t>
            </a:r>
            <a:r>
              <a:rPr lang="en" sz="3600">
                <a:solidFill>
                  <a:schemeClr val="lt1"/>
                </a:solidFill>
              </a:rPr>
              <a:t>.</a:t>
            </a:r>
            <a:endParaRPr/>
          </a:p>
          <a:p>
            <a:pPr marL="385736" lvl="0" indent="-385736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AutoNum type="arabicPeriod"/>
            </a:pPr>
            <a:r>
              <a:rPr lang="en" sz="3600">
                <a:solidFill>
                  <a:schemeClr val="lt1"/>
                </a:solidFill>
              </a:rPr>
              <a:t>Create </a:t>
            </a:r>
            <a:r>
              <a:rPr lang="en" sz="3600" b="1">
                <a:solidFill>
                  <a:srgbClr val="FFC000"/>
                </a:solidFill>
              </a:rPr>
              <a:t>alternatives</a:t>
            </a:r>
            <a:r>
              <a:rPr lang="en" sz="3600">
                <a:solidFill>
                  <a:schemeClr val="lt1"/>
                </a:solidFill>
              </a:rPr>
              <a:t> for all multimedia.</a:t>
            </a:r>
            <a:endParaRPr/>
          </a:p>
          <a:p>
            <a:pPr marL="385736" lvl="0" indent="-385736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AutoNum type="arabicPeriod"/>
            </a:pPr>
            <a:r>
              <a:rPr lang="en" sz="3600">
                <a:solidFill>
                  <a:schemeClr val="lt1"/>
                </a:solidFill>
              </a:rPr>
              <a:t>Design alternate ways for learners to </a:t>
            </a:r>
            <a:r>
              <a:rPr lang="en" sz="3600" b="1">
                <a:solidFill>
                  <a:srgbClr val="FFC000"/>
                </a:solidFill>
              </a:rPr>
              <a:t>demonstrate</a:t>
            </a:r>
            <a:r>
              <a:rPr lang="en" sz="3600">
                <a:solidFill>
                  <a:schemeClr val="lt1"/>
                </a:solidFill>
              </a:rPr>
              <a:t> each course objective.</a:t>
            </a:r>
            <a:endParaRPr/>
          </a:p>
          <a:p>
            <a:pPr marL="385736" lvl="0" indent="-385736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AutoNum type="arabicPeriod"/>
            </a:pPr>
            <a:r>
              <a:rPr lang="en" sz="3600">
                <a:solidFill>
                  <a:schemeClr val="lt1"/>
                </a:solidFill>
              </a:rPr>
              <a:t>Break tasks into separate </a:t>
            </a:r>
            <a:r>
              <a:rPr lang="en" sz="3600" b="1">
                <a:solidFill>
                  <a:srgbClr val="FFC000"/>
                </a:solidFill>
              </a:rPr>
              <a:t>components</a:t>
            </a:r>
            <a:r>
              <a:rPr lang="en" sz="3600">
                <a:solidFill>
                  <a:schemeClr val="lt1"/>
                </a:solidFill>
              </a:rPr>
              <a:t>.</a:t>
            </a:r>
            <a:endParaRPr/>
          </a:p>
          <a:p>
            <a:pPr marL="385736" lvl="0" indent="-385736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AutoNum type="arabicPeriod"/>
            </a:pPr>
            <a:r>
              <a:rPr lang="en" sz="3600">
                <a:solidFill>
                  <a:schemeClr val="lt1"/>
                </a:solidFill>
              </a:rPr>
              <a:t>Expand, document, and </a:t>
            </a:r>
            <a:r>
              <a:rPr lang="en" sz="3600" b="1">
                <a:solidFill>
                  <a:srgbClr val="FFC000"/>
                </a:solidFill>
              </a:rPr>
              <a:t>share interactions</a:t>
            </a:r>
            <a:r>
              <a:rPr lang="en" sz="3600" b="1">
                <a:solidFill>
                  <a:schemeClr val="lt1"/>
                </a:solidFill>
              </a:rPr>
              <a:t> </a:t>
            </a:r>
            <a:r>
              <a:rPr lang="en" sz="3600">
                <a:solidFill>
                  <a:schemeClr val="lt1"/>
                </a:solidFill>
              </a:rPr>
              <a:t>using free-access methods.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77" descr="https://www.visitmelbourne.com/-/media/images/melbourne/food-and-wine/restaurants/o-s/radio-mexico_mel_r_supplied_takeaway-margi-3_1150x863.jpg?h=600&amp;iar=1&amp;mh=600&amp;mw=800&amp;w=800&amp;ts=20170904191227&amp;hash=70456ED818E4ED9FEA6BAB1ACA47609F" title="plates with lunch: guacamole, tortillas, salsa, roast corn, and a &quot;litre margarita&quot; jar with drinks."/>
          <p:cNvPicPr preferRelativeResize="0"/>
          <p:nvPr/>
        </p:nvPicPr>
        <p:blipFill rotWithShape="1">
          <a:blip r:embed="rId3">
            <a:alphaModFix/>
          </a:blip>
          <a:srcRect t="8053" b="17027"/>
          <a:stretch/>
        </p:blipFill>
        <p:spPr>
          <a:xfrm>
            <a:off x="-3061" y="4"/>
            <a:ext cx="9147061" cy="5139653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77"/>
          <p:cNvSpPr>
            <a:spLocks noGrp="1"/>
          </p:cNvSpPr>
          <p:nvPr>
            <p:ph type="title" idx="4294967295"/>
          </p:nvPr>
        </p:nvSpPr>
        <p:spPr>
          <a:xfrm rot="-538481">
            <a:off x="4945475" y="1248417"/>
            <a:ext cx="2889345" cy="715089"/>
          </a:xfrm>
          <a:prstGeom prst="roundRect">
            <a:avLst>
              <a:gd name="adj" fmla="val 16667"/>
            </a:avLst>
          </a:prstGeom>
          <a:solidFill>
            <a:srgbClr val="167D94">
              <a:alpha val="69803"/>
            </a:srgbClr>
          </a:solidFill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36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Take-Aways</a:t>
            </a:r>
          </a:p>
        </p:txBody>
      </p:sp>
      <p:sp>
        <p:nvSpPr>
          <p:cNvPr id="493" name="Google Shape;493;p77"/>
          <p:cNvSpPr txBox="1"/>
          <p:nvPr/>
        </p:nvSpPr>
        <p:spPr>
          <a:xfrm>
            <a:off x="5" y="4993462"/>
            <a:ext cx="834191" cy="14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Image © Visit Melbourne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D45CE-18F5-821C-95A3-0938B01FE9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1102519"/>
            <a:ext cx="7772400" cy="1102519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en-AU" dirty="0"/>
              <a:t>Conclusion</a:t>
            </a:r>
          </a:p>
        </p:txBody>
      </p:sp>
      <p:sp>
        <p:nvSpPr>
          <p:cNvPr id="359" name="Google Shape;359;p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652" y="4674241"/>
            <a:ext cx="9146651" cy="75842"/>
          </a:xfrm>
          <a:prstGeom prst="rect">
            <a:avLst/>
          </a:prstGeom>
          <a:solidFill>
            <a:srgbClr val="167D94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0" name="Google Shape;360;p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650" y="3687007"/>
            <a:ext cx="9146650" cy="9872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649" y="3611167"/>
            <a:ext cx="9146651" cy="75842"/>
          </a:xfrm>
          <a:prstGeom prst="rect">
            <a:avLst/>
          </a:prstGeom>
          <a:solidFill>
            <a:srgbClr val="167D94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6" name="Google Shape;366;p62"/>
          <p:cNvSpPr/>
          <p:nvPr/>
        </p:nvSpPr>
        <p:spPr>
          <a:xfrm>
            <a:off x="141401" y="190925"/>
            <a:ext cx="8867685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Reach Everyone and Teach Everyone with</a:t>
            </a:r>
            <a:endParaRPr sz="3600" b="0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2" name="Google Shape;362;p62"/>
          <p:cNvSpPr txBox="1"/>
          <p:nvPr/>
        </p:nvSpPr>
        <p:spPr>
          <a:xfrm>
            <a:off x="267175" y="685413"/>
            <a:ext cx="8607000" cy="27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6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Universal Design for Learning</a:t>
            </a:r>
            <a:endParaRPr sz="2300" dirty="0"/>
          </a:p>
        </p:txBody>
      </p:sp>
      <p:sp>
        <p:nvSpPr>
          <p:cNvPr id="363" name="Google Shape;363;p62"/>
          <p:cNvSpPr txBox="1"/>
          <p:nvPr/>
        </p:nvSpPr>
        <p:spPr>
          <a:xfrm>
            <a:off x="3406373" y="3908375"/>
            <a:ext cx="2667000" cy="5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2F6C"/>
                </a:solidFill>
                <a:latin typeface="Lato"/>
                <a:ea typeface="Lato"/>
                <a:cs typeface="Lato"/>
                <a:sym typeface="Lato"/>
              </a:rPr>
              <a:t>UDL Symposium</a:t>
            </a:r>
            <a:endParaRPr dirty="0">
              <a:solidFill>
                <a:srgbClr val="002F6C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002F6C"/>
                </a:solidFill>
                <a:latin typeface="Lato"/>
                <a:ea typeface="Lato"/>
                <a:cs typeface="Lato"/>
                <a:sym typeface="Lato"/>
              </a:rPr>
              <a:t>September 7</a:t>
            </a:r>
            <a:r>
              <a:rPr lang="en" sz="1600" b="1" i="0" u="none" strike="noStrike" cap="none" dirty="0">
                <a:solidFill>
                  <a:srgbClr val="002F6C"/>
                </a:solidFill>
                <a:latin typeface="Lato"/>
                <a:ea typeface="Lato"/>
                <a:cs typeface="Lato"/>
                <a:sym typeface="Lato"/>
              </a:rPr>
              <a:t>, 2023</a:t>
            </a:r>
            <a:endParaRPr sz="1600" b="1" i="0" u="none" strike="noStrike" cap="none" dirty="0">
              <a:solidFill>
                <a:srgbClr val="002F6C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64" name="Google Shape;364;p62" descr="head shot of Tom Tobin" title="head shot of Tom Tobin"/>
          <p:cNvPicPr preferRelativeResize="0"/>
          <p:nvPr/>
        </p:nvPicPr>
        <p:blipFill rotWithShape="1">
          <a:blip r:embed="rId3">
            <a:alphaModFix/>
          </a:blip>
          <a:srcRect b="13925"/>
          <a:stretch/>
        </p:blipFill>
        <p:spPr>
          <a:xfrm>
            <a:off x="6537960" y="2070362"/>
            <a:ext cx="2606039" cy="3073138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62"/>
          <p:cNvSpPr txBox="1"/>
          <p:nvPr/>
        </p:nvSpPr>
        <p:spPr>
          <a:xfrm>
            <a:off x="6904685" y="4492233"/>
            <a:ext cx="2104401" cy="515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Thomas J. Tobin</a:t>
            </a:r>
            <a:endParaRPr sz="5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University of Wisconsin-Madison</a:t>
            </a:r>
            <a:endParaRPr sz="1000" b="0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" name="Picture 2" descr="ADCET logo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80"/>
          <a:stretch/>
        </p:blipFill>
        <p:spPr>
          <a:xfrm>
            <a:off x="267175" y="3691516"/>
            <a:ext cx="2316910" cy="98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31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ABA61D-FB6B-016E-10D9-9A7F2A7840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1102519"/>
            <a:ext cx="7772400" cy="1102519"/>
          </a:xfrm>
        </p:spPr>
        <p:txBody>
          <a:bodyPr spcFirstLastPara="1" wrap="square" lIns="68575" tIns="34275" rIns="68575" bIns="34275" anchor="b" anchorCtr="0">
            <a:normAutofit/>
          </a:bodyPr>
          <a:lstStyle/>
          <a:p>
            <a:r>
              <a:rPr lang="en-AU" dirty="0"/>
              <a:t>Welcome</a:t>
            </a:r>
          </a:p>
        </p:txBody>
      </p:sp>
      <p:pic>
        <p:nvPicPr>
          <p:cNvPr id="1026" name="Picture 2" descr="https://cdn1.epicgames.com/ue/product/Screenshot/WorkshopSideangle-1920x1080-589e0c8180f005d84bc2fc1f5d72a615.jpg?resize=1&amp;w=192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/>
          </p:cNvSpPr>
          <p:nvPr/>
        </p:nvSpPr>
        <p:spPr>
          <a:xfrm>
            <a:off x="339970" y="2800351"/>
            <a:ext cx="6807248" cy="769441"/>
          </a:xfrm>
          <a:prstGeom prst="rect">
            <a:avLst/>
          </a:prstGeom>
          <a:noFill/>
          <a:scene3d>
            <a:camera prst="orthographicFront">
              <a:rot lat="900000" lon="20099991" rev="240000"/>
            </a:camera>
            <a:lightRig rig="threePt" dir="t"/>
          </a:scene3d>
        </p:spPr>
        <p:txBody>
          <a:bodyPr wrap="none" lIns="91438" tIns="45719" rIns="91438" bIns="45719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60007" dist="190500" dir="15840000" sy="-30000" kx="800400" algn="bl" rotWithShape="0">
                    <a:schemeClr val="bg2">
                      <a:lumMod val="10000"/>
                      <a:alpha val="60000"/>
                    </a:schemeClr>
                  </a:outerShdw>
                </a:effectLst>
                <a:uLnTx/>
                <a:uFillTx/>
                <a:latin typeface="Lato" panose="020F0502020204030203" pitchFamily="34" charset="0"/>
                <a:ea typeface="Arial"/>
                <a:cs typeface="Arial"/>
                <a:sym typeface="Arial"/>
              </a:rPr>
              <a:t>Welcome to our workshop.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24232" y="4993463"/>
            <a:ext cx="819770" cy="161581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pPr algn="r"/>
            <a:r>
              <a:rPr lang="en-US" sz="6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Poppins Thin" panose="00000300000000000000" pitchFamily="2" charset="0"/>
              </a:rPr>
              <a:t>Image © Epic Games</a:t>
            </a:r>
          </a:p>
        </p:txBody>
      </p:sp>
    </p:spTree>
    <p:extLst>
      <p:ext uri="{BB962C8B-B14F-4D97-AF65-F5344CB8AC3E}">
        <p14:creationId xmlns:p14="http://schemas.microsoft.com/office/powerpoint/2010/main" val="169489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5"/>
          <p:cNvSpPr txBox="1">
            <a:spLocks noGrp="1"/>
          </p:cNvSpPr>
          <p:nvPr>
            <p:ph type="title" idx="4294967295"/>
          </p:nvPr>
        </p:nvSpPr>
        <p:spPr>
          <a:xfrm>
            <a:off x="783450" y="419500"/>
            <a:ext cx="7577100" cy="738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36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Red Hat Display"/>
                <a:ea typeface="Red Hat Display"/>
                <a:cs typeface="Red Hat Display"/>
                <a:sym typeface="Red Hat Display"/>
              </a:rPr>
              <a:t>Learning Objectives</a:t>
            </a:r>
          </a:p>
        </p:txBody>
      </p:sp>
      <p:sp>
        <p:nvSpPr>
          <p:cNvPr id="388" name="Google Shape;388;p65"/>
          <p:cNvSpPr txBox="1"/>
          <p:nvPr/>
        </p:nvSpPr>
        <p:spPr>
          <a:xfrm>
            <a:off x="783450" y="1276775"/>
            <a:ext cx="7764000" cy="3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  <a:t>Provide students with broader access to learning interactions.</a:t>
            </a:r>
            <a:endParaRPr sz="3400" dirty="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  <a:t>Help learners find more time for study and practice.</a:t>
            </a:r>
            <a:endParaRPr sz="3400" dirty="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  <a:t>Save instructors time and effort in the classroom.</a:t>
            </a:r>
            <a:endParaRPr sz="3000" dirty="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66" descr="Harold Lloyd dangles from the face of a clock in a scene from the 1927 film SafetyLast." title="Safety Last film st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66"/>
          <p:cNvSpPr>
            <a:spLocks noGrp="1"/>
          </p:cNvSpPr>
          <p:nvPr>
            <p:ph type="title" idx="4294967295"/>
          </p:nvPr>
        </p:nvSpPr>
        <p:spPr>
          <a:xfrm>
            <a:off x="5736368" y="470605"/>
            <a:ext cx="3098347" cy="1089932"/>
          </a:xfrm>
          <a:prstGeom prst="roundRect">
            <a:avLst>
              <a:gd name="adj" fmla="val 16667"/>
            </a:avLst>
          </a:prstGeom>
          <a:solidFill>
            <a:srgbClr val="167D94">
              <a:alpha val="69803"/>
            </a:srgbClr>
          </a:solidFill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Lato"/>
              <a:buNone/>
              <a:tabLst/>
              <a:defRPr/>
            </a:pPr>
            <a:r>
              <a:rPr kumimoji="0" lang="en-AU" sz="37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Your biggest concern?</a:t>
            </a:r>
            <a:endParaRPr kumimoji="0" lang="en-A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66"/>
          <p:cNvSpPr txBox="1"/>
          <p:nvPr/>
        </p:nvSpPr>
        <p:spPr>
          <a:xfrm>
            <a:off x="7173268" y="4993462"/>
            <a:ext cx="1828056" cy="14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Image © 1923 Hal Roach Studios. Image in the public domain.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68" descr="4 Level Pyramid with General at the bottom and an arrow pointing to Special at the top. Level 1 (bottom): Universal Design for the majority of students. Level 2: Students with similar needs. Level 3: Individual accommodation. Level 4 (top): Personal Assistant.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913" y="0"/>
            <a:ext cx="835104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68"/>
          <p:cNvSpPr txBox="1">
            <a:spLocks noGrp="1"/>
          </p:cNvSpPr>
          <p:nvPr>
            <p:ph type="title" idx="4294967295"/>
          </p:nvPr>
        </p:nvSpPr>
        <p:spPr>
          <a:xfrm rot="-2100000">
            <a:off x="5543550" y="3759994"/>
            <a:ext cx="2663428" cy="52268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25" rIns="91425" bIns="457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tabLst/>
              <a:defRPr/>
            </a:pPr>
            <a:r>
              <a:rPr kumimoji="0" lang="en-A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UDL</a:t>
            </a:r>
            <a:r>
              <a:rPr kumimoji="0" lang="en-AU" sz="28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helps us . . .</a:t>
            </a:r>
            <a:endParaRPr kumimoji="0" lang="en-A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68"/>
          <p:cNvSpPr txBox="1"/>
          <p:nvPr/>
        </p:nvSpPr>
        <p:spPr>
          <a:xfrm>
            <a:off x="0" y="4975622"/>
            <a:ext cx="1882378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"/>
              <a:buFont typeface="Poppins Light"/>
              <a:buNone/>
            </a:pPr>
            <a:r>
              <a:rPr lang="en" sz="600" b="0" i="0" u="none">
                <a:solidFill>
                  <a:srgbClr val="7F7F7F"/>
                </a:solidFill>
                <a:latin typeface="Poppins Light"/>
                <a:ea typeface="Poppins Light"/>
                <a:cs typeface="Poppins Light"/>
                <a:sym typeface="Poppins Light"/>
              </a:rPr>
              <a:t>Image © AHEAD Ireland. Used with permission.</a:t>
            </a:r>
            <a:endParaRPr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67" descr="5 students at a study table with computers. One student is pointing to a screen." title="5 students at a study table with computers. One student is pointing to a screen."/>
          <p:cNvPicPr preferRelativeResize="0"/>
          <p:nvPr/>
        </p:nvPicPr>
        <p:blipFill rotWithShape="1">
          <a:blip r:embed="rId3">
            <a:alphaModFix/>
          </a:blip>
          <a:srcRect t="1560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67"/>
          <p:cNvSpPr>
            <a:spLocks noGrp="1"/>
          </p:cNvSpPr>
          <p:nvPr>
            <p:ph type="title" idx="4294967295"/>
          </p:nvPr>
        </p:nvSpPr>
        <p:spPr>
          <a:xfrm rot="-349844">
            <a:off x="139873" y="315761"/>
            <a:ext cx="6172201" cy="606087"/>
          </a:xfrm>
          <a:prstGeom prst="roundRect">
            <a:avLst>
              <a:gd name="adj" fmla="val 16667"/>
            </a:avLst>
          </a:prstGeom>
          <a:solidFill>
            <a:srgbClr val="167D94">
              <a:alpha val="69803"/>
            </a:srgbClr>
          </a:solidFill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"/>
              <a:buNone/>
              <a:tabLst/>
              <a:defRPr/>
            </a:pPr>
            <a:r>
              <a:rPr kumimoji="0" lang="en-AU" sz="36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Universal Design for Learning</a:t>
            </a:r>
            <a:endParaRPr kumimoji="0" lang="en-A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67"/>
          <p:cNvSpPr txBox="1"/>
          <p:nvPr/>
        </p:nvSpPr>
        <p:spPr>
          <a:xfrm>
            <a:off x="601255" y="1581150"/>
            <a:ext cx="6233912" cy="2531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Multiple means of</a:t>
            </a:r>
            <a:endParaRPr dirty="0"/>
          </a:p>
          <a:p>
            <a:pPr marL="457106" marR="0" lvl="0" indent="-45710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lang="en" sz="4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learner engagement</a:t>
            </a:r>
            <a:endParaRPr dirty="0"/>
          </a:p>
          <a:p>
            <a:pPr marL="457106" marR="0" lvl="0" indent="-45710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lang="en" sz="4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representing information</a:t>
            </a:r>
            <a:endParaRPr dirty="0"/>
          </a:p>
          <a:p>
            <a:pPr marL="457106" marR="0" lvl="0" indent="-45710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lang="en" sz="4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demonstrating skill</a:t>
            </a:r>
            <a:endParaRPr dirty="0"/>
          </a:p>
        </p:txBody>
      </p:sp>
      <p:sp>
        <p:nvSpPr>
          <p:cNvPr id="407" name="Google Shape;407;p67"/>
          <p:cNvSpPr txBox="1">
            <a:spLocks/>
          </p:cNvSpPr>
          <p:nvPr/>
        </p:nvSpPr>
        <p:spPr>
          <a:xfrm rot="-718607">
            <a:off x="6416491" y="947943"/>
            <a:ext cx="2370910" cy="2031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+1</a:t>
            </a:r>
          </a:p>
        </p:txBody>
      </p:sp>
      <p:sp>
        <p:nvSpPr>
          <p:cNvPr id="404" name="Google Shape;404;p67"/>
          <p:cNvSpPr txBox="1"/>
          <p:nvPr/>
        </p:nvSpPr>
        <p:spPr>
          <a:xfrm>
            <a:off x="6475969" y="4993466"/>
            <a:ext cx="2668032" cy="161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Image © Indiana University. Used under CC BY-ND license from Flickr.com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69" descr="a hand showing five fingers, lit from behind to signify the number 5" title="a hand showing five fingers, lit from behind to signify the number 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914103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69"/>
          <p:cNvSpPr txBox="1">
            <a:spLocks noGrp="1"/>
          </p:cNvSpPr>
          <p:nvPr>
            <p:ph type="title"/>
          </p:nvPr>
        </p:nvSpPr>
        <p:spPr>
          <a:xfrm>
            <a:off x="2971" y="3816992"/>
            <a:ext cx="9141032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Lato"/>
              <a:buNone/>
            </a:pPr>
            <a:r>
              <a:rPr lang="en" sz="4100">
                <a:solidFill>
                  <a:schemeClr val="lt1"/>
                </a:solidFill>
              </a:rPr>
              <a:t>Five strategies for UDL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70" descr="a script for a TV commerical" title="a script for a TV commerica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235"/>
            <a:ext cx="9144000" cy="5149735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70"/>
          <p:cNvSpPr txBox="1">
            <a:spLocks noGrp="1"/>
          </p:cNvSpPr>
          <p:nvPr>
            <p:ph type="title"/>
          </p:nvPr>
        </p:nvSpPr>
        <p:spPr>
          <a:xfrm>
            <a:off x="0" y="171450"/>
            <a:ext cx="9144000" cy="857250"/>
          </a:xfrm>
          <a:prstGeom prst="rect">
            <a:avLst/>
          </a:prstGeom>
          <a:solidFill>
            <a:srgbClr val="167D94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Lato"/>
              <a:buNone/>
            </a:pPr>
            <a:r>
              <a:rPr lang="en" sz="4100">
                <a:solidFill>
                  <a:schemeClr val="lt1"/>
                </a:solidFill>
              </a:rPr>
              <a:t>Strategy 1: start with text.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students film a professor in her chemistry lab" title="two students film a professor in her chemistry lab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71450"/>
            <a:ext cx="9160823" cy="857250"/>
          </a:xfrm>
          <a:solidFill>
            <a:srgbClr val="167D94">
              <a:alpha val="69804"/>
            </a:srgbClr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</a:rPr>
              <a:t>Strategy 2: make alternatives.</a:t>
            </a:r>
          </a:p>
        </p:txBody>
      </p:sp>
      <p:pic>
        <p:nvPicPr>
          <p:cNvPr id="4" name="Picture 3" descr="page view of a PDF document" title="page view of a PDF document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8147" y="3372040"/>
            <a:ext cx="1667741" cy="167397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572000" y="2828926"/>
            <a:ext cx="4433888" cy="542924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955774" y="2857500"/>
            <a:ext cx="3382373" cy="51435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104862" y="3458003"/>
            <a:ext cx="3233285" cy="153621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film camera" title="a film camera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635" b="91270" l="15430" r="892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13116" y="2720402"/>
            <a:ext cx="1795636" cy="132490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1907475" y="1885950"/>
            <a:ext cx="530926" cy="182880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715618" y="1441174"/>
            <a:ext cx="1033670" cy="175922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1828800" y="1441175"/>
            <a:ext cx="609600" cy="175922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25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42681ae-e6e2-4ee6-90fd-f2c0d11c7b09" xsi:nil="true"/>
    <lcf76f155ced4ddcb4097134ff3c332f xmlns="43435717-49c9-4489-9470-c7c98d62699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5E3D60D9E6E04A88E6C46A8F8E80F5" ma:contentTypeVersion="13" ma:contentTypeDescription="Create a new document." ma:contentTypeScope="" ma:versionID="0102e17739e9ada5fd068af298699220">
  <xsd:schema xmlns:xsd="http://www.w3.org/2001/XMLSchema" xmlns:xs="http://www.w3.org/2001/XMLSchema" xmlns:p="http://schemas.microsoft.com/office/2006/metadata/properties" xmlns:ns2="43435717-49c9-4489-9470-c7c98d62699d" xmlns:ns3="242681ae-e6e2-4ee6-90fd-f2c0d11c7b09" targetNamespace="http://schemas.microsoft.com/office/2006/metadata/properties" ma:root="true" ma:fieldsID="26b463508315ee9b7d9eb8427db6bc5b" ns2:_="" ns3:_="">
    <xsd:import namespace="43435717-49c9-4489-9470-c7c98d62699d"/>
    <xsd:import namespace="242681ae-e6e2-4ee6-90fd-f2c0d11c7b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435717-49c9-4489-9470-c7c98d6269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3be76f96-e7f0-4e7c-b4d8-bf0f4c547e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2681ae-e6e2-4ee6-90fd-f2c0d11c7b0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bd00c8ac-6135-4edf-90aa-1e6137a64d6d}" ma:internalName="TaxCatchAll" ma:showField="CatchAllData" ma:web="242681ae-e6e2-4ee6-90fd-f2c0d11c7b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85FC71-1028-4A6D-B1A1-6E35041ABE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A279C1-308C-4E4C-880A-106CF355478A}">
  <ds:schemaRefs>
    <ds:schemaRef ds:uri="http://schemas.microsoft.com/office/2006/metadata/properties"/>
    <ds:schemaRef ds:uri="http://schemas.microsoft.com/office/infopath/2007/PartnerControls"/>
    <ds:schemaRef ds:uri="242681ae-e6e2-4ee6-90fd-f2c0d11c7b09"/>
    <ds:schemaRef ds:uri="43435717-49c9-4489-9470-c7c98d62699d"/>
  </ds:schemaRefs>
</ds:datastoreItem>
</file>

<file path=customXml/itemProps3.xml><?xml version="1.0" encoding="utf-8"?>
<ds:datastoreItem xmlns:ds="http://schemas.openxmlformats.org/officeDocument/2006/customXml" ds:itemID="{25D78D82-261C-4F0B-BB04-C9AC2F53B8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435717-49c9-4489-9470-c7c98d62699d"/>
    <ds:schemaRef ds:uri="242681ae-e6e2-4ee6-90fd-f2c0d11c7b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258</Words>
  <Application>Microsoft Office PowerPoint</Application>
  <PresentationFormat>On-screen Show (16:9)</PresentationFormat>
  <Paragraphs>61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Calibri</vt:lpstr>
      <vt:lpstr>Lato</vt:lpstr>
      <vt:lpstr>Poppins</vt:lpstr>
      <vt:lpstr>Poppins Light</vt:lpstr>
      <vt:lpstr>Red Hat Display</vt:lpstr>
      <vt:lpstr>Red Hat Text</vt:lpstr>
      <vt:lpstr>Stone Sans</vt:lpstr>
      <vt:lpstr>Simple Light</vt:lpstr>
      <vt:lpstr>3_Office Theme</vt:lpstr>
      <vt:lpstr>4_Office Theme</vt:lpstr>
      <vt:lpstr>Office Theme</vt:lpstr>
      <vt:lpstr>2_Office Theme</vt:lpstr>
      <vt:lpstr>Universal Design for Learning</vt:lpstr>
      <vt:lpstr>Welcome</vt:lpstr>
      <vt:lpstr>Learning Objectives</vt:lpstr>
      <vt:lpstr>Your biggest concern?</vt:lpstr>
      <vt:lpstr>UDL helps us . . .</vt:lpstr>
      <vt:lpstr>Universal Design for Learning</vt:lpstr>
      <vt:lpstr>Five strategies for UDL</vt:lpstr>
      <vt:lpstr>Strategy 1: start with text.</vt:lpstr>
      <vt:lpstr>Strategy 2: make alternatives.</vt:lpstr>
      <vt:lpstr>Strategy 3: let ‘em do it their way.</vt:lpstr>
      <vt:lpstr>Strategy 4: go step by step.</vt:lpstr>
      <vt:lpstr>Strategy 5: set content free.</vt:lpstr>
      <vt:lpstr>Summary of Strategies</vt:lpstr>
      <vt:lpstr>Take-Aways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Tobin</dc:creator>
  <cp:lastModifiedBy>Kylie Geard</cp:lastModifiedBy>
  <cp:revision>14</cp:revision>
  <dcterms:modified xsi:type="dcterms:W3CDTF">2023-09-16T14:26:33Z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0x010100595E3D60D9E6E04A88E6C46A8F8E80F5</vt:lpwstr>
  </property>
  <property fmtid="{D5CDD505-2E9C-101B-9397-08002B2CF9AE}" pid="3" name="MediaServiceImageTags">
    <vt:lpwstr/>
  </property>
</Properties>
</file>