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4" r:id="rId5"/>
  </p:sldMasterIdLst>
  <p:notesMasterIdLst>
    <p:notesMasterId r:id="rId55"/>
  </p:notesMasterIdLst>
  <p:sldIdLst>
    <p:sldId id="344" r:id="rId6"/>
    <p:sldId id="555" r:id="rId7"/>
    <p:sldId id="526" r:id="rId8"/>
    <p:sldId id="557" r:id="rId9"/>
    <p:sldId id="581" r:id="rId10"/>
    <p:sldId id="588" r:id="rId11"/>
    <p:sldId id="559" r:id="rId12"/>
    <p:sldId id="561" r:id="rId13"/>
    <p:sldId id="560" r:id="rId14"/>
    <p:sldId id="574" r:id="rId15"/>
    <p:sldId id="582" r:id="rId16"/>
    <p:sldId id="563" r:id="rId17"/>
    <p:sldId id="585" r:id="rId18"/>
    <p:sldId id="564" r:id="rId19"/>
    <p:sldId id="568" r:id="rId20"/>
    <p:sldId id="569" r:id="rId21"/>
    <p:sldId id="577" r:id="rId22"/>
    <p:sldId id="580" r:id="rId23"/>
    <p:sldId id="586" r:id="rId24"/>
    <p:sldId id="558" r:id="rId25"/>
    <p:sldId id="551" r:id="rId26"/>
    <p:sldId id="583" r:id="rId27"/>
    <p:sldId id="584" r:id="rId28"/>
    <p:sldId id="589" r:id="rId29"/>
    <p:sldId id="590" r:id="rId30"/>
    <p:sldId id="591" r:id="rId31"/>
    <p:sldId id="592" r:id="rId32"/>
    <p:sldId id="572" r:id="rId33"/>
    <p:sldId id="600" r:id="rId34"/>
    <p:sldId id="571" r:id="rId35"/>
    <p:sldId id="602" r:id="rId36"/>
    <p:sldId id="603" r:id="rId37"/>
    <p:sldId id="605" r:id="rId38"/>
    <p:sldId id="606" r:id="rId39"/>
    <p:sldId id="607" r:id="rId40"/>
    <p:sldId id="609" r:id="rId41"/>
    <p:sldId id="611" r:id="rId42"/>
    <p:sldId id="587" r:id="rId43"/>
    <p:sldId id="617" r:id="rId44"/>
    <p:sldId id="610" r:id="rId45"/>
    <p:sldId id="613" r:id="rId46"/>
    <p:sldId id="593" r:id="rId47"/>
    <p:sldId id="573" r:id="rId48"/>
    <p:sldId id="614" r:id="rId49"/>
    <p:sldId id="615" r:id="rId50"/>
    <p:sldId id="616" r:id="rId51"/>
    <p:sldId id="553" r:id="rId52"/>
    <p:sldId id="612" r:id="rId53"/>
    <p:sldId id="54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621F0B-2B36-947E-E625-40FDB8DF8E50}" name="Katie Duncan" initials="KD" userId="S::katie.duncan@uts.edu.au::20031329-eb85-44e7-8c9b-a40bfc81d279" providerId="AD"/>
  <p188:author id="{BBD3EBEE-A916-69B2-8B59-40E4DC3B32C3}" name="Ashley Willcox" initials="AW" userId="S::ashley.willcox@uts.edu.au::52aa89a3-312d-403e-a462-82940a733e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7B2"/>
    <a:srgbClr val="664D8C"/>
    <a:srgbClr val="EDF3F4"/>
    <a:srgbClr val="0F4AEC"/>
    <a:srgbClr val="0F4BEC"/>
    <a:srgbClr val="3F6FEF"/>
    <a:srgbClr val="323232"/>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BF2780-00BF-47ED-8145-A69B4BA57670}" v="1" dt="2023-09-04T01:30:56.530"/>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32" autoAdjust="0"/>
    <p:restoredTop sz="94373" autoAdjust="0"/>
  </p:normalViewPr>
  <p:slideViewPr>
    <p:cSldViewPr snapToGrid="0">
      <p:cViewPr varScale="1">
        <p:scale>
          <a:sx n="99" d="100"/>
          <a:sy n="99" d="100"/>
        </p:scale>
        <p:origin x="264" y="72"/>
      </p:cViewPr>
      <p:guideLst/>
    </p:cSldViewPr>
  </p:slideViewPr>
  <p:outlineViewPr>
    <p:cViewPr>
      <p:scale>
        <a:sx n="33" d="100"/>
        <a:sy n="33" d="100"/>
      </p:scale>
      <p:origin x="0" y="-1939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Geard" userId="b930dff3-5db0-4b18-9d4c-f929b90677dc" providerId="ADAL" clId="{8CBF2780-00BF-47ED-8145-A69B4BA57670}"/>
    <pc:docChg chg="modSld">
      <pc:chgData name="Kylie Geard" userId="b930dff3-5db0-4b18-9d4c-f929b90677dc" providerId="ADAL" clId="{8CBF2780-00BF-47ED-8145-A69B4BA57670}" dt="2023-09-04T01:30:56.529" v="0"/>
      <pc:docMkLst>
        <pc:docMk/>
      </pc:docMkLst>
      <pc:sldChg chg="modAnim">
        <pc:chgData name="Kylie Geard" userId="b930dff3-5db0-4b18-9d4c-f929b90677dc" providerId="ADAL" clId="{8CBF2780-00BF-47ED-8145-A69B4BA57670}" dt="2023-09-04T01:30:56.529" v="0"/>
        <pc:sldMkLst>
          <pc:docMk/>
          <pc:sldMk cId="2172515738" sldId="55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91171-B36D-4F5A-A8D2-0EB1D201E9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2729074-36BB-49AE-947D-11133E9256B8}">
      <dgm:prSet/>
      <dgm:spPr/>
      <dgm:t>
        <a:bodyPr/>
        <a:lstStyle/>
        <a:p>
          <a:pPr>
            <a:lnSpc>
              <a:spcPct val="100000"/>
            </a:lnSpc>
          </a:pPr>
          <a:r>
            <a:rPr lang="en-AU"/>
            <a:t>Weekly quizzes</a:t>
          </a:r>
          <a:endParaRPr lang="en-US"/>
        </a:p>
      </dgm:t>
    </dgm:pt>
    <dgm:pt modelId="{1818FADB-1B8F-4D1C-B03A-840B2FE031F5}" type="parTrans" cxnId="{D91B8054-9155-4EAC-9A48-8EB13ECA739C}">
      <dgm:prSet/>
      <dgm:spPr/>
      <dgm:t>
        <a:bodyPr/>
        <a:lstStyle/>
        <a:p>
          <a:endParaRPr lang="en-US"/>
        </a:p>
      </dgm:t>
    </dgm:pt>
    <dgm:pt modelId="{C20CE3AA-799F-4492-A00F-C4F9934AB7A3}" type="sibTrans" cxnId="{D91B8054-9155-4EAC-9A48-8EB13ECA739C}">
      <dgm:prSet/>
      <dgm:spPr/>
      <dgm:t>
        <a:bodyPr/>
        <a:lstStyle/>
        <a:p>
          <a:endParaRPr lang="en-US"/>
        </a:p>
      </dgm:t>
    </dgm:pt>
    <dgm:pt modelId="{77B02B45-A0F5-4A4E-922C-F873E0D88BF4}">
      <dgm:prSet/>
      <dgm:spPr/>
      <dgm:t>
        <a:bodyPr/>
        <a:lstStyle/>
        <a:p>
          <a:pPr>
            <a:lnSpc>
              <a:spcPct val="100000"/>
            </a:lnSpc>
          </a:pPr>
          <a:r>
            <a:rPr lang="en-AU"/>
            <a:t>Essay</a:t>
          </a:r>
          <a:endParaRPr lang="en-US"/>
        </a:p>
      </dgm:t>
    </dgm:pt>
    <dgm:pt modelId="{E2E6A634-8DE7-4141-A8BD-1BFEB3FD50BD}" type="parTrans" cxnId="{9729C400-3C9A-4F61-95B0-D3E6F86AE332}">
      <dgm:prSet/>
      <dgm:spPr/>
      <dgm:t>
        <a:bodyPr/>
        <a:lstStyle/>
        <a:p>
          <a:endParaRPr lang="en-US"/>
        </a:p>
      </dgm:t>
    </dgm:pt>
    <dgm:pt modelId="{BD9FF8B9-7D1D-448D-A7F3-21C65D1BF722}" type="sibTrans" cxnId="{9729C400-3C9A-4F61-95B0-D3E6F86AE332}">
      <dgm:prSet/>
      <dgm:spPr/>
      <dgm:t>
        <a:bodyPr/>
        <a:lstStyle/>
        <a:p>
          <a:endParaRPr lang="en-US"/>
        </a:p>
      </dgm:t>
    </dgm:pt>
    <dgm:pt modelId="{743B2529-4E7A-47D0-A709-E207BC94A637}" type="pres">
      <dgm:prSet presAssocID="{57A91171-B36D-4F5A-A8D2-0EB1D201E97E}" presName="root" presStyleCnt="0">
        <dgm:presLayoutVars>
          <dgm:dir/>
          <dgm:resizeHandles val="exact"/>
        </dgm:presLayoutVars>
      </dgm:prSet>
      <dgm:spPr/>
    </dgm:pt>
    <dgm:pt modelId="{15CD1F32-C408-4E1E-AC5B-71B1FA6E4F85}" type="pres">
      <dgm:prSet presAssocID="{B2729074-36BB-49AE-947D-11133E9256B8}" presName="compNode" presStyleCnt="0"/>
      <dgm:spPr/>
    </dgm:pt>
    <dgm:pt modelId="{1D7588B1-A118-404A-A677-2064A614F441}" type="pres">
      <dgm:prSet presAssocID="{B2729074-36BB-49AE-947D-11133E9256B8}" presName="bgRect" presStyleLbl="bgShp" presStyleIdx="0" presStyleCnt="2"/>
      <dgm:spPr/>
    </dgm:pt>
    <dgm:pt modelId="{9B267CBF-57EE-4C36-A3EB-876CCFE6A1B1}" type="pres">
      <dgm:prSet presAssocID="{B2729074-36BB-49AE-947D-11133E9256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A5521C80-B302-4149-A161-8F20D930C51E}" type="pres">
      <dgm:prSet presAssocID="{B2729074-36BB-49AE-947D-11133E9256B8}" presName="spaceRect" presStyleCnt="0"/>
      <dgm:spPr/>
    </dgm:pt>
    <dgm:pt modelId="{DEF7343C-0856-42BB-AA77-C8AAC3100138}" type="pres">
      <dgm:prSet presAssocID="{B2729074-36BB-49AE-947D-11133E9256B8}" presName="parTx" presStyleLbl="revTx" presStyleIdx="0" presStyleCnt="2">
        <dgm:presLayoutVars>
          <dgm:chMax val="0"/>
          <dgm:chPref val="0"/>
        </dgm:presLayoutVars>
      </dgm:prSet>
      <dgm:spPr/>
    </dgm:pt>
    <dgm:pt modelId="{64872086-9091-48A7-B270-B648F7BE76A0}" type="pres">
      <dgm:prSet presAssocID="{C20CE3AA-799F-4492-A00F-C4F9934AB7A3}" presName="sibTrans" presStyleCnt="0"/>
      <dgm:spPr/>
    </dgm:pt>
    <dgm:pt modelId="{63D10A84-A355-4F69-BD25-BE47B79690F3}" type="pres">
      <dgm:prSet presAssocID="{77B02B45-A0F5-4A4E-922C-F873E0D88BF4}" presName="compNode" presStyleCnt="0"/>
      <dgm:spPr/>
    </dgm:pt>
    <dgm:pt modelId="{BB4AAEF8-F708-4EC5-B940-D06F421DA66B}" type="pres">
      <dgm:prSet presAssocID="{77B02B45-A0F5-4A4E-922C-F873E0D88BF4}" presName="bgRect" presStyleLbl="bgShp" presStyleIdx="1" presStyleCnt="2"/>
      <dgm:spPr>
        <a:solidFill>
          <a:srgbClr val="7030A0"/>
        </a:solidFill>
      </dgm:spPr>
    </dgm:pt>
    <dgm:pt modelId="{7370C4CB-5AEA-453C-82E7-77F551801F9B}" type="pres">
      <dgm:prSet presAssocID="{77B02B45-A0F5-4A4E-922C-F873E0D88BF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88AF35CC-8F89-4559-B03A-4836EF16022D}" type="pres">
      <dgm:prSet presAssocID="{77B02B45-A0F5-4A4E-922C-F873E0D88BF4}" presName="spaceRect" presStyleCnt="0"/>
      <dgm:spPr/>
    </dgm:pt>
    <dgm:pt modelId="{F78497ED-5ECE-45B5-8380-1262709FB803}" type="pres">
      <dgm:prSet presAssocID="{77B02B45-A0F5-4A4E-922C-F873E0D88BF4}" presName="parTx" presStyleLbl="revTx" presStyleIdx="1" presStyleCnt="2">
        <dgm:presLayoutVars>
          <dgm:chMax val="0"/>
          <dgm:chPref val="0"/>
        </dgm:presLayoutVars>
      </dgm:prSet>
      <dgm:spPr/>
    </dgm:pt>
  </dgm:ptLst>
  <dgm:cxnLst>
    <dgm:cxn modelId="{9729C400-3C9A-4F61-95B0-D3E6F86AE332}" srcId="{57A91171-B36D-4F5A-A8D2-0EB1D201E97E}" destId="{77B02B45-A0F5-4A4E-922C-F873E0D88BF4}" srcOrd="1" destOrd="0" parTransId="{E2E6A634-8DE7-4141-A8BD-1BFEB3FD50BD}" sibTransId="{BD9FF8B9-7D1D-448D-A7F3-21C65D1BF722}"/>
    <dgm:cxn modelId="{F67D4562-C043-4580-901E-8D63E247EF5E}" type="presOf" srcId="{77B02B45-A0F5-4A4E-922C-F873E0D88BF4}" destId="{F78497ED-5ECE-45B5-8380-1262709FB803}" srcOrd="0" destOrd="0" presId="urn:microsoft.com/office/officeart/2018/2/layout/IconVerticalSolidList"/>
    <dgm:cxn modelId="{D91B8054-9155-4EAC-9A48-8EB13ECA739C}" srcId="{57A91171-B36D-4F5A-A8D2-0EB1D201E97E}" destId="{B2729074-36BB-49AE-947D-11133E9256B8}" srcOrd="0" destOrd="0" parTransId="{1818FADB-1B8F-4D1C-B03A-840B2FE031F5}" sibTransId="{C20CE3AA-799F-4492-A00F-C4F9934AB7A3}"/>
    <dgm:cxn modelId="{D546F78D-9627-422C-A352-0B896EE40CCD}" type="presOf" srcId="{B2729074-36BB-49AE-947D-11133E9256B8}" destId="{DEF7343C-0856-42BB-AA77-C8AAC3100138}" srcOrd="0" destOrd="0" presId="urn:microsoft.com/office/officeart/2018/2/layout/IconVerticalSolidList"/>
    <dgm:cxn modelId="{D33542F6-3A4A-4FC0-A207-501B72B3BDD9}" type="presOf" srcId="{57A91171-B36D-4F5A-A8D2-0EB1D201E97E}" destId="{743B2529-4E7A-47D0-A709-E207BC94A637}" srcOrd="0" destOrd="0" presId="urn:microsoft.com/office/officeart/2018/2/layout/IconVerticalSolidList"/>
    <dgm:cxn modelId="{E84AF477-8778-4280-9D03-43097DAFE9D8}" type="presParOf" srcId="{743B2529-4E7A-47D0-A709-E207BC94A637}" destId="{15CD1F32-C408-4E1E-AC5B-71B1FA6E4F85}" srcOrd="0" destOrd="0" presId="urn:microsoft.com/office/officeart/2018/2/layout/IconVerticalSolidList"/>
    <dgm:cxn modelId="{9C4CDD49-172C-4155-A23A-311C3D272D8B}" type="presParOf" srcId="{15CD1F32-C408-4E1E-AC5B-71B1FA6E4F85}" destId="{1D7588B1-A118-404A-A677-2064A614F441}" srcOrd="0" destOrd="0" presId="urn:microsoft.com/office/officeart/2018/2/layout/IconVerticalSolidList"/>
    <dgm:cxn modelId="{5354587D-DB79-4DF6-89F5-B97789BC7ABF}" type="presParOf" srcId="{15CD1F32-C408-4E1E-AC5B-71B1FA6E4F85}" destId="{9B267CBF-57EE-4C36-A3EB-876CCFE6A1B1}" srcOrd="1" destOrd="0" presId="urn:microsoft.com/office/officeart/2018/2/layout/IconVerticalSolidList"/>
    <dgm:cxn modelId="{4F310AED-B4EF-464D-B94E-F298A27E3D0D}" type="presParOf" srcId="{15CD1F32-C408-4E1E-AC5B-71B1FA6E4F85}" destId="{A5521C80-B302-4149-A161-8F20D930C51E}" srcOrd="2" destOrd="0" presId="urn:microsoft.com/office/officeart/2018/2/layout/IconVerticalSolidList"/>
    <dgm:cxn modelId="{4E275790-41A1-4027-8974-0F95955D4B64}" type="presParOf" srcId="{15CD1F32-C408-4E1E-AC5B-71B1FA6E4F85}" destId="{DEF7343C-0856-42BB-AA77-C8AAC3100138}" srcOrd="3" destOrd="0" presId="urn:microsoft.com/office/officeart/2018/2/layout/IconVerticalSolidList"/>
    <dgm:cxn modelId="{6C9F0AA7-B3B7-4EF2-B12F-45520B61B6CE}" type="presParOf" srcId="{743B2529-4E7A-47D0-A709-E207BC94A637}" destId="{64872086-9091-48A7-B270-B648F7BE76A0}" srcOrd="1" destOrd="0" presId="urn:microsoft.com/office/officeart/2018/2/layout/IconVerticalSolidList"/>
    <dgm:cxn modelId="{2BB057D1-3353-4A37-B36B-4107E312F4BD}" type="presParOf" srcId="{743B2529-4E7A-47D0-A709-E207BC94A637}" destId="{63D10A84-A355-4F69-BD25-BE47B79690F3}" srcOrd="2" destOrd="0" presId="urn:microsoft.com/office/officeart/2018/2/layout/IconVerticalSolidList"/>
    <dgm:cxn modelId="{2401A969-6801-4AB5-AA0C-37F24EF1BD51}" type="presParOf" srcId="{63D10A84-A355-4F69-BD25-BE47B79690F3}" destId="{BB4AAEF8-F708-4EC5-B940-D06F421DA66B}" srcOrd="0" destOrd="0" presId="urn:microsoft.com/office/officeart/2018/2/layout/IconVerticalSolidList"/>
    <dgm:cxn modelId="{2F853A64-C127-4F14-B4B4-FC138D21E3B8}" type="presParOf" srcId="{63D10A84-A355-4F69-BD25-BE47B79690F3}" destId="{7370C4CB-5AEA-453C-82E7-77F551801F9B}" srcOrd="1" destOrd="0" presId="urn:microsoft.com/office/officeart/2018/2/layout/IconVerticalSolidList"/>
    <dgm:cxn modelId="{0F5977BF-1124-4CB0-B9C5-E2F933D04366}" type="presParOf" srcId="{63D10A84-A355-4F69-BD25-BE47B79690F3}" destId="{88AF35CC-8F89-4559-B03A-4836EF16022D}" srcOrd="2" destOrd="0" presId="urn:microsoft.com/office/officeart/2018/2/layout/IconVerticalSolidList"/>
    <dgm:cxn modelId="{43A1BAD9-7EEC-4EAA-9917-1C14ABA39A8C}" type="presParOf" srcId="{63D10A84-A355-4F69-BD25-BE47B79690F3}" destId="{F78497ED-5ECE-45B5-8380-1262709FB80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D914CC-BDE4-4F1B-8957-115B6539EF9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80B959-44AA-4A1C-B995-710F7486C669}">
      <dgm:prSet/>
      <dgm:spPr/>
      <dgm:t>
        <a:bodyPr/>
        <a:lstStyle/>
        <a:p>
          <a:pPr>
            <a:lnSpc>
              <a:spcPct val="100000"/>
            </a:lnSpc>
          </a:pPr>
          <a:r>
            <a:rPr lang="en-AU" b="0" i="0"/>
            <a:t>Of learning</a:t>
          </a:r>
          <a:endParaRPr lang="en-US"/>
        </a:p>
      </dgm:t>
    </dgm:pt>
    <dgm:pt modelId="{77868A4D-A262-4B00-A634-633D33B78A45}" type="parTrans" cxnId="{79955F21-29B4-415A-A97F-C449DDA5C87A}">
      <dgm:prSet/>
      <dgm:spPr/>
      <dgm:t>
        <a:bodyPr/>
        <a:lstStyle/>
        <a:p>
          <a:endParaRPr lang="en-US"/>
        </a:p>
      </dgm:t>
    </dgm:pt>
    <dgm:pt modelId="{ACB8CBBD-0139-4530-98E7-31AA9400DCA6}" type="sibTrans" cxnId="{79955F21-29B4-415A-A97F-C449DDA5C87A}">
      <dgm:prSet/>
      <dgm:spPr/>
      <dgm:t>
        <a:bodyPr/>
        <a:lstStyle/>
        <a:p>
          <a:endParaRPr lang="en-US"/>
        </a:p>
      </dgm:t>
    </dgm:pt>
    <dgm:pt modelId="{C555BDC8-88C4-4420-8ECB-00D13557FD9C}">
      <dgm:prSet/>
      <dgm:spPr/>
      <dgm:t>
        <a:bodyPr/>
        <a:lstStyle/>
        <a:p>
          <a:pPr>
            <a:lnSpc>
              <a:spcPct val="100000"/>
            </a:lnSpc>
          </a:pPr>
          <a:r>
            <a:rPr lang="en-US"/>
            <a:t>For learning</a:t>
          </a:r>
        </a:p>
      </dgm:t>
    </dgm:pt>
    <dgm:pt modelId="{A30DB4A0-2DC1-4B9C-9222-E28D0B1C0136}" type="parTrans" cxnId="{1A3D5DDA-9920-438A-8995-9AE184334B6F}">
      <dgm:prSet/>
      <dgm:spPr/>
      <dgm:t>
        <a:bodyPr/>
        <a:lstStyle/>
        <a:p>
          <a:endParaRPr lang="en-US"/>
        </a:p>
      </dgm:t>
    </dgm:pt>
    <dgm:pt modelId="{5206B81A-B2E1-473B-8E19-C2DAC9BD968C}" type="sibTrans" cxnId="{1A3D5DDA-9920-438A-8995-9AE184334B6F}">
      <dgm:prSet/>
      <dgm:spPr/>
      <dgm:t>
        <a:bodyPr/>
        <a:lstStyle/>
        <a:p>
          <a:endParaRPr lang="en-US"/>
        </a:p>
      </dgm:t>
    </dgm:pt>
    <dgm:pt modelId="{3AEAC5CD-D9F3-4EA4-8B14-95A8EF16358D}">
      <dgm:prSet/>
      <dgm:spPr/>
      <dgm:t>
        <a:bodyPr/>
        <a:lstStyle/>
        <a:p>
          <a:pPr>
            <a:lnSpc>
              <a:spcPct val="100000"/>
            </a:lnSpc>
          </a:pPr>
          <a:r>
            <a:rPr lang="en-AU" b="0" i="0"/>
            <a:t>As learning</a:t>
          </a:r>
          <a:endParaRPr lang="en-US"/>
        </a:p>
      </dgm:t>
    </dgm:pt>
    <dgm:pt modelId="{B702614D-57FC-4077-B9EC-7E9AD77C1ECB}" type="parTrans" cxnId="{71586431-5EF6-4355-BC65-A0738B688BD9}">
      <dgm:prSet/>
      <dgm:spPr/>
      <dgm:t>
        <a:bodyPr/>
        <a:lstStyle/>
        <a:p>
          <a:endParaRPr lang="en-US"/>
        </a:p>
      </dgm:t>
    </dgm:pt>
    <dgm:pt modelId="{3E5B4BC6-B615-4608-863B-933D3F80DFDE}" type="sibTrans" cxnId="{71586431-5EF6-4355-BC65-A0738B688BD9}">
      <dgm:prSet/>
      <dgm:spPr/>
      <dgm:t>
        <a:bodyPr/>
        <a:lstStyle/>
        <a:p>
          <a:endParaRPr lang="en-US"/>
        </a:p>
      </dgm:t>
    </dgm:pt>
    <dgm:pt modelId="{ADB0FF5E-93B7-424F-9C8A-C18A9DB51773}" type="pres">
      <dgm:prSet presAssocID="{7BD914CC-BDE4-4F1B-8957-115B6539EF9B}" presName="root" presStyleCnt="0">
        <dgm:presLayoutVars>
          <dgm:dir/>
          <dgm:resizeHandles val="exact"/>
        </dgm:presLayoutVars>
      </dgm:prSet>
      <dgm:spPr/>
    </dgm:pt>
    <dgm:pt modelId="{360146F7-5B90-44C8-90D7-95AF7B3D53FF}" type="pres">
      <dgm:prSet presAssocID="{4580B959-44AA-4A1C-B995-710F7486C669}" presName="compNode" presStyleCnt="0"/>
      <dgm:spPr/>
    </dgm:pt>
    <dgm:pt modelId="{1B8B71AB-CF75-4362-8032-9E5635CBF93B}" type="pres">
      <dgm:prSet presAssocID="{4580B959-44AA-4A1C-B995-710F7486C66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622BE572-9AA6-41A5-A171-AB08AC67D72B}" type="pres">
      <dgm:prSet presAssocID="{4580B959-44AA-4A1C-B995-710F7486C669}" presName="spaceRect" presStyleCnt="0"/>
      <dgm:spPr/>
    </dgm:pt>
    <dgm:pt modelId="{729854EE-DFCB-4D1F-825C-5C3BD4F63FFA}" type="pres">
      <dgm:prSet presAssocID="{4580B959-44AA-4A1C-B995-710F7486C669}" presName="textRect" presStyleLbl="revTx" presStyleIdx="0" presStyleCnt="3">
        <dgm:presLayoutVars>
          <dgm:chMax val="1"/>
          <dgm:chPref val="1"/>
        </dgm:presLayoutVars>
      </dgm:prSet>
      <dgm:spPr/>
    </dgm:pt>
    <dgm:pt modelId="{C9A96455-A3A3-409C-81E6-531880496B51}" type="pres">
      <dgm:prSet presAssocID="{ACB8CBBD-0139-4530-98E7-31AA9400DCA6}" presName="sibTrans" presStyleCnt="0"/>
      <dgm:spPr/>
    </dgm:pt>
    <dgm:pt modelId="{C5DC1F7E-4C8D-4922-9AB7-144BF937C457}" type="pres">
      <dgm:prSet presAssocID="{C555BDC8-88C4-4420-8ECB-00D13557FD9C}" presName="compNode" presStyleCnt="0"/>
      <dgm:spPr/>
    </dgm:pt>
    <dgm:pt modelId="{0737309C-911A-4950-9090-9F9EBAE7561F}" type="pres">
      <dgm:prSet presAssocID="{C555BDC8-88C4-4420-8ECB-00D13557FD9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40F2A4E1-D86C-44A4-A7C7-DDF445E2817D}" type="pres">
      <dgm:prSet presAssocID="{C555BDC8-88C4-4420-8ECB-00D13557FD9C}" presName="spaceRect" presStyleCnt="0"/>
      <dgm:spPr/>
    </dgm:pt>
    <dgm:pt modelId="{9B543EE9-8C15-42F4-8F2F-C1FF1CC64211}" type="pres">
      <dgm:prSet presAssocID="{C555BDC8-88C4-4420-8ECB-00D13557FD9C}" presName="textRect" presStyleLbl="revTx" presStyleIdx="1" presStyleCnt="3">
        <dgm:presLayoutVars>
          <dgm:chMax val="1"/>
          <dgm:chPref val="1"/>
        </dgm:presLayoutVars>
      </dgm:prSet>
      <dgm:spPr/>
    </dgm:pt>
    <dgm:pt modelId="{25242A96-7E3E-4448-ABDB-8DA737C1A7E0}" type="pres">
      <dgm:prSet presAssocID="{5206B81A-B2E1-473B-8E19-C2DAC9BD968C}" presName="sibTrans" presStyleCnt="0"/>
      <dgm:spPr/>
    </dgm:pt>
    <dgm:pt modelId="{3E51A6C6-7CE2-4453-851F-6E2D09DF576A}" type="pres">
      <dgm:prSet presAssocID="{3AEAC5CD-D9F3-4EA4-8B14-95A8EF16358D}" presName="compNode" presStyleCnt="0"/>
      <dgm:spPr/>
    </dgm:pt>
    <dgm:pt modelId="{F0F2AB8D-17E8-4702-A6B7-746F0468BE19}" type="pres">
      <dgm:prSet presAssocID="{3AEAC5CD-D9F3-4EA4-8B14-95A8EF1635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B740A351-CECE-45E9-A69C-23BA06DAD9D7}" type="pres">
      <dgm:prSet presAssocID="{3AEAC5CD-D9F3-4EA4-8B14-95A8EF16358D}" presName="spaceRect" presStyleCnt="0"/>
      <dgm:spPr/>
    </dgm:pt>
    <dgm:pt modelId="{70C039A2-060F-4BC3-9139-AB9EBB11D4B1}" type="pres">
      <dgm:prSet presAssocID="{3AEAC5CD-D9F3-4EA4-8B14-95A8EF16358D}" presName="textRect" presStyleLbl="revTx" presStyleIdx="2" presStyleCnt="3">
        <dgm:presLayoutVars>
          <dgm:chMax val="1"/>
          <dgm:chPref val="1"/>
        </dgm:presLayoutVars>
      </dgm:prSet>
      <dgm:spPr/>
    </dgm:pt>
  </dgm:ptLst>
  <dgm:cxnLst>
    <dgm:cxn modelId="{F654AD02-C0EB-B44F-B979-6CBA6B5C4948}" type="presOf" srcId="{C555BDC8-88C4-4420-8ECB-00D13557FD9C}" destId="{9B543EE9-8C15-42F4-8F2F-C1FF1CC64211}" srcOrd="0" destOrd="0" presId="urn:microsoft.com/office/officeart/2018/2/layout/IconLabelList"/>
    <dgm:cxn modelId="{79955F21-29B4-415A-A97F-C449DDA5C87A}" srcId="{7BD914CC-BDE4-4F1B-8957-115B6539EF9B}" destId="{4580B959-44AA-4A1C-B995-710F7486C669}" srcOrd="0" destOrd="0" parTransId="{77868A4D-A262-4B00-A634-633D33B78A45}" sibTransId="{ACB8CBBD-0139-4530-98E7-31AA9400DCA6}"/>
    <dgm:cxn modelId="{71586431-5EF6-4355-BC65-A0738B688BD9}" srcId="{7BD914CC-BDE4-4F1B-8957-115B6539EF9B}" destId="{3AEAC5CD-D9F3-4EA4-8B14-95A8EF16358D}" srcOrd="2" destOrd="0" parTransId="{B702614D-57FC-4077-B9EC-7E9AD77C1ECB}" sibTransId="{3E5B4BC6-B615-4608-863B-933D3F80DFDE}"/>
    <dgm:cxn modelId="{8EB86435-FE3F-8F4C-9EB7-681BC2D865F2}" type="presOf" srcId="{3AEAC5CD-D9F3-4EA4-8B14-95A8EF16358D}" destId="{70C039A2-060F-4BC3-9139-AB9EBB11D4B1}" srcOrd="0" destOrd="0" presId="urn:microsoft.com/office/officeart/2018/2/layout/IconLabelList"/>
    <dgm:cxn modelId="{FE1D6185-28DF-A640-912D-096C4397E649}" type="presOf" srcId="{4580B959-44AA-4A1C-B995-710F7486C669}" destId="{729854EE-DFCB-4D1F-825C-5C3BD4F63FFA}" srcOrd="0" destOrd="0" presId="urn:microsoft.com/office/officeart/2018/2/layout/IconLabelList"/>
    <dgm:cxn modelId="{1A3D5DDA-9920-438A-8995-9AE184334B6F}" srcId="{7BD914CC-BDE4-4F1B-8957-115B6539EF9B}" destId="{C555BDC8-88C4-4420-8ECB-00D13557FD9C}" srcOrd="1" destOrd="0" parTransId="{A30DB4A0-2DC1-4B9C-9222-E28D0B1C0136}" sibTransId="{5206B81A-B2E1-473B-8E19-C2DAC9BD968C}"/>
    <dgm:cxn modelId="{865F68F3-751B-AE49-B09B-57814EE3CD13}" type="presOf" srcId="{7BD914CC-BDE4-4F1B-8957-115B6539EF9B}" destId="{ADB0FF5E-93B7-424F-9C8A-C18A9DB51773}" srcOrd="0" destOrd="0" presId="urn:microsoft.com/office/officeart/2018/2/layout/IconLabelList"/>
    <dgm:cxn modelId="{5687A8C9-62AA-9049-B856-1AD8D5F66A1B}" type="presParOf" srcId="{ADB0FF5E-93B7-424F-9C8A-C18A9DB51773}" destId="{360146F7-5B90-44C8-90D7-95AF7B3D53FF}" srcOrd="0" destOrd="0" presId="urn:microsoft.com/office/officeart/2018/2/layout/IconLabelList"/>
    <dgm:cxn modelId="{256CA624-1956-3841-8F57-E0B45516C1A1}" type="presParOf" srcId="{360146F7-5B90-44C8-90D7-95AF7B3D53FF}" destId="{1B8B71AB-CF75-4362-8032-9E5635CBF93B}" srcOrd="0" destOrd="0" presId="urn:microsoft.com/office/officeart/2018/2/layout/IconLabelList"/>
    <dgm:cxn modelId="{D05C06CD-862C-F64A-94F9-785A1EDD8004}" type="presParOf" srcId="{360146F7-5B90-44C8-90D7-95AF7B3D53FF}" destId="{622BE572-9AA6-41A5-A171-AB08AC67D72B}" srcOrd="1" destOrd="0" presId="urn:microsoft.com/office/officeart/2018/2/layout/IconLabelList"/>
    <dgm:cxn modelId="{BB09F7D5-EFB7-E842-A283-D14C26DAEA1B}" type="presParOf" srcId="{360146F7-5B90-44C8-90D7-95AF7B3D53FF}" destId="{729854EE-DFCB-4D1F-825C-5C3BD4F63FFA}" srcOrd="2" destOrd="0" presId="urn:microsoft.com/office/officeart/2018/2/layout/IconLabelList"/>
    <dgm:cxn modelId="{D441B3CF-8E9F-3148-9AAF-7648E842288A}" type="presParOf" srcId="{ADB0FF5E-93B7-424F-9C8A-C18A9DB51773}" destId="{C9A96455-A3A3-409C-81E6-531880496B51}" srcOrd="1" destOrd="0" presId="urn:microsoft.com/office/officeart/2018/2/layout/IconLabelList"/>
    <dgm:cxn modelId="{D20072AA-8A66-F544-8AE0-3F5F6F9D74F4}" type="presParOf" srcId="{ADB0FF5E-93B7-424F-9C8A-C18A9DB51773}" destId="{C5DC1F7E-4C8D-4922-9AB7-144BF937C457}" srcOrd="2" destOrd="0" presId="urn:microsoft.com/office/officeart/2018/2/layout/IconLabelList"/>
    <dgm:cxn modelId="{4A9E9865-21CA-EC46-BC8D-F4D21661C2CE}" type="presParOf" srcId="{C5DC1F7E-4C8D-4922-9AB7-144BF937C457}" destId="{0737309C-911A-4950-9090-9F9EBAE7561F}" srcOrd="0" destOrd="0" presId="urn:microsoft.com/office/officeart/2018/2/layout/IconLabelList"/>
    <dgm:cxn modelId="{471D0F72-2EA6-A14E-94AA-522745D8F45D}" type="presParOf" srcId="{C5DC1F7E-4C8D-4922-9AB7-144BF937C457}" destId="{40F2A4E1-D86C-44A4-A7C7-DDF445E2817D}" srcOrd="1" destOrd="0" presId="urn:microsoft.com/office/officeart/2018/2/layout/IconLabelList"/>
    <dgm:cxn modelId="{DC8D5CCA-C11B-714D-8234-172269DA7A40}" type="presParOf" srcId="{C5DC1F7E-4C8D-4922-9AB7-144BF937C457}" destId="{9B543EE9-8C15-42F4-8F2F-C1FF1CC64211}" srcOrd="2" destOrd="0" presId="urn:microsoft.com/office/officeart/2018/2/layout/IconLabelList"/>
    <dgm:cxn modelId="{7EF12416-A9FB-4247-947D-75C70136D3DB}" type="presParOf" srcId="{ADB0FF5E-93B7-424F-9C8A-C18A9DB51773}" destId="{25242A96-7E3E-4448-ABDB-8DA737C1A7E0}" srcOrd="3" destOrd="0" presId="urn:microsoft.com/office/officeart/2018/2/layout/IconLabelList"/>
    <dgm:cxn modelId="{655620DF-1457-DD42-9527-2CAD9D8CAFF7}" type="presParOf" srcId="{ADB0FF5E-93B7-424F-9C8A-C18A9DB51773}" destId="{3E51A6C6-7CE2-4453-851F-6E2D09DF576A}" srcOrd="4" destOrd="0" presId="urn:microsoft.com/office/officeart/2018/2/layout/IconLabelList"/>
    <dgm:cxn modelId="{FDA4C8F4-EE2B-714E-BA5A-F84D14C93A83}" type="presParOf" srcId="{3E51A6C6-7CE2-4453-851F-6E2D09DF576A}" destId="{F0F2AB8D-17E8-4702-A6B7-746F0468BE19}" srcOrd="0" destOrd="0" presId="urn:microsoft.com/office/officeart/2018/2/layout/IconLabelList"/>
    <dgm:cxn modelId="{753543F5-E215-FE47-ADFD-C65CC95BE1B6}" type="presParOf" srcId="{3E51A6C6-7CE2-4453-851F-6E2D09DF576A}" destId="{B740A351-CECE-45E9-A69C-23BA06DAD9D7}" srcOrd="1" destOrd="0" presId="urn:microsoft.com/office/officeart/2018/2/layout/IconLabelList"/>
    <dgm:cxn modelId="{0AD69CBB-96C0-0F41-9923-1844B0DC8E0F}" type="presParOf" srcId="{3E51A6C6-7CE2-4453-851F-6E2D09DF576A}" destId="{70C039A2-060F-4BC3-9139-AB9EBB11D4B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BE92AC-67B8-4040-8CA7-3011BBDE4753}" type="doc">
      <dgm:prSet loTypeId="urn:microsoft.com/office/officeart/2005/8/layout/matrix3" loCatId="cycle" qsTypeId="urn:microsoft.com/office/officeart/2005/8/quickstyle/simple1" qsCatId="simple" csTypeId="urn:microsoft.com/office/officeart/2005/8/colors/colorful2" csCatId="colorful" phldr="1"/>
      <dgm:spPr/>
      <dgm:t>
        <a:bodyPr/>
        <a:lstStyle/>
        <a:p>
          <a:endParaRPr lang="en-GB"/>
        </a:p>
      </dgm:t>
    </dgm:pt>
    <dgm:pt modelId="{2CAFD3A4-FF7C-994F-A881-DFBDCE90420A}">
      <dgm:prSet phldrT="[Text]"/>
      <dgm:spPr>
        <a:solidFill>
          <a:schemeClr val="accent1"/>
        </a:solidFill>
      </dgm:spPr>
      <dgm:t>
        <a:bodyPr/>
        <a:lstStyle/>
        <a:p>
          <a:r>
            <a:rPr lang="en-GB"/>
            <a:t>Learning objectives</a:t>
          </a:r>
        </a:p>
      </dgm:t>
    </dgm:pt>
    <dgm:pt modelId="{DF4D1CFA-6893-BE40-A360-FCED2260F708}" type="parTrans" cxnId="{59D74DAD-1094-A345-A045-48018D44502E}">
      <dgm:prSet/>
      <dgm:spPr/>
      <dgm:t>
        <a:bodyPr/>
        <a:lstStyle/>
        <a:p>
          <a:endParaRPr lang="en-GB"/>
        </a:p>
      </dgm:t>
    </dgm:pt>
    <dgm:pt modelId="{FF64B289-6D08-C049-90A3-65A8DDF9485B}" type="sibTrans" cxnId="{59D74DAD-1094-A345-A045-48018D44502E}">
      <dgm:prSet/>
      <dgm:spPr/>
      <dgm:t>
        <a:bodyPr/>
        <a:lstStyle/>
        <a:p>
          <a:endParaRPr lang="en-GB"/>
        </a:p>
      </dgm:t>
    </dgm:pt>
    <dgm:pt modelId="{C8611BDC-7F56-DF45-9C36-1E279EDC0966}">
      <dgm:prSet phldrT="[Text]"/>
      <dgm:spPr/>
      <dgm:t>
        <a:bodyPr/>
        <a:lstStyle/>
        <a:p>
          <a:r>
            <a:rPr lang="en-GB"/>
            <a:t>Low &amp; high stakes assessment</a:t>
          </a:r>
        </a:p>
      </dgm:t>
    </dgm:pt>
    <dgm:pt modelId="{B7E7E167-FCF1-0F41-A238-8CE31C58DEF0}" type="parTrans" cxnId="{268FEDF4-1CCF-2945-A32D-82CE14A6E0C2}">
      <dgm:prSet/>
      <dgm:spPr/>
      <dgm:t>
        <a:bodyPr/>
        <a:lstStyle/>
        <a:p>
          <a:endParaRPr lang="en-GB"/>
        </a:p>
      </dgm:t>
    </dgm:pt>
    <dgm:pt modelId="{53190DC7-0DEF-AE44-BA04-4D5C033085E0}" type="sibTrans" cxnId="{268FEDF4-1CCF-2945-A32D-82CE14A6E0C2}">
      <dgm:prSet/>
      <dgm:spPr/>
      <dgm:t>
        <a:bodyPr/>
        <a:lstStyle/>
        <a:p>
          <a:endParaRPr lang="en-GB"/>
        </a:p>
      </dgm:t>
    </dgm:pt>
    <dgm:pt modelId="{083F6B02-04C1-8A49-8F35-63FC38C49722}">
      <dgm:prSet phldrT="[Text]"/>
      <dgm:spPr>
        <a:solidFill>
          <a:srgbClr val="7030A0"/>
        </a:solidFill>
      </dgm:spPr>
      <dgm:t>
        <a:bodyPr/>
        <a:lstStyle/>
        <a:p>
          <a:r>
            <a:rPr lang="en-GB"/>
            <a:t>Workload</a:t>
          </a:r>
        </a:p>
      </dgm:t>
    </dgm:pt>
    <dgm:pt modelId="{223163A0-8F3F-EA4D-AA45-737F28AED2D1}" type="parTrans" cxnId="{1001578E-3355-014A-958D-6FB032FF518D}">
      <dgm:prSet/>
      <dgm:spPr/>
      <dgm:t>
        <a:bodyPr/>
        <a:lstStyle/>
        <a:p>
          <a:endParaRPr lang="en-GB"/>
        </a:p>
      </dgm:t>
    </dgm:pt>
    <dgm:pt modelId="{E246206A-2007-814E-A7DB-C119BD086CD1}" type="sibTrans" cxnId="{1001578E-3355-014A-958D-6FB032FF518D}">
      <dgm:prSet/>
      <dgm:spPr/>
      <dgm:t>
        <a:bodyPr/>
        <a:lstStyle/>
        <a:p>
          <a:endParaRPr lang="en-GB"/>
        </a:p>
      </dgm:t>
    </dgm:pt>
    <dgm:pt modelId="{B20E29C5-60E7-FC44-BD57-D756D8C644B7}">
      <dgm:prSet phldrT="[Text]"/>
      <dgm:spPr/>
      <dgm:t>
        <a:bodyPr/>
        <a:lstStyle/>
        <a:p>
          <a:r>
            <a:rPr lang="en-GB"/>
            <a:t>Feedback</a:t>
          </a:r>
        </a:p>
      </dgm:t>
    </dgm:pt>
    <dgm:pt modelId="{F60C237A-72F3-8645-A07B-5DF8294A976E}" type="parTrans" cxnId="{114AD604-F7E2-3643-A438-43788565F57A}">
      <dgm:prSet/>
      <dgm:spPr/>
      <dgm:t>
        <a:bodyPr/>
        <a:lstStyle/>
        <a:p>
          <a:endParaRPr lang="en-GB"/>
        </a:p>
      </dgm:t>
    </dgm:pt>
    <dgm:pt modelId="{6689D3EB-7201-DF4A-BA16-DC85660AFCA5}" type="sibTrans" cxnId="{114AD604-F7E2-3643-A438-43788565F57A}">
      <dgm:prSet/>
      <dgm:spPr/>
      <dgm:t>
        <a:bodyPr/>
        <a:lstStyle/>
        <a:p>
          <a:endParaRPr lang="en-GB"/>
        </a:p>
      </dgm:t>
    </dgm:pt>
    <dgm:pt modelId="{DC979649-22AE-064C-82A0-C4A324045D3C}" type="pres">
      <dgm:prSet presAssocID="{1FBE92AC-67B8-4040-8CA7-3011BBDE4753}" presName="matrix" presStyleCnt="0">
        <dgm:presLayoutVars>
          <dgm:chMax val="1"/>
          <dgm:dir/>
          <dgm:resizeHandles val="exact"/>
        </dgm:presLayoutVars>
      </dgm:prSet>
      <dgm:spPr/>
    </dgm:pt>
    <dgm:pt modelId="{7E7E9980-EFCF-A649-8026-970C621122A9}" type="pres">
      <dgm:prSet presAssocID="{1FBE92AC-67B8-4040-8CA7-3011BBDE4753}" presName="diamond" presStyleLbl="bgShp" presStyleIdx="0" presStyleCnt="1"/>
      <dgm:spPr/>
    </dgm:pt>
    <dgm:pt modelId="{C315D12F-F127-8E47-BD77-527E6E828103}" type="pres">
      <dgm:prSet presAssocID="{1FBE92AC-67B8-4040-8CA7-3011BBDE4753}" presName="quad1" presStyleLbl="node1" presStyleIdx="0" presStyleCnt="4">
        <dgm:presLayoutVars>
          <dgm:chMax val="0"/>
          <dgm:chPref val="0"/>
          <dgm:bulletEnabled val="1"/>
        </dgm:presLayoutVars>
      </dgm:prSet>
      <dgm:spPr/>
    </dgm:pt>
    <dgm:pt modelId="{50F352E6-2F3F-1F47-9B14-89E9814FC0BF}" type="pres">
      <dgm:prSet presAssocID="{1FBE92AC-67B8-4040-8CA7-3011BBDE4753}" presName="quad2" presStyleLbl="node1" presStyleIdx="1" presStyleCnt="4">
        <dgm:presLayoutVars>
          <dgm:chMax val="0"/>
          <dgm:chPref val="0"/>
          <dgm:bulletEnabled val="1"/>
        </dgm:presLayoutVars>
      </dgm:prSet>
      <dgm:spPr/>
    </dgm:pt>
    <dgm:pt modelId="{2AD3AC48-AE51-EC44-A5FA-275F3C9C0205}" type="pres">
      <dgm:prSet presAssocID="{1FBE92AC-67B8-4040-8CA7-3011BBDE4753}" presName="quad3" presStyleLbl="node1" presStyleIdx="2" presStyleCnt="4">
        <dgm:presLayoutVars>
          <dgm:chMax val="0"/>
          <dgm:chPref val="0"/>
          <dgm:bulletEnabled val="1"/>
        </dgm:presLayoutVars>
      </dgm:prSet>
      <dgm:spPr/>
    </dgm:pt>
    <dgm:pt modelId="{88E1BAAE-8AD1-1F43-90FC-B9CC6E5C81E5}" type="pres">
      <dgm:prSet presAssocID="{1FBE92AC-67B8-4040-8CA7-3011BBDE4753}" presName="quad4" presStyleLbl="node1" presStyleIdx="3" presStyleCnt="4">
        <dgm:presLayoutVars>
          <dgm:chMax val="0"/>
          <dgm:chPref val="0"/>
          <dgm:bulletEnabled val="1"/>
        </dgm:presLayoutVars>
      </dgm:prSet>
      <dgm:spPr/>
    </dgm:pt>
  </dgm:ptLst>
  <dgm:cxnLst>
    <dgm:cxn modelId="{114AD604-F7E2-3643-A438-43788565F57A}" srcId="{1FBE92AC-67B8-4040-8CA7-3011BBDE4753}" destId="{B20E29C5-60E7-FC44-BD57-D756D8C644B7}" srcOrd="3" destOrd="0" parTransId="{F60C237A-72F3-8645-A07B-5DF8294A976E}" sibTransId="{6689D3EB-7201-DF4A-BA16-DC85660AFCA5}"/>
    <dgm:cxn modelId="{3A58C37C-D712-1C45-A3D3-A4D382BAB4EE}" type="presOf" srcId="{083F6B02-04C1-8A49-8F35-63FC38C49722}" destId="{2AD3AC48-AE51-EC44-A5FA-275F3C9C0205}" srcOrd="0" destOrd="0" presId="urn:microsoft.com/office/officeart/2005/8/layout/matrix3"/>
    <dgm:cxn modelId="{1001578E-3355-014A-958D-6FB032FF518D}" srcId="{1FBE92AC-67B8-4040-8CA7-3011BBDE4753}" destId="{083F6B02-04C1-8A49-8F35-63FC38C49722}" srcOrd="2" destOrd="0" parTransId="{223163A0-8F3F-EA4D-AA45-737F28AED2D1}" sibTransId="{E246206A-2007-814E-A7DB-C119BD086CD1}"/>
    <dgm:cxn modelId="{FEC5FF8E-2F37-1742-8032-105597D5ABB5}" type="presOf" srcId="{C8611BDC-7F56-DF45-9C36-1E279EDC0966}" destId="{50F352E6-2F3F-1F47-9B14-89E9814FC0BF}" srcOrd="0" destOrd="0" presId="urn:microsoft.com/office/officeart/2005/8/layout/matrix3"/>
    <dgm:cxn modelId="{59D7C89D-5A7E-544E-A7A7-82CF2CE32892}" type="presOf" srcId="{B20E29C5-60E7-FC44-BD57-D756D8C644B7}" destId="{88E1BAAE-8AD1-1F43-90FC-B9CC6E5C81E5}" srcOrd="0" destOrd="0" presId="urn:microsoft.com/office/officeart/2005/8/layout/matrix3"/>
    <dgm:cxn modelId="{65B8CDA8-8773-7349-875A-45A010704EE3}" type="presOf" srcId="{1FBE92AC-67B8-4040-8CA7-3011BBDE4753}" destId="{DC979649-22AE-064C-82A0-C4A324045D3C}" srcOrd="0" destOrd="0" presId="urn:microsoft.com/office/officeart/2005/8/layout/matrix3"/>
    <dgm:cxn modelId="{59D74DAD-1094-A345-A045-48018D44502E}" srcId="{1FBE92AC-67B8-4040-8CA7-3011BBDE4753}" destId="{2CAFD3A4-FF7C-994F-A881-DFBDCE90420A}" srcOrd="0" destOrd="0" parTransId="{DF4D1CFA-6893-BE40-A360-FCED2260F708}" sibTransId="{FF64B289-6D08-C049-90A3-65A8DDF9485B}"/>
    <dgm:cxn modelId="{FCA903BB-D5EC-EF48-85E4-F13983819D46}" type="presOf" srcId="{2CAFD3A4-FF7C-994F-A881-DFBDCE90420A}" destId="{C315D12F-F127-8E47-BD77-527E6E828103}" srcOrd="0" destOrd="0" presId="urn:microsoft.com/office/officeart/2005/8/layout/matrix3"/>
    <dgm:cxn modelId="{268FEDF4-1CCF-2945-A32D-82CE14A6E0C2}" srcId="{1FBE92AC-67B8-4040-8CA7-3011BBDE4753}" destId="{C8611BDC-7F56-DF45-9C36-1E279EDC0966}" srcOrd="1" destOrd="0" parTransId="{B7E7E167-FCF1-0F41-A238-8CE31C58DEF0}" sibTransId="{53190DC7-0DEF-AE44-BA04-4D5C033085E0}"/>
    <dgm:cxn modelId="{62E9133F-DC2E-A444-88D3-A2314B4F1E9F}" type="presParOf" srcId="{DC979649-22AE-064C-82A0-C4A324045D3C}" destId="{7E7E9980-EFCF-A649-8026-970C621122A9}" srcOrd="0" destOrd="0" presId="urn:microsoft.com/office/officeart/2005/8/layout/matrix3"/>
    <dgm:cxn modelId="{5BF4E796-16F9-CA4D-9F92-EFEECB53AC62}" type="presParOf" srcId="{DC979649-22AE-064C-82A0-C4A324045D3C}" destId="{C315D12F-F127-8E47-BD77-527E6E828103}" srcOrd="1" destOrd="0" presId="urn:microsoft.com/office/officeart/2005/8/layout/matrix3"/>
    <dgm:cxn modelId="{49300CE0-5765-AE4F-B0A2-C37285992F4A}" type="presParOf" srcId="{DC979649-22AE-064C-82A0-C4A324045D3C}" destId="{50F352E6-2F3F-1F47-9B14-89E9814FC0BF}" srcOrd="2" destOrd="0" presId="urn:microsoft.com/office/officeart/2005/8/layout/matrix3"/>
    <dgm:cxn modelId="{0FABA1CD-DBBE-104B-9F38-A984FD5236E2}" type="presParOf" srcId="{DC979649-22AE-064C-82A0-C4A324045D3C}" destId="{2AD3AC48-AE51-EC44-A5FA-275F3C9C0205}" srcOrd="3" destOrd="0" presId="urn:microsoft.com/office/officeart/2005/8/layout/matrix3"/>
    <dgm:cxn modelId="{370E1323-611C-7144-A97D-FBB14ECCC664}" type="presParOf" srcId="{DC979649-22AE-064C-82A0-C4A324045D3C}" destId="{88E1BAAE-8AD1-1F43-90FC-B9CC6E5C81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588B1-A118-404A-A677-2064A614F441}">
      <dsp:nvSpPr>
        <dsp:cNvPr id="0" name=""/>
        <dsp:cNvSpPr/>
      </dsp:nvSpPr>
      <dsp:spPr>
        <a:xfrm>
          <a:off x="0" y="879709"/>
          <a:ext cx="5961345" cy="16240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267CBF-57EE-4C36-A3EB-876CCFE6A1B1}">
      <dsp:nvSpPr>
        <dsp:cNvPr id="0" name=""/>
        <dsp:cNvSpPr/>
      </dsp:nvSpPr>
      <dsp:spPr>
        <a:xfrm>
          <a:off x="491284" y="1245127"/>
          <a:ext cx="893244" cy="8932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F7343C-0856-42BB-AA77-C8AAC3100138}">
      <dsp:nvSpPr>
        <dsp:cNvPr id="0" name=""/>
        <dsp:cNvSpPr/>
      </dsp:nvSpPr>
      <dsp:spPr>
        <a:xfrm>
          <a:off x="1875812" y="879709"/>
          <a:ext cx="4085532" cy="162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882" tIns="171882" rIns="171882" bIns="171882" numCol="1" spcCol="1270" anchor="ctr" anchorCtr="0">
          <a:noAutofit/>
        </a:bodyPr>
        <a:lstStyle/>
        <a:p>
          <a:pPr marL="0" lvl="0" indent="0" algn="l" defTabSz="1111250">
            <a:lnSpc>
              <a:spcPct val="100000"/>
            </a:lnSpc>
            <a:spcBef>
              <a:spcPct val="0"/>
            </a:spcBef>
            <a:spcAft>
              <a:spcPct val="35000"/>
            </a:spcAft>
            <a:buNone/>
          </a:pPr>
          <a:r>
            <a:rPr lang="en-AU" sz="2500" kern="1200"/>
            <a:t>Weekly quizzes</a:t>
          </a:r>
          <a:endParaRPr lang="en-US" sz="2500" kern="1200"/>
        </a:p>
      </dsp:txBody>
      <dsp:txXfrm>
        <a:off x="1875812" y="879709"/>
        <a:ext cx="4085532" cy="1624080"/>
      </dsp:txXfrm>
    </dsp:sp>
    <dsp:sp modelId="{BB4AAEF8-F708-4EC5-B940-D06F421DA66B}">
      <dsp:nvSpPr>
        <dsp:cNvPr id="0" name=""/>
        <dsp:cNvSpPr/>
      </dsp:nvSpPr>
      <dsp:spPr>
        <a:xfrm>
          <a:off x="0" y="2909810"/>
          <a:ext cx="5961345" cy="1624080"/>
        </a:xfrm>
        <a:prstGeom prst="roundRect">
          <a:avLst>
            <a:gd name="adj" fmla="val 10000"/>
          </a:avLst>
        </a:prstGeom>
        <a:solidFill>
          <a:srgbClr val="7030A0"/>
        </a:solidFill>
        <a:ln>
          <a:noFill/>
        </a:ln>
        <a:effectLst/>
      </dsp:spPr>
      <dsp:style>
        <a:lnRef idx="0">
          <a:scrgbClr r="0" g="0" b="0"/>
        </a:lnRef>
        <a:fillRef idx="1">
          <a:scrgbClr r="0" g="0" b="0"/>
        </a:fillRef>
        <a:effectRef idx="0">
          <a:scrgbClr r="0" g="0" b="0"/>
        </a:effectRef>
        <a:fontRef idx="minor"/>
      </dsp:style>
    </dsp:sp>
    <dsp:sp modelId="{7370C4CB-5AEA-453C-82E7-77F551801F9B}">
      <dsp:nvSpPr>
        <dsp:cNvPr id="0" name=""/>
        <dsp:cNvSpPr/>
      </dsp:nvSpPr>
      <dsp:spPr>
        <a:xfrm>
          <a:off x="491284" y="3275227"/>
          <a:ext cx="893244" cy="893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8497ED-5ECE-45B5-8380-1262709FB803}">
      <dsp:nvSpPr>
        <dsp:cNvPr id="0" name=""/>
        <dsp:cNvSpPr/>
      </dsp:nvSpPr>
      <dsp:spPr>
        <a:xfrm>
          <a:off x="1875812" y="2909810"/>
          <a:ext cx="4085532" cy="1624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882" tIns="171882" rIns="171882" bIns="171882" numCol="1" spcCol="1270" anchor="ctr" anchorCtr="0">
          <a:noAutofit/>
        </a:bodyPr>
        <a:lstStyle/>
        <a:p>
          <a:pPr marL="0" lvl="0" indent="0" algn="l" defTabSz="1111250">
            <a:lnSpc>
              <a:spcPct val="100000"/>
            </a:lnSpc>
            <a:spcBef>
              <a:spcPct val="0"/>
            </a:spcBef>
            <a:spcAft>
              <a:spcPct val="35000"/>
            </a:spcAft>
            <a:buNone/>
          </a:pPr>
          <a:r>
            <a:rPr lang="en-AU" sz="2500" kern="1200"/>
            <a:t>Essay</a:t>
          </a:r>
          <a:endParaRPr lang="en-US" sz="2500" kern="1200"/>
        </a:p>
      </dsp:txBody>
      <dsp:txXfrm>
        <a:off x="1875812" y="2909810"/>
        <a:ext cx="4085532" cy="1624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B71AB-CF75-4362-8032-9E5635CBF93B}">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9854EE-DFCB-4D1F-825C-5C3BD4F63FFA}">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AU" sz="3600" b="0" i="0" kern="1200"/>
            <a:t>Of learning</a:t>
          </a:r>
          <a:endParaRPr lang="en-US" sz="3600" kern="1200"/>
        </a:p>
      </dsp:txBody>
      <dsp:txXfrm>
        <a:off x="59990" y="2654049"/>
        <a:ext cx="3226223" cy="720000"/>
      </dsp:txXfrm>
    </dsp:sp>
    <dsp:sp modelId="{0737309C-911A-4950-9090-9F9EBAE7561F}">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543EE9-8C15-42F4-8F2F-C1FF1CC64211}">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For learning</a:t>
          </a:r>
        </a:p>
      </dsp:txBody>
      <dsp:txXfrm>
        <a:off x="3850802" y="2654049"/>
        <a:ext cx="3226223" cy="720000"/>
      </dsp:txXfrm>
    </dsp:sp>
    <dsp:sp modelId="{F0F2AB8D-17E8-4702-A6B7-746F0468BE19}">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C039A2-060F-4BC3-9139-AB9EBB11D4B1}">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AU" sz="3600" b="0" i="0" kern="1200"/>
            <a:t>As learning</a:t>
          </a:r>
          <a:endParaRPr lang="en-US" sz="3600" kern="1200"/>
        </a:p>
      </dsp:txBody>
      <dsp:txXfrm>
        <a:off x="7641615" y="2654049"/>
        <a:ext cx="3226223"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E9980-EFCF-A649-8026-970C621122A9}">
      <dsp:nvSpPr>
        <dsp:cNvPr id="0" name=""/>
        <dsp:cNvSpPr/>
      </dsp:nvSpPr>
      <dsp:spPr>
        <a:xfrm>
          <a:off x="1354666" y="0"/>
          <a:ext cx="5418667" cy="541866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15D12F-F127-8E47-BD77-527E6E828103}">
      <dsp:nvSpPr>
        <dsp:cNvPr id="0" name=""/>
        <dsp:cNvSpPr/>
      </dsp:nvSpPr>
      <dsp:spPr>
        <a:xfrm>
          <a:off x="1869439" y="514773"/>
          <a:ext cx="2113280" cy="21132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Learning objectives</a:t>
          </a:r>
        </a:p>
      </dsp:txBody>
      <dsp:txXfrm>
        <a:off x="1972601" y="617935"/>
        <a:ext cx="1906956" cy="1906956"/>
      </dsp:txXfrm>
    </dsp:sp>
    <dsp:sp modelId="{50F352E6-2F3F-1F47-9B14-89E9814FC0BF}">
      <dsp:nvSpPr>
        <dsp:cNvPr id="0" name=""/>
        <dsp:cNvSpPr/>
      </dsp:nvSpPr>
      <dsp:spPr>
        <a:xfrm>
          <a:off x="4145280" y="514773"/>
          <a:ext cx="2113280" cy="2113280"/>
        </a:xfrm>
        <a:prstGeom prst="roundRect">
          <a:avLst/>
        </a:prstGeom>
        <a:solidFill>
          <a:schemeClr val="accent2">
            <a:hueOff val="-3819642"/>
            <a:satOff val="-33333"/>
            <a:lumOff val="-146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Low &amp; high stakes assessment</a:t>
          </a:r>
        </a:p>
      </dsp:txBody>
      <dsp:txXfrm>
        <a:off x="4248442" y="617935"/>
        <a:ext cx="1906956" cy="1906956"/>
      </dsp:txXfrm>
    </dsp:sp>
    <dsp:sp modelId="{2AD3AC48-AE51-EC44-A5FA-275F3C9C0205}">
      <dsp:nvSpPr>
        <dsp:cNvPr id="0" name=""/>
        <dsp:cNvSpPr/>
      </dsp:nvSpPr>
      <dsp:spPr>
        <a:xfrm>
          <a:off x="1869439" y="2790613"/>
          <a:ext cx="2113280" cy="211328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Workload</a:t>
          </a:r>
        </a:p>
      </dsp:txBody>
      <dsp:txXfrm>
        <a:off x="1972601" y="2893775"/>
        <a:ext cx="1906956" cy="1906956"/>
      </dsp:txXfrm>
    </dsp:sp>
    <dsp:sp modelId="{88E1BAAE-8AD1-1F43-90FC-B9CC6E5C81E5}">
      <dsp:nvSpPr>
        <dsp:cNvPr id="0" name=""/>
        <dsp:cNvSpPr/>
      </dsp:nvSpPr>
      <dsp:spPr>
        <a:xfrm>
          <a:off x="4145280" y="2790613"/>
          <a:ext cx="2113280" cy="2113280"/>
        </a:xfrm>
        <a:prstGeom prst="roundRect">
          <a:avLst/>
        </a:prstGeom>
        <a:solidFill>
          <a:schemeClr val="accent2">
            <a:hueOff val="-11458925"/>
            <a:satOff val="-100000"/>
            <a:lumOff val="-43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Feedback</a:t>
          </a:r>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D2D37-CB85-CF47-8A42-CA19FB2E3614}"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A3B1E9-D01C-394E-B452-356C221A1BEE}" type="slidenum">
              <a:rPr lang="en-US" smtClean="0"/>
              <a:t>‹#›</a:t>
            </a:fld>
            <a:endParaRPr lang="en-US"/>
          </a:p>
        </p:txBody>
      </p:sp>
    </p:spTree>
    <p:extLst>
      <p:ext uri="{BB962C8B-B14F-4D97-AF65-F5344CB8AC3E}">
        <p14:creationId xmlns:p14="http://schemas.microsoft.com/office/powerpoint/2010/main" val="906266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A3B1E9-D01C-394E-B452-356C221A1BEE}" type="slidenum">
              <a:rPr lang="en-US" smtClean="0"/>
              <a:t>1</a:t>
            </a:fld>
            <a:endParaRPr lang="en-US"/>
          </a:p>
        </p:txBody>
      </p:sp>
    </p:spTree>
    <p:extLst>
      <p:ext uri="{BB962C8B-B14F-4D97-AF65-F5344CB8AC3E}">
        <p14:creationId xmlns:p14="http://schemas.microsoft.com/office/powerpoint/2010/main" val="400116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51BC-1198-944C-8890-6AFC164763A1}"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188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18</a:t>
            </a:fld>
            <a:endParaRPr lang="en-US"/>
          </a:p>
        </p:txBody>
      </p:sp>
    </p:spTree>
    <p:extLst>
      <p:ext uri="{BB962C8B-B14F-4D97-AF65-F5344CB8AC3E}">
        <p14:creationId xmlns:p14="http://schemas.microsoft.com/office/powerpoint/2010/main" val="89844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19</a:t>
            </a:fld>
            <a:endParaRPr lang="en-US"/>
          </a:p>
        </p:txBody>
      </p:sp>
    </p:spTree>
    <p:extLst>
      <p:ext uri="{BB962C8B-B14F-4D97-AF65-F5344CB8AC3E}">
        <p14:creationId xmlns:p14="http://schemas.microsoft.com/office/powerpoint/2010/main" val="156693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21</a:t>
            </a:fld>
            <a:endParaRPr lang="en-US"/>
          </a:p>
        </p:txBody>
      </p:sp>
    </p:spTree>
    <p:extLst>
      <p:ext uri="{BB962C8B-B14F-4D97-AF65-F5344CB8AC3E}">
        <p14:creationId xmlns:p14="http://schemas.microsoft.com/office/powerpoint/2010/main" val="4244989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24</a:t>
            </a:fld>
            <a:endParaRPr lang="en-US"/>
          </a:p>
        </p:txBody>
      </p:sp>
    </p:spTree>
    <p:extLst>
      <p:ext uri="{BB962C8B-B14F-4D97-AF65-F5344CB8AC3E}">
        <p14:creationId xmlns:p14="http://schemas.microsoft.com/office/powerpoint/2010/main" val="405173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25</a:t>
            </a:fld>
            <a:endParaRPr lang="en-US"/>
          </a:p>
        </p:txBody>
      </p:sp>
    </p:spTree>
    <p:extLst>
      <p:ext uri="{BB962C8B-B14F-4D97-AF65-F5344CB8AC3E}">
        <p14:creationId xmlns:p14="http://schemas.microsoft.com/office/powerpoint/2010/main" val="49924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27</a:t>
            </a:fld>
            <a:endParaRPr lang="en-US"/>
          </a:p>
        </p:txBody>
      </p:sp>
    </p:spTree>
    <p:extLst>
      <p:ext uri="{BB962C8B-B14F-4D97-AF65-F5344CB8AC3E}">
        <p14:creationId xmlns:p14="http://schemas.microsoft.com/office/powerpoint/2010/main" val="118113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28</a:t>
            </a:fld>
            <a:endParaRPr lang="en-AU"/>
          </a:p>
        </p:txBody>
      </p:sp>
    </p:spTree>
    <p:extLst>
      <p:ext uri="{BB962C8B-B14F-4D97-AF65-F5344CB8AC3E}">
        <p14:creationId xmlns:p14="http://schemas.microsoft.com/office/powerpoint/2010/main" val="391105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29</a:t>
            </a:fld>
            <a:endParaRPr lang="en-AU"/>
          </a:p>
        </p:txBody>
      </p:sp>
    </p:spTree>
    <p:extLst>
      <p:ext uri="{BB962C8B-B14F-4D97-AF65-F5344CB8AC3E}">
        <p14:creationId xmlns:p14="http://schemas.microsoft.com/office/powerpoint/2010/main" val="4204656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6751BC-1198-944C-8890-6AFC164763A1}" type="slidenum">
              <a:rPr lang="en-AU"/>
              <a:t>30</a:t>
            </a:fld>
            <a:endParaRPr lang="en-AU"/>
          </a:p>
        </p:txBody>
      </p:sp>
    </p:spTree>
    <p:extLst>
      <p:ext uri="{BB962C8B-B14F-4D97-AF65-F5344CB8AC3E}">
        <p14:creationId xmlns:p14="http://schemas.microsoft.com/office/powerpoint/2010/main" val="500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a:p>
            <a:endParaRPr lang="en-AU" dirty="0">
              <a:cs typeface="Calibri"/>
            </a:endParaRPr>
          </a:p>
        </p:txBody>
      </p:sp>
      <p:sp>
        <p:nvSpPr>
          <p:cNvPr id="4" name="Slide Number Placeholder 3"/>
          <p:cNvSpPr>
            <a:spLocks noGrp="1"/>
          </p:cNvSpPr>
          <p:nvPr>
            <p:ph type="sldNum" sz="quarter" idx="5"/>
          </p:nvPr>
        </p:nvSpPr>
        <p:spPr/>
        <p:txBody>
          <a:bodyPr/>
          <a:lstStyle/>
          <a:p>
            <a:fld id="{ECA3B1E9-D01C-394E-B452-356C221A1BEE}" type="slidenum">
              <a:rPr lang="en-US" smtClean="0"/>
              <a:t>2</a:t>
            </a:fld>
            <a:endParaRPr lang="en-US"/>
          </a:p>
        </p:txBody>
      </p:sp>
    </p:spTree>
    <p:extLst>
      <p:ext uri="{BB962C8B-B14F-4D97-AF65-F5344CB8AC3E}">
        <p14:creationId xmlns:p14="http://schemas.microsoft.com/office/powerpoint/2010/main" val="309543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35</a:t>
            </a:fld>
            <a:endParaRPr lang="en-AU"/>
          </a:p>
        </p:txBody>
      </p:sp>
    </p:spTree>
    <p:extLst>
      <p:ext uri="{BB962C8B-B14F-4D97-AF65-F5344CB8AC3E}">
        <p14:creationId xmlns:p14="http://schemas.microsoft.com/office/powerpoint/2010/main" val="455896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36</a:t>
            </a:fld>
            <a:endParaRPr lang="en-AU"/>
          </a:p>
        </p:txBody>
      </p:sp>
    </p:spTree>
    <p:extLst>
      <p:ext uri="{BB962C8B-B14F-4D97-AF65-F5344CB8AC3E}">
        <p14:creationId xmlns:p14="http://schemas.microsoft.com/office/powerpoint/2010/main" val="1106186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38</a:t>
            </a:fld>
            <a:endParaRPr lang="en-AU"/>
          </a:p>
        </p:txBody>
      </p:sp>
    </p:spTree>
    <p:extLst>
      <p:ext uri="{BB962C8B-B14F-4D97-AF65-F5344CB8AC3E}">
        <p14:creationId xmlns:p14="http://schemas.microsoft.com/office/powerpoint/2010/main" val="261350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41</a:t>
            </a:fld>
            <a:endParaRPr lang="en-AU"/>
          </a:p>
        </p:txBody>
      </p:sp>
    </p:spTree>
    <p:extLst>
      <p:ext uri="{BB962C8B-B14F-4D97-AF65-F5344CB8AC3E}">
        <p14:creationId xmlns:p14="http://schemas.microsoft.com/office/powerpoint/2010/main" val="276152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42</a:t>
            </a:fld>
            <a:endParaRPr lang="en-AU"/>
          </a:p>
        </p:txBody>
      </p:sp>
    </p:spTree>
    <p:extLst>
      <p:ext uri="{BB962C8B-B14F-4D97-AF65-F5344CB8AC3E}">
        <p14:creationId xmlns:p14="http://schemas.microsoft.com/office/powerpoint/2010/main" val="415744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6751BC-1198-944C-8890-6AFC164763A1}" type="slidenum">
              <a:rPr lang="en-AU"/>
              <a:t>43</a:t>
            </a:fld>
            <a:endParaRPr lang="en-AU"/>
          </a:p>
        </p:txBody>
      </p:sp>
    </p:spTree>
    <p:extLst>
      <p:ext uri="{BB962C8B-B14F-4D97-AF65-F5344CB8AC3E}">
        <p14:creationId xmlns:p14="http://schemas.microsoft.com/office/powerpoint/2010/main" val="171373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49</a:t>
            </a:fld>
            <a:endParaRPr lang="en-US"/>
          </a:p>
        </p:txBody>
      </p:sp>
    </p:spTree>
    <p:extLst>
      <p:ext uri="{BB962C8B-B14F-4D97-AF65-F5344CB8AC3E}">
        <p14:creationId xmlns:p14="http://schemas.microsoft.com/office/powerpoint/2010/main" val="125368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3</a:t>
            </a:fld>
            <a:endParaRPr lang="en-US"/>
          </a:p>
        </p:txBody>
      </p:sp>
    </p:spTree>
    <p:extLst>
      <p:ext uri="{BB962C8B-B14F-4D97-AF65-F5344CB8AC3E}">
        <p14:creationId xmlns:p14="http://schemas.microsoft.com/office/powerpoint/2010/main" val="204877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CA3B1E9-D01C-394E-B452-356C221A1BEE}" type="slidenum">
              <a:rPr lang="en-US" smtClean="0"/>
              <a:t>4</a:t>
            </a:fld>
            <a:endParaRPr lang="en-US"/>
          </a:p>
        </p:txBody>
      </p:sp>
    </p:spTree>
    <p:extLst>
      <p:ext uri="{BB962C8B-B14F-4D97-AF65-F5344CB8AC3E}">
        <p14:creationId xmlns:p14="http://schemas.microsoft.com/office/powerpoint/2010/main" val="37860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8</a:t>
            </a:fld>
            <a:endParaRPr lang="en-US"/>
          </a:p>
        </p:txBody>
      </p:sp>
    </p:spTree>
    <p:extLst>
      <p:ext uri="{BB962C8B-B14F-4D97-AF65-F5344CB8AC3E}">
        <p14:creationId xmlns:p14="http://schemas.microsoft.com/office/powerpoint/2010/main" val="3546572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9</a:t>
            </a:fld>
            <a:endParaRPr lang="en-US"/>
          </a:p>
        </p:txBody>
      </p:sp>
    </p:spTree>
    <p:extLst>
      <p:ext uri="{BB962C8B-B14F-4D97-AF65-F5344CB8AC3E}">
        <p14:creationId xmlns:p14="http://schemas.microsoft.com/office/powerpoint/2010/main" val="258944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51BC-1198-944C-8890-6AFC164763A1}"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1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13</a:t>
            </a:fld>
            <a:endParaRPr lang="en-US"/>
          </a:p>
        </p:txBody>
      </p:sp>
    </p:spTree>
    <p:extLst>
      <p:ext uri="{BB962C8B-B14F-4D97-AF65-F5344CB8AC3E}">
        <p14:creationId xmlns:p14="http://schemas.microsoft.com/office/powerpoint/2010/main" val="352191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CA3B1E9-D01C-394E-B452-356C221A1BEE}" type="slidenum">
              <a:rPr lang="en-US" smtClean="0"/>
              <a:t>14</a:t>
            </a:fld>
            <a:endParaRPr lang="en-US"/>
          </a:p>
        </p:txBody>
      </p:sp>
    </p:spTree>
    <p:extLst>
      <p:ext uri="{BB962C8B-B14F-4D97-AF65-F5344CB8AC3E}">
        <p14:creationId xmlns:p14="http://schemas.microsoft.com/office/powerpoint/2010/main" val="275181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4">
  <p:cSld name="Cover 4">
    <p:bg>
      <p:bgRef idx="1001">
        <a:schemeClr val="bg1"/>
      </p:bgRef>
    </p:bg>
    <p:spTree>
      <p:nvGrpSpPr>
        <p:cNvPr id="1" name="Shape 63"/>
        <p:cNvGrpSpPr/>
        <p:nvPr/>
      </p:nvGrpSpPr>
      <p:grpSpPr>
        <a:xfrm>
          <a:off x="0" y="0"/>
          <a:ext cx="0" cy="0"/>
          <a:chOff x="0" y="0"/>
          <a:chExt cx="0" cy="0"/>
        </a:xfrm>
      </p:grpSpPr>
      <p:sp>
        <p:nvSpPr>
          <p:cNvPr id="64" name="Google Shape;64;p9"/>
          <p:cNvSpPr txBox="1">
            <a:spLocks noGrp="1"/>
          </p:cNvSpPr>
          <p:nvPr>
            <p:ph type="ctrTitle" hasCustomPrompt="1"/>
          </p:nvPr>
        </p:nvSpPr>
        <p:spPr>
          <a:xfrm>
            <a:off x="627854" y="2684346"/>
            <a:ext cx="7574314" cy="120185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400"/>
              <a:buFont typeface="Arial"/>
              <a:buNone/>
              <a:defRPr sz="3400">
                <a:solidFill>
                  <a:schemeClr val="tx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AU" dirty="0"/>
              <a:t>Title</a:t>
            </a:r>
            <a:endParaRPr dirty="0"/>
          </a:p>
        </p:txBody>
      </p:sp>
      <p:sp>
        <p:nvSpPr>
          <p:cNvPr id="65" name="Google Shape;65;p9"/>
          <p:cNvSpPr txBox="1">
            <a:spLocks noGrp="1"/>
          </p:cNvSpPr>
          <p:nvPr>
            <p:ph type="subTitle" idx="1" hasCustomPrompt="1"/>
          </p:nvPr>
        </p:nvSpPr>
        <p:spPr>
          <a:xfrm>
            <a:off x="627854" y="3904488"/>
            <a:ext cx="7574314" cy="1483672"/>
          </a:xfrm>
          <a:prstGeom prst="rect">
            <a:avLst/>
          </a:prstGeom>
          <a:noFill/>
          <a:ln>
            <a:noFill/>
          </a:ln>
        </p:spPr>
        <p:txBody>
          <a:bodyPr spcFirstLastPara="1" wrap="square" lIns="91425" tIns="45700" rIns="91425" bIns="45700" anchor="t" anchorCtr="0">
            <a:noAutofit/>
          </a:bodyPr>
          <a:lstStyle>
            <a:lvl1pPr lvl="0" algn="l">
              <a:lnSpc>
                <a:spcPct val="128125"/>
              </a:lnSpc>
              <a:spcBef>
                <a:spcPts val="0"/>
              </a:spcBef>
              <a:spcAft>
                <a:spcPts val="0"/>
              </a:spcAft>
              <a:buClr>
                <a:schemeClr val="lt1"/>
              </a:buClr>
              <a:buSzPts val="1600"/>
              <a:buNone/>
              <a:defRPr sz="1600">
                <a:solidFill>
                  <a:schemeClr val="tx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AU" dirty="0"/>
              <a:t>Subtitle</a:t>
            </a:r>
            <a:endParaRPr dirty="0"/>
          </a:p>
        </p:txBody>
      </p:sp>
    </p:spTree>
    <p:extLst>
      <p:ext uri="{BB962C8B-B14F-4D97-AF65-F5344CB8AC3E}">
        <p14:creationId xmlns:p14="http://schemas.microsoft.com/office/powerpoint/2010/main" val="54358427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8B09-AEB4-6CFA-DF52-D00460382E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B3C11E74-FEA5-1C4B-F576-D32F49AEBE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17FE6BD9-A04B-191B-BCFC-03883E2E43E8}"/>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91F5532B-C853-7B54-C314-FBF2F32F43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7215FE1-8BCE-D336-B344-580ADF38DF5D}"/>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742593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8FB9-9332-0B36-A8E5-CFB99D94DD5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0766818-CC78-AE2C-C883-BF4B6D13B1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14F73B3-CC4C-8007-125C-65F0963D78CD}"/>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D2D9F9CC-23B8-C8E5-AAF1-4EA0317471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93DE30-654A-6695-6C67-F5B94AA6FFC9}"/>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28060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2237-9BD4-333C-FB6B-ABBF3C7504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371466D8-B277-01BE-8D12-C1A2D8B16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1313AD-A31C-6B6A-3058-C435ADE79C47}"/>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D59203B8-AF89-6C8E-1365-A29C293730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63B9A7-A06A-FD2E-C629-0DA94134FBDA}"/>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2896215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1B02-A8C4-41A4-1FAF-CB2188721F34}"/>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7A3F4D06-2CAD-F178-BCD5-58CD8E4074E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6C19DC0B-433E-F682-F131-70AD30C9F9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EA3910E1-A1F2-A7CE-6F25-95EFB80B1AE3}"/>
              </a:ext>
            </a:extLst>
          </p:cNvPr>
          <p:cNvSpPr>
            <a:spLocks noGrp="1"/>
          </p:cNvSpPr>
          <p:nvPr>
            <p:ph type="dt" sz="half" idx="10"/>
          </p:nvPr>
        </p:nvSpPr>
        <p:spPr/>
        <p:txBody>
          <a:bodyPr/>
          <a:lstStyle/>
          <a:p>
            <a:fld id="{464863FA-E33E-D243-BF53-4314868CD731}" type="datetimeFigureOut">
              <a:t>9/4/2023</a:t>
            </a:fld>
            <a:endParaRPr lang="en-AU"/>
          </a:p>
        </p:txBody>
      </p:sp>
      <p:sp>
        <p:nvSpPr>
          <p:cNvPr id="6" name="Footer Placeholder 5">
            <a:extLst>
              <a:ext uri="{FF2B5EF4-FFF2-40B4-BE49-F238E27FC236}">
                <a16:creationId xmlns:a16="http://schemas.microsoft.com/office/drawing/2014/main" id="{1FEA1AA0-1A95-69A5-5BCC-82EF5DEB01B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E553DD6-CD49-2B8F-79E2-F9180453DFA6}"/>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859945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1590-335A-7C9A-C323-BAF7A7E73301}"/>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70F0046D-8C45-5A84-7BD6-7C50DD22D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4050DA2-51DB-0CDF-094C-8C1C749182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17254774-8A7C-A918-3BAB-7B8824860F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2AA2482-1F60-563E-1EB0-1AB6DAD282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C9BC8448-D808-C1F3-5B6E-03839CE6247E}"/>
              </a:ext>
            </a:extLst>
          </p:cNvPr>
          <p:cNvSpPr>
            <a:spLocks noGrp="1"/>
          </p:cNvSpPr>
          <p:nvPr>
            <p:ph type="dt" sz="half" idx="10"/>
          </p:nvPr>
        </p:nvSpPr>
        <p:spPr/>
        <p:txBody>
          <a:bodyPr/>
          <a:lstStyle/>
          <a:p>
            <a:fld id="{464863FA-E33E-D243-BF53-4314868CD731}" type="datetimeFigureOut">
              <a:t>9/4/2023</a:t>
            </a:fld>
            <a:endParaRPr lang="en-AU"/>
          </a:p>
        </p:txBody>
      </p:sp>
      <p:sp>
        <p:nvSpPr>
          <p:cNvPr id="8" name="Footer Placeholder 7">
            <a:extLst>
              <a:ext uri="{FF2B5EF4-FFF2-40B4-BE49-F238E27FC236}">
                <a16:creationId xmlns:a16="http://schemas.microsoft.com/office/drawing/2014/main" id="{32BEDDCB-280E-0539-1B8F-CE0BCA7DEBB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3D3EBD6-EA34-B110-A9F2-51B0EC071EF0}"/>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1800238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2CCD-A6A6-B223-25BD-3BCDC84EA62B}"/>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D3794AD1-3BF8-2965-3F03-CFB145D8A256}"/>
              </a:ext>
            </a:extLst>
          </p:cNvPr>
          <p:cNvSpPr>
            <a:spLocks noGrp="1"/>
          </p:cNvSpPr>
          <p:nvPr>
            <p:ph type="dt" sz="half" idx="10"/>
          </p:nvPr>
        </p:nvSpPr>
        <p:spPr/>
        <p:txBody>
          <a:bodyPr/>
          <a:lstStyle/>
          <a:p>
            <a:fld id="{464863FA-E33E-D243-BF53-4314868CD731}" type="datetimeFigureOut">
              <a:t>9/4/2023</a:t>
            </a:fld>
            <a:endParaRPr lang="en-AU"/>
          </a:p>
        </p:txBody>
      </p:sp>
      <p:sp>
        <p:nvSpPr>
          <p:cNvPr id="4" name="Footer Placeholder 3">
            <a:extLst>
              <a:ext uri="{FF2B5EF4-FFF2-40B4-BE49-F238E27FC236}">
                <a16:creationId xmlns:a16="http://schemas.microsoft.com/office/drawing/2014/main" id="{551377BB-D34F-94BB-7100-C7D91543DDE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2467C69-8069-F990-944F-E34649F9982D}"/>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396996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23F12A-46AD-DC76-1528-38682C20ACDC}"/>
              </a:ext>
            </a:extLst>
          </p:cNvPr>
          <p:cNvSpPr>
            <a:spLocks noGrp="1"/>
          </p:cNvSpPr>
          <p:nvPr>
            <p:ph type="dt" sz="half" idx="10"/>
          </p:nvPr>
        </p:nvSpPr>
        <p:spPr/>
        <p:txBody>
          <a:bodyPr/>
          <a:lstStyle/>
          <a:p>
            <a:fld id="{464863FA-E33E-D243-BF53-4314868CD731}" type="datetimeFigureOut">
              <a:t>9/4/2023</a:t>
            </a:fld>
            <a:endParaRPr lang="en-AU"/>
          </a:p>
        </p:txBody>
      </p:sp>
      <p:sp>
        <p:nvSpPr>
          <p:cNvPr id="3" name="Footer Placeholder 2">
            <a:extLst>
              <a:ext uri="{FF2B5EF4-FFF2-40B4-BE49-F238E27FC236}">
                <a16:creationId xmlns:a16="http://schemas.microsoft.com/office/drawing/2014/main" id="{55E037DC-6285-0B6A-72EE-CDCA61D2D98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D28761F-E233-A968-6ACA-9E86501AC46A}"/>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2469196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16E96-C03F-65D8-9D71-DC74690BE3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EEB1F7A1-D2E4-3F8F-09A1-B888DB696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B43DD082-8F34-9B4D-8BCC-C2B1DB948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93D202-E9A8-A3A3-7C7A-9168D8404CFD}"/>
              </a:ext>
            </a:extLst>
          </p:cNvPr>
          <p:cNvSpPr>
            <a:spLocks noGrp="1"/>
          </p:cNvSpPr>
          <p:nvPr>
            <p:ph type="dt" sz="half" idx="10"/>
          </p:nvPr>
        </p:nvSpPr>
        <p:spPr/>
        <p:txBody>
          <a:bodyPr/>
          <a:lstStyle/>
          <a:p>
            <a:fld id="{464863FA-E33E-D243-BF53-4314868CD731}" type="datetimeFigureOut">
              <a:t>9/4/2023</a:t>
            </a:fld>
            <a:endParaRPr lang="en-AU"/>
          </a:p>
        </p:txBody>
      </p:sp>
      <p:sp>
        <p:nvSpPr>
          <p:cNvPr id="6" name="Footer Placeholder 5">
            <a:extLst>
              <a:ext uri="{FF2B5EF4-FFF2-40B4-BE49-F238E27FC236}">
                <a16:creationId xmlns:a16="http://schemas.microsoft.com/office/drawing/2014/main" id="{89A2B12B-9665-F5BA-EBC3-691068DE78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B2B4F5-BA81-C0BF-C927-FF92DB79A452}"/>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106426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2689-F354-96ED-CA03-2BE64BAACE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86B9B4FA-AA87-6972-EA98-F201E3204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1573348-0E4D-B815-5E45-1FA91192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906954-1BBD-720B-1253-60EFC6D748D7}"/>
              </a:ext>
            </a:extLst>
          </p:cNvPr>
          <p:cNvSpPr>
            <a:spLocks noGrp="1"/>
          </p:cNvSpPr>
          <p:nvPr>
            <p:ph type="dt" sz="half" idx="10"/>
          </p:nvPr>
        </p:nvSpPr>
        <p:spPr/>
        <p:txBody>
          <a:bodyPr/>
          <a:lstStyle/>
          <a:p>
            <a:fld id="{464863FA-E33E-D243-BF53-4314868CD731}" type="datetimeFigureOut">
              <a:t>9/4/2023</a:t>
            </a:fld>
            <a:endParaRPr lang="en-AU"/>
          </a:p>
        </p:txBody>
      </p:sp>
      <p:sp>
        <p:nvSpPr>
          <p:cNvPr id="6" name="Footer Placeholder 5">
            <a:extLst>
              <a:ext uri="{FF2B5EF4-FFF2-40B4-BE49-F238E27FC236}">
                <a16:creationId xmlns:a16="http://schemas.microsoft.com/office/drawing/2014/main" id="{3502AEC0-5A67-DFAF-8F38-963E254CF84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B7F1712-21BD-1F86-C9E4-D1DCD50F57E1}"/>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13173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3C9A-67E8-AA4D-8E1B-BB9A7FB290A8}"/>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22DFD57-4BD7-1F2C-7F6E-BED10DAA617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1F508E6-810B-4B7E-1DC1-976E4C53DC2F}"/>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C8E2E849-71CE-1211-1CC9-A3F50760CCA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B78B78F-8A2E-49C2-E0DF-120A98B921BB}"/>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405417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4">
  <p:cSld name="Layout 4">
    <p:bg>
      <p:bgPr>
        <a:solidFill>
          <a:schemeClr val="lt1"/>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7853" y="855547"/>
            <a:ext cx="10957593"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2"/>
          <p:cNvSpPr txBox="1">
            <a:spLocks noGrp="1"/>
          </p:cNvSpPr>
          <p:nvPr>
            <p:ph type="body" idx="1"/>
          </p:nvPr>
        </p:nvSpPr>
        <p:spPr>
          <a:xfrm>
            <a:off x="627854" y="2037935"/>
            <a:ext cx="10957594"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3801357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EEC99-FD22-C0D0-45FA-29FB664D405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BE41D517-5CA3-65F6-93CA-6D8EA46BD0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B81DC3D-1474-4B14-1FF1-65CF3CD908BC}"/>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80E38CAB-432A-C9DB-B032-7B1E9FD7A1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AE0895-7469-D0C7-7818-BDC93455841D}"/>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370650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9F9F-B7DE-28C7-4867-81F6ADC9C2ED}"/>
              </a:ext>
            </a:extLst>
          </p:cNvPr>
          <p:cNvSpPr>
            <a:spLocks noGrp="1"/>
          </p:cNvSpPr>
          <p:nvPr>
            <p:ph type="title"/>
          </p:nvPr>
        </p:nvSpPr>
        <p:spPr>
          <a:xfrm>
            <a:off x="838200" y="365125"/>
            <a:ext cx="10842138" cy="1325563"/>
          </a:xfr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FF0561A-C734-9D0D-F90F-FF95C4F6D14F}"/>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5526671F-D9F0-96DE-3E63-F4DEB07A0194}"/>
              </a:ext>
            </a:extLst>
          </p:cNvPr>
          <p:cNvSpPr>
            <a:spLocks noGrp="1"/>
          </p:cNvSpPr>
          <p:nvPr>
            <p:ph type="ftr" idx="11"/>
          </p:nvPr>
        </p:nvSpPr>
        <p:spPr/>
        <p:txBody>
          <a:bodyPr/>
          <a:lstStyle/>
          <a:p>
            <a:endParaRPr lang="en-AU"/>
          </a:p>
        </p:txBody>
      </p:sp>
      <p:sp>
        <p:nvSpPr>
          <p:cNvPr id="8" name="TextBox 7">
            <a:extLst>
              <a:ext uri="{FF2B5EF4-FFF2-40B4-BE49-F238E27FC236}">
                <a16:creationId xmlns:a16="http://schemas.microsoft.com/office/drawing/2014/main" id="{16D67629-CFB5-91AD-F456-123B6FC61778}"/>
              </a:ext>
            </a:extLst>
          </p:cNvPr>
          <p:cNvSpPr txBox="1"/>
          <p:nvPr userDrawn="1"/>
        </p:nvSpPr>
        <p:spPr>
          <a:xfrm>
            <a:off x="838200" y="1886308"/>
            <a:ext cx="10515603" cy="3735238"/>
          </a:xfrm>
          <a:prstGeom prst="rect">
            <a:avLst/>
          </a:prstGeom>
          <a:noFill/>
        </p:spPr>
        <p:txBody>
          <a:bodyPr wrap="square" rtlCol="0">
            <a:spAutoFit/>
          </a:bodyPr>
          <a:lstStyle/>
          <a:p>
            <a:endParaRPr lang="en-AU" dirty="0"/>
          </a:p>
        </p:txBody>
      </p:sp>
      <p:sp>
        <p:nvSpPr>
          <p:cNvPr id="9" name="Google Shape;17;p2">
            <a:extLst>
              <a:ext uri="{FF2B5EF4-FFF2-40B4-BE49-F238E27FC236}">
                <a16:creationId xmlns:a16="http://schemas.microsoft.com/office/drawing/2014/main" id="{50F54F76-B059-ED33-A0AA-4724949B630F}"/>
              </a:ext>
            </a:extLst>
          </p:cNvPr>
          <p:cNvSpPr txBox="1">
            <a:spLocks noGrp="1"/>
          </p:cNvSpPr>
          <p:nvPr>
            <p:ph type="body" idx="1"/>
          </p:nvPr>
        </p:nvSpPr>
        <p:spPr>
          <a:xfrm>
            <a:off x="838196" y="1908149"/>
            <a:ext cx="4863863"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0" name="Google Shape;17;p2">
            <a:extLst>
              <a:ext uri="{FF2B5EF4-FFF2-40B4-BE49-F238E27FC236}">
                <a16:creationId xmlns:a16="http://schemas.microsoft.com/office/drawing/2014/main" id="{CA2720A7-BEF0-979C-89D3-1C07FB69AA44}"/>
              </a:ext>
            </a:extLst>
          </p:cNvPr>
          <p:cNvSpPr txBox="1">
            <a:spLocks noGrp="1"/>
          </p:cNvSpPr>
          <p:nvPr>
            <p:ph type="body" idx="12"/>
          </p:nvPr>
        </p:nvSpPr>
        <p:spPr>
          <a:xfrm>
            <a:off x="5960852" y="1905662"/>
            <a:ext cx="5719486" cy="3828027"/>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0"/>
              </a:spcBef>
              <a:spcAft>
                <a:spcPts val="0"/>
              </a:spcAft>
              <a:buClr>
                <a:schemeClr val="dk1"/>
              </a:buClr>
              <a:buSzPts val="2100"/>
              <a:buFont typeface="Arial"/>
              <a:buChar char="•"/>
              <a:defRPr sz="21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54455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9DF7-71CB-24F9-37CA-319539C664D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7C34475-CF28-48AE-0384-609736789CFB}"/>
              </a:ext>
            </a:extLst>
          </p:cNvPr>
          <p:cNvSpPr>
            <a:spLocks noGrp="1"/>
          </p:cNvSpPr>
          <p:nvPr>
            <p:ph type="dt" idx="10"/>
          </p:nvPr>
        </p:nvSpPr>
        <p:spPr/>
        <p:txBody>
          <a:bodyPr/>
          <a:lstStyle/>
          <a:p>
            <a:endParaRPr lang="en-AU"/>
          </a:p>
        </p:txBody>
      </p:sp>
      <p:sp>
        <p:nvSpPr>
          <p:cNvPr id="4" name="Footer Placeholder 3">
            <a:extLst>
              <a:ext uri="{FF2B5EF4-FFF2-40B4-BE49-F238E27FC236}">
                <a16:creationId xmlns:a16="http://schemas.microsoft.com/office/drawing/2014/main" id="{C054D7FD-AE68-7D9C-6948-D6A627CDA061}"/>
              </a:ext>
            </a:extLst>
          </p:cNvPr>
          <p:cNvSpPr>
            <a:spLocks noGrp="1"/>
          </p:cNvSpPr>
          <p:nvPr>
            <p:ph type="ftr" idx="11"/>
          </p:nvPr>
        </p:nvSpPr>
        <p:spPr/>
        <p:txBody>
          <a:bodyPr/>
          <a:lstStyle/>
          <a:p>
            <a:endParaRPr lang="en-AU"/>
          </a:p>
        </p:txBody>
      </p:sp>
    </p:spTree>
    <p:extLst>
      <p:ext uri="{BB962C8B-B14F-4D97-AF65-F5344CB8AC3E}">
        <p14:creationId xmlns:p14="http://schemas.microsoft.com/office/powerpoint/2010/main" val="1843296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3" userDrawn="1">
  <p:cSld name="Layout 3">
    <p:bg>
      <p:bgPr>
        <a:solidFill>
          <a:schemeClr val="lt1"/>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644601" y="739055"/>
            <a:ext cx="7574314" cy="79752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0"/>
          <p:cNvSpPr>
            <a:spLocks noGrp="1"/>
          </p:cNvSpPr>
          <p:nvPr>
            <p:ph type="pic" idx="2"/>
          </p:nvPr>
        </p:nvSpPr>
        <p:spPr>
          <a:xfrm>
            <a:off x="644601" y="1722320"/>
            <a:ext cx="5493022" cy="412638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rgbClr val="0C0C0C"/>
              </a:buClr>
              <a:buSzPts val="2400"/>
              <a:buFont typeface="Arial"/>
              <a:buNone/>
              <a:defRPr sz="2400" b="0" i="0" u="none" strike="noStrike" cap="none">
                <a:solidFill>
                  <a:srgbClr val="0C0C0C"/>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44" name="Google Shape;144;p20"/>
          <p:cNvSpPr txBox="1">
            <a:spLocks noGrp="1"/>
          </p:cNvSpPr>
          <p:nvPr>
            <p:ph type="body" idx="6"/>
          </p:nvPr>
        </p:nvSpPr>
        <p:spPr>
          <a:xfrm>
            <a:off x="6219899" y="1722320"/>
            <a:ext cx="5493022" cy="412638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dk1"/>
              </a:buClr>
              <a:buSzPts val="1500"/>
              <a:buNone/>
              <a:defRPr sz="1500"/>
            </a:lvl1pPr>
            <a:lvl2pPr marL="914400" lvl="1" indent="-228600" algn="l">
              <a:lnSpc>
                <a:spcPct val="90000"/>
              </a:lnSpc>
              <a:spcBef>
                <a:spcPts val="10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17583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yout 5" userDrawn="1">
  <p:cSld name="Layout 5">
    <p:bg>
      <p:bgPr>
        <a:solidFill>
          <a:schemeClr val="lt1"/>
        </a:solidFill>
        <a:effectLst/>
      </p:bgPr>
    </p:bg>
    <p:spTree>
      <p:nvGrpSpPr>
        <p:cNvPr id="1" name="Shape 148"/>
        <p:cNvGrpSpPr/>
        <p:nvPr/>
      </p:nvGrpSpPr>
      <p:grpSpPr>
        <a:xfrm>
          <a:off x="0" y="0"/>
          <a:ext cx="0" cy="0"/>
          <a:chOff x="0" y="0"/>
          <a:chExt cx="0" cy="0"/>
        </a:xfrm>
      </p:grpSpPr>
      <p:sp>
        <p:nvSpPr>
          <p:cNvPr id="149" name="Google Shape;149;p21"/>
          <p:cNvSpPr txBox="1">
            <a:spLocks noGrp="1"/>
          </p:cNvSpPr>
          <p:nvPr>
            <p:ph type="title"/>
          </p:nvPr>
        </p:nvSpPr>
        <p:spPr>
          <a:xfrm>
            <a:off x="627854" y="855547"/>
            <a:ext cx="5955826" cy="100068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0C0C0C"/>
              </a:buClr>
              <a:buSzPts val="3400"/>
              <a:buFont typeface="Arial"/>
              <a:buNone/>
              <a:defRPr sz="3400">
                <a:solidFill>
                  <a:srgbClr val="0C0C0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0" name="Google Shape;150;p21"/>
          <p:cNvSpPr txBox="1">
            <a:spLocks noGrp="1"/>
          </p:cNvSpPr>
          <p:nvPr>
            <p:ph type="body" idx="1"/>
          </p:nvPr>
        </p:nvSpPr>
        <p:spPr>
          <a:xfrm>
            <a:off x="627854" y="1859310"/>
            <a:ext cx="5955826" cy="408140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1800"/>
              <a:buFont typeface="Arial"/>
              <a:buNone/>
              <a:defRPr sz="1800"/>
            </a:lvl1pPr>
            <a:lvl2pPr marL="914400" lvl="1" indent="-228600" algn="l">
              <a:lnSpc>
                <a:spcPct val="90000"/>
              </a:lnSpc>
              <a:spcBef>
                <a:spcPts val="12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Tree>
    <p:extLst>
      <p:ext uri="{BB962C8B-B14F-4D97-AF65-F5344CB8AC3E}">
        <p14:creationId xmlns:p14="http://schemas.microsoft.com/office/powerpoint/2010/main" val="251281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8FB9-9332-0B36-A8E5-CFB99D94DD5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0766818-CC78-AE2C-C883-BF4B6D13B1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B14F73B3-CC4C-8007-125C-65F0963D78CD}"/>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D2D9F9CC-23B8-C8E5-AAF1-4EA0317471F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993DE30-654A-6695-6C67-F5B94AA6FFC9}"/>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418678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2237-9BD4-333C-FB6B-ABBF3C75047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371466D8-B277-01BE-8D12-C1A2D8B160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51313AD-A31C-6B6A-3058-C435ADE79C47}"/>
              </a:ext>
            </a:extLst>
          </p:cNvPr>
          <p:cNvSpPr>
            <a:spLocks noGrp="1"/>
          </p:cNvSpPr>
          <p:nvPr>
            <p:ph type="dt" sz="half" idx="10"/>
          </p:nvPr>
        </p:nvSpPr>
        <p:spPr/>
        <p:txBody>
          <a:body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D59203B8-AF89-6C8E-1365-A29C2937304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A63B9A7-A06A-FD2E-C629-0DA94134FBDA}"/>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15291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02CCD-A6A6-B223-25BD-3BCDC84EA62B}"/>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D3794AD1-3BF8-2965-3F03-CFB145D8A256}"/>
              </a:ext>
            </a:extLst>
          </p:cNvPr>
          <p:cNvSpPr>
            <a:spLocks noGrp="1"/>
          </p:cNvSpPr>
          <p:nvPr>
            <p:ph type="dt" sz="half" idx="10"/>
          </p:nvPr>
        </p:nvSpPr>
        <p:spPr/>
        <p:txBody>
          <a:bodyPr/>
          <a:lstStyle/>
          <a:p>
            <a:fld id="{464863FA-E33E-D243-BF53-4314868CD731}" type="datetimeFigureOut">
              <a:t>9/4/2023</a:t>
            </a:fld>
            <a:endParaRPr lang="en-AU"/>
          </a:p>
        </p:txBody>
      </p:sp>
      <p:sp>
        <p:nvSpPr>
          <p:cNvPr id="4" name="Footer Placeholder 3">
            <a:extLst>
              <a:ext uri="{FF2B5EF4-FFF2-40B4-BE49-F238E27FC236}">
                <a16:creationId xmlns:a16="http://schemas.microsoft.com/office/drawing/2014/main" id="{551377BB-D34F-94BB-7100-C7D91543DDE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62467C69-8069-F990-944F-E34649F9982D}"/>
              </a:ext>
            </a:extLst>
          </p:cNvPr>
          <p:cNvSpPr>
            <a:spLocks noGrp="1"/>
          </p:cNvSpPr>
          <p:nvPr>
            <p:ph type="sldNum" sz="quarter" idx="12"/>
          </p:nvPr>
        </p:nvSpPr>
        <p:spPr/>
        <p:txBody>
          <a:bodyPr/>
          <a:lstStyle/>
          <a:p>
            <a:fld id="{29513287-BA20-4E47-9423-4B186E6D4707}" type="slidenum">
              <a:t>‹#›</a:t>
            </a:fld>
            <a:endParaRPr lang="en-AU"/>
          </a:p>
        </p:txBody>
      </p:sp>
    </p:spTree>
    <p:extLst>
      <p:ext uri="{BB962C8B-B14F-4D97-AF65-F5344CB8AC3E}">
        <p14:creationId xmlns:p14="http://schemas.microsoft.com/office/powerpoint/2010/main" val="248291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39077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710636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710636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TextBox 5" descr="UDL in Action: the WHAT, the WHY and the HOW&#10;">
            <a:extLst>
              <a:ext uri="{FF2B5EF4-FFF2-40B4-BE49-F238E27FC236}">
                <a16:creationId xmlns:a16="http://schemas.microsoft.com/office/drawing/2014/main" id="{D8E25527-407A-8B88-5BC2-175E4FBF2509}"/>
              </a:ext>
            </a:extLst>
          </p:cNvPr>
          <p:cNvSpPr txBox="1"/>
          <p:nvPr userDrawn="1"/>
        </p:nvSpPr>
        <p:spPr>
          <a:xfrm>
            <a:off x="1581510" y="6050561"/>
            <a:ext cx="9356784" cy="369332"/>
          </a:xfrm>
          <a:prstGeom prst="rect">
            <a:avLst/>
          </a:prstGeom>
          <a:noFill/>
        </p:spPr>
        <p:txBody>
          <a:bodyPr wrap="square" rtlCol="0">
            <a:spAutoFit/>
          </a:bodyPr>
          <a:lstStyle/>
          <a:p>
            <a:pPr algn="ctr"/>
            <a:r>
              <a:rPr lang="en-AU" b="1" i="0" dirty="0">
                <a:solidFill>
                  <a:srgbClr val="664D8C"/>
                </a:solidFill>
                <a:latin typeface="Arial" panose="020B0604020202020204" pitchFamily="34" charset="0"/>
                <a:ea typeface="Lato Black" panose="020F0502020204030203" pitchFamily="34" charset="0"/>
                <a:cs typeface="Arial" panose="020B0604020202020204" pitchFamily="34" charset="0"/>
              </a:rPr>
              <a:t>UDL in Action: the WHAT, the WHY and the HOW</a:t>
            </a:r>
          </a:p>
        </p:txBody>
      </p:sp>
      <p:pic>
        <p:nvPicPr>
          <p:cNvPr id="8" name="Picture 7" descr="The Australian Disability Clearinghouse on Education and Training (ADCET) Logo">
            <a:extLst>
              <a:ext uri="{FF2B5EF4-FFF2-40B4-BE49-F238E27FC236}">
                <a16:creationId xmlns:a16="http://schemas.microsoft.com/office/drawing/2014/main" id="{E5339C01-9D2D-32B1-D5EA-FE17314056FD}"/>
              </a:ext>
            </a:extLst>
          </p:cNvPr>
          <p:cNvPicPr>
            <a:picLocks noChangeAspect="1"/>
          </p:cNvPicPr>
          <p:nvPr userDrawn="1"/>
        </p:nvPicPr>
        <p:blipFill>
          <a:blip r:embed="rId11"/>
          <a:srcRect/>
          <a:stretch/>
        </p:blipFill>
        <p:spPr>
          <a:xfrm>
            <a:off x="9623478" y="5895187"/>
            <a:ext cx="1730322" cy="459504"/>
          </a:xfrm>
          <a:prstGeom prst="rect">
            <a:avLst/>
          </a:prstGeom>
        </p:spPr>
      </p:pic>
      <p:pic>
        <p:nvPicPr>
          <p:cNvPr id="4" name="Picture 3">
            <a:extLst>
              <a:ext uri="{FF2B5EF4-FFF2-40B4-BE49-F238E27FC236}">
                <a16:creationId xmlns:a16="http://schemas.microsoft.com/office/drawing/2014/main" id="{F6242C31-D139-0035-DC8F-A407081EA644}"/>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0" y="3664447"/>
            <a:ext cx="5029200" cy="3291524"/>
          </a:xfrm>
          <a:prstGeom prst="rect">
            <a:avLst/>
          </a:prstGeom>
        </p:spPr>
      </p:pic>
    </p:spTree>
    <p:extLst>
      <p:ext uri="{BB962C8B-B14F-4D97-AF65-F5344CB8AC3E}">
        <p14:creationId xmlns:p14="http://schemas.microsoft.com/office/powerpoint/2010/main" val="2746693748"/>
      </p:ext>
    </p:extLst>
  </p:cSld>
  <p:clrMap bg1="lt1" tx1="dk1" bg2="dk2" tx2="lt2" accent1="accent1" accent2="accent2" accent3="accent3" accent4="accent4" accent5="accent5" accent6="accent6" hlink="hlink" folHlink="folHlink"/>
  <p:sldLayoutIdLst>
    <p:sldLayoutId id="2147483688" r:id="rId1"/>
    <p:sldLayoutId id="2147483682" r:id="rId2"/>
    <p:sldLayoutId id="2147483703" r:id="rId3"/>
    <p:sldLayoutId id="2147483701" r:id="rId4"/>
    <p:sldLayoutId id="2147483698" r:id="rId5"/>
    <p:sldLayoutId id="2147483699" r:id="rId6"/>
    <p:sldLayoutId id="2147483716" r:id="rId7"/>
    <p:sldLayoutId id="2147483717" r:id="rId8"/>
    <p:sldLayoutId id="214748371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40886-6BE5-47F6-110E-AECEB77CAA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2FE9671-7D84-CA7F-1FBB-CED4F323D0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9083188-D977-AF20-31DA-56C2CFBFE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863FA-E33E-D243-BF53-4314868CD731}" type="datetimeFigureOut">
              <a:t>9/4/2023</a:t>
            </a:fld>
            <a:endParaRPr lang="en-AU"/>
          </a:p>
        </p:txBody>
      </p:sp>
      <p:sp>
        <p:nvSpPr>
          <p:cNvPr id="5" name="Footer Placeholder 4">
            <a:extLst>
              <a:ext uri="{FF2B5EF4-FFF2-40B4-BE49-F238E27FC236}">
                <a16:creationId xmlns:a16="http://schemas.microsoft.com/office/drawing/2014/main" id="{8D346319-F56C-9428-6DA3-2291B145F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5F2528D-4DE1-CCE7-2133-4C9ED21392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13287-BA20-4E47-9423-4B186E6D4707}" type="slidenum">
              <a:t>‹#›</a:t>
            </a:fld>
            <a:endParaRPr lang="en-AU"/>
          </a:p>
        </p:txBody>
      </p:sp>
    </p:spTree>
    <p:extLst>
      <p:ext uri="{BB962C8B-B14F-4D97-AF65-F5344CB8AC3E}">
        <p14:creationId xmlns:p14="http://schemas.microsoft.com/office/powerpoint/2010/main" val="89699643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umaryland.edu/web-accessibilit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hyperlink" Target="https://youtu.be/9AqOnlL0K9k?si=8PhsE-dBE5PACPg5"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enti.com/aldard23h48e"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menti.com/aldard23h48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andysmidt.padlet.org/andy_smidt1/ADCET_workshop_2" TargetMode="External"/><Relationship Id="rId2" Type="http://schemas.openxmlformats.org/officeDocument/2006/relationships/hyperlink" Target="https://andysmidt.padlet.org/andy_smidt1/ADCET_workshop_1"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andysmidt.padlet.org/andy_smidt1/ADCET_workshop_3"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mailto:Andy.Smidt@Sydney.edu.a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slds.osu.edu/posts/documents/top-10-udl-tips.pdf" TargetMode="External"/><Relationship Id="rId2" Type="http://schemas.openxmlformats.org/officeDocument/2006/relationships/hyperlink" Target="https://www.cast.org/binaries/content/assets/common/publications/downloads/cast-udltipsforassessment-20200920-a11y.pdf" TargetMode="External"/><Relationship Id="rId1" Type="http://schemas.openxmlformats.org/officeDocument/2006/relationships/slideLayout" Target="../slideLayouts/slideLayout2.xml"/><Relationship Id="rId4" Type="http://schemas.openxmlformats.org/officeDocument/2006/relationships/hyperlink" Target="https://www.cultofpedagogy.com/rubric-repair/"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menti.com/aldard23h48e"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F3F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6AC9DA-37D8-2BDA-6921-451BB2ABC026}"/>
              </a:ext>
            </a:extLst>
          </p:cNvPr>
          <p:cNvSpPr>
            <a:spLocks noGrp="1"/>
          </p:cNvSpPr>
          <p:nvPr>
            <p:ph type="ctrTitle"/>
          </p:nvPr>
        </p:nvSpPr>
        <p:spPr>
          <a:xfrm>
            <a:off x="584200" y="1938425"/>
            <a:ext cx="8389808" cy="1201854"/>
          </a:xfrm>
        </p:spPr>
        <p:txBody>
          <a:bodyPr/>
          <a:lstStyle/>
          <a:p>
            <a:pPr algn="ctr"/>
            <a:r>
              <a:rPr lang="en-AU" sz="4000" b="1" dirty="0">
                <a:solidFill>
                  <a:srgbClr val="664D8C"/>
                </a:solidFill>
                <a:latin typeface="Arial" panose="020B0604020202020204" pitchFamily="34" charset="0"/>
                <a:ea typeface="Lato" panose="020F0502020204030203" pitchFamily="34" charset="0"/>
                <a:cs typeface="Arial" panose="020B0604020202020204" pitchFamily="34" charset="0"/>
              </a:rPr>
              <a:t>Creating innovative assessments through a UDL lens</a:t>
            </a:r>
          </a:p>
        </p:txBody>
      </p:sp>
      <p:pic>
        <p:nvPicPr>
          <p:cNvPr id="4" name="Picture 3" descr="Photo of teaching in a room with a large screen and students with their laptops">
            <a:extLst>
              <a:ext uri="{FF2B5EF4-FFF2-40B4-BE49-F238E27FC236}">
                <a16:creationId xmlns:a16="http://schemas.microsoft.com/office/drawing/2014/main" id="{CC4F98E9-071C-4D7E-28A4-D6C127D852EC}"/>
              </a:ext>
            </a:extLst>
          </p:cNvPr>
          <p:cNvPicPr>
            <a:picLocks noChangeAspect="1"/>
          </p:cNvPicPr>
          <p:nvPr/>
        </p:nvPicPr>
        <p:blipFill>
          <a:blip r:embed="rId3"/>
          <a:stretch>
            <a:fillRect/>
          </a:stretch>
        </p:blipFill>
        <p:spPr>
          <a:xfrm>
            <a:off x="8064858" y="0"/>
            <a:ext cx="4164490" cy="4109013"/>
          </a:xfrm>
          <a:prstGeom prst="rect">
            <a:avLst/>
          </a:prstGeom>
        </p:spPr>
      </p:pic>
      <p:pic>
        <p:nvPicPr>
          <p:cNvPr id="6" name="Picture 5">
            <a:extLst>
              <a:ext uri="{FF2B5EF4-FFF2-40B4-BE49-F238E27FC236}">
                <a16:creationId xmlns:a16="http://schemas.microsoft.com/office/drawing/2014/main" id="{00BD4921-35EA-CE46-8869-9C645F14BF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1060" y="522790"/>
            <a:ext cx="801598" cy="1531716"/>
          </a:xfrm>
          <a:prstGeom prst="rect">
            <a:avLst/>
          </a:prstGeom>
        </p:spPr>
      </p:pic>
      <p:pic>
        <p:nvPicPr>
          <p:cNvPr id="9" name="Picture 8">
            <a:extLst>
              <a:ext uri="{FF2B5EF4-FFF2-40B4-BE49-F238E27FC236}">
                <a16:creationId xmlns:a16="http://schemas.microsoft.com/office/drawing/2014/main" id="{AB2DFDCF-32D2-8CBD-81F1-E1DB19455BD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08102" y="2330892"/>
            <a:ext cx="2811498" cy="2196216"/>
          </a:xfrm>
          <a:prstGeom prst="rect">
            <a:avLst/>
          </a:prstGeom>
        </p:spPr>
      </p:pic>
      <p:sp>
        <p:nvSpPr>
          <p:cNvPr id="2" name="Title 6">
            <a:extLst>
              <a:ext uri="{FF2B5EF4-FFF2-40B4-BE49-F238E27FC236}">
                <a16:creationId xmlns:a16="http://schemas.microsoft.com/office/drawing/2014/main" id="{7B234991-99D4-2CC7-CB7F-020C21EBFFBD}"/>
              </a:ext>
            </a:extLst>
          </p:cNvPr>
          <p:cNvSpPr txBox="1">
            <a:spLocks/>
          </p:cNvSpPr>
          <p:nvPr/>
        </p:nvSpPr>
        <p:spPr>
          <a:xfrm>
            <a:off x="1471859" y="3609267"/>
            <a:ext cx="7574314" cy="12018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Arial"/>
              <a:buNone/>
              <a:defRPr sz="3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AU" sz="4000" kern="0" dirty="0">
                <a:solidFill>
                  <a:srgbClr val="664D8C"/>
                </a:solidFill>
                <a:latin typeface="Arial" panose="020B0604020202020204" pitchFamily="34" charset="0"/>
                <a:ea typeface="Lato" panose="020F0502020204030203" pitchFamily="34" charset="0"/>
                <a:cs typeface="Arial" panose="020B0604020202020204" pitchFamily="34" charset="0"/>
              </a:rPr>
              <a:t>Andy Smidt </a:t>
            </a:r>
          </a:p>
          <a:p>
            <a:pPr algn="ctr"/>
            <a:r>
              <a:rPr lang="en-AU" sz="4000" kern="0" dirty="0">
                <a:solidFill>
                  <a:srgbClr val="664D8C"/>
                </a:solidFill>
                <a:latin typeface="Arial" panose="020B0604020202020204" pitchFamily="34" charset="0"/>
                <a:ea typeface="Lato" panose="020F0502020204030203" pitchFamily="34" charset="0"/>
                <a:cs typeface="Arial" panose="020B0604020202020204" pitchFamily="34" charset="0"/>
              </a:rPr>
              <a:t>University of Sydney</a:t>
            </a:r>
            <a:endParaRPr lang="en-AU" sz="7200" kern="0" dirty="0">
              <a:solidFill>
                <a:srgbClr val="664D8C"/>
              </a:solidFill>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2094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6FCB61-C806-D460-EB7D-2616AAA424C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000" b="1" i="0" kern="1200">
                <a:solidFill>
                  <a:srgbClr val="FFFFFF"/>
                </a:solidFill>
                <a:effectLst/>
                <a:latin typeface="+mj-lt"/>
                <a:ea typeface="+mj-ea"/>
                <a:cs typeface="+mj-cs"/>
              </a:rPr>
              <a:t>Word cloud of student responses to "How have assessments made you feel? What word comes to mind?".</a:t>
            </a:r>
            <a:endParaRPr lang="en-US" sz="3000" kern="1200">
              <a:solidFill>
                <a:srgbClr val="FFFFFF"/>
              </a:solidFill>
              <a:latin typeface="+mj-lt"/>
              <a:ea typeface="+mj-ea"/>
              <a:cs typeface="+mj-cs"/>
            </a:endParaRPr>
          </a:p>
        </p:txBody>
      </p:sp>
      <p:cxnSp>
        <p:nvCxnSpPr>
          <p:cNvPr id="5129" name="Straight Connector 512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22" name="Picture 2" descr="Figure">
            <a:extLst>
              <a:ext uri="{FF2B5EF4-FFF2-40B4-BE49-F238E27FC236}">
                <a16:creationId xmlns:a16="http://schemas.microsoft.com/office/drawing/2014/main" id="{9B263ADA-8DA9-6B8B-7979-25A4E8A198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53822" y="1450524"/>
            <a:ext cx="6553545" cy="3964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21FFD2-DC7E-B501-938E-2C6019628981}"/>
              </a:ext>
            </a:extLst>
          </p:cNvPr>
          <p:cNvSpPr txBox="1"/>
          <p:nvPr/>
        </p:nvSpPr>
        <p:spPr>
          <a:xfrm>
            <a:off x="4804662" y="5694970"/>
            <a:ext cx="70504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t>Tai et al. (2022) Designing assessment for inclusion: an exploration of diverse students’ assessment experiences, Assessment &amp; Evaluation in Higher Education, DOI: 10.1080/02602938.2022.2082373 </a:t>
            </a:r>
          </a:p>
        </p:txBody>
      </p:sp>
    </p:spTree>
    <p:extLst>
      <p:ext uri="{BB962C8B-B14F-4D97-AF65-F5344CB8AC3E}">
        <p14:creationId xmlns:p14="http://schemas.microsoft.com/office/powerpoint/2010/main" val="93831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1F36-6D80-C1C4-7E25-B15A1F462786}"/>
              </a:ext>
            </a:extLst>
          </p:cNvPr>
          <p:cNvSpPr>
            <a:spLocks noGrp="1"/>
          </p:cNvSpPr>
          <p:nvPr>
            <p:ph type="ctrTitle"/>
          </p:nvPr>
        </p:nvSpPr>
        <p:spPr>
          <a:xfrm>
            <a:off x="1251730" y="4488961"/>
            <a:ext cx="9688540" cy="1201854"/>
          </a:xfrm>
        </p:spPr>
        <p:txBody>
          <a:bodyPr/>
          <a:lstStyle/>
          <a:p>
            <a:r>
              <a:rPr lang="en-US" sz="3600" kern="1200">
                <a:solidFill>
                  <a:schemeClr val="tx1"/>
                </a:solidFill>
                <a:latin typeface="+mj-lt"/>
                <a:ea typeface="+mj-ea"/>
                <a:cs typeface="+mj-cs"/>
              </a:rPr>
              <a:t>What is the UDL perspective on assessment</a:t>
            </a:r>
            <a:endParaRPr lang="en-AU"/>
          </a:p>
        </p:txBody>
      </p:sp>
    </p:spTree>
    <p:extLst>
      <p:ext uri="{BB962C8B-B14F-4D97-AF65-F5344CB8AC3E}">
        <p14:creationId xmlns:p14="http://schemas.microsoft.com/office/powerpoint/2010/main" val="269769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B337-4C3D-1A76-3E42-F2AE673E2760}"/>
              </a:ext>
            </a:extLst>
          </p:cNvPr>
          <p:cNvSpPr>
            <a:spLocks noGrp="1"/>
          </p:cNvSpPr>
          <p:nvPr>
            <p:ph type="title"/>
          </p:nvPr>
        </p:nvSpPr>
        <p:spPr/>
        <p:txBody>
          <a:bodyPr/>
          <a:lstStyle/>
          <a:p>
            <a:r>
              <a:rPr lang="en-AU"/>
              <a:t>Engagement</a:t>
            </a:r>
          </a:p>
        </p:txBody>
      </p:sp>
      <p:sp>
        <p:nvSpPr>
          <p:cNvPr id="3" name="Content Placeholder 2">
            <a:extLst>
              <a:ext uri="{FF2B5EF4-FFF2-40B4-BE49-F238E27FC236}">
                <a16:creationId xmlns:a16="http://schemas.microsoft.com/office/drawing/2014/main" id="{3BCEF40D-37EB-AC79-89C9-106D78D08A29}"/>
              </a:ext>
            </a:extLst>
          </p:cNvPr>
          <p:cNvSpPr>
            <a:spLocks noGrp="1"/>
          </p:cNvSpPr>
          <p:nvPr>
            <p:ph idx="1"/>
          </p:nvPr>
        </p:nvSpPr>
        <p:spPr>
          <a:xfrm>
            <a:off x="533399" y="2141537"/>
            <a:ext cx="9075057" cy="4351338"/>
          </a:xfrm>
        </p:spPr>
        <p:txBody>
          <a:bodyPr>
            <a:normAutofit/>
          </a:bodyPr>
          <a:lstStyle/>
          <a:p>
            <a:r>
              <a:rPr lang="en-AU"/>
              <a:t>Students do well when they are </a:t>
            </a:r>
            <a:r>
              <a:rPr lang="en-AU">
                <a:solidFill>
                  <a:srgbClr val="00B050"/>
                </a:solidFill>
              </a:rPr>
              <a:t>motivated </a:t>
            </a:r>
            <a:r>
              <a:rPr lang="en-AU"/>
              <a:t>and enjoy learning</a:t>
            </a:r>
          </a:p>
          <a:p>
            <a:r>
              <a:rPr lang="en-AU"/>
              <a:t>Material needs to be </a:t>
            </a:r>
            <a:r>
              <a:rPr lang="en-AU">
                <a:solidFill>
                  <a:srgbClr val="00B050"/>
                </a:solidFill>
              </a:rPr>
              <a:t>engaging</a:t>
            </a:r>
            <a:r>
              <a:rPr lang="en-AU"/>
              <a:t> but also clearly linked to </a:t>
            </a:r>
            <a:r>
              <a:rPr lang="en-AU">
                <a:solidFill>
                  <a:srgbClr val="00B050"/>
                </a:solidFill>
              </a:rPr>
              <a:t>why</a:t>
            </a:r>
            <a:r>
              <a:rPr lang="en-AU"/>
              <a:t> they are learning this material </a:t>
            </a:r>
          </a:p>
          <a:p>
            <a:r>
              <a:rPr lang="en-AU"/>
              <a:t>Some learners thrive on spontaneity and novelty while others are disengaged, and scared, by those aspects, and prefer a predictable routine. </a:t>
            </a:r>
          </a:p>
          <a:p>
            <a:r>
              <a:rPr lang="en-AU"/>
              <a:t>Some enjoy working alone, while others prefer to work with peers.</a:t>
            </a:r>
          </a:p>
        </p:txBody>
      </p:sp>
      <p:pic>
        <p:nvPicPr>
          <p:cNvPr id="4" name="Picture 5" descr="UDL green box &quot;provide multiple means of engagement&quot;">
            <a:extLst>
              <a:ext uri="{FF2B5EF4-FFF2-40B4-BE49-F238E27FC236}">
                <a16:creationId xmlns:a16="http://schemas.microsoft.com/office/drawing/2014/main" id="{E0E4ECFB-8C04-A065-8A95-BBBB3C42A0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4393" b="75150"/>
          <a:stretch/>
        </p:blipFill>
        <p:spPr bwMode="auto">
          <a:xfrm>
            <a:off x="8024658" y="0"/>
            <a:ext cx="3973817" cy="22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430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AE6C43-E05D-530C-3854-CC50B2B76F44}"/>
              </a:ext>
            </a:extLst>
          </p:cNvPr>
          <p:cNvSpPr>
            <a:spLocks noGrp="1"/>
          </p:cNvSpPr>
          <p:nvPr>
            <p:ph type="ctrTitle"/>
          </p:nvPr>
        </p:nvSpPr>
        <p:spPr>
          <a:xfrm>
            <a:off x="577054" y="4565161"/>
            <a:ext cx="9184784" cy="1201854"/>
          </a:xfrm>
        </p:spPr>
        <p:txBody>
          <a:bodyPr/>
          <a:lstStyle/>
          <a:p>
            <a:r>
              <a:rPr lang="en-AU"/>
              <a:t>How do we apply this to assessments?</a:t>
            </a:r>
          </a:p>
        </p:txBody>
      </p:sp>
    </p:spTree>
    <p:extLst>
      <p:ext uri="{BB962C8B-B14F-4D97-AF65-F5344CB8AC3E}">
        <p14:creationId xmlns:p14="http://schemas.microsoft.com/office/powerpoint/2010/main" val="3729603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8C34-0038-26D7-FC4D-DF1A26EF84BE}"/>
              </a:ext>
            </a:extLst>
          </p:cNvPr>
          <p:cNvSpPr>
            <a:spLocks noGrp="1"/>
          </p:cNvSpPr>
          <p:nvPr>
            <p:ph type="title"/>
          </p:nvPr>
        </p:nvSpPr>
        <p:spPr>
          <a:xfrm>
            <a:off x="4965431" y="629268"/>
            <a:ext cx="4635572" cy="1286160"/>
          </a:xfrm>
        </p:spPr>
        <p:txBody>
          <a:bodyPr anchor="b">
            <a:normAutofit/>
          </a:bodyPr>
          <a:lstStyle/>
          <a:p>
            <a:r>
              <a:rPr lang="en-AU" sz="4100"/>
              <a:t>Applying this to assessments</a:t>
            </a:r>
          </a:p>
        </p:txBody>
      </p:sp>
      <p:sp>
        <p:nvSpPr>
          <p:cNvPr id="3" name="Content Placeholder 2">
            <a:extLst>
              <a:ext uri="{FF2B5EF4-FFF2-40B4-BE49-F238E27FC236}">
                <a16:creationId xmlns:a16="http://schemas.microsoft.com/office/drawing/2014/main" id="{2F3EB029-5E9E-DEDB-EEB7-85C59B0FF272}"/>
              </a:ext>
            </a:extLst>
          </p:cNvPr>
          <p:cNvSpPr>
            <a:spLocks noGrp="1"/>
          </p:cNvSpPr>
          <p:nvPr>
            <p:ph idx="1"/>
          </p:nvPr>
        </p:nvSpPr>
        <p:spPr>
          <a:xfrm>
            <a:off x="4965431" y="2438400"/>
            <a:ext cx="6586489" cy="3785419"/>
          </a:xfrm>
        </p:spPr>
        <p:txBody>
          <a:bodyPr>
            <a:normAutofit/>
          </a:bodyPr>
          <a:lstStyle/>
          <a:p>
            <a:r>
              <a:rPr lang="en-AU" sz="2000"/>
              <a:t>Make the goals/purpose clear and authentic </a:t>
            </a:r>
          </a:p>
          <a:p>
            <a:r>
              <a:rPr lang="en-AU" sz="2000"/>
              <a:t>Design for choice and agency (when possible) </a:t>
            </a:r>
          </a:p>
          <a:p>
            <a:r>
              <a:rPr lang="en-AU" sz="2000"/>
              <a:t>Foster collaboration (encourage working in teams but not necessarily assess in teams)</a:t>
            </a:r>
          </a:p>
          <a:p>
            <a:r>
              <a:rPr lang="en-AU" sz="2000"/>
              <a:t>Support self-assessment and reflection</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EE18C"/>
            </a:solidFill>
          </a:ln>
        </p:spPr>
        <p:style>
          <a:lnRef idx="1">
            <a:schemeClr val="accent1"/>
          </a:lnRef>
          <a:fillRef idx="0">
            <a:schemeClr val="accent1"/>
          </a:fillRef>
          <a:effectRef idx="0">
            <a:schemeClr val="accent1"/>
          </a:effectRef>
          <a:fontRef idx="minor">
            <a:schemeClr val="tx1"/>
          </a:fontRef>
        </p:style>
      </p:cxnSp>
      <p:pic>
        <p:nvPicPr>
          <p:cNvPr id="4" name="Picture 5" descr="UDL green box Provide multiple means of engagement">
            <a:extLst>
              <a:ext uri="{FF2B5EF4-FFF2-40B4-BE49-F238E27FC236}">
                <a16:creationId xmlns:a16="http://schemas.microsoft.com/office/drawing/2014/main" id="{908E0F02-1048-4EF3-D7DE-949572F13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393" b="75150"/>
          <a:stretch/>
        </p:blipFill>
        <p:spPr bwMode="auto">
          <a:xfrm>
            <a:off x="9482328" y="0"/>
            <a:ext cx="2516147" cy="142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00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6D9A-99FD-EBAC-0C5F-7F453F4777A2}"/>
              </a:ext>
            </a:extLst>
          </p:cNvPr>
          <p:cNvSpPr>
            <a:spLocks noGrp="1"/>
          </p:cNvSpPr>
          <p:nvPr>
            <p:ph type="title"/>
          </p:nvPr>
        </p:nvSpPr>
        <p:spPr>
          <a:xfrm>
            <a:off x="4965430" y="629268"/>
            <a:ext cx="6586491" cy="1286160"/>
          </a:xfrm>
        </p:spPr>
        <p:txBody>
          <a:bodyPr anchor="b">
            <a:normAutofit/>
          </a:bodyPr>
          <a:lstStyle/>
          <a:p>
            <a:r>
              <a:rPr lang="en-AU" dirty="0"/>
              <a:t>Representation</a:t>
            </a:r>
          </a:p>
        </p:txBody>
      </p:sp>
      <p:pic>
        <p:nvPicPr>
          <p:cNvPr id="4" name="Picture 3" descr="Provide multiple means of representation">
            <a:extLst>
              <a:ext uri="{FF2B5EF4-FFF2-40B4-BE49-F238E27FC236}">
                <a16:creationId xmlns:a16="http://schemas.microsoft.com/office/drawing/2014/main" id="{AC949C41-A020-FBF8-7667-A5236C25A980}"/>
              </a:ext>
            </a:extLst>
          </p:cNvPr>
          <p:cNvPicPr>
            <a:picLocks noChangeAspect="1"/>
          </p:cNvPicPr>
          <p:nvPr/>
        </p:nvPicPr>
        <p:blipFill>
          <a:blip r:embed="rId3"/>
          <a:stretch>
            <a:fillRect/>
          </a:stretch>
        </p:blipFill>
        <p:spPr>
          <a:xfrm>
            <a:off x="9409176" y="115692"/>
            <a:ext cx="2782824" cy="1499917"/>
          </a:xfrm>
          <a:prstGeom prst="rect">
            <a:avLst/>
          </a:prstGeom>
        </p:spPr>
      </p:pic>
      <p:sp>
        <p:nvSpPr>
          <p:cNvPr id="3" name="Content Placeholder 2">
            <a:extLst>
              <a:ext uri="{FF2B5EF4-FFF2-40B4-BE49-F238E27FC236}">
                <a16:creationId xmlns:a16="http://schemas.microsoft.com/office/drawing/2014/main" id="{B68B67DE-4777-CFAA-E775-792DC88064A9}"/>
              </a:ext>
            </a:extLst>
          </p:cNvPr>
          <p:cNvSpPr>
            <a:spLocks noGrp="1"/>
          </p:cNvSpPr>
          <p:nvPr>
            <p:ph idx="1"/>
          </p:nvPr>
        </p:nvSpPr>
        <p:spPr>
          <a:xfrm>
            <a:off x="4965431" y="2438400"/>
            <a:ext cx="6586489" cy="3785419"/>
          </a:xfrm>
        </p:spPr>
        <p:txBody>
          <a:bodyPr>
            <a:normAutofit/>
          </a:bodyPr>
          <a:lstStyle/>
          <a:p>
            <a:r>
              <a:rPr lang="en-AU" sz="2000"/>
              <a:t>We might think that representation is about </a:t>
            </a:r>
            <a:r>
              <a:rPr lang="en-AU" sz="2000">
                <a:solidFill>
                  <a:srgbClr val="7030A0"/>
                </a:solidFill>
              </a:rPr>
              <a:t>accessibility</a:t>
            </a:r>
            <a:r>
              <a:rPr lang="en-AU" sz="2000"/>
              <a:t> for those with a disability</a:t>
            </a:r>
          </a:p>
          <a:p>
            <a:r>
              <a:rPr lang="en-AU" sz="2000"/>
              <a:t>But a key aspect of assessment is to ensure that all students </a:t>
            </a:r>
            <a:r>
              <a:rPr lang="en-AU" sz="2000">
                <a:solidFill>
                  <a:srgbClr val="7030A0"/>
                </a:solidFill>
              </a:rPr>
              <a:t>understand what is required of them</a:t>
            </a:r>
          </a:p>
          <a:p>
            <a:r>
              <a:rPr lang="en-AU" sz="2000"/>
              <a:t>Try to create a </a:t>
            </a:r>
            <a:r>
              <a:rPr lang="en-AU" sz="2000">
                <a:solidFill>
                  <a:srgbClr val="7030A0"/>
                </a:solidFill>
              </a:rPr>
              <a:t>range of resources </a:t>
            </a:r>
            <a:r>
              <a:rPr lang="en-AU" sz="2000"/>
              <a:t>that illustrate for students what you are looking for</a:t>
            </a:r>
          </a:p>
          <a:p>
            <a:r>
              <a:rPr lang="en-AU" sz="2000"/>
              <a:t>This could be a video, an annotated exemplar paper, a list of frequently asked questions etc</a:t>
            </a:r>
          </a:p>
          <a:p>
            <a:r>
              <a:rPr lang="en-AU" sz="2000"/>
              <a:t>Reducing cognitive effort in understanding assessments reduces stress</a:t>
            </a:r>
          </a:p>
        </p:txBody>
      </p:sp>
      <p:cxnSp>
        <p:nvCxnSpPr>
          <p:cNvPr id="11273" name="Straight Connector 112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E94F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ADCAA71-AC02-2B07-BF62-55C7C1F97BFD}"/>
              </a:ext>
            </a:extLst>
          </p:cNvPr>
          <p:cNvSpPr txBox="1"/>
          <p:nvPr/>
        </p:nvSpPr>
        <p:spPr>
          <a:xfrm>
            <a:off x="159798" y="6347534"/>
            <a:ext cx="3746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a:ln>
                  <a:noFill/>
                </a:ln>
                <a:solidFill>
                  <a:prstClr val="white"/>
                </a:solidFill>
                <a:effectLst/>
                <a:uLnTx/>
                <a:uFillTx/>
                <a:latin typeface="sohne"/>
                <a:ea typeface="+mn-ea"/>
                <a:cs typeface="+mn-cs"/>
              </a:rPr>
              <a:t> </a:t>
            </a:r>
            <a:r>
              <a:rPr kumimoji="0" lang="en-AU" sz="1400" b="0" i="0" u="sng" strike="noStrike" kern="1200" cap="none" spc="0" normalizeH="0" baseline="0" noProof="0" dirty="0">
                <a:ln>
                  <a:noFill/>
                </a:ln>
                <a:solidFill>
                  <a:prstClr val="white"/>
                </a:solidFill>
                <a:effectLst/>
                <a:uLnTx/>
                <a:uFillTx/>
                <a:latin typeface="sohne"/>
                <a:ea typeface="+mn-ea"/>
                <a:cs typeface="+mn-cs"/>
                <a:hlinkClick r:id="rId4">
                  <a:extLst>
                    <a:ext uri="{A12FA001-AC4F-418D-AE19-62706E023703}">
                      <ahyp:hlinkClr xmlns:ahyp="http://schemas.microsoft.com/office/drawing/2018/hyperlinkcolor" val="tx"/>
                    </a:ext>
                  </a:extLst>
                </a:hlinkClick>
              </a:rPr>
              <a:t>https://www.umaryland.edu/web-accessibility/</a:t>
            </a:r>
            <a:endParaRPr kumimoji="0" lang="en-AU"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737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E0717-9BFE-697C-81EA-48DFB593C564}"/>
              </a:ext>
            </a:extLst>
          </p:cNvPr>
          <p:cNvSpPr>
            <a:spLocks noGrp="1"/>
          </p:cNvSpPr>
          <p:nvPr>
            <p:ph type="title"/>
          </p:nvPr>
        </p:nvSpPr>
        <p:spPr/>
        <p:txBody>
          <a:bodyPr/>
          <a:lstStyle/>
          <a:p>
            <a:r>
              <a:rPr lang="en-AU"/>
              <a:t>Action and Expression</a:t>
            </a:r>
          </a:p>
        </p:txBody>
      </p:sp>
      <p:sp>
        <p:nvSpPr>
          <p:cNvPr id="7" name="Content Placeholder 6">
            <a:extLst>
              <a:ext uri="{FF2B5EF4-FFF2-40B4-BE49-F238E27FC236}">
                <a16:creationId xmlns:a16="http://schemas.microsoft.com/office/drawing/2014/main" id="{5F35EEA0-5043-8CB0-6BC0-4B07F482AE12}"/>
              </a:ext>
            </a:extLst>
          </p:cNvPr>
          <p:cNvSpPr>
            <a:spLocks noGrp="1"/>
          </p:cNvSpPr>
          <p:nvPr>
            <p:ph idx="1"/>
          </p:nvPr>
        </p:nvSpPr>
        <p:spPr>
          <a:xfrm>
            <a:off x="838200" y="2067831"/>
            <a:ext cx="10515600" cy="4109131"/>
          </a:xfrm>
        </p:spPr>
        <p:txBody>
          <a:bodyPr/>
          <a:lstStyle/>
          <a:p>
            <a:r>
              <a:rPr lang="en-AU"/>
              <a:t>This principle encourages instructors to create assessment tasks that allow students to </a:t>
            </a:r>
            <a:r>
              <a:rPr lang="en-AU">
                <a:solidFill>
                  <a:srgbClr val="00B0F0"/>
                </a:solidFill>
              </a:rPr>
              <a:t>demonstrate their learning </a:t>
            </a:r>
            <a:r>
              <a:rPr lang="en-AU"/>
              <a:t>in a way that suits them</a:t>
            </a:r>
          </a:p>
          <a:p>
            <a:r>
              <a:rPr lang="en-AU"/>
              <a:t>This might be a presentation, a written assignment, a video or an illustration etc</a:t>
            </a:r>
          </a:p>
          <a:p>
            <a:r>
              <a:rPr lang="en-AU"/>
              <a:t>The key here is providing </a:t>
            </a:r>
            <a:r>
              <a:rPr lang="en-AU">
                <a:solidFill>
                  <a:srgbClr val="00B0F0"/>
                </a:solidFill>
              </a:rPr>
              <a:t>choice</a:t>
            </a:r>
          </a:p>
          <a:p>
            <a:r>
              <a:rPr lang="en-AU"/>
              <a:t>For this to be successful your rubrics need to focus on </a:t>
            </a:r>
            <a:r>
              <a:rPr lang="en-AU">
                <a:solidFill>
                  <a:srgbClr val="00B0F0"/>
                </a:solidFill>
              </a:rPr>
              <a:t>achievement of the learning objectives</a:t>
            </a:r>
            <a:r>
              <a:rPr lang="en-AU"/>
              <a:t>, rather than things like grammar, spelling, language etc. UNLESS these are learning objectives</a:t>
            </a:r>
          </a:p>
        </p:txBody>
      </p:sp>
      <p:pic>
        <p:nvPicPr>
          <p:cNvPr id="8" name="Content Placeholder 4" descr="Provide multiple means of action and expression blue CASP image">
            <a:extLst>
              <a:ext uri="{FF2B5EF4-FFF2-40B4-BE49-F238E27FC236}">
                <a16:creationId xmlns:a16="http://schemas.microsoft.com/office/drawing/2014/main" id="{1808FEF3-5862-B09B-1A57-F7D67E05FB7A}"/>
              </a:ext>
            </a:extLst>
          </p:cNvPr>
          <p:cNvPicPr>
            <a:picLocks noChangeAspect="1"/>
          </p:cNvPicPr>
          <p:nvPr/>
        </p:nvPicPr>
        <p:blipFill>
          <a:blip r:embed="rId2"/>
          <a:stretch>
            <a:fillRect/>
          </a:stretch>
        </p:blipFill>
        <p:spPr>
          <a:xfrm>
            <a:off x="8665029" y="230187"/>
            <a:ext cx="3405413" cy="1702707"/>
          </a:xfrm>
          <a:prstGeom prst="rect">
            <a:avLst/>
          </a:prstGeom>
        </p:spPr>
      </p:pic>
    </p:spTree>
    <p:extLst>
      <p:ext uri="{BB962C8B-B14F-4D97-AF65-F5344CB8AC3E}">
        <p14:creationId xmlns:p14="http://schemas.microsoft.com/office/powerpoint/2010/main" val="618464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36F705-EBA1-C806-2DF3-13680A9173B8}"/>
              </a:ext>
            </a:extLst>
          </p:cNvPr>
          <p:cNvSpPr>
            <a:spLocks noGrp="1"/>
          </p:cNvSpPr>
          <p:nvPr>
            <p:ph type="title"/>
          </p:nvPr>
        </p:nvSpPr>
        <p:spPr/>
        <p:txBody>
          <a:bodyPr/>
          <a:lstStyle/>
          <a:p>
            <a:r>
              <a:rPr lang="en-AU"/>
              <a:t>Youtube video</a:t>
            </a:r>
          </a:p>
        </p:txBody>
      </p:sp>
      <p:sp>
        <p:nvSpPr>
          <p:cNvPr id="5" name="Text Placeholder 4">
            <a:extLst>
              <a:ext uri="{FF2B5EF4-FFF2-40B4-BE49-F238E27FC236}">
                <a16:creationId xmlns:a16="http://schemas.microsoft.com/office/drawing/2014/main" id="{FE086F30-E325-A819-7181-C1E659EA0C63}"/>
              </a:ext>
            </a:extLst>
          </p:cNvPr>
          <p:cNvSpPr>
            <a:spLocks noGrp="1"/>
          </p:cNvSpPr>
          <p:nvPr>
            <p:ph type="body" idx="1"/>
          </p:nvPr>
        </p:nvSpPr>
        <p:spPr/>
        <p:txBody>
          <a:bodyPr/>
          <a:lstStyle/>
          <a:p>
            <a:r>
              <a:rPr lang="en-AU" dirty="0">
                <a:hlinkClick r:id="rId2"/>
              </a:rPr>
              <a:t>https://youtu.be/9AqOnlL0K9k?si=8PhsE-dBE5PACPg5</a:t>
            </a:r>
            <a:r>
              <a:rPr lang="en-AU" dirty="0"/>
              <a:t> </a:t>
            </a:r>
          </a:p>
        </p:txBody>
      </p:sp>
    </p:spTree>
    <p:extLst>
      <p:ext uri="{BB962C8B-B14F-4D97-AF65-F5344CB8AC3E}">
        <p14:creationId xmlns:p14="http://schemas.microsoft.com/office/powerpoint/2010/main" val="3519573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1F36-6D80-C1C4-7E25-B15A1F462786}"/>
              </a:ext>
            </a:extLst>
          </p:cNvPr>
          <p:cNvSpPr>
            <a:spLocks noGrp="1"/>
          </p:cNvSpPr>
          <p:nvPr>
            <p:ph type="ctrTitle"/>
          </p:nvPr>
        </p:nvSpPr>
        <p:spPr>
          <a:xfrm>
            <a:off x="1296960" y="4273061"/>
            <a:ext cx="7574314" cy="1201854"/>
          </a:xfrm>
        </p:spPr>
        <p:txBody>
          <a:bodyPr/>
          <a:lstStyle/>
          <a:p>
            <a:r>
              <a:rPr lang="en-US" sz="3600" kern="1200">
                <a:solidFill>
                  <a:schemeClr val="tx1"/>
                </a:solidFill>
                <a:latin typeface="+mj-lt"/>
                <a:ea typeface="+mj-ea"/>
                <a:cs typeface="+mj-cs"/>
              </a:rPr>
              <a:t>Where do we start?</a:t>
            </a:r>
            <a:endParaRPr lang="en-AU"/>
          </a:p>
        </p:txBody>
      </p:sp>
    </p:spTree>
    <p:extLst>
      <p:ext uri="{BB962C8B-B14F-4D97-AF65-F5344CB8AC3E}">
        <p14:creationId xmlns:p14="http://schemas.microsoft.com/office/powerpoint/2010/main" val="1528050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2193-99BE-DB27-2F4A-9644A204681F}"/>
              </a:ext>
            </a:extLst>
          </p:cNvPr>
          <p:cNvSpPr>
            <a:spLocks noGrp="1"/>
          </p:cNvSpPr>
          <p:nvPr>
            <p:ph type="title"/>
          </p:nvPr>
        </p:nvSpPr>
        <p:spPr/>
        <p:txBody>
          <a:bodyPr/>
          <a:lstStyle/>
          <a:p>
            <a:r>
              <a:rPr lang="en-AU" sz="4000" b="1">
                <a:latin typeface="+mj-lt"/>
              </a:rPr>
              <a:t>Key starting points</a:t>
            </a:r>
          </a:p>
        </p:txBody>
      </p:sp>
      <p:sp>
        <p:nvSpPr>
          <p:cNvPr id="3" name="Text Placeholder 2">
            <a:extLst>
              <a:ext uri="{FF2B5EF4-FFF2-40B4-BE49-F238E27FC236}">
                <a16:creationId xmlns:a16="http://schemas.microsoft.com/office/drawing/2014/main" id="{8A65AE65-4694-1FD6-251D-25B335D49FC2}"/>
              </a:ext>
            </a:extLst>
          </p:cNvPr>
          <p:cNvSpPr>
            <a:spLocks noGrp="1"/>
          </p:cNvSpPr>
          <p:nvPr>
            <p:ph type="body" idx="1"/>
          </p:nvPr>
        </p:nvSpPr>
        <p:spPr/>
        <p:txBody>
          <a:bodyPr/>
          <a:lstStyle/>
          <a:p>
            <a:r>
              <a:rPr lang="en-AU" sz="2800">
                <a:latin typeface="+mn-lt"/>
              </a:rPr>
              <a:t>provide students with choices in their assessment both formative and summative </a:t>
            </a:r>
          </a:p>
          <a:p>
            <a:pPr marL="95250" indent="0">
              <a:buNone/>
            </a:pPr>
            <a:r>
              <a:rPr lang="en-AU" sz="1600">
                <a:latin typeface="+mn-lt"/>
              </a:rPr>
              <a:t>	(</a:t>
            </a:r>
            <a:r>
              <a:rPr lang="en-AU" sz="1600" b="0" i="0">
                <a:solidFill>
                  <a:srgbClr val="222222"/>
                </a:solidFill>
                <a:effectLst/>
                <a:latin typeface="+mn-lt"/>
              </a:rPr>
              <a:t>Alsalamah, A. (2020). Assessing students in higher education in light of UDL principles. </a:t>
            </a:r>
            <a:r>
              <a:rPr lang="en-AU" sz="1600" b="0" i="1">
                <a:solidFill>
                  <a:srgbClr val="222222"/>
                </a:solidFill>
                <a:effectLst/>
                <a:latin typeface="+mn-lt"/>
              </a:rPr>
              <a:t>American Research 	Journal of Humanities &amp; Social Science</a:t>
            </a:r>
            <a:r>
              <a:rPr lang="en-AU" sz="1600" b="0" i="0">
                <a:solidFill>
                  <a:srgbClr val="222222"/>
                </a:solidFill>
                <a:effectLst/>
                <a:latin typeface="+mn-lt"/>
              </a:rPr>
              <a:t>, </a:t>
            </a:r>
            <a:r>
              <a:rPr lang="en-AU" sz="1600" b="0" i="1">
                <a:solidFill>
                  <a:srgbClr val="222222"/>
                </a:solidFill>
                <a:effectLst/>
                <a:latin typeface="+mn-lt"/>
              </a:rPr>
              <a:t>3</a:t>
            </a:r>
            <a:r>
              <a:rPr lang="en-AU" sz="1600" b="0" i="0">
                <a:solidFill>
                  <a:srgbClr val="222222"/>
                </a:solidFill>
                <a:effectLst/>
                <a:latin typeface="+mn-lt"/>
              </a:rPr>
              <a:t>(1), 24-27.)</a:t>
            </a:r>
            <a:endParaRPr lang="en-AU" sz="2000" b="0" i="0">
              <a:solidFill>
                <a:srgbClr val="222222"/>
              </a:solidFill>
              <a:effectLst/>
              <a:latin typeface="+mn-lt"/>
            </a:endParaRPr>
          </a:p>
          <a:p>
            <a:r>
              <a:rPr lang="en-AU" sz="2800">
                <a:effectLst/>
                <a:latin typeface="+mn-lt"/>
              </a:rPr>
              <a:t>before you start to choose the assessment methods for your course, you will start by considering that assessment is not just a measure of what students know; it has the capacity to shape a student’s attitude, goal setting, and engagement </a:t>
            </a:r>
          </a:p>
          <a:p>
            <a:pPr lvl="1"/>
            <a:r>
              <a:rPr lang="en-AU" sz="1300">
                <a:effectLst/>
                <a:latin typeface="+mn-lt"/>
              </a:rPr>
              <a:t>(Struyven, Dochy, &amp; Janssens, 2005) </a:t>
            </a:r>
            <a:endParaRPr lang="en-AU" sz="1900">
              <a:latin typeface="+mn-lt"/>
            </a:endParaRPr>
          </a:p>
          <a:p>
            <a:endParaRPr lang="en-AU"/>
          </a:p>
        </p:txBody>
      </p:sp>
    </p:spTree>
    <p:extLst>
      <p:ext uri="{BB962C8B-B14F-4D97-AF65-F5344CB8AC3E}">
        <p14:creationId xmlns:p14="http://schemas.microsoft.com/office/powerpoint/2010/main" val="2176157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219075" y="296177"/>
            <a:ext cx="10957593" cy="1000685"/>
          </a:xfrm>
        </p:spPr>
        <p:txBody>
          <a:bodyPr/>
          <a:lstStyle/>
          <a:p>
            <a:r>
              <a:rPr lang="en-US" dirty="0">
                <a:solidFill>
                  <a:schemeClr val="tx1"/>
                </a:solidFill>
              </a:rPr>
              <a:t>About this session</a:t>
            </a:r>
          </a:p>
        </p:txBody>
      </p:sp>
      <p:sp>
        <p:nvSpPr>
          <p:cNvPr id="4" name="Text Placeholder 2">
            <a:extLst>
              <a:ext uri="{FF2B5EF4-FFF2-40B4-BE49-F238E27FC236}">
                <a16:creationId xmlns:a16="http://schemas.microsoft.com/office/drawing/2014/main" id="{67B36043-17AC-85C7-6490-DEA78759496F}"/>
              </a:ext>
            </a:extLst>
          </p:cNvPr>
          <p:cNvSpPr txBox="1">
            <a:spLocks/>
          </p:cNvSpPr>
          <p:nvPr/>
        </p:nvSpPr>
        <p:spPr>
          <a:xfrm>
            <a:off x="366984" y="980911"/>
            <a:ext cx="11531600" cy="42642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10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pPr marL="342900" indent="-342900">
              <a:lnSpc>
                <a:spcPct val="150000"/>
              </a:lnSpc>
            </a:pPr>
            <a:r>
              <a:rPr lang="en-US" kern="0" dirty="0">
                <a:solidFill>
                  <a:schemeClr val="tx1"/>
                </a:solidFill>
              </a:rPr>
              <a:t>This session is being recorded. If you do not wish to appear on screen please hide camera</a:t>
            </a:r>
          </a:p>
          <a:p>
            <a:pPr marL="342900" indent="-342900">
              <a:lnSpc>
                <a:spcPct val="150000"/>
              </a:lnSpc>
            </a:pPr>
            <a:r>
              <a:rPr lang="en-US" kern="0" dirty="0">
                <a:solidFill>
                  <a:schemeClr val="tx1"/>
                </a:solidFill>
              </a:rPr>
              <a:t>This session will be captioned (either live captioning or closed captions)</a:t>
            </a:r>
          </a:p>
          <a:p>
            <a:pPr marL="0" indent="0">
              <a:lnSpc>
                <a:spcPct val="150000"/>
              </a:lnSpc>
              <a:buNone/>
            </a:pPr>
            <a:r>
              <a:rPr lang="en-US" b="1" kern="0" dirty="0">
                <a:solidFill>
                  <a:schemeClr val="tx1"/>
                </a:solidFill>
              </a:rPr>
              <a:t>Session etiquette</a:t>
            </a:r>
          </a:p>
          <a:p>
            <a:pPr marL="285750" indent="-285750">
              <a:lnSpc>
                <a:spcPct val="150000"/>
              </a:lnSpc>
              <a:buFont typeface="Arial,Sans-Serif"/>
              <a:buChar char="•"/>
            </a:pPr>
            <a:r>
              <a:rPr lang="en-US" kern="0" dirty="0"/>
              <a:t>Use Chat or Q+A function as directed by presenter</a:t>
            </a:r>
          </a:p>
          <a:p>
            <a:pPr marL="285750" indent="-285750">
              <a:lnSpc>
                <a:spcPct val="150000"/>
              </a:lnSpc>
              <a:buFont typeface="Arial,Sans-Serif"/>
              <a:buChar char="•"/>
            </a:pPr>
            <a:r>
              <a:rPr lang="en-US" kern="0" dirty="0"/>
              <a:t>Indicate in the Chat or Q+A function for questions as directed by presenter</a:t>
            </a:r>
          </a:p>
          <a:p>
            <a:pPr marL="285750" indent="-285750">
              <a:lnSpc>
                <a:spcPct val="150000"/>
              </a:lnSpc>
              <a:buFont typeface="Arial,Sans-Serif"/>
              <a:buChar char="•"/>
            </a:pPr>
            <a:r>
              <a:rPr lang="en-US" kern="0" dirty="0"/>
              <a:t>Where appropriate use raised hand emoji to ask questions </a:t>
            </a:r>
          </a:p>
          <a:p>
            <a:pPr marL="285750" indent="-285750">
              <a:lnSpc>
                <a:spcPct val="150000"/>
              </a:lnSpc>
              <a:buFont typeface="Arial,Sans-Serif"/>
              <a:buChar char="•"/>
            </a:pPr>
            <a:r>
              <a:rPr lang="en-US" kern="0" dirty="0"/>
              <a:t>Ensure your surrounding environment is quiet when mic is on (e.g., phones, pets </a:t>
            </a:r>
            <a:r>
              <a:rPr lang="en-US" kern="0" dirty="0" err="1"/>
              <a:t>etc</a:t>
            </a:r>
            <a:r>
              <a:rPr lang="en-US" kern="0" dirty="0"/>
              <a:t>)</a:t>
            </a:r>
          </a:p>
          <a:p>
            <a:pPr marL="285750" indent="-285750">
              <a:lnSpc>
                <a:spcPct val="150000"/>
              </a:lnSpc>
              <a:buFont typeface="Arial,Sans-Serif"/>
              <a:buChar char="•"/>
            </a:pPr>
            <a:r>
              <a:rPr lang="en-US" kern="0" dirty="0"/>
              <a:t>Turn off mic when not speaking</a:t>
            </a:r>
          </a:p>
          <a:p>
            <a:pPr marL="285750" indent="-285750">
              <a:lnSpc>
                <a:spcPct val="150000"/>
              </a:lnSpc>
              <a:buFont typeface="Arial,Sans-Serif"/>
              <a:buChar char="•"/>
            </a:pPr>
            <a:endParaRPr lang="en-US" kern="0" dirty="0"/>
          </a:p>
          <a:p>
            <a:pPr marL="285750" indent="-285750">
              <a:lnSpc>
                <a:spcPct val="150000"/>
              </a:lnSpc>
              <a:buFont typeface="Arial,Sans-Serif"/>
              <a:buChar char="•"/>
            </a:pPr>
            <a:endParaRPr lang="en-US" kern="0" dirty="0"/>
          </a:p>
        </p:txBody>
      </p:sp>
      <p:pic>
        <p:nvPicPr>
          <p:cNvPr id="6" name="Graphic 5" descr="Raised hand with solid fill">
            <a:extLst>
              <a:ext uri="{FF2B5EF4-FFF2-40B4-BE49-F238E27FC236}">
                <a16:creationId xmlns:a16="http://schemas.microsoft.com/office/drawing/2014/main" id="{05B93517-927A-8AD3-5496-3DF97AD42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376" y="3433079"/>
            <a:ext cx="482600" cy="482600"/>
          </a:xfrm>
          <a:prstGeom prst="rect">
            <a:avLst/>
          </a:prstGeom>
        </p:spPr>
      </p:pic>
    </p:spTree>
    <p:extLst>
      <p:ext uri="{BB962C8B-B14F-4D97-AF65-F5344CB8AC3E}">
        <p14:creationId xmlns:p14="http://schemas.microsoft.com/office/powerpoint/2010/main" val="1143932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1F36-6D80-C1C4-7E25-B15A1F462786}"/>
              </a:ext>
            </a:extLst>
          </p:cNvPr>
          <p:cNvSpPr>
            <a:spLocks noGrp="1"/>
          </p:cNvSpPr>
          <p:nvPr>
            <p:ph type="ctrTitle"/>
          </p:nvPr>
        </p:nvSpPr>
        <p:spPr>
          <a:xfrm>
            <a:off x="1296960" y="4273061"/>
            <a:ext cx="7574314" cy="1201854"/>
          </a:xfrm>
        </p:spPr>
        <p:txBody>
          <a:bodyPr/>
          <a:lstStyle/>
          <a:p>
            <a:r>
              <a:rPr lang="en-US" sz="3600" kern="1200">
                <a:latin typeface="+mj-lt"/>
                <a:ea typeface="+mj-ea"/>
                <a:cs typeface="+mj-cs"/>
              </a:rPr>
              <a:t>Step 1:</a:t>
            </a:r>
            <a:r>
              <a:rPr lang="en-US" sz="3600" kern="1200">
                <a:solidFill>
                  <a:schemeClr val="tx1"/>
                </a:solidFill>
                <a:latin typeface="+mj-lt"/>
                <a:ea typeface="+mj-ea"/>
                <a:cs typeface="+mj-cs"/>
              </a:rPr>
              <a:t> Who are your students? </a:t>
            </a:r>
            <a:endParaRPr lang="en-AU"/>
          </a:p>
        </p:txBody>
      </p:sp>
    </p:spTree>
    <p:extLst>
      <p:ext uri="{BB962C8B-B14F-4D97-AF65-F5344CB8AC3E}">
        <p14:creationId xmlns:p14="http://schemas.microsoft.com/office/powerpoint/2010/main" val="32424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BECCC-C38F-5E28-63B2-7643027D55A8}"/>
              </a:ext>
            </a:extLst>
          </p:cNvPr>
          <p:cNvSpPr>
            <a:spLocks noGrp="1"/>
          </p:cNvSpPr>
          <p:nvPr>
            <p:ph type="title"/>
          </p:nvPr>
        </p:nvSpPr>
        <p:spPr>
          <a:xfrm>
            <a:off x="623580" y="392213"/>
            <a:ext cx="7574314" cy="797523"/>
          </a:xfrm>
        </p:spPr>
        <p:txBody>
          <a:bodyPr/>
          <a:lstStyle/>
          <a:p>
            <a:r>
              <a:rPr lang="en-US" dirty="0"/>
              <a:t>Who are your students?</a:t>
            </a:r>
            <a:endParaRPr lang="en-AU" dirty="0"/>
          </a:p>
        </p:txBody>
      </p:sp>
      <p:pic>
        <p:nvPicPr>
          <p:cNvPr id="2" name="Picture 1" descr="Image showing data generated about a student cohort from the University of Sydney">
            <a:extLst>
              <a:ext uri="{FF2B5EF4-FFF2-40B4-BE49-F238E27FC236}">
                <a16:creationId xmlns:a16="http://schemas.microsoft.com/office/drawing/2014/main" id="{9F9D7518-9BB1-C74E-67B1-B68B4682A66E}"/>
              </a:ext>
            </a:extLst>
          </p:cNvPr>
          <p:cNvPicPr>
            <a:picLocks noChangeAspect="1"/>
          </p:cNvPicPr>
          <p:nvPr/>
        </p:nvPicPr>
        <p:blipFill>
          <a:blip r:embed="rId3"/>
          <a:stretch>
            <a:fillRect/>
          </a:stretch>
        </p:blipFill>
        <p:spPr>
          <a:xfrm>
            <a:off x="3912243" y="1205588"/>
            <a:ext cx="7433330" cy="4446823"/>
          </a:xfrm>
          <a:prstGeom prst="rect">
            <a:avLst/>
          </a:prstGeom>
        </p:spPr>
      </p:pic>
    </p:spTree>
    <p:extLst>
      <p:ext uri="{BB962C8B-B14F-4D97-AF65-F5344CB8AC3E}">
        <p14:creationId xmlns:p14="http://schemas.microsoft.com/office/powerpoint/2010/main" val="217251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1F36-6D80-C1C4-7E25-B15A1F462786}"/>
              </a:ext>
            </a:extLst>
          </p:cNvPr>
          <p:cNvSpPr>
            <a:spLocks noGrp="1"/>
          </p:cNvSpPr>
          <p:nvPr>
            <p:ph type="ctrTitle"/>
          </p:nvPr>
        </p:nvSpPr>
        <p:spPr>
          <a:xfrm>
            <a:off x="1296960" y="4448907"/>
            <a:ext cx="9675840" cy="1201854"/>
          </a:xfrm>
        </p:spPr>
        <p:txBody>
          <a:bodyPr/>
          <a:lstStyle/>
          <a:p>
            <a:r>
              <a:rPr lang="en-US" sz="3600" kern="1200">
                <a:solidFill>
                  <a:schemeClr val="tx1"/>
                </a:solidFill>
                <a:latin typeface="+mj-lt"/>
                <a:ea typeface="+mj-ea"/>
                <a:cs typeface="+mj-cs"/>
              </a:rPr>
              <a:t>Step 2: What is the purpose of this assessment? WHY are you assessing this?</a:t>
            </a:r>
            <a:endParaRPr lang="en-AU"/>
          </a:p>
        </p:txBody>
      </p:sp>
    </p:spTree>
    <p:extLst>
      <p:ext uri="{BB962C8B-B14F-4D97-AF65-F5344CB8AC3E}">
        <p14:creationId xmlns:p14="http://schemas.microsoft.com/office/powerpoint/2010/main" val="153693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7F3C5-C3CF-BA70-6F2B-EE933DA2B117}"/>
              </a:ext>
            </a:extLst>
          </p:cNvPr>
          <p:cNvSpPr>
            <a:spLocks noGrp="1"/>
          </p:cNvSpPr>
          <p:nvPr>
            <p:ph type="title"/>
          </p:nvPr>
        </p:nvSpPr>
        <p:spPr/>
        <p:txBody>
          <a:bodyPr/>
          <a:lstStyle/>
          <a:p>
            <a:r>
              <a:rPr lang="en-AU"/>
              <a:t>Mentimeter</a:t>
            </a:r>
          </a:p>
        </p:txBody>
      </p:sp>
      <p:sp>
        <p:nvSpPr>
          <p:cNvPr id="3" name="Content Placeholder 2">
            <a:extLst>
              <a:ext uri="{FF2B5EF4-FFF2-40B4-BE49-F238E27FC236}">
                <a16:creationId xmlns:a16="http://schemas.microsoft.com/office/drawing/2014/main" id="{C1AE80CB-EF36-0FA6-2A47-ECAB139D72F6}"/>
              </a:ext>
            </a:extLst>
          </p:cNvPr>
          <p:cNvSpPr>
            <a:spLocks noGrp="1"/>
          </p:cNvSpPr>
          <p:nvPr>
            <p:ph idx="1"/>
          </p:nvPr>
        </p:nvSpPr>
        <p:spPr/>
        <p:txBody>
          <a:bodyPr/>
          <a:lstStyle/>
          <a:p>
            <a:r>
              <a:rPr lang="en-AU" sz="2400" dirty="0">
                <a:hlinkClick r:id="rId2"/>
              </a:rPr>
              <a:t>https://www.menti.com/aldard23h48e</a:t>
            </a:r>
            <a:r>
              <a:rPr lang="en-AU" sz="2400" dirty="0"/>
              <a:t> </a:t>
            </a:r>
          </a:p>
        </p:txBody>
      </p:sp>
      <p:pic>
        <p:nvPicPr>
          <p:cNvPr id="4098" name="Picture 2" descr="Interactive presentation software - Mentimeter">
            <a:extLst>
              <a:ext uri="{FF2B5EF4-FFF2-40B4-BE49-F238E27FC236}">
                <a16:creationId xmlns:a16="http://schemas.microsoft.com/office/drawing/2014/main" id="{B10814F1-D504-4455-4272-68EA25422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895" y="249044"/>
            <a:ext cx="2102263" cy="117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062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BEE8-1536-477B-A20C-42290B273264}"/>
              </a:ext>
            </a:extLst>
          </p:cNvPr>
          <p:cNvSpPr>
            <a:spLocks noGrp="1"/>
          </p:cNvSpPr>
          <p:nvPr>
            <p:ph type="title"/>
          </p:nvPr>
        </p:nvSpPr>
        <p:spPr/>
        <p:txBody>
          <a:bodyPr/>
          <a:lstStyle/>
          <a:p>
            <a:r>
              <a:rPr lang="en-AU"/>
              <a:t>How do we map aka constructive alignment</a:t>
            </a:r>
          </a:p>
        </p:txBody>
      </p:sp>
      <p:pic>
        <p:nvPicPr>
          <p:cNvPr id="3074" name="Picture 2" descr="Constructive alignment - Faculty of Medicine - University of Queensland">
            <a:extLst>
              <a:ext uri="{FF2B5EF4-FFF2-40B4-BE49-F238E27FC236}">
                <a16:creationId xmlns:a16="http://schemas.microsoft.com/office/drawing/2014/main" id="{B707A4B9-95A2-5566-B945-1488AF11B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485900"/>
            <a:ext cx="5018088" cy="429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058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0B32B5-CE88-14BA-E76F-F404A31157F4}"/>
              </a:ext>
            </a:extLst>
          </p:cNvPr>
          <p:cNvSpPr>
            <a:spLocks noGrp="1"/>
          </p:cNvSpPr>
          <p:nvPr>
            <p:ph type="title"/>
          </p:nvPr>
        </p:nvSpPr>
        <p:spPr>
          <a:xfrm>
            <a:off x="838200" y="-1325563"/>
            <a:ext cx="10515600" cy="1325563"/>
          </a:xfrm>
        </p:spPr>
        <p:txBody>
          <a:bodyPr spcFirstLastPara="1" wrap="square" lIns="91425" tIns="45700" rIns="91425" bIns="45700" anchor="b" anchorCtr="0">
            <a:noAutofit/>
          </a:bodyPr>
          <a:lstStyle/>
          <a:p>
            <a:r>
              <a:rPr lang="en-AU" dirty="0"/>
              <a:t>Purposes of assessment</a:t>
            </a:r>
          </a:p>
        </p:txBody>
      </p:sp>
      <p:graphicFrame>
        <p:nvGraphicFramePr>
          <p:cNvPr id="9" name="Table 8">
            <a:extLst>
              <a:ext uri="{FF2B5EF4-FFF2-40B4-BE49-F238E27FC236}">
                <a16:creationId xmlns:a16="http://schemas.microsoft.com/office/drawing/2014/main" id="{098F3DD7-5E37-3DCA-4B83-64740F06E2F9}"/>
              </a:ext>
            </a:extLst>
          </p:cNvPr>
          <p:cNvGraphicFramePr>
            <a:graphicFrameLocks noGrp="1"/>
          </p:cNvGraphicFramePr>
          <p:nvPr>
            <p:extLst>
              <p:ext uri="{D42A27DB-BD31-4B8C-83A1-F6EECF244321}">
                <p14:modId xmlns:p14="http://schemas.microsoft.com/office/powerpoint/2010/main" val="3958594918"/>
              </p:ext>
            </p:extLst>
          </p:nvPr>
        </p:nvGraphicFramePr>
        <p:xfrm>
          <a:off x="628782" y="244344"/>
          <a:ext cx="10934433" cy="5654920"/>
        </p:xfrm>
        <a:graphic>
          <a:graphicData uri="http://schemas.openxmlformats.org/drawingml/2006/table">
            <a:tbl>
              <a:tblPr firstRow="1">
                <a:tableStyleId>{2D5ABB26-0587-4C30-8999-92F81FD0307C}</a:tableStyleId>
              </a:tblPr>
              <a:tblGrid>
                <a:gridCol w="2435694">
                  <a:extLst>
                    <a:ext uri="{9D8B030D-6E8A-4147-A177-3AD203B41FA5}">
                      <a16:colId xmlns:a16="http://schemas.microsoft.com/office/drawing/2014/main" val="435538668"/>
                    </a:ext>
                  </a:extLst>
                </a:gridCol>
                <a:gridCol w="4337221">
                  <a:extLst>
                    <a:ext uri="{9D8B030D-6E8A-4147-A177-3AD203B41FA5}">
                      <a16:colId xmlns:a16="http://schemas.microsoft.com/office/drawing/2014/main" val="2041097223"/>
                    </a:ext>
                  </a:extLst>
                </a:gridCol>
                <a:gridCol w="4161518">
                  <a:extLst>
                    <a:ext uri="{9D8B030D-6E8A-4147-A177-3AD203B41FA5}">
                      <a16:colId xmlns:a16="http://schemas.microsoft.com/office/drawing/2014/main" val="596334245"/>
                    </a:ext>
                  </a:extLst>
                </a:gridCol>
              </a:tblGrid>
              <a:tr h="266408">
                <a:tc>
                  <a:txBody>
                    <a:bodyPr/>
                    <a:lstStyle/>
                    <a:p>
                      <a:r>
                        <a:rPr lang="en-AU" sz="1600">
                          <a:solidFill>
                            <a:schemeClr val="bg1"/>
                          </a:solidFill>
                          <a:effectLst/>
                        </a:rPr>
                        <a:t>Type of assessment </a:t>
                      </a:r>
                      <a:endParaRPr lang="en-AU" sz="2000">
                        <a:solidFill>
                          <a:schemeClr val="bg1"/>
                        </a:solidFill>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AU" sz="1600">
                          <a:solidFill>
                            <a:schemeClr val="bg1"/>
                          </a:solidFill>
                          <a:effectLst/>
                        </a:rPr>
                        <a:t>Description </a:t>
                      </a:r>
                      <a:endParaRPr lang="en-AU" sz="2000">
                        <a:solidFill>
                          <a:schemeClr val="bg1"/>
                        </a:solidFill>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r>
                        <a:rPr lang="en-AU" sz="1600">
                          <a:solidFill>
                            <a:schemeClr val="bg1"/>
                          </a:solidFill>
                          <a:effectLst/>
                        </a:rPr>
                        <a:t>Purpose </a:t>
                      </a:r>
                      <a:endParaRPr lang="en-AU" sz="2000">
                        <a:solidFill>
                          <a:schemeClr val="bg1"/>
                        </a:solidFill>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407968582"/>
                  </a:ext>
                </a:extLst>
              </a:tr>
              <a:tr h="444014">
                <a:tc>
                  <a:txBody>
                    <a:bodyPr/>
                    <a:lstStyle/>
                    <a:p>
                      <a:r>
                        <a:rPr lang="en-AU" sz="1600">
                          <a:effectLst/>
                        </a:rPr>
                        <a:t>Formative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for learning (does not record formal marks or grades).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support learning towards summative assessment.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302219"/>
                  </a:ext>
                </a:extLst>
              </a:tr>
              <a:tr h="444014">
                <a:tc>
                  <a:txBody>
                    <a:bodyPr/>
                    <a:lstStyle/>
                    <a:p>
                      <a:r>
                        <a:rPr lang="en-AU" sz="1600">
                          <a:effectLst/>
                        </a:rPr>
                        <a:t>Summative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of learning (generates formal marks or grades).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evaluate and formally record levels of attainment.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5295385"/>
                  </a:ext>
                </a:extLst>
              </a:tr>
              <a:tr h="266408">
                <a:tc>
                  <a:txBody>
                    <a:bodyPr/>
                    <a:lstStyle/>
                    <a:p>
                      <a:r>
                        <a:rPr lang="en-AU" sz="1600">
                          <a:effectLst/>
                        </a:rPr>
                        <a:t>Diagnostic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of learning needs.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guide learning effort and focus.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7785"/>
                  </a:ext>
                </a:extLst>
              </a:tr>
              <a:tr h="444014">
                <a:tc>
                  <a:txBody>
                    <a:bodyPr/>
                    <a:lstStyle/>
                    <a:p>
                      <a:r>
                        <a:rPr lang="en-AU" sz="1600">
                          <a:effectLst/>
                        </a:rPr>
                        <a:t>Dynamic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through unfamiliar challenges and contexts.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determine ability to adapt.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773963"/>
                  </a:ext>
                </a:extLst>
              </a:tr>
              <a:tr h="266408">
                <a:tc>
                  <a:txBody>
                    <a:bodyPr/>
                    <a:lstStyle/>
                    <a:p>
                      <a:r>
                        <a:rPr lang="en-AU" sz="1600">
                          <a:effectLst/>
                        </a:rPr>
                        <a:t>Ipsative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of individual progress.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determine individual learning progress.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707485"/>
                  </a:ext>
                </a:extLst>
              </a:tr>
              <a:tr h="621620">
                <a:tc>
                  <a:txBody>
                    <a:bodyPr/>
                    <a:lstStyle/>
                    <a:p>
                      <a:r>
                        <a:rPr lang="en-AU" sz="1600">
                          <a:effectLst/>
                        </a:rPr>
                        <a:t>Synoptic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of the synthesis of knowledge (eg programme level projects).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evaluate ability to make connections and combine knowledge and ideas</a:t>
                      </a:r>
                      <a:r>
                        <a:rPr lang="en-AU" sz="1600" baseline="0">
                          <a:effectLst/>
                        </a:rPr>
                        <a:t> </a:t>
                      </a:r>
                      <a:r>
                        <a:rPr lang="en-AU" sz="1600">
                          <a:effectLst/>
                        </a:rPr>
                        <a:t>in action.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7645578"/>
                  </a:ext>
                </a:extLst>
              </a:tr>
              <a:tr h="266408">
                <a:tc>
                  <a:txBody>
                    <a:bodyPr/>
                    <a:lstStyle/>
                    <a:p>
                      <a:r>
                        <a:rPr lang="en-AU" sz="1600">
                          <a:effectLst/>
                        </a:rPr>
                        <a:t>Prescriptive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Closed or tightly defined competencies or outcomes.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measure against defined standards.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0472888"/>
                  </a:ext>
                </a:extLst>
              </a:tr>
              <a:tr h="444014">
                <a:tc>
                  <a:txBody>
                    <a:bodyPr/>
                    <a:lstStyle/>
                    <a:p>
                      <a:r>
                        <a:rPr lang="en-AU" sz="1600">
                          <a:effectLst/>
                        </a:rPr>
                        <a:t>Negotiated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Flexibility in determining what and how of assessment (eg, student co-creation).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empower and engage students.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966710"/>
                  </a:ext>
                </a:extLst>
              </a:tr>
              <a:tr h="444014">
                <a:tc>
                  <a:txBody>
                    <a:bodyPr/>
                    <a:lstStyle/>
                    <a:p>
                      <a:r>
                        <a:rPr lang="en-AU" sz="1600">
                          <a:effectLst/>
                        </a:rPr>
                        <a:t>Traditional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Assessment through standardised tests including recall of knowledge.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To assure consistency and for administrative efficiency.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419312"/>
                  </a:ext>
                </a:extLst>
              </a:tr>
              <a:tr h="444014">
                <a:tc>
                  <a:txBody>
                    <a:bodyPr/>
                    <a:lstStyle/>
                    <a:p>
                      <a:r>
                        <a:rPr lang="en-AU" sz="1600">
                          <a:effectLst/>
                        </a:rPr>
                        <a:t>Authentic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effectLst/>
                        </a:rPr>
                        <a:t>Contextual, applied, professional, and/or ‘real-world’ assessment. </a:t>
                      </a:r>
                      <a:endParaRPr lang="en-AU" sz="200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dirty="0">
                          <a:effectLst/>
                        </a:rPr>
                        <a:t>To develop professional competencies and meaning in study. </a:t>
                      </a:r>
                      <a:endParaRPr lang="en-AU" sz="2000" dirty="0">
                        <a:effectLst/>
                      </a:endParaRPr>
                    </a:p>
                  </a:txBody>
                  <a:tcPr marL="88803" marR="88803" marT="44401" marB="444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437331"/>
                  </a:ext>
                </a:extLst>
              </a:tr>
            </a:tbl>
          </a:graphicData>
        </a:graphic>
      </p:graphicFrame>
      <p:sp>
        <p:nvSpPr>
          <p:cNvPr id="6" name="TextBox 5">
            <a:extLst>
              <a:ext uri="{FF2B5EF4-FFF2-40B4-BE49-F238E27FC236}">
                <a16:creationId xmlns:a16="http://schemas.microsoft.com/office/drawing/2014/main" id="{7373FE1E-31AC-7402-F85E-4811828A12DB}"/>
              </a:ext>
            </a:extLst>
          </p:cNvPr>
          <p:cNvSpPr txBox="1"/>
          <p:nvPr/>
        </p:nvSpPr>
        <p:spPr>
          <a:xfrm>
            <a:off x="403587" y="6035189"/>
            <a:ext cx="11384825" cy="1107996"/>
          </a:xfrm>
          <a:prstGeom prst="rect">
            <a:avLst/>
          </a:prstGeom>
          <a:noFill/>
        </p:spPr>
        <p:txBody>
          <a:bodyPr wrap="square" rtlCol="0">
            <a:spAutoFit/>
          </a:bodyPr>
          <a:lstStyle/>
          <a:p>
            <a:r>
              <a:rPr lang="en-AU" sz="1600" b="1">
                <a:effectLst/>
                <a:latin typeface="MArial"/>
              </a:rPr>
              <a:t>From Curriculum design for mental health and wellbeing </a:t>
            </a:r>
            <a:endParaRPr lang="en-AU" sz="1600"/>
          </a:p>
          <a:p>
            <a:r>
              <a:rPr lang="en-AU" sz="1600" b="0">
                <a:effectLst/>
                <a:latin typeface="MArial"/>
              </a:rPr>
              <a:t>Chris Wilson, Dr Gillian Knight, Dr Wendy Leadbeater, Rev Nicola Shephard, Dr Hala Shokr, Jon Taylor, Dr Elinor Vettraino, Adam Warren, Prof Helen Higson </a:t>
            </a:r>
            <a:endParaRPr lang="en-AU" sz="1600"/>
          </a:p>
          <a:p>
            <a:endParaRPr lang="en-AU"/>
          </a:p>
        </p:txBody>
      </p:sp>
    </p:spTree>
    <p:extLst>
      <p:ext uri="{BB962C8B-B14F-4D97-AF65-F5344CB8AC3E}">
        <p14:creationId xmlns:p14="http://schemas.microsoft.com/office/powerpoint/2010/main" val="3854367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1F36-6D80-C1C4-7E25-B15A1F462786}"/>
              </a:ext>
            </a:extLst>
          </p:cNvPr>
          <p:cNvSpPr>
            <a:spLocks noGrp="1"/>
          </p:cNvSpPr>
          <p:nvPr>
            <p:ph type="ctrTitle"/>
          </p:nvPr>
        </p:nvSpPr>
        <p:spPr>
          <a:xfrm>
            <a:off x="1296960" y="4448907"/>
            <a:ext cx="9675840" cy="1201854"/>
          </a:xfrm>
        </p:spPr>
        <p:txBody>
          <a:bodyPr/>
          <a:lstStyle/>
          <a:p>
            <a:r>
              <a:rPr lang="en-US" sz="3600" kern="1200">
                <a:solidFill>
                  <a:schemeClr val="tx1"/>
                </a:solidFill>
                <a:latin typeface="+mj-lt"/>
                <a:ea typeface="+mj-ea"/>
                <a:cs typeface="+mj-cs"/>
              </a:rPr>
              <a:t>Step 3: How will I mark this work?</a:t>
            </a:r>
            <a:endParaRPr lang="en-AU"/>
          </a:p>
        </p:txBody>
      </p:sp>
    </p:spTree>
    <p:extLst>
      <p:ext uri="{BB962C8B-B14F-4D97-AF65-F5344CB8AC3E}">
        <p14:creationId xmlns:p14="http://schemas.microsoft.com/office/powerpoint/2010/main" val="8189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F321-83AA-E471-9969-109DBAE0F02A}"/>
              </a:ext>
            </a:extLst>
          </p:cNvPr>
          <p:cNvSpPr txBox="1">
            <a:spLocks noGrp="1"/>
          </p:cNvSpPr>
          <p:nvPr>
            <p:ph type="title" idx="4294967295"/>
          </p:nvPr>
        </p:nvSpPr>
        <p:spPr>
          <a:xfrm>
            <a:off x="825501" y="722540"/>
            <a:ext cx="3351755" cy="54129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400"/>
              <a:buFont typeface="Arial"/>
              <a:buNone/>
              <a:defRPr sz="3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400"/>
              <a:buFont typeface="Arial"/>
              <a:buNone/>
              <a:tabLst/>
              <a:defRPr/>
            </a:pPr>
            <a:r>
              <a:rPr kumimoji="0" lang="en-AU" sz="4000" b="0" i="0" u="none" strike="noStrike" kern="0" cap="none" spc="0" normalizeH="0" baseline="0" noProof="0" dirty="0">
                <a:ln>
                  <a:noFill/>
                </a:ln>
                <a:solidFill>
                  <a:schemeClr val="accent3"/>
                </a:solidFill>
                <a:effectLst/>
                <a:uLnTx/>
                <a:uFillTx/>
                <a:latin typeface="Arial"/>
                <a:ea typeface="Arial"/>
                <a:cs typeface="Arial"/>
                <a:sym typeface="Arial"/>
              </a:rPr>
              <a:t>Two examples</a:t>
            </a:r>
          </a:p>
        </p:txBody>
      </p:sp>
      <p:graphicFrame>
        <p:nvGraphicFramePr>
          <p:cNvPr id="3" name="Content Placeholder 2" descr="Weekly quizzes; Essay">
            <a:extLst>
              <a:ext uri="{FF2B5EF4-FFF2-40B4-BE49-F238E27FC236}">
                <a16:creationId xmlns:a16="http://schemas.microsoft.com/office/drawing/2014/main" id="{80614774-9459-7C87-05C5-BAC8F2DD7480}"/>
              </a:ext>
            </a:extLst>
          </p:cNvPr>
          <p:cNvGraphicFramePr>
            <a:graphicFrameLocks/>
          </p:cNvGraphicFramePr>
          <p:nvPr>
            <p:extLst>
              <p:ext uri="{D42A27DB-BD31-4B8C-83A1-F6EECF244321}">
                <p14:modId xmlns:p14="http://schemas.microsoft.com/office/powerpoint/2010/main" val="4174045403"/>
              </p:ext>
            </p:extLst>
          </p:nvPr>
        </p:nvGraphicFramePr>
        <p:xfrm>
          <a:off x="4795555" y="417060"/>
          <a:ext cx="5961345" cy="541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6872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9B5C-2350-EE0C-4DE2-18C7A364C289}"/>
              </a:ext>
            </a:extLst>
          </p:cNvPr>
          <p:cNvSpPr>
            <a:spLocks noGrp="1"/>
          </p:cNvSpPr>
          <p:nvPr>
            <p:ph type="title"/>
          </p:nvPr>
        </p:nvSpPr>
        <p:spPr>
          <a:xfrm>
            <a:off x="783355" y="477336"/>
            <a:ext cx="5387502" cy="1325563"/>
          </a:xfrm>
        </p:spPr>
        <p:txBody>
          <a:bodyPr>
            <a:normAutofit/>
          </a:bodyPr>
          <a:lstStyle/>
          <a:p>
            <a:r>
              <a:rPr lang="en-AU" dirty="0"/>
              <a:t>Example 1: weekly quizzes</a:t>
            </a:r>
          </a:p>
        </p:txBody>
      </p:sp>
      <p:sp>
        <p:nvSpPr>
          <p:cNvPr id="7" name="TextBox 6">
            <a:extLst>
              <a:ext uri="{FF2B5EF4-FFF2-40B4-BE49-F238E27FC236}">
                <a16:creationId xmlns:a16="http://schemas.microsoft.com/office/drawing/2014/main" id="{F1672BBA-3A9D-318C-B89B-7ABE8F0F353B}"/>
              </a:ext>
            </a:extLst>
          </p:cNvPr>
          <p:cNvSpPr txBox="1"/>
          <p:nvPr/>
        </p:nvSpPr>
        <p:spPr>
          <a:xfrm>
            <a:off x="897655" y="2334488"/>
            <a:ext cx="6096000" cy="369332"/>
          </a:xfrm>
          <a:prstGeom prst="rect">
            <a:avLst/>
          </a:prstGeom>
          <a:noFill/>
        </p:spPr>
        <p:txBody>
          <a:bodyPr wrap="square">
            <a:spAutoFit/>
          </a:bodyPr>
          <a:lstStyle/>
          <a:p>
            <a:r>
              <a:rPr lang="en-AU" sz="1800" dirty="0">
                <a:hlinkClick r:id="rId3"/>
              </a:rPr>
              <a:t>https://www.menti.com/aldard23h48e</a:t>
            </a:r>
            <a:r>
              <a:rPr lang="en-AU" sz="1800" dirty="0"/>
              <a:t> </a:t>
            </a:r>
          </a:p>
        </p:txBody>
      </p:sp>
    </p:spTree>
    <p:extLst>
      <p:ext uri="{BB962C8B-B14F-4D97-AF65-F5344CB8AC3E}">
        <p14:creationId xmlns:p14="http://schemas.microsoft.com/office/powerpoint/2010/main" val="2031299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9B5C-2350-EE0C-4DE2-18C7A364C289}"/>
              </a:ext>
            </a:extLst>
          </p:cNvPr>
          <p:cNvSpPr>
            <a:spLocks noGrp="1"/>
          </p:cNvSpPr>
          <p:nvPr>
            <p:ph type="title"/>
          </p:nvPr>
        </p:nvSpPr>
        <p:spPr>
          <a:xfrm>
            <a:off x="838200" y="365125"/>
            <a:ext cx="5387502" cy="1325563"/>
          </a:xfrm>
        </p:spPr>
        <p:txBody>
          <a:bodyPr>
            <a:normAutofit/>
          </a:bodyPr>
          <a:lstStyle/>
          <a:p>
            <a:r>
              <a:rPr lang="en-AU"/>
              <a:t>Example 1: weekly quizzes</a:t>
            </a:r>
          </a:p>
        </p:txBody>
      </p:sp>
      <p:sp>
        <p:nvSpPr>
          <p:cNvPr id="3" name="Content Placeholder 2">
            <a:extLst>
              <a:ext uri="{FF2B5EF4-FFF2-40B4-BE49-F238E27FC236}">
                <a16:creationId xmlns:a16="http://schemas.microsoft.com/office/drawing/2014/main" id="{D5CDA855-FB0E-6D3B-490D-AB5DE776DD7E}"/>
              </a:ext>
            </a:extLst>
          </p:cNvPr>
          <p:cNvSpPr>
            <a:spLocks noGrp="1"/>
          </p:cNvSpPr>
          <p:nvPr>
            <p:ph idx="1"/>
          </p:nvPr>
        </p:nvSpPr>
        <p:spPr>
          <a:xfrm>
            <a:off x="838200" y="1825625"/>
            <a:ext cx="5570706" cy="4351338"/>
          </a:xfrm>
        </p:spPr>
        <p:txBody>
          <a:bodyPr>
            <a:normAutofit lnSpcReduction="10000"/>
          </a:bodyPr>
          <a:lstStyle/>
          <a:p>
            <a:pPr marL="571500" indent="-342900">
              <a:buFont typeface="Arial" panose="020B0604020202020204" pitchFamily="34" charset="0"/>
              <a:buChar char="•"/>
            </a:pPr>
            <a:r>
              <a:rPr lang="en-AU" sz="2000"/>
              <a:t>do you use weekly quizzes?  </a:t>
            </a:r>
          </a:p>
          <a:p>
            <a:pPr marL="571500" indent="-342900">
              <a:buFont typeface="Arial" panose="020B0604020202020204" pitchFamily="34" charset="0"/>
              <a:buChar char="•"/>
            </a:pPr>
            <a:r>
              <a:rPr lang="en-AU" sz="2000"/>
              <a:t>What is the purpose of your using these? </a:t>
            </a:r>
          </a:p>
          <a:p>
            <a:pPr marL="571500" indent="-342900">
              <a:buFont typeface="Arial" panose="020B0604020202020204" pitchFamily="34" charset="0"/>
              <a:buChar char="•"/>
            </a:pPr>
            <a:r>
              <a:rPr lang="en-AU" sz="2000"/>
              <a:t>Is it to demonstrate understanding of key material, is it to encourage students to keep up with the material (are you on track?), is it to ensure that students have done the pre-reading?</a:t>
            </a:r>
          </a:p>
          <a:p>
            <a:pPr marL="571500" indent="-342900">
              <a:buFont typeface="Arial" panose="020B0604020202020204" pitchFamily="34" charset="0"/>
              <a:buChar char="•"/>
            </a:pPr>
            <a:r>
              <a:rPr lang="en-AU" sz="2000"/>
              <a:t>Is it linked to workload for staff? </a:t>
            </a:r>
          </a:p>
          <a:p>
            <a:pPr marL="571500" indent="-342900">
              <a:buFont typeface="Arial" panose="020B0604020202020204" pitchFamily="34" charset="0"/>
              <a:buChar char="•"/>
            </a:pPr>
            <a:r>
              <a:rPr lang="en-AU" sz="2000"/>
              <a:t>Does feedback on quizzes support ongoing learning/self-monitoring?</a:t>
            </a:r>
          </a:p>
          <a:p>
            <a:pPr marL="571500" indent="-342900">
              <a:buFont typeface="Arial" panose="020B0604020202020204" pitchFamily="34" charset="0"/>
              <a:buChar char="•"/>
            </a:pPr>
            <a:r>
              <a:rPr lang="en-AU" sz="2000"/>
              <a:t>Do they add up to a significant number of marks?</a:t>
            </a:r>
          </a:p>
          <a:p>
            <a:pPr marL="571500" indent="-342900">
              <a:buFont typeface="Arial" panose="020B0604020202020204" pitchFamily="34" charset="0"/>
              <a:buChar char="•"/>
            </a:pPr>
            <a:r>
              <a:rPr lang="en-AU" sz="2000"/>
              <a:t>Are they timed or untimed?</a:t>
            </a:r>
          </a:p>
        </p:txBody>
      </p:sp>
      <p:pic>
        <p:nvPicPr>
          <p:cNvPr id="5122" name="Picture 2" descr="The grand end of term quiz | Feature | RSC Education">
            <a:extLst>
              <a:ext uri="{FF2B5EF4-FFF2-40B4-BE49-F238E27FC236}">
                <a16:creationId xmlns:a16="http://schemas.microsoft.com/office/drawing/2014/main" id="{505C1B45-44AE-46B9-5588-86A147726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45" r="20913" b="1"/>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19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627855" y="491695"/>
            <a:ext cx="10957593" cy="1000685"/>
          </a:xfrm>
        </p:spPr>
        <p:txBody>
          <a:bodyPr/>
          <a:lstStyle/>
          <a:p>
            <a:r>
              <a:rPr lang="en-US" dirty="0">
                <a:solidFill>
                  <a:schemeClr val="tx1"/>
                </a:solidFill>
              </a:rPr>
              <a:t>Acknowledgement to traditional custodians</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627855" y="1492380"/>
            <a:ext cx="10957594" cy="3828027"/>
          </a:xfrm>
        </p:spPr>
        <p:txBody>
          <a:bodyPr/>
          <a:lstStyle/>
          <a:p>
            <a:pPr marL="95250" indent="0" algn="l" fontAlgn="base">
              <a:buNone/>
            </a:pPr>
            <a:r>
              <a:rPr lang="en-AU" sz="2800" b="0" i="1">
                <a:solidFill>
                  <a:srgbClr val="000000"/>
                </a:solidFill>
                <a:effectLst/>
                <a:latin typeface="+mn-lt"/>
              </a:rPr>
              <a:t>Before we begin today, I would like to acknowledge the Traditional Owners of Australia and recognise their continuing connection to land, water and culture. I am currently on the land of the Birrabirigal people of the Eora Nation and pay my respects to their Elders, past, present and emerging. I further acknowledge the Traditional Owners of the country on which you are on and pay respects to their Elders, past, present and future.</a:t>
            </a:r>
            <a:br>
              <a:rPr lang="en-AU" sz="2800">
                <a:latin typeface="+mn-lt"/>
              </a:rPr>
            </a:br>
            <a:endParaRPr lang="en-US" sz="2800" dirty="0">
              <a:latin typeface="+mn-lt"/>
            </a:endParaRPr>
          </a:p>
        </p:txBody>
      </p:sp>
    </p:spTree>
    <p:extLst>
      <p:ext uri="{BB962C8B-B14F-4D97-AF65-F5344CB8AC3E}">
        <p14:creationId xmlns:p14="http://schemas.microsoft.com/office/powerpoint/2010/main" val="58481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804A-BC4F-732B-2B42-117999445C40}"/>
              </a:ext>
            </a:extLst>
          </p:cNvPr>
          <p:cNvSpPr>
            <a:spLocks noGrp="1"/>
          </p:cNvSpPr>
          <p:nvPr>
            <p:ph type="title"/>
          </p:nvPr>
        </p:nvSpPr>
        <p:spPr>
          <a:xfrm>
            <a:off x="1371597" y="348865"/>
            <a:ext cx="10044023" cy="877729"/>
          </a:xfrm>
        </p:spPr>
        <p:txBody>
          <a:bodyPr anchor="ctr">
            <a:normAutofit/>
          </a:bodyPr>
          <a:lstStyle/>
          <a:p>
            <a:r>
              <a:rPr lang="en-AU" sz="4000">
                <a:solidFill>
                  <a:schemeClr val="accent2"/>
                </a:solidFill>
              </a:rPr>
              <a:t>Purpose</a:t>
            </a:r>
          </a:p>
        </p:txBody>
      </p:sp>
      <p:graphicFrame>
        <p:nvGraphicFramePr>
          <p:cNvPr id="5" name="Content Placeholder 2" descr="Box that contains the words &#10;&#10;Of learning (summative) , For learning (formative) and as learning (reflection, peer appraisal, self monitoring)">
            <a:extLst>
              <a:ext uri="{FF2B5EF4-FFF2-40B4-BE49-F238E27FC236}">
                <a16:creationId xmlns:a16="http://schemas.microsoft.com/office/drawing/2014/main" id="{FD6853DA-EA4B-9695-28D6-7D8B3A50FB0D}"/>
              </a:ext>
            </a:extLst>
          </p:cNvPr>
          <p:cNvGraphicFramePr>
            <a:graphicFrameLocks noGrp="1"/>
          </p:cNvGraphicFramePr>
          <p:nvPr>
            <p:ph idx="1"/>
            <p:extLst>
              <p:ext uri="{D42A27DB-BD31-4B8C-83A1-F6EECF244321}">
                <p14:modId xmlns:p14="http://schemas.microsoft.com/office/powerpoint/2010/main" val="3825430910"/>
              </p:ext>
            </p:extLst>
          </p:nvPr>
        </p:nvGraphicFramePr>
        <p:xfrm>
          <a:off x="534471" y="1226594"/>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4042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4F7B-D5A2-B587-D1C4-AD39262BAF8C}"/>
              </a:ext>
            </a:extLst>
          </p:cNvPr>
          <p:cNvSpPr>
            <a:spLocks noGrp="1"/>
          </p:cNvSpPr>
          <p:nvPr>
            <p:ph type="title"/>
          </p:nvPr>
        </p:nvSpPr>
        <p:spPr>
          <a:xfrm>
            <a:off x="838200" y="365125"/>
            <a:ext cx="5387502" cy="1325563"/>
          </a:xfrm>
        </p:spPr>
        <p:txBody>
          <a:bodyPr>
            <a:normAutofit/>
          </a:bodyPr>
          <a:lstStyle/>
          <a:p>
            <a:r>
              <a:rPr lang="en-AU"/>
              <a:t>For keeping up with content</a:t>
            </a:r>
          </a:p>
        </p:txBody>
      </p:sp>
      <p:sp>
        <p:nvSpPr>
          <p:cNvPr id="3" name="Content Placeholder 2">
            <a:extLst>
              <a:ext uri="{FF2B5EF4-FFF2-40B4-BE49-F238E27FC236}">
                <a16:creationId xmlns:a16="http://schemas.microsoft.com/office/drawing/2014/main" id="{5D84BEB2-EB41-121D-5724-B28B2241DD92}"/>
              </a:ext>
            </a:extLst>
          </p:cNvPr>
          <p:cNvSpPr>
            <a:spLocks noGrp="1"/>
          </p:cNvSpPr>
          <p:nvPr>
            <p:ph idx="1"/>
          </p:nvPr>
        </p:nvSpPr>
        <p:spPr>
          <a:xfrm>
            <a:off x="838200" y="1825625"/>
            <a:ext cx="5387502" cy="4351338"/>
          </a:xfrm>
        </p:spPr>
        <p:txBody>
          <a:bodyPr>
            <a:normAutofit/>
          </a:bodyPr>
          <a:lstStyle/>
          <a:p>
            <a:pPr marL="514350" indent="-285750">
              <a:buFont typeface="Arial" panose="020B0604020202020204" pitchFamily="34" charset="0"/>
              <a:buChar char="•"/>
            </a:pPr>
            <a:r>
              <a:rPr lang="en-AU"/>
              <a:t>Keep quizzes untimed</a:t>
            </a:r>
          </a:p>
          <a:p>
            <a:pPr marL="514350" indent="-285750">
              <a:buFont typeface="Arial" panose="020B0604020202020204" pitchFamily="34" charset="0"/>
              <a:buChar char="•"/>
            </a:pPr>
            <a:r>
              <a:rPr lang="en-AU"/>
              <a:t>Allow students unlimited attempts</a:t>
            </a:r>
          </a:p>
          <a:p>
            <a:pPr marL="514350" indent="-285750">
              <a:buFont typeface="Arial" panose="020B0604020202020204" pitchFamily="34" charset="0"/>
              <a:buChar char="•"/>
            </a:pPr>
            <a:r>
              <a:rPr lang="en-AU"/>
              <a:t>Provide feedback that builds learning</a:t>
            </a:r>
          </a:p>
          <a:p>
            <a:pPr marL="514350" indent="-285750">
              <a:buFont typeface="Arial" panose="020B0604020202020204" pitchFamily="34" charset="0"/>
              <a:buChar char="•"/>
            </a:pPr>
            <a:r>
              <a:rPr lang="en-AU"/>
              <a:t>Use them to judge where the cohort is up to</a:t>
            </a:r>
          </a:p>
          <a:p>
            <a:pPr marL="514350" indent="-285750">
              <a:buFont typeface="Arial" panose="020B0604020202020204" pitchFamily="34" charset="0"/>
              <a:buChar char="•"/>
            </a:pPr>
            <a:r>
              <a:rPr lang="en-AU"/>
              <a:t>Low weighted/formative</a:t>
            </a:r>
          </a:p>
        </p:txBody>
      </p:sp>
    </p:spTree>
    <p:extLst>
      <p:ext uri="{BB962C8B-B14F-4D97-AF65-F5344CB8AC3E}">
        <p14:creationId xmlns:p14="http://schemas.microsoft.com/office/powerpoint/2010/main" val="1293243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D4DE-0423-59E6-B534-9E87B4025417}"/>
              </a:ext>
            </a:extLst>
          </p:cNvPr>
          <p:cNvSpPr>
            <a:spLocks noGrp="1"/>
          </p:cNvSpPr>
          <p:nvPr>
            <p:ph type="title"/>
          </p:nvPr>
        </p:nvSpPr>
        <p:spPr>
          <a:xfrm>
            <a:off x="4965430" y="629268"/>
            <a:ext cx="6586491" cy="1286160"/>
          </a:xfrm>
        </p:spPr>
        <p:txBody>
          <a:bodyPr anchor="b">
            <a:normAutofit/>
          </a:bodyPr>
          <a:lstStyle/>
          <a:p>
            <a:r>
              <a:rPr lang="en-AU"/>
              <a:t>Alternatives</a:t>
            </a:r>
          </a:p>
        </p:txBody>
      </p:sp>
      <p:sp>
        <p:nvSpPr>
          <p:cNvPr id="3" name="Content Placeholder 2">
            <a:extLst>
              <a:ext uri="{FF2B5EF4-FFF2-40B4-BE49-F238E27FC236}">
                <a16:creationId xmlns:a16="http://schemas.microsoft.com/office/drawing/2014/main" id="{DDD67F06-7736-0565-5674-75B879A0CD6F}"/>
              </a:ext>
            </a:extLst>
          </p:cNvPr>
          <p:cNvSpPr>
            <a:spLocks noGrp="1"/>
          </p:cNvSpPr>
          <p:nvPr>
            <p:ph idx="1"/>
          </p:nvPr>
        </p:nvSpPr>
        <p:spPr>
          <a:xfrm>
            <a:off x="4965431" y="2438400"/>
            <a:ext cx="6586489" cy="3785419"/>
          </a:xfrm>
        </p:spPr>
        <p:txBody>
          <a:bodyPr>
            <a:normAutofit lnSpcReduction="10000"/>
          </a:bodyPr>
          <a:lstStyle/>
          <a:p>
            <a:r>
              <a:rPr lang="en-AU" sz="2000"/>
              <a:t>Replace some or all of the quizzes by marked activities</a:t>
            </a:r>
          </a:p>
          <a:p>
            <a:pPr marL="1028700" lvl="1" indent="-342900">
              <a:buFont typeface="Arial" panose="020B0604020202020204" pitchFamily="34" charset="0"/>
              <a:buChar char="•"/>
            </a:pPr>
            <a:r>
              <a:rPr lang="en-AU" sz="2000"/>
              <a:t>Post in discussion forum</a:t>
            </a:r>
          </a:p>
          <a:p>
            <a:pPr marL="1028700" lvl="1" indent="-342900">
              <a:buFont typeface="Arial" panose="020B0604020202020204" pitchFamily="34" charset="0"/>
              <a:buChar char="•"/>
            </a:pPr>
            <a:r>
              <a:rPr lang="en-AU" sz="2000"/>
              <a:t>Peer review task</a:t>
            </a:r>
          </a:p>
          <a:p>
            <a:pPr marL="1028700" lvl="1" indent="-342900">
              <a:buFont typeface="Arial" panose="020B0604020202020204" pitchFamily="34" charset="0"/>
              <a:buChar char="•"/>
            </a:pPr>
            <a:r>
              <a:rPr lang="en-AU" sz="2000"/>
              <a:t>Reflection task</a:t>
            </a:r>
          </a:p>
          <a:p>
            <a:pPr marL="1028700" lvl="1" indent="-342900">
              <a:buFont typeface="Arial" panose="020B0604020202020204" pitchFamily="34" charset="0"/>
              <a:buChar char="•"/>
            </a:pPr>
            <a:r>
              <a:rPr lang="en-AU" sz="2000"/>
              <a:t>Collaborative online task (summarise a chapter of a text)</a:t>
            </a:r>
          </a:p>
          <a:p>
            <a:r>
              <a:rPr lang="en-AU" sz="2400"/>
              <a:t>Offer alternative formats</a:t>
            </a:r>
          </a:p>
          <a:p>
            <a:pPr marL="1028700" lvl="1" indent="-342900">
              <a:buFont typeface="Arial" panose="020B0604020202020204" pitchFamily="34" charset="0"/>
              <a:buChar char="•"/>
            </a:pPr>
            <a:r>
              <a:rPr lang="en-AU" sz="2000"/>
              <a:t>Create an infographic</a:t>
            </a:r>
          </a:p>
          <a:p>
            <a:pPr marL="1028700" lvl="1" indent="-342900">
              <a:buFont typeface="Arial" panose="020B0604020202020204" pitchFamily="34" charset="0"/>
              <a:buChar char="•"/>
            </a:pPr>
            <a:r>
              <a:rPr lang="en-AU" sz="2000"/>
              <a:t>Record a podcast</a:t>
            </a:r>
          </a:p>
          <a:p>
            <a:pPr marL="1028700" lvl="1" indent="-342900">
              <a:buFont typeface="Arial" panose="020B0604020202020204" pitchFamily="34" charset="0"/>
              <a:buChar char="•"/>
            </a:pPr>
            <a:r>
              <a:rPr lang="en-AU" sz="2000"/>
              <a:t>Make a video </a:t>
            </a:r>
          </a:p>
        </p:txBody>
      </p:sp>
    </p:spTree>
    <p:extLst>
      <p:ext uri="{BB962C8B-B14F-4D97-AF65-F5344CB8AC3E}">
        <p14:creationId xmlns:p14="http://schemas.microsoft.com/office/powerpoint/2010/main" val="1284757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A01F-AAAC-AF32-9A31-24B7AEA7125A}"/>
              </a:ext>
            </a:extLst>
          </p:cNvPr>
          <p:cNvSpPr>
            <a:spLocks noGrp="1"/>
          </p:cNvSpPr>
          <p:nvPr>
            <p:ph type="title"/>
          </p:nvPr>
        </p:nvSpPr>
        <p:spPr>
          <a:xfrm>
            <a:off x="358394" y="437388"/>
            <a:ext cx="3438144" cy="1124712"/>
          </a:xfrm>
        </p:spPr>
        <p:txBody>
          <a:bodyPr anchor="b">
            <a:normAutofit/>
          </a:bodyPr>
          <a:lstStyle/>
          <a:p>
            <a:r>
              <a:rPr lang="en-AU" sz="2800"/>
              <a:t>Quizzes for marks (summative)</a:t>
            </a:r>
          </a:p>
        </p:txBody>
      </p:sp>
      <p:sp>
        <p:nvSpPr>
          <p:cNvPr id="3" name="Content Placeholder 2">
            <a:extLst>
              <a:ext uri="{FF2B5EF4-FFF2-40B4-BE49-F238E27FC236}">
                <a16:creationId xmlns:a16="http://schemas.microsoft.com/office/drawing/2014/main" id="{9AFC4393-D417-7696-7F4C-E04062357644}"/>
              </a:ext>
            </a:extLst>
          </p:cNvPr>
          <p:cNvSpPr>
            <a:spLocks noGrp="1"/>
          </p:cNvSpPr>
          <p:nvPr>
            <p:ph idx="1"/>
          </p:nvPr>
        </p:nvSpPr>
        <p:spPr>
          <a:xfrm>
            <a:off x="459994" y="2489454"/>
            <a:ext cx="9890506" cy="3207258"/>
          </a:xfrm>
        </p:spPr>
        <p:txBody>
          <a:bodyPr anchor="t">
            <a:normAutofit/>
          </a:bodyPr>
          <a:lstStyle/>
          <a:p>
            <a:pPr marL="514350" indent="-285750">
              <a:buFont typeface="Arial" panose="020B0604020202020204" pitchFamily="34" charset="0"/>
              <a:buChar char="•"/>
            </a:pPr>
            <a:r>
              <a:rPr lang="en-AU" sz="1700"/>
              <a:t>At a key point in the semester (after time to learn and understand the concepts)</a:t>
            </a:r>
          </a:p>
          <a:p>
            <a:pPr marL="514350" indent="-285750">
              <a:buFont typeface="Arial" panose="020B0604020202020204" pitchFamily="34" charset="0"/>
              <a:buChar char="•"/>
            </a:pPr>
            <a:r>
              <a:rPr lang="en-AU" sz="1700"/>
              <a:t>Build competence beforehand from previous formative assessment</a:t>
            </a:r>
          </a:p>
          <a:p>
            <a:pPr marL="514350" indent="-285750">
              <a:buFont typeface="Arial" panose="020B0604020202020204" pitchFamily="34" charset="0"/>
              <a:buChar char="•"/>
            </a:pPr>
            <a:r>
              <a:rPr lang="en-AU" sz="1700"/>
              <a:t>Reward those who completed all formative quizzes (repeat questions)</a:t>
            </a:r>
          </a:p>
          <a:p>
            <a:pPr marL="514350" indent="-285750">
              <a:buFont typeface="Arial" panose="020B0604020202020204" pitchFamily="34" charset="0"/>
              <a:buChar char="•"/>
            </a:pPr>
            <a:r>
              <a:rPr lang="en-AU" sz="1700"/>
              <a:t>No surprises</a:t>
            </a:r>
          </a:p>
          <a:p>
            <a:pPr marL="514350" indent="-285750">
              <a:buFont typeface="Arial" panose="020B0604020202020204" pitchFamily="34" charset="0"/>
              <a:buChar char="•"/>
            </a:pPr>
            <a:r>
              <a:rPr lang="en-AU" sz="1700"/>
              <a:t>Use formative results to identify key concepts in summative tests</a:t>
            </a:r>
          </a:p>
          <a:p>
            <a:endParaRPr lang="en-AU" sz="1700"/>
          </a:p>
        </p:txBody>
      </p:sp>
    </p:spTree>
    <p:extLst>
      <p:ext uri="{BB962C8B-B14F-4D97-AF65-F5344CB8AC3E}">
        <p14:creationId xmlns:p14="http://schemas.microsoft.com/office/powerpoint/2010/main" val="43770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19E3-8053-1C2F-12B3-9A089F33804D}"/>
              </a:ext>
            </a:extLst>
          </p:cNvPr>
          <p:cNvSpPr>
            <a:spLocks noGrp="1"/>
          </p:cNvSpPr>
          <p:nvPr>
            <p:ph type="title"/>
          </p:nvPr>
        </p:nvSpPr>
        <p:spPr>
          <a:xfrm>
            <a:off x="4965430" y="629268"/>
            <a:ext cx="6586491" cy="1286160"/>
          </a:xfrm>
        </p:spPr>
        <p:txBody>
          <a:bodyPr anchor="b">
            <a:normAutofit/>
          </a:bodyPr>
          <a:lstStyle/>
          <a:p>
            <a:r>
              <a:rPr lang="en-AU"/>
              <a:t>Example 2: Essay</a:t>
            </a:r>
          </a:p>
        </p:txBody>
      </p:sp>
      <p:sp>
        <p:nvSpPr>
          <p:cNvPr id="3" name="Content Placeholder 2">
            <a:extLst>
              <a:ext uri="{FF2B5EF4-FFF2-40B4-BE49-F238E27FC236}">
                <a16:creationId xmlns:a16="http://schemas.microsoft.com/office/drawing/2014/main" id="{4765F1BF-76AC-71EE-7DDF-3124D0909E45}"/>
              </a:ext>
            </a:extLst>
          </p:cNvPr>
          <p:cNvSpPr>
            <a:spLocks noGrp="1"/>
          </p:cNvSpPr>
          <p:nvPr>
            <p:ph idx="1"/>
          </p:nvPr>
        </p:nvSpPr>
        <p:spPr>
          <a:xfrm>
            <a:off x="736601" y="2438401"/>
            <a:ext cx="10815320" cy="3441700"/>
          </a:xfrm>
        </p:spPr>
        <p:txBody>
          <a:bodyPr>
            <a:normAutofit/>
          </a:bodyPr>
          <a:lstStyle/>
          <a:p>
            <a:pPr marL="571500" indent="-342900">
              <a:buFont typeface="Arial" panose="020B0604020202020204" pitchFamily="34" charset="0"/>
              <a:buChar char="•"/>
            </a:pPr>
            <a:r>
              <a:rPr lang="en-AU" sz="2000"/>
              <a:t>Writing an essay involves a range of skills that may not be key learning objectives such as formulating an argument, grammar and spelling, essay writing style, and so on</a:t>
            </a:r>
          </a:p>
          <a:p>
            <a:pPr marL="571500" indent="-342900">
              <a:buFont typeface="Arial" panose="020B0604020202020204" pitchFamily="34" charset="0"/>
              <a:buChar char="•"/>
            </a:pPr>
            <a:r>
              <a:rPr lang="en-AU" sz="2000"/>
              <a:t>If essay writing style is a learning objective, then you will teach or provide links to materials to teach the skills you are assessing in this unit of study</a:t>
            </a:r>
          </a:p>
          <a:p>
            <a:pPr marL="571500" indent="-342900">
              <a:buFont typeface="Arial" panose="020B0604020202020204" pitchFamily="34" charset="0"/>
              <a:buChar char="•"/>
            </a:pPr>
            <a:r>
              <a:rPr lang="en-AU" sz="2000"/>
              <a:t>If you are examining the content – what alternative ways can you use to assess the content?</a:t>
            </a:r>
          </a:p>
        </p:txBody>
      </p:sp>
    </p:spTree>
    <p:extLst>
      <p:ext uri="{BB962C8B-B14F-4D97-AF65-F5344CB8AC3E}">
        <p14:creationId xmlns:p14="http://schemas.microsoft.com/office/powerpoint/2010/main" val="1001596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5FC2E-9EDF-ABFD-DE9D-8364A0487DA8}"/>
              </a:ext>
            </a:extLst>
          </p:cNvPr>
          <p:cNvSpPr>
            <a:spLocks noGrp="1"/>
          </p:cNvSpPr>
          <p:nvPr>
            <p:ph type="title"/>
          </p:nvPr>
        </p:nvSpPr>
        <p:spPr>
          <a:xfrm>
            <a:off x="838201" y="643467"/>
            <a:ext cx="5391016" cy="1800526"/>
          </a:xfrm>
        </p:spPr>
        <p:txBody>
          <a:bodyPr>
            <a:normAutofit/>
          </a:bodyPr>
          <a:lstStyle/>
          <a:p>
            <a:r>
              <a:rPr lang="en-AU" sz="3600"/>
              <a:t>Authentic writing examples</a:t>
            </a:r>
          </a:p>
        </p:txBody>
      </p:sp>
      <p:sp>
        <p:nvSpPr>
          <p:cNvPr id="3" name="Content Placeholder 2">
            <a:extLst>
              <a:ext uri="{FF2B5EF4-FFF2-40B4-BE49-F238E27FC236}">
                <a16:creationId xmlns:a16="http://schemas.microsoft.com/office/drawing/2014/main" id="{5F2E9B0D-9844-71EF-D4CC-A740DBF5FB41}"/>
              </a:ext>
            </a:extLst>
          </p:cNvPr>
          <p:cNvSpPr>
            <a:spLocks noGrp="1"/>
          </p:cNvSpPr>
          <p:nvPr>
            <p:ph idx="1"/>
          </p:nvPr>
        </p:nvSpPr>
        <p:spPr>
          <a:xfrm>
            <a:off x="838200" y="2623381"/>
            <a:ext cx="10426700" cy="3553581"/>
          </a:xfrm>
        </p:spPr>
        <p:txBody>
          <a:bodyPr>
            <a:normAutofit/>
          </a:bodyPr>
          <a:lstStyle/>
          <a:p>
            <a:pPr marL="571500" indent="-342900">
              <a:buFont typeface="Arial" panose="020B0604020202020204" pitchFamily="34" charset="0"/>
              <a:buChar char="•"/>
            </a:pPr>
            <a:r>
              <a:rPr lang="en-AU" sz="2000"/>
              <a:t>Write notes in clinical note writing style</a:t>
            </a:r>
          </a:p>
          <a:p>
            <a:pPr marL="571500" indent="-342900">
              <a:buFont typeface="Arial" panose="020B0604020202020204" pitchFamily="34" charset="0"/>
              <a:buChar char="•"/>
            </a:pPr>
            <a:r>
              <a:rPr lang="en-AU" sz="2000"/>
              <a:t>Prepare a presentation that you would deliver in the workplace</a:t>
            </a:r>
          </a:p>
          <a:p>
            <a:pPr marL="571500" indent="-342900">
              <a:buFont typeface="Arial" panose="020B0604020202020204" pitchFamily="34" charset="0"/>
              <a:buChar char="•"/>
            </a:pPr>
            <a:r>
              <a:rPr lang="en-AU" sz="2000"/>
              <a:t>Create a flyer for a product or approach (to inform clients in the workplace)</a:t>
            </a:r>
          </a:p>
          <a:p>
            <a:pPr marL="571500" indent="-342900">
              <a:buFont typeface="Arial" panose="020B0604020202020204" pitchFamily="34" charset="0"/>
              <a:buChar char="•"/>
            </a:pPr>
            <a:r>
              <a:rPr lang="en-AU" sz="2000"/>
              <a:t>Create a website that consumers might access</a:t>
            </a:r>
          </a:p>
        </p:txBody>
      </p:sp>
    </p:spTree>
    <p:extLst>
      <p:ext uri="{BB962C8B-B14F-4D97-AF65-F5344CB8AC3E}">
        <p14:creationId xmlns:p14="http://schemas.microsoft.com/office/powerpoint/2010/main" val="33065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C0FB-62EE-5122-0780-FAEA8E8358D2}"/>
              </a:ext>
            </a:extLst>
          </p:cNvPr>
          <p:cNvSpPr>
            <a:spLocks noGrp="1"/>
          </p:cNvSpPr>
          <p:nvPr>
            <p:ph type="title"/>
          </p:nvPr>
        </p:nvSpPr>
        <p:spPr/>
        <p:txBody>
          <a:bodyPr/>
          <a:lstStyle/>
          <a:p>
            <a:r>
              <a:rPr lang="en-AU"/>
              <a:t>Writing a rubric</a:t>
            </a:r>
          </a:p>
        </p:txBody>
      </p:sp>
      <p:sp>
        <p:nvSpPr>
          <p:cNvPr id="3" name="Content Placeholder 2">
            <a:extLst>
              <a:ext uri="{FF2B5EF4-FFF2-40B4-BE49-F238E27FC236}">
                <a16:creationId xmlns:a16="http://schemas.microsoft.com/office/drawing/2014/main" id="{94162CD5-35D5-9906-8E11-2D639592CD4E}"/>
              </a:ext>
            </a:extLst>
          </p:cNvPr>
          <p:cNvSpPr>
            <a:spLocks noGrp="1"/>
          </p:cNvSpPr>
          <p:nvPr>
            <p:ph idx="1"/>
          </p:nvPr>
        </p:nvSpPr>
        <p:spPr>
          <a:xfrm>
            <a:off x="838200" y="1825625"/>
            <a:ext cx="7464552" cy="4351338"/>
          </a:xfrm>
        </p:spPr>
        <p:txBody>
          <a:bodyPr/>
          <a:lstStyle/>
          <a:p>
            <a:pPr marL="514350" indent="-285750">
              <a:buFont typeface="Arial" panose="020B0604020202020204" pitchFamily="34" charset="0"/>
              <a:buChar char="•"/>
            </a:pPr>
            <a:r>
              <a:rPr lang="en-AU" sz="2400"/>
              <a:t>Your rubric needs to focus on demonstrating learning of the key concepts</a:t>
            </a:r>
          </a:p>
          <a:p>
            <a:pPr marL="514350" indent="-285750">
              <a:buFont typeface="Arial" panose="020B0604020202020204" pitchFamily="34" charset="0"/>
              <a:buChar char="•"/>
            </a:pPr>
            <a:r>
              <a:rPr lang="en-AU" sz="2400"/>
              <a:t>You can also award marks for effort and style – but keeping it non specific to the format</a:t>
            </a:r>
          </a:p>
          <a:p>
            <a:endParaRPr lang="en-AU"/>
          </a:p>
        </p:txBody>
      </p:sp>
    </p:spTree>
    <p:extLst>
      <p:ext uri="{BB962C8B-B14F-4D97-AF65-F5344CB8AC3E}">
        <p14:creationId xmlns:p14="http://schemas.microsoft.com/office/powerpoint/2010/main" val="2710422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051D-6B9F-BC22-E712-0FDF1571278E}"/>
              </a:ext>
            </a:extLst>
          </p:cNvPr>
          <p:cNvSpPr>
            <a:spLocks noGrp="1"/>
          </p:cNvSpPr>
          <p:nvPr>
            <p:ph type="title"/>
          </p:nvPr>
        </p:nvSpPr>
        <p:spPr>
          <a:xfrm>
            <a:off x="838200" y="365125"/>
            <a:ext cx="10515600" cy="727075"/>
          </a:xfrm>
        </p:spPr>
        <p:txBody>
          <a:bodyPr/>
          <a:lstStyle/>
          <a:p>
            <a:r>
              <a:rPr lang="en-AU"/>
              <a:t>Using a rubric</a:t>
            </a:r>
          </a:p>
        </p:txBody>
      </p:sp>
      <p:sp>
        <p:nvSpPr>
          <p:cNvPr id="3" name="Content Placeholder 2">
            <a:extLst>
              <a:ext uri="{FF2B5EF4-FFF2-40B4-BE49-F238E27FC236}">
                <a16:creationId xmlns:a16="http://schemas.microsoft.com/office/drawing/2014/main" id="{B48B85EB-D58A-6593-46EF-0A40CFCC041F}"/>
              </a:ext>
            </a:extLst>
          </p:cNvPr>
          <p:cNvSpPr>
            <a:spLocks noGrp="1"/>
          </p:cNvSpPr>
          <p:nvPr>
            <p:ph idx="1"/>
          </p:nvPr>
        </p:nvSpPr>
        <p:spPr>
          <a:xfrm>
            <a:off x="1447800" y="1092200"/>
            <a:ext cx="10166350" cy="3907798"/>
          </a:xfrm>
        </p:spPr>
        <p:txBody>
          <a:bodyPr/>
          <a:lstStyle/>
          <a:p>
            <a:pPr marL="571500" indent="-342900" algn="l">
              <a:buFont typeface="+mj-lt"/>
              <a:buAutoNum type="arabicPeriod"/>
            </a:pPr>
            <a:r>
              <a:rPr lang="en-AU" b="1" i="0">
                <a:solidFill>
                  <a:schemeClr val="accent1"/>
                </a:solidFill>
                <a:effectLst/>
                <a:latin typeface="+mn-lt"/>
              </a:rPr>
              <a:t>Provide exemplars</a:t>
            </a:r>
            <a:r>
              <a:rPr lang="en-AU" b="1" i="0">
                <a:solidFill>
                  <a:srgbClr val="373D3F"/>
                </a:solidFill>
                <a:effectLst/>
                <a:latin typeface="+mn-lt"/>
              </a:rPr>
              <a:t>. </a:t>
            </a:r>
            <a:r>
              <a:rPr lang="en-AU" b="0" i="0">
                <a:solidFill>
                  <a:srgbClr val="373D3F"/>
                </a:solidFill>
                <a:effectLst/>
                <a:latin typeface="+mn-lt"/>
              </a:rPr>
              <a:t>Show students examples of “good” and “developing” work. Identify the characteristics that make the good ones good and the developing ones incomplete.</a:t>
            </a:r>
          </a:p>
          <a:p>
            <a:pPr marL="571500" indent="-342900" algn="l">
              <a:buFont typeface="+mj-lt"/>
              <a:buAutoNum type="arabicPeriod"/>
            </a:pPr>
            <a:r>
              <a:rPr lang="en-AU" b="1" i="0">
                <a:solidFill>
                  <a:schemeClr val="accent1"/>
                </a:solidFill>
                <a:effectLst/>
                <a:latin typeface="+mn-lt"/>
              </a:rPr>
              <a:t>Break marks down into criteria</a:t>
            </a:r>
            <a:r>
              <a:rPr lang="en-AU" b="1" i="0">
                <a:solidFill>
                  <a:srgbClr val="373D3F"/>
                </a:solidFill>
                <a:effectLst/>
                <a:latin typeface="+mn-lt"/>
              </a:rPr>
              <a:t>. </a:t>
            </a:r>
            <a:r>
              <a:rPr lang="en-AU" b="0" i="0">
                <a:solidFill>
                  <a:srgbClr val="373D3F"/>
                </a:solidFill>
                <a:effectLst/>
                <a:latin typeface="+mn-lt"/>
              </a:rPr>
              <a:t>Use a list of criteria that relate to the learning objectives.</a:t>
            </a:r>
          </a:p>
          <a:p>
            <a:pPr marL="571500" indent="-342900" algn="l">
              <a:buFont typeface="+mj-lt"/>
              <a:buAutoNum type="arabicPeriod"/>
            </a:pPr>
            <a:r>
              <a:rPr lang="en-AU" b="1" i="0">
                <a:solidFill>
                  <a:schemeClr val="accent1"/>
                </a:solidFill>
                <a:effectLst/>
                <a:latin typeface="+mn-lt"/>
              </a:rPr>
              <a:t>Break down into of quality (not frequency). </a:t>
            </a:r>
            <a:r>
              <a:rPr lang="en-AU" b="0" i="0">
                <a:solidFill>
                  <a:srgbClr val="373D3F"/>
                </a:solidFill>
                <a:effectLst/>
                <a:latin typeface="+mn-lt"/>
              </a:rPr>
              <a:t>Describe the best and worst levels of quality; then fill in the middle levels based on your knowledge of common problems and the discussion of developing work.</a:t>
            </a:r>
          </a:p>
          <a:p>
            <a:pPr marL="571500" indent="-342900" algn="l">
              <a:buFont typeface="+mj-lt"/>
              <a:buAutoNum type="arabicPeriod"/>
            </a:pPr>
            <a:r>
              <a:rPr lang="en-AU" b="1">
                <a:solidFill>
                  <a:schemeClr val="accent1"/>
                </a:solidFill>
                <a:latin typeface="+mn-lt"/>
              </a:rPr>
              <a:t>Include marks for effort</a:t>
            </a:r>
            <a:r>
              <a:rPr lang="en-AU" b="1">
                <a:solidFill>
                  <a:srgbClr val="373D3F"/>
                </a:solidFill>
                <a:latin typeface="+mn-lt"/>
              </a:rPr>
              <a:t>.  </a:t>
            </a:r>
            <a:r>
              <a:rPr lang="en-AU">
                <a:solidFill>
                  <a:srgbClr val="373D3F"/>
                </a:solidFill>
                <a:latin typeface="+mn-lt"/>
              </a:rPr>
              <a:t>Students want to be rewarded for their hard work and this is important to maintain motivation.  Ensure that students can’t pass based on effort alone but attention to detail and obvious effort should be noticed and rewarded.</a:t>
            </a:r>
            <a:endParaRPr lang="en-AU" b="0" i="0">
              <a:solidFill>
                <a:srgbClr val="373D3F"/>
              </a:solidFill>
              <a:effectLst/>
              <a:latin typeface="+mn-lt"/>
            </a:endParaRPr>
          </a:p>
          <a:p>
            <a:pPr marL="571500" indent="-342900" algn="l">
              <a:buFont typeface="+mj-lt"/>
              <a:buAutoNum type="arabicPeriod"/>
            </a:pPr>
            <a:r>
              <a:rPr lang="en-AU" b="1" i="0">
                <a:solidFill>
                  <a:schemeClr val="accent1"/>
                </a:solidFill>
                <a:effectLst/>
                <a:latin typeface="+mn-lt"/>
              </a:rPr>
              <a:t>Practice on exemplars</a:t>
            </a:r>
            <a:r>
              <a:rPr lang="en-AU" b="1" i="0">
                <a:solidFill>
                  <a:srgbClr val="373D3F"/>
                </a:solidFill>
                <a:effectLst/>
                <a:latin typeface="+mn-lt"/>
              </a:rPr>
              <a:t>. </a:t>
            </a:r>
            <a:r>
              <a:rPr lang="en-AU" b="0" i="0">
                <a:solidFill>
                  <a:srgbClr val="373D3F"/>
                </a:solidFill>
                <a:effectLst/>
                <a:latin typeface="+mn-lt"/>
              </a:rPr>
              <a:t>Get students to use the rubrics to evaluate the exemplars you gave them in Step 1.</a:t>
            </a:r>
          </a:p>
          <a:p>
            <a:pPr marL="571500" indent="-342900" algn="l">
              <a:buFont typeface="+mj-lt"/>
              <a:buAutoNum type="arabicPeriod"/>
            </a:pPr>
            <a:r>
              <a:rPr lang="en-AU" b="1" i="0">
                <a:solidFill>
                  <a:schemeClr val="accent1"/>
                </a:solidFill>
                <a:effectLst/>
                <a:latin typeface="+mn-lt"/>
              </a:rPr>
              <a:t>Use self and peer assessment. </a:t>
            </a:r>
            <a:r>
              <a:rPr lang="en-AU" b="0" i="0">
                <a:solidFill>
                  <a:srgbClr val="373D3F"/>
                </a:solidFill>
                <a:effectLst/>
                <a:latin typeface="+mn-lt"/>
              </a:rPr>
              <a:t>Give students their task. As they work, stop them occasionally for self- and peer-assessment.  Add marks for appraising peer work against the rubric</a:t>
            </a:r>
          </a:p>
          <a:p>
            <a:pPr marL="571500" indent="-342900" algn="l">
              <a:buFont typeface="+mj-lt"/>
              <a:buAutoNum type="arabicPeriod"/>
            </a:pPr>
            <a:r>
              <a:rPr lang="en-AU" b="1" i="0">
                <a:solidFill>
                  <a:schemeClr val="accent1"/>
                </a:solidFill>
                <a:effectLst/>
                <a:latin typeface="+mn-lt"/>
              </a:rPr>
              <a:t>Revise.</a:t>
            </a:r>
            <a:r>
              <a:rPr lang="en-AU" b="1" i="0">
                <a:solidFill>
                  <a:srgbClr val="373D3F"/>
                </a:solidFill>
                <a:effectLst/>
                <a:latin typeface="+mn-lt"/>
              </a:rPr>
              <a:t> </a:t>
            </a:r>
            <a:r>
              <a:rPr lang="en-AU" b="0" i="0">
                <a:solidFill>
                  <a:srgbClr val="373D3F"/>
                </a:solidFill>
                <a:effectLst/>
                <a:latin typeface="+mn-lt"/>
              </a:rPr>
              <a:t>Always give students time to revise their work based on the feedback they get in Step 6.</a:t>
            </a:r>
          </a:p>
          <a:p>
            <a:endParaRPr lang="en-AU"/>
          </a:p>
        </p:txBody>
      </p:sp>
    </p:spTree>
    <p:extLst>
      <p:ext uri="{BB962C8B-B14F-4D97-AF65-F5344CB8AC3E}">
        <p14:creationId xmlns:p14="http://schemas.microsoft.com/office/powerpoint/2010/main" val="3214433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F29E-B3BF-6AAA-9DBF-C66A48215C3C}"/>
              </a:ext>
            </a:extLst>
          </p:cNvPr>
          <p:cNvSpPr>
            <a:spLocks noGrp="1"/>
          </p:cNvSpPr>
          <p:nvPr>
            <p:ph type="title"/>
          </p:nvPr>
        </p:nvSpPr>
        <p:spPr>
          <a:xfrm>
            <a:off x="838200" y="-1325563"/>
            <a:ext cx="10515600" cy="1325563"/>
          </a:xfrm>
        </p:spPr>
        <p:txBody>
          <a:bodyPr spcFirstLastPara="1" wrap="square" lIns="91425" tIns="45700" rIns="91425" bIns="45700" anchor="b" anchorCtr="0">
            <a:noAutofit/>
          </a:bodyPr>
          <a:lstStyle/>
          <a:p>
            <a:r>
              <a:rPr lang="en-AU" dirty="0"/>
              <a:t>Example rubric</a:t>
            </a:r>
          </a:p>
        </p:txBody>
      </p:sp>
      <p:graphicFrame>
        <p:nvGraphicFramePr>
          <p:cNvPr id="9" name="Table 8">
            <a:extLst>
              <a:ext uri="{FF2B5EF4-FFF2-40B4-BE49-F238E27FC236}">
                <a16:creationId xmlns:a16="http://schemas.microsoft.com/office/drawing/2014/main" id="{A52A8597-86E5-831B-9020-A6BA9C3ECBAA}"/>
              </a:ext>
            </a:extLst>
          </p:cNvPr>
          <p:cNvGraphicFramePr>
            <a:graphicFrameLocks noGrp="1"/>
          </p:cNvGraphicFramePr>
          <p:nvPr/>
        </p:nvGraphicFramePr>
        <p:xfrm>
          <a:off x="1141729" y="643466"/>
          <a:ext cx="9908544" cy="6045425"/>
        </p:xfrm>
        <a:graphic>
          <a:graphicData uri="http://schemas.openxmlformats.org/drawingml/2006/table">
            <a:tbl>
              <a:tblPr firstRow="1" firstCol="1" bandRow="1">
                <a:noFill/>
                <a:tableStyleId>{5C22544A-7EE6-4342-B048-85BDC9FD1C3A}</a:tableStyleId>
              </a:tblPr>
              <a:tblGrid>
                <a:gridCol w="1163537">
                  <a:extLst>
                    <a:ext uri="{9D8B030D-6E8A-4147-A177-3AD203B41FA5}">
                      <a16:colId xmlns:a16="http://schemas.microsoft.com/office/drawing/2014/main" val="4067576897"/>
                    </a:ext>
                  </a:extLst>
                </a:gridCol>
                <a:gridCol w="1715538">
                  <a:extLst>
                    <a:ext uri="{9D8B030D-6E8A-4147-A177-3AD203B41FA5}">
                      <a16:colId xmlns:a16="http://schemas.microsoft.com/office/drawing/2014/main" val="3624542976"/>
                    </a:ext>
                  </a:extLst>
                </a:gridCol>
                <a:gridCol w="2138872">
                  <a:extLst>
                    <a:ext uri="{9D8B030D-6E8A-4147-A177-3AD203B41FA5}">
                      <a16:colId xmlns:a16="http://schemas.microsoft.com/office/drawing/2014/main" val="2036461197"/>
                    </a:ext>
                  </a:extLst>
                </a:gridCol>
                <a:gridCol w="1415607">
                  <a:extLst>
                    <a:ext uri="{9D8B030D-6E8A-4147-A177-3AD203B41FA5}">
                      <a16:colId xmlns:a16="http://schemas.microsoft.com/office/drawing/2014/main" val="3211575694"/>
                    </a:ext>
                  </a:extLst>
                </a:gridCol>
                <a:gridCol w="1725111">
                  <a:extLst>
                    <a:ext uri="{9D8B030D-6E8A-4147-A177-3AD203B41FA5}">
                      <a16:colId xmlns:a16="http://schemas.microsoft.com/office/drawing/2014/main" val="2221438254"/>
                    </a:ext>
                  </a:extLst>
                </a:gridCol>
                <a:gridCol w="1749879">
                  <a:extLst>
                    <a:ext uri="{9D8B030D-6E8A-4147-A177-3AD203B41FA5}">
                      <a16:colId xmlns:a16="http://schemas.microsoft.com/office/drawing/2014/main" val="2594602237"/>
                    </a:ext>
                  </a:extLst>
                </a:gridCol>
              </a:tblGrid>
              <a:tr h="237393">
                <a:tc>
                  <a:txBody>
                    <a:bodyPr/>
                    <a:lstStyle/>
                    <a:p>
                      <a:r>
                        <a:rPr lang="en-AU" sz="900" b="0" cap="none" spc="0">
                          <a:solidFill>
                            <a:schemeClr val="tx1"/>
                          </a:solidFill>
                          <a:effectLst/>
                        </a:rPr>
                        <a:t>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tc>
                  <a:txBody>
                    <a:bodyPr/>
                    <a:lstStyle/>
                    <a:p>
                      <a:r>
                        <a:rPr lang="en-AU" sz="900" b="0" cap="none" spc="0">
                          <a:solidFill>
                            <a:schemeClr val="tx1"/>
                          </a:solidFill>
                          <a:effectLst/>
                        </a:rPr>
                        <a:t>Fail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tc>
                  <a:txBody>
                    <a:bodyPr/>
                    <a:lstStyle/>
                    <a:p>
                      <a:r>
                        <a:rPr lang="en-AU" sz="900" b="0" cap="none" spc="0">
                          <a:solidFill>
                            <a:schemeClr val="tx1"/>
                          </a:solidFill>
                          <a:effectLst/>
                        </a:rPr>
                        <a:t>Pass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tc>
                  <a:txBody>
                    <a:bodyPr/>
                    <a:lstStyle/>
                    <a:p>
                      <a:r>
                        <a:rPr lang="en-AU" sz="900" b="0" cap="none" spc="0">
                          <a:solidFill>
                            <a:schemeClr val="tx1"/>
                          </a:solidFill>
                          <a:effectLst/>
                        </a:rPr>
                        <a:t>Credit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tc>
                  <a:txBody>
                    <a:bodyPr/>
                    <a:lstStyle/>
                    <a:p>
                      <a:r>
                        <a:rPr lang="en-AU" sz="900" b="0" cap="none" spc="0">
                          <a:solidFill>
                            <a:schemeClr val="tx1"/>
                          </a:solidFill>
                          <a:effectLst/>
                        </a:rPr>
                        <a:t>Distinction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tc>
                  <a:txBody>
                    <a:bodyPr/>
                    <a:lstStyle/>
                    <a:p>
                      <a:r>
                        <a:rPr lang="en-AU" sz="900" b="0" cap="none" spc="0">
                          <a:solidFill>
                            <a:schemeClr val="tx1"/>
                          </a:solidFill>
                          <a:effectLst/>
                        </a:rPr>
                        <a:t>HD </a:t>
                      </a:r>
                      <a:endParaRPr lang="en-AU" sz="900" b="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250852803"/>
                  </a:ext>
                </a:extLst>
              </a:tr>
              <a:tr h="1577512">
                <a:tc>
                  <a:txBody>
                    <a:bodyPr/>
                    <a:lstStyle/>
                    <a:p>
                      <a:r>
                        <a:rPr lang="en-AU" sz="900" b="1" cap="none" spc="0">
                          <a:solidFill>
                            <a:schemeClr val="tx1"/>
                          </a:solidFill>
                          <a:effectLst/>
                        </a:rPr>
                        <a:t> </a:t>
                      </a:r>
                    </a:p>
                    <a:p>
                      <a:r>
                        <a:rPr lang="en-AU" sz="900" b="1" cap="none" spc="0">
                          <a:solidFill>
                            <a:schemeClr val="tx1"/>
                          </a:solidFill>
                          <a:effectLst/>
                        </a:rPr>
                        <a:t>Content of resource</a:t>
                      </a:r>
                    </a:p>
                    <a:p>
                      <a:r>
                        <a:rPr lang="en-AU" sz="900" b="1" cap="none" spc="0">
                          <a:solidFill>
                            <a:schemeClr val="tx1"/>
                          </a:solidFill>
                          <a:effectLst/>
                        </a:rPr>
                        <a:t> </a:t>
                      </a:r>
                    </a:p>
                    <a:p>
                      <a:r>
                        <a:rPr lang="en-AU" sz="900" b="1" cap="none" spc="0">
                          <a:solidFill>
                            <a:schemeClr val="tx1"/>
                          </a:solidFill>
                          <a:effectLst/>
                        </a:rPr>
                        <a:t>3 marks</a:t>
                      </a:r>
                      <a:endParaRPr lang="en-AU"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28575" cap="flat" cmpd="sng" algn="ctr">
                      <a:noFill/>
                      <a:prstDash val="solid"/>
                    </a:lnL>
                    <a:lnR w="12700" cmpd="sng">
                      <a:noFill/>
                      <a:prstDash val="solid"/>
                    </a:lnR>
                    <a:lnT w="38100" cmpd="sng">
                      <a:noFill/>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Resource contains incorrect information about the intervention approach</a:t>
                      </a:r>
                    </a:p>
                    <a:p>
                      <a:pPr marL="184150" lvl="0" indent="-184150">
                        <a:buFont typeface="Symbol" pitchFamily="2" charset="2"/>
                        <a:buChar char=""/>
                        <a:tabLst/>
                      </a:pPr>
                      <a:r>
                        <a:rPr lang="en-AU" sz="900" cap="none" spc="0">
                          <a:solidFill>
                            <a:schemeClr val="tx1"/>
                          </a:solidFill>
                          <a:effectLst/>
                        </a:rPr>
                        <a:t>Chosen intervention is not from provided list</a:t>
                      </a:r>
                    </a:p>
                    <a:p>
                      <a:pPr marL="184150" lvl="0" indent="-184150">
                        <a:buFont typeface="Symbol" pitchFamily="2" charset="2"/>
                        <a:buChar char=""/>
                        <a:tabLst/>
                      </a:pPr>
                      <a:r>
                        <a:rPr lang="en-AU" sz="900" cap="none" spc="0">
                          <a:solidFill>
                            <a:schemeClr val="tx1"/>
                          </a:solidFill>
                          <a:effectLst/>
                        </a:rPr>
                        <a:t>Information is disorganised and difficult to follow</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38100" cmpd="sng">
                      <a:noFill/>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Resource contains mostly correct information with some minor errors or omissions.  </a:t>
                      </a:r>
                    </a:p>
                    <a:p>
                      <a:pPr marL="184150" lvl="0" indent="-184150">
                        <a:buFont typeface="Symbol" pitchFamily="2" charset="2"/>
                        <a:buChar char=""/>
                        <a:tabLst/>
                      </a:pPr>
                      <a:r>
                        <a:rPr lang="en-AU" sz="900" cap="none" spc="0">
                          <a:solidFill>
                            <a:schemeClr val="tx1"/>
                          </a:solidFill>
                          <a:effectLst/>
                        </a:rPr>
                        <a:t>Somewhat superficial coverage of the intervention</a:t>
                      </a:r>
                    </a:p>
                    <a:p>
                      <a:pPr marL="184150" lvl="0" indent="-184150">
                        <a:buFont typeface="Symbol" pitchFamily="2" charset="2"/>
                        <a:buChar char=""/>
                        <a:tabLst/>
                      </a:pPr>
                      <a:r>
                        <a:rPr lang="en-AU" sz="900" cap="none" spc="0">
                          <a:solidFill>
                            <a:schemeClr val="tx1"/>
                          </a:solidFill>
                          <a:effectLst/>
                        </a:rPr>
                        <a:t>No obvious attention to who will read/use this resource</a:t>
                      </a:r>
                    </a:p>
                    <a:p>
                      <a:pPr marL="184150" lvl="0" indent="-184150">
                        <a:buFont typeface="Symbol" pitchFamily="2" charset="2"/>
                        <a:buChar char=""/>
                        <a:tabLst/>
                      </a:pPr>
                      <a:r>
                        <a:rPr lang="en-AU" sz="900" cap="none" spc="0">
                          <a:solidFill>
                            <a:schemeClr val="tx1"/>
                          </a:solidFill>
                          <a:effectLst/>
                        </a:rPr>
                        <a:t>Key information is present but the layout or order of information lacks cohesion</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38100" cmpd="sng">
                      <a:noFill/>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Good quality information covering main aspects of this intervention</a:t>
                      </a:r>
                    </a:p>
                    <a:p>
                      <a:pPr marL="184150" lvl="0" indent="-184150">
                        <a:buFont typeface="Symbol" pitchFamily="2" charset="2"/>
                        <a:buChar char=""/>
                        <a:tabLst/>
                      </a:pPr>
                      <a:r>
                        <a:rPr lang="en-AU" sz="900" cap="none" spc="0">
                          <a:solidFill>
                            <a:schemeClr val="tx1"/>
                          </a:solidFill>
                          <a:effectLst/>
                        </a:rPr>
                        <a:t>Appropriate amount of detail about the intervention</a:t>
                      </a:r>
                    </a:p>
                    <a:p>
                      <a:pPr marL="184150" lvl="0" indent="-184150">
                        <a:buFont typeface="Symbol" pitchFamily="2" charset="2"/>
                        <a:buChar char=""/>
                        <a:tabLst/>
                      </a:pPr>
                      <a:r>
                        <a:rPr lang="en-AU" sz="900" cap="none" spc="0">
                          <a:solidFill>
                            <a:schemeClr val="tx1"/>
                          </a:solidFill>
                          <a:effectLst/>
                        </a:rPr>
                        <a:t>Information is clearly presented for non SLP reader</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38100" cmpd="sng">
                      <a:noFill/>
                    </a:lnT>
                    <a:lnB w="12700" cap="flat" cmpd="sng" algn="ctr">
                      <a:noFill/>
                      <a:prstDash val="solid"/>
                    </a:lnB>
                    <a:noFill/>
                  </a:tcPr>
                </a:tc>
                <a:tc>
                  <a:txBody>
                    <a:bodyPr/>
                    <a:lstStyle/>
                    <a:p>
                      <a:pPr marL="139700" lvl="0" indent="-139700">
                        <a:buFont typeface="Symbol" pitchFamily="2" charset="2"/>
                        <a:buChar char=""/>
                        <a:tabLst/>
                      </a:pPr>
                      <a:r>
                        <a:rPr lang="en-AU" sz="900" cap="none" spc="0">
                          <a:solidFill>
                            <a:schemeClr val="tx1"/>
                          </a:solidFill>
                          <a:effectLst/>
                        </a:rPr>
                        <a:t>Thorough coverage of the key points of this intervention</a:t>
                      </a:r>
                    </a:p>
                    <a:p>
                      <a:pPr marL="139700" lvl="0" indent="-139700">
                        <a:buFont typeface="Symbol" pitchFamily="2" charset="2"/>
                        <a:buChar char=""/>
                        <a:tabLst/>
                      </a:pPr>
                      <a:r>
                        <a:rPr lang="en-AU" sz="900" cap="none" spc="0">
                          <a:solidFill>
                            <a:schemeClr val="tx1"/>
                          </a:solidFill>
                          <a:effectLst/>
                        </a:rPr>
                        <a:t>Links to other appropriate sources of information and support</a:t>
                      </a:r>
                    </a:p>
                    <a:p>
                      <a:pPr marL="139700" lvl="0" indent="-139700">
                        <a:buFont typeface="Symbol" pitchFamily="2" charset="2"/>
                        <a:buChar char=""/>
                        <a:tabLst/>
                      </a:pPr>
                      <a:r>
                        <a:rPr lang="en-AU" sz="900" cap="none" spc="0">
                          <a:solidFill>
                            <a:schemeClr val="tx1"/>
                          </a:solidFill>
                          <a:effectLst/>
                        </a:rPr>
                        <a:t>One or more aspects of strengths and weaknesses are identified</a:t>
                      </a:r>
                    </a:p>
                    <a:p>
                      <a:pPr marL="139700" lvl="0" indent="-139700">
                        <a:buFont typeface="Symbol" pitchFamily="2" charset="2"/>
                        <a:buChar char=""/>
                        <a:tabLst/>
                      </a:pPr>
                      <a:r>
                        <a:rPr lang="en-AU" sz="900" cap="none" spc="0">
                          <a:solidFill>
                            <a:schemeClr val="tx1"/>
                          </a:solidFill>
                          <a:effectLst/>
                        </a:rPr>
                        <a:t>Chosen content clearly focused on the reader (parent, carer, teacher)</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38100" cmpd="sng">
                      <a:noFill/>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Information is synthesised demonstrating sophisticated understanding of the intervention approach</a:t>
                      </a:r>
                    </a:p>
                    <a:p>
                      <a:pPr marL="184150" lvl="0" indent="-184150">
                        <a:buFont typeface="Symbol" pitchFamily="2" charset="2"/>
                        <a:buChar char=""/>
                        <a:tabLst/>
                      </a:pPr>
                      <a:r>
                        <a:rPr lang="en-AU" sz="900" cap="none" spc="0">
                          <a:solidFill>
                            <a:schemeClr val="tx1"/>
                          </a:solidFill>
                          <a:effectLst/>
                        </a:rPr>
                        <a:t>Multiple strengths and weaknesses identified </a:t>
                      </a:r>
                    </a:p>
                    <a:p>
                      <a:pPr marL="184150" lvl="0" indent="-184150">
                        <a:buFont typeface="Symbol" pitchFamily="2" charset="2"/>
                        <a:buChar char=""/>
                        <a:tabLst/>
                      </a:pPr>
                      <a:r>
                        <a:rPr lang="en-AU" sz="900" cap="none" spc="0">
                          <a:solidFill>
                            <a:schemeClr val="tx1"/>
                          </a:solidFill>
                          <a:effectLst/>
                        </a:rPr>
                        <a:t>All key aspects are carefully selected as most relevant to this intervention for parents/carers to understand</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28575" cap="flat" cmpd="sng" algn="ctr">
                      <a:noFill/>
                      <a:prstDash val="solid"/>
                    </a:lnR>
                    <a:lnT w="38100" cmpd="sng">
                      <a:noFill/>
                    </a:lnT>
                    <a:lnB w="12700" cap="flat" cmpd="sng" algn="ctr">
                      <a:noFill/>
                      <a:prstDash val="solid"/>
                    </a:lnB>
                    <a:noFill/>
                  </a:tcPr>
                </a:tc>
                <a:extLst>
                  <a:ext uri="{0D108BD9-81ED-4DB2-BD59-A6C34878D82A}">
                    <a16:rowId xmlns:a16="http://schemas.microsoft.com/office/drawing/2014/main" val="4091267688"/>
                  </a:ext>
                </a:extLst>
              </a:tr>
              <a:tr h="1022320">
                <a:tc>
                  <a:txBody>
                    <a:bodyPr/>
                    <a:lstStyle/>
                    <a:p>
                      <a:r>
                        <a:rPr lang="en-AU" sz="900" b="1" cap="none" spc="0">
                          <a:solidFill>
                            <a:schemeClr val="tx1"/>
                          </a:solidFill>
                          <a:effectLst/>
                        </a:rPr>
                        <a:t>Length or Duration </a:t>
                      </a:r>
                    </a:p>
                    <a:p>
                      <a:r>
                        <a:rPr lang="en-AU" sz="900" b="1" cap="none" spc="0">
                          <a:solidFill>
                            <a:schemeClr val="tx1"/>
                          </a:solidFill>
                          <a:effectLst/>
                        </a:rPr>
                        <a:t> </a:t>
                      </a:r>
                    </a:p>
                    <a:p>
                      <a:r>
                        <a:rPr lang="en-AU" sz="900" b="1" cap="none" spc="0">
                          <a:solidFill>
                            <a:schemeClr val="tx1"/>
                          </a:solidFill>
                          <a:effectLst/>
                        </a:rPr>
                        <a:t>2 marks </a:t>
                      </a:r>
                      <a:endParaRPr lang="en-AU"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Resource does not follow word limits</a:t>
                      </a:r>
                    </a:p>
                    <a:p>
                      <a:pPr marL="184150" lvl="0" indent="-184150">
                        <a:buFont typeface="Symbol" pitchFamily="2" charset="2"/>
                        <a:buChar char=""/>
                        <a:tabLst/>
                      </a:pPr>
                      <a:r>
                        <a:rPr lang="en-AU" sz="800" cap="none" spc="0">
                          <a:solidFill>
                            <a:schemeClr val="tx1"/>
                          </a:solidFill>
                          <a:effectLst/>
                        </a:rPr>
                        <a:t>More than 30 words per powerpoint slide</a:t>
                      </a:r>
                    </a:p>
                    <a:p>
                      <a:pPr marL="184150" lvl="0" indent="-184150">
                        <a:buFont typeface="Symbol" pitchFamily="2" charset="2"/>
                        <a:buChar char=""/>
                        <a:tabLst/>
                      </a:pPr>
                      <a:r>
                        <a:rPr lang="en-AU" sz="800" cap="none" spc="0">
                          <a:solidFill>
                            <a:schemeClr val="tx1"/>
                          </a:solidFill>
                          <a:effectLst/>
                        </a:rPr>
                        <a:t>Slides seem busy</a:t>
                      </a:r>
                    </a:p>
                    <a:p>
                      <a:pPr marL="184150" lvl="0" indent="-184150">
                        <a:buFont typeface="Symbol" pitchFamily="2" charset="2"/>
                        <a:buChar char=""/>
                        <a:tabLst/>
                      </a:pPr>
                      <a:r>
                        <a:rPr lang="en-AU" sz="800" cap="none" spc="0">
                          <a:solidFill>
                            <a:schemeClr val="tx1"/>
                          </a:solidFill>
                          <a:effectLst/>
                        </a:rPr>
                        <a:t>Slides contain every word the person wants to say</a:t>
                      </a:r>
                    </a:p>
                    <a:p>
                      <a:pPr marL="184150" lvl="0" indent="-184150">
                        <a:buFont typeface="Symbol" pitchFamily="2" charset="2"/>
                        <a:buChar char=""/>
                        <a:tabLst/>
                      </a:pPr>
                      <a:r>
                        <a:rPr lang="en-AU" sz="800" cap="none" spc="0">
                          <a:solidFill>
                            <a:schemeClr val="tx1"/>
                          </a:solidFill>
                          <a:effectLst/>
                        </a:rPr>
                        <a:t>Leaflets include tiny font or very small margins </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228600" lvl="0" indent="-228600">
                        <a:buFont typeface="Symbol" pitchFamily="2" charset="2"/>
                        <a:buChar char=""/>
                        <a:tabLst/>
                      </a:pPr>
                      <a:r>
                        <a:rPr lang="en-AU" sz="800" cap="none" spc="0">
                          <a:solidFill>
                            <a:schemeClr val="tx1"/>
                          </a:solidFill>
                          <a:effectLst/>
                        </a:rPr>
                        <a:t>This resource is of an adequate length or duration – it could feel wordy in places with repeated information that could be culled with a careful edit </a:t>
                      </a:r>
                    </a:p>
                    <a:p>
                      <a:pPr marL="228600" lvl="0" indent="-228600">
                        <a:buFont typeface="Symbol" pitchFamily="2" charset="2"/>
                        <a:buChar char=""/>
                        <a:tabLst/>
                      </a:pPr>
                      <a:r>
                        <a:rPr lang="en-AU" sz="800" cap="none" spc="0">
                          <a:solidFill>
                            <a:schemeClr val="tx1"/>
                          </a:solidFill>
                          <a:effectLst/>
                        </a:rPr>
                        <a:t>No more than 30 words per slide</a:t>
                      </a:r>
                    </a:p>
                    <a:p>
                      <a:pPr marL="228600" lvl="0" indent="-228600">
                        <a:buFont typeface="Symbol" pitchFamily="2" charset="2"/>
                        <a:buChar char=""/>
                        <a:tabLst/>
                      </a:pPr>
                      <a:r>
                        <a:rPr lang="en-AU" sz="800" cap="none" spc="0">
                          <a:solidFill>
                            <a:schemeClr val="tx1"/>
                          </a:solidFill>
                          <a:effectLst/>
                        </a:rPr>
                        <a:t>Word limits adhered to</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Clear succinct wording that does not include additional information that is not useful</a:t>
                      </a:r>
                    </a:p>
                    <a:p>
                      <a:pPr marL="184150" lvl="0" indent="-184150">
                        <a:buFont typeface="Symbol" pitchFamily="2" charset="2"/>
                        <a:buChar char=""/>
                        <a:tabLst/>
                      </a:pPr>
                      <a:r>
                        <a:rPr lang="en-AU" sz="800" cap="none" spc="0">
                          <a:solidFill>
                            <a:schemeClr val="tx1"/>
                          </a:solidFill>
                          <a:effectLst/>
                        </a:rPr>
                        <a:t> </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AS for Credit and </a:t>
                      </a:r>
                    </a:p>
                    <a:p>
                      <a:pPr marL="184150" lvl="0" indent="-184150">
                        <a:buFont typeface="Symbol" pitchFamily="2" charset="2"/>
                        <a:buChar char=""/>
                        <a:tabLst/>
                      </a:pPr>
                      <a:r>
                        <a:rPr lang="en-AU" sz="800" cap="none" spc="0">
                          <a:solidFill>
                            <a:schemeClr val="tx1"/>
                          </a:solidFill>
                          <a:effectLst/>
                        </a:rPr>
                        <a:t>Additional information is linked within text or references are provided for reader to seek out additional information if required</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lvl="0" indent="-342900">
                        <a:buFont typeface="Symbol" pitchFamily="2" charset="2"/>
                        <a:buChar char=""/>
                      </a:pPr>
                      <a:r>
                        <a:rPr lang="en-AU" sz="800" cap="none" spc="0">
                          <a:solidFill>
                            <a:schemeClr val="tx1"/>
                          </a:solidFill>
                          <a:effectLst/>
                        </a:rPr>
                        <a:t>As for D and</a:t>
                      </a:r>
                    </a:p>
                    <a:p>
                      <a:pPr marL="184150" lvl="0" indent="-184150">
                        <a:buFont typeface="Symbol" pitchFamily="2" charset="2"/>
                        <a:buChar char=""/>
                        <a:tabLst/>
                      </a:pPr>
                      <a:r>
                        <a:rPr lang="en-AU" sz="800" cap="none" spc="0">
                          <a:solidFill>
                            <a:schemeClr val="tx1"/>
                          </a:solidFill>
                          <a:effectLst/>
                        </a:rPr>
                        <a:t>All information included is relevant and clearly explained</a:t>
                      </a:r>
                    </a:p>
                    <a:p>
                      <a:pPr marL="184150" lvl="0" indent="-184150">
                        <a:buFont typeface="Symbol" pitchFamily="2" charset="2"/>
                        <a:buChar char=""/>
                        <a:tabLst/>
                      </a:pPr>
                      <a:r>
                        <a:rPr lang="en-AU" sz="800" cap="none" spc="0">
                          <a:solidFill>
                            <a:schemeClr val="tx1"/>
                          </a:solidFill>
                          <a:effectLst/>
                        </a:rPr>
                        <a:t>Coherent synthesis of information to provide the most relevant information within the word limit</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232717065"/>
                  </a:ext>
                </a:extLst>
              </a:tr>
              <a:tr h="1711524">
                <a:tc>
                  <a:txBody>
                    <a:bodyPr/>
                    <a:lstStyle/>
                    <a:p>
                      <a:pPr>
                        <a:spcBef>
                          <a:spcPts val="1200"/>
                        </a:spcBef>
                      </a:pPr>
                      <a:r>
                        <a:rPr lang="en-AU" sz="900" b="1" cap="none" spc="0">
                          <a:solidFill>
                            <a:schemeClr val="tx1"/>
                          </a:solidFill>
                          <a:effectLst/>
                        </a:rPr>
                        <a:t>Accessibility (parent friendly, spelling, grammar, plain English free of jargon)</a:t>
                      </a:r>
                    </a:p>
                    <a:p>
                      <a:r>
                        <a:rPr lang="en-AU" sz="900" b="1" cap="none" spc="0">
                          <a:solidFill>
                            <a:schemeClr val="tx1"/>
                          </a:solidFill>
                          <a:effectLst/>
                        </a:rPr>
                        <a:t> </a:t>
                      </a:r>
                    </a:p>
                    <a:p>
                      <a:r>
                        <a:rPr lang="en-AU" sz="900" b="1" cap="none" spc="0">
                          <a:solidFill>
                            <a:schemeClr val="tx1"/>
                          </a:solidFill>
                          <a:effectLst/>
                        </a:rPr>
                        <a:t>2 marks</a:t>
                      </a:r>
                    </a:p>
                    <a:p>
                      <a:r>
                        <a:rPr lang="en-AU" sz="900" b="1" cap="none" spc="0">
                          <a:solidFill>
                            <a:schemeClr val="tx1"/>
                          </a:solidFill>
                          <a:effectLst/>
                        </a:rPr>
                        <a:t> </a:t>
                      </a:r>
                      <a:endParaRPr lang="en-AU"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28575"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Technical language is used that may include jargon</a:t>
                      </a:r>
                    </a:p>
                    <a:p>
                      <a:pPr marL="184150" lvl="0" indent="-184150">
                        <a:buFont typeface="Symbol" pitchFamily="2" charset="2"/>
                        <a:buChar char=""/>
                        <a:tabLst/>
                      </a:pPr>
                      <a:r>
                        <a:rPr lang="en-AU" sz="900" cap="none" spc="0">
                          <a:solidFill>
                            <a:schemeClr val="tx1"/>
                          </a:solidFill>
                          <a:effectLst/>
                        </a:rPr>
                        <a:t>Several errors in spelling, grammar, terminology</a:t>
                      </a:r>
                    </a:p>
                  </a:txBody>
                  <a:tcPr marL="22627" marR="22627" marT="40204" marB="40204">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228600" lvl="0" indent="-228600">
                        <a:buFont typeface="Symbol" pitchFamily="2" charset="2"/>
                        <a:buChar char=""/>
                        <a:tabLst/>
                      </a:pPr>
                      <a:r>
                        <a:rPr lang="en-AU" sz="900" cap="none" spc="0">
                          <a:solidFill>
                            <a:schemeClr val="tx1"/>
                          </a:solidFill>
                          <a:effectLst/>
                        </a:rPr>
                        <a:t>Language includes some jargon with limited attempt to explain</a:t>
                      </a:r>
                    </a:p>
                    <a:p>
                      <a:pPr marL="228600" lvl="0" indent="-228600">
                        <a:buFont typeface="Symbol" pitchFamily="2" charset="2"/>
                        <a:buChar char=""/>
                        <a:tabLst/>
                      </a:pPr>
                      <a:r>
                        <a:rPr lang="en-AU" sz="900" cap="none" spc="0">
                          <a:solidFill>
                            <a:schemeClr val="tx1"/>
                          </a:solidFill>
                          <a:effectLst/>
                        </a:rPr>
                        <a:t>Style feels more scholarly than parent friendly</a:t>
                      </a:r>
                    </a:p>
                    <a:p>
                      <a:pPr marL="228600" lvl="0" indent="-228600">
                        <a:buFont typeface="Symbol" pitchFamily="2" charset="2"/>
                        <a:buChar char=""/>
                        <a:tabLst/>
                      </a:pPr>
                      <a:r>
                        <a:rPr lang="en-AU" sz="900" cap="none" spc="0">
                          <a:solidFill>
                            <a:schemeClr val="tx1"/>
                          </a:solidFill>
                          <a:effectLst/>
                        </a:rPr>
                        <a:t>Tone is overly simplistic as if explaining to a child</a:t>
                      </a:r>
                    </a:p>
                    <a:p>
                      <a:pPr marL="228600" lvl="0" indent="-228600">
                        <a:buFont typeface="Symbol" pitchFamily="2" charset="2"/>
                        <a:buChar char=""/>
                        <a:tabLst/>
                      </a:pPr>
                      <a:r>
                        <a:rPr lang="en-AU" sz="900" cap="none" spc="0">
                          <a:solidFill>
                            <a:schemeClr val="tx1"/>
                          </a:solidFill>
                          <a:effectLst/>
                        </a:rPr>
                        <a:t>More than 3 errors in grammar or spelling</a:t>
                      </a:r>
                    </a:p>
                    <a:p>
                      <a:pPr marL="228600" lvl="0" indent="-228600">
                        <a:buFont typeface="Symbol" pitchFamily="2" charset="2"/>
                        <a:buChar char=""/>
                        <a:tabLst/>
                      </a:pPr>
                      <a:r>
                        <a:rPr lang="en-AU" sz="900" cap="none" spc="0">
                          <a:solidFill>
                            <a:schemeClr val="tx1"/>
                          </a:solidFill>
                          <a:effectLst/>
                        </a:rPr>
                        <a:t>No links or inappropriate links provided.  </a:t>
                      </a:r>
                    </a:p>
                    <a:p>
                      <a:pPr marL="228600" lvl="0" indent="-228600">
                        <a:buFont typeface="Symbol" pitchFamily="2" charset="2"/>
                        <a:buChar char=""/>
                        <a:tabLst/>
                      </a:pPr>
                      <a:r>
                        <a:rPr lang="en-AU" sz="900" cap="none" spc="0">
                          <a:solidFill>
                            <a:schemeClr val="tx1"/>
                          </a:solidFill>
                          <a:effectLst/>
                        </a:rPr>
                        <a:t>May include references as per a university assignment rather than an information resource</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342900" lvl="0" indent="-342900">
                        <a:buFont typeface="Symbol" pitchFamily="2" charset="2"/>
                        <a:buChar char=""/>
                      </a:pPr>
                      <a:r>
                        <a:rPr lang="en-AU" sz="900" cap="none" spc="0">
                          <a:solidFill>
                            <a:schemeClr val="tx1"/>
                          </a:solidFill>
                          <a:effectLst/>
                        </a:rPr>
                        <a:t>Minimal jargon is used</a:t>
                      </a:r>
                    </a:p>
                    <a:p>
                      <a:pPr marL="184150" lvl="0" indent="-184150">
                        <a:buFont typeface="Symbol" pitchFamily="2" charset="2"/>
                        <a:buChar char=""/>
                        <a:tabLst/>
                      </a:pPr>
                      <a:r>
                        <a:rPr lang="en-AU" sz="900" cap="none" spc="0">
                          <a:solidFill>
                            <a:schemeClr val="tx1"/>
                          </a:solidFill>
                          <a:effectLst/>
                        </a:rPr>
                        <a:t>Language is appropriate without being patronising</a:t>
                      </a:r>
                    </a:p>
                    <a:p>
                      <a:pPr marL="184150" lvl="0" indent="-184150">
                        <a:buFont typeface="Symbol" pitchFamily="2" charset="2"/>
                        <a:buChar char=""/>
                        <a:tabLst/>
                      </a:pPr>
                      <a:r>
                        <a:rPr lang="en-AU" sz="900" cap="none" spc="0">
                          <a:solidFill>
                            <a:schemeClr val="tx1"/>
                          </a:solidFill>
                          <a:effectLst/>
                        </a:rPr>
                        <a:t>Less than 3 errors in grammar or spelling</a:t>
                      </a:r>
                    </a:p>
                    <a:p>
                      <a:pPr marL="184150" lvl="0" indent="-184150">
                        <a:buFont typeface="Symbol" pitchFamily="2" charset="2"/>
                        <a:buChar char=""/>
                        <a:tabLst/>
                      </a:pPr>
                      <a:r>
                        <a:rPr lang="en-AU" sz="900" cap="none" spc="0">
                          <a:solidFill>
                            <a:schemeClr val="tx1"/>
                          </a:solidFill>
                          <a:effectLst/>
                        </a:rPr>
                        <a:t>Mostly appropriate links or references - as appropriate for a parent, carer, teacher, non speech pathologist</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As for CR and</a:t>
                      </a:r>
                    </a:p>
                    <a:p>
                      <a:pPr marL="184150" lvl="0" indent="-184150">
                        <a:buFont typeface="Symbol" pitchFamily="2" charset="2"/>
                        <a:buChar char=""/>
                        <a:tabLst/>
                      </a:pPr>
                      <a:r>
                        <a:rPr lang="en-AU" sz="900" cap="none" spc="0">
                          <a:solidFill>
                            <a:schemeClr val="tx1"/>
                          </a:solidFill>
                          <a:effectLst/>
                        </a:rPr>
                        <a:t>Resource includes appropriate images and examples</a:t>
                      </a:r>
                    </a:p>
                    <a:p>
                      <a:pPr marL="184150" lvl="0" indent="-184150">
                        <a:buFont typeface="Symbol" pitchFamily="2" charset="2"/>
                        <a:buChar char=""/>
                        <a:tabLst/>
                      </a:pPr>
                      <a:r>
                        <a:rPr lang="en-AU" sz="900" cap="none" spc="0">
                          <a:solidFill>
                            <a:schemeClr val="tx1"/>
                          </a:solidFill>
                          <a:effectLst/>
                        </a:rPr>
                        <a:t>A well written resource appropriate for the audience with no more than 2 grammatical, spelling errors</a:t>
                      </a:r>
                    </a:p>
                    <a:p>
                      <a:pPr marL="184150" lvl="0" indent="-184150">
                        <a:buFont typeface="Symbol" pitchFamily="2" charset="2"/>
                        <a:buChar char=""/>
                        <a:tabLst/>
                      </a:pPr>
                      <a:r>
                        <a:rPr lang="en-AU" sz="900" cap="none" spc="0">
                          <a:solidFill>
                            <a:schemeClr val="tx1"/>
                          </a:solidFill>
                          <a:effectLst/>
                        </a:rPr>
                        <a:t>All included references and links are appropriate in a parent/carer resource (not a university assignment)</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marL="184150" lvl="0" indent="-184150">
                        <a:buFont typeface="Symbol" pitchFamily="2" charset="2"/>
                        <a:buChar char=""/>
                        <a:tabLst/>
                      </a:pPr>
                      <a:r>
                        <a:rPr lang="en-AU" sz="900" cap="none" spc="0">
                          <a:solidFill>
                            <a:schemeClr val="tx1"/>
                          </a:solidFill>
                          <a:effectLst/>
                        </a:rPr>
                        <a:t>A professional looking resource including images that enhance the information</a:t>
                      </a:r>
                    </a:p>
                    <a:p>
                      <a:pPr marL="184150" lvl="0" indent="-184150">
                        <a:buFont typeface="Symbol" pitchFamily="2" charset="2"/>
                        <a:buChar char=""/>
                        <a:tabLst/>
                      </a:pPr>
                      <a:r>
                        <a:rPr lang="en-AU" sz="900" cap="none" spc="0">
                          <a:solidFill>
                            <a:schemeClr val="tx1"/>
                          </a:solidFill>
                          <a:effectLst/>
                        </a:rPr>
                        <a:t>Exemplary language used, appropriate for audience with no errors</a:t>
                      </a:r>
                    </a:p>
                    <a:p>
                      <a:pPr marL="184150" lvl="0" indent="-184150">
                        <a:buFont typeface="Symbol" pitchFamily="2" charset="2"/>
                        <a:buChar char=""/>
                        <a:tabLst/>
                      </a:pPr>
                      <a:r>
                        <a:rPr lang="en-AU" sz="900" cap="none" spc="0">
                          <a:solidFill>
                            <a:schemeClr val="tx1"/>
                          </a:solidFill>
                          <a:effectLst/>
                        </a:rPr>
                        <a:t>All references or links included are essential to understand the content</a:t>
                      </a:r>
                      <a:endParaRPr lang="en-AU" sz="9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28575" cap="flat" cmpd="sng" algn="ctr">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3626888433"/>
                  </a:ext>
                </a:extLst>
              </a:tr>
              <a:tr h="1022320">
                <a:tc>
                  <a:txBody>
                    <a:bodyPr/>
                    <a:lstStyle/>
                    <a:p>
                      <a:pPr>
                        <a:spcBef>
                          <a:spcPts val="1200"/>
                        </a:spcBef>
                      </a:pPr>
                      <a:r>
                        <a:rPr lang="en-AU" sz="900" b="1" cap="none" spc="0">
                          <a:solidFill>
                            <a:schemeClr val="tx1"/>
                          </a:solidFill>
                          <a:effectLst/>
                        </a:rPr>
                        <a:t>Presentation</a:t>
                      </a:r>
                    </a:p>
                    <a:p>
                      <a:pPr>
                        <a:spcBef>
                          <a:spcPts val="1200"/>
                        </a:spcBef>
                      </a:pPr>
                      <a:r>
                        <a:rPr lang="en-AU" sz="900" b="1" cap="none" spc="0">
                          <a:solidFill>
                            <a:schemeClr val="tx1"/>
                          </a:solidFill>
                          <a:effectLst/>
                        </a:rPr>
                        <a:t>2 marks</a:t>
                      </a:r>
                      <a:endParaRPr lang="en-AU" sz="9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Resource is poorly organised and lacks attention to detail.</a:t>
                      </a:r>
                    </a:p>
                    <a:p>
                      <a:pPr marL="184150" lvl="0" indent="-184150">
                        <a:buFont typeface="Symbol" pitchFamily="2" charset="2"/>
                        <a:buChar char=""/>
                        <a:tabLst/>
                      </a:pPr>
                      <a:r>
                        <a:rPr lang="en-AU" sz="800" cap="none" spc="0">
                          <a:solidFill>
                            <a:schemeClr val="tx1"/>
                          </a:solidFill>
                          <a:effectLst/>
                        </a:rPr>
                        <a:t>This resource is presented in a way that is unattractive, with mixed fonts, odd spacing, no images, innapropriate images or overwhelming variety in colours and style</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This presentation is adequately presented but with little attention to colours, fonts, layout and images</a:t>
                      </a:r>
                    </a:p>
                    <a:p>
                      <a:pPr marL="184150" lvl="0" indent="-184150">
                        <a:buFont typeface="Symbol" pitchFamily="2" charset="2"/>
                        <a:buChar char=""/>
                        <a:tabLst/>
                      </a:pPr>
                      <a:r>
                        <a:rPr lang="en-AU" sz="800" cap="none" spc="0">
                          <a:solidFill>
                            <a:schemeClr val="tx1"/>
                          </a:solidFill>
                          <a:effectLst/>
                        </a:rPr>
                        <a:t>The layout may lack logical flow</a:t>
                      </a:r>
                    </a:p>
                    <a:p>
                      <a:pPr marL="184150" lvl="0" indent="-184150">
                        <a:buFont typeface="Symbol" pitchFamily="2" charset="2"/>
                        <a:buChar char=""/>
                        <a:tabLst/>
                      </a:pPr>
                      <a:r>
                        <a:rPr lang="en-AU" sz="800" cap="none" spc="0">
                          <a:solidFill>
                            <a:schemeClr val="tx1"/>
                          </a:solidFill>
                          <a:effectLst/>
                        </a:rPr>
                        <a:t>Images included may not obviously add to the message of the resource even if they look nice</a:t>
                      </a:r>
                    </a:p>
                    <a:p>
                      <a:pPr marL="184150" lvl="0" indent="-184150">
                        <a:buFont typeface="Symbol" pitchFamily="2" charset="2"/>
                        <a:buChar char=""/>
                        <a:tabLst/>
                      </a:pPr>
                      <a:r>
                        <a:rPr lang="en-AU" sz="800" cap="none" spc="0">
                          <a:solidFill>
                            <a:schemeClr val="tx1"/>
                          </a:solidFill>
                          <a:effectLst/>
                        </a:rPr>
                        <a:t>Might feel more like a first draft than a final version</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184150" lvl="0" indent="-184150">
                        <a:buFont typeface="Symbol" pitchFamily="2" charset="2"/>
                        <a:buChar char=""/>
                        <a:tabLst/>
                      </a:pPr>
                      <a:r>
                        <a:rPr lang="en-AU" sz="800" cap="none" spc="0">
                          <a:solidFill>
                            <a:schemeClr val="tx1"/>
                          </a:solidFill>
                          <a:effectLst/>
                        </a:rPr>
                        <a:t>A nice-looking resource including some use of fonts, colours and layout</a:t>
                      </a:r>
                    </a:p>
                    <a:p>
                      <a:pPr marL="184150" lvl="0" indent="-184150">
                        <a:buFont typeface="Symbol" pitchFamily="2" charset="2"/>
                        <a:buChar char=""/>
                        <a:tabLst/>
                      </a:pPr>
                      <a:r>
                        <a:rPr lang="en-AU" sz="800" cap="none" spc="0">
                          <a:solidFill>
                            <a:schemeClr val="tx1"/>
                          </a:solidFill>
                          <a:effectLst/>
                        </a:rPr>
                        <a:t>Resource includes some appropriate images</a:t>
                      </a:r>
                    </a:p>
                    <a:p>
                      <a:pPr marL="184150" lvl="0" indent="-184150">
                        <a:buFont typeface="Symbol" pitchFamily="2" charset="2"/>
                        <a:buChar char=""/>
                        <a:tabLst/>
                      </a:pPr>
                      <a:r>
                        <a:rPr lang="en-AU" sz="800" cap="none" spc="0">
                          <a:solidFill>
                            <a:schemeClr val="tx1"/>
                          </a:solidFill>
                          <a:effectLst/>
                        </a:rPr>
                        <a:t> </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lvl="0" indent="-342900">
                        <a:buFont typeface="Symbol" pitchFamily="2" charset="2"/>
                        <a:buChar char=""/>
                      </a:pPr>
                      <a:r>
                        <a:rPr lang="en-AU" sz="800" cap="none" spc="0">
                          <a:solidFill>
                            <a:schemeClr val="tx1"/>
                          </a:solidFill>
                          <a:effectLst/>
                        </a:rPr>
                        <a:t>As for CR and</a:t>
                      </a:r>
                    </a:p>
                    <a:p>
                      <a:pPr marL="184150" lvl="0" indent="-184150">
                        <a:buFont typeface="Symbol" pitchFamily="2" charset="2"/>
                        <a:buChar char=""/>
                        <a:tabLst/>
                      </a:pPr>
                      <a:r>
                        <a:rPr lang="en-AU" sz="800" cap="none" spc="0">
                          <a:solidFill>
                            <a:schemeClr val="tx1"/>
                          </a:solidFill>
                          <a:effectLst/>
                        </a:rPr>
                        <a:t>A resource that is well presented and professional.  </a:t>
                      </a:r>
                    </a:p>
                    <a:p>
                      <a:pPr marL="184150" lvl="0" indent="-184150">
                        <a:buFont typeface="Symbol" pitchFamily="2" charset="2"/>
                        <a:buChar char=""/>
                        <a:tabLst/>
                      </a:pPr>
                      <a:r>
                        <a:rPr lang="en-AU" sz="800" cap="none" spc="0">
                          <a:solidFill>
                            <a:schemeClr val="tx1"/>
                          </a:solidFill>
                          <a:effectLst/>
                        </a:rPr>
                        <a:t>There is use of colour and layout that enhances the content </a:t>
                      </a:r>
                    </a:p>
                    <a:p>
                      <a:pPr marL="184150" lvl="0" indent="-184150">
                        <a:buFont typeface="Symbol" pitchFamily="2" charset="2"/>
                        <a:buChar char=""/>
                        <a:tabLst/>
                      </a:pPr>
                      <a:r>
                        <a:rPr lang="en-AU" sz="800" cap="none" spc="0">
                          <a:solidFill>
                            <a:schemeClr val="tx1"/>
                          </a:solidFill>
                          <a:effectLst/>
                        </a:rPr>
                        <a:t>All images are relevant and add to the written information</a:t>
                      </a:r>
                    </a:p>
                    <a:p>
                      <a:pPr marL="184150" lvl="0" indent="-184150">
                        <a:buFont typeface="Symbol" pitchFamily="2" charset="2"/>
                        <a:buChar char=""/>
                        <a:tabLst/>
                      </a:pPr>
                      <a:r>
                        <a:rPr lang="en-AU" sz="800" cap="none" spc="0">
                          <a:solidFill>
                            <a:schemeClr val="tx1"/>
                          </a:solidFill>
                          <a:effectLst/>
                        </a:rPr>
                        <a:t> </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342900" lvl="0" indent="-342900">
                        <a:buFont typeface="Symbol" pitchFamily="2" charset="2"/>
                        <a:buChar char=""/>
                      </a:pPr>
                      <a:r>
                        <a:rPr lang="en-AU" sz="800" cap="none" spc="0">
                          <a:solidFill>
                            <a:schemeClr val="tx1"/>
                          </a:solidFill>
                          <a:effectLst/>
                        </a:rPr>
                        <a:t>As for D and</a:t>
                      </a:r>
                    </a:p>
                    <a:p>
                      <a:pPr marL="184150" lvl="0" indent="-184150">
                        <a:buFont typeface="Symbol" pitchFamily="2" charset="2"/>
                        <a:buChar char=""/>
                        <a:tabLst/>
                      </a:pPr>
                      <a:r>
                        <a:rPr lang="en-AU" sz="800" cap="none" spc="0">
                          <a:solidFill>
                            <a:schemeClr val="tx1"/>
                          </a:solidFill>
                          <a:effectLst/>
                        </a:rPr>
                        <a:t>This resource is beautifully presented in an engaging way. </a:t>
                      </a:r>
                    </a:p>
                    <a:p>
                      <a:pPr marL="184150" lvl="0" indent="-184150">
                        <a:buFont typeface="Symbol" pitchFamily="2" charset="2"/>
                        <a:buChar char=""/>
                        <a:tabLst/>
                      </a:pPr>
                      <a:r>
                        <a:rPr lang="en-AU" sz="800" cap="none" spc="0">
                          <a:solidFill>
                            <a:schemeClr val="tx1"/>
                          </a:solidFill>
                          <a:effectLst/>
                        </a:rPr>
                        <a:t>There is obvious attention to detail regarding colours, font size, layout and images</a:t>
                      </a:r>
                    </a:p>
                    <a:p>
                      <a:pPr marL="184150" lvl="0" indent="-184150">
                        <a:buFont typeface="Symbol" pitchFamily="2" charset="2"/>
                        <a:buChar char=""/>
                        <a:tabLst/>
                      </a:pPr>
                      <a:r>
                        <a:rPr lang="en-AU" sz="800" cap="none" spc="0">
                          <a:solidFill>
                            <a:schemeClr val="tx1"/>
                          </a:solidFill>
                          <a:effectLst/>
                        </a:rPr>
                        <a:t>Professional level presentation</a:t>
                      </a:r>
                      <a:endParaRPr lang="en-AU" sz="8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2627" marR="22627" marT="40204" marB="40204">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512039487"/>
                  </a:ext>
                </a:extLst>
              </a:tr>
            </a:tbl>
          </a:graphicData>
        </a:graphic>
      </p:graphicFrame>
    </p:spTree>
    <p:extLst>
      <p:ext uri="{BB962C8B-B14F-4D97-AF65-F5344CB8AC3E}">
        <p14:creationId xmlns:p14="http://schemas.microsoft.com/office/powerpoint/2010/main" val="1739216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3B5B-3A2D-75FF-02FE-7D3E402282AF}"/>
              </a:ext>
            </a:extLst>
          </p:cNvPr>
          <p:cNvSpPr>
            <a:spLocks noGrp="1"/>
          </p:cNvSpPr>
          <p:nvPr>
            <p:ph type="title"/>
          </p:nvPr>
        </p:nvSpPr>
        <p:spPr/>
        <p:txBody>
          <a:bodyPr/>
          <a:lstStyle/>
          <a:p>
            <a:r>
              <a:rPr lang="en-AU"/>
              <a:t>Padlets</a:t>
            </a:r>
          </a:p>
        </p:txBody>
      </p:sp>
      <p:sp>
        <p:nvSpPr>
          <p:cNvPr id="3" name="Content Placeholder 2">
            <a:extLst>
              <a:ext uri="{FF2B5EF4-FFF2-40B4-BE49-F238E27FC236}">
                <a16:creationId xmlns:a16="http://schemas.microsoft.com/office/drawing/2014/main" id="{C7C7124F-071C-2013-952A-96F2E5CEBFD9}"/>
              </a:ext>
            </a:extLst>
          </p:cNvPr>
          <p:cNvSpPr>
            <a:spLocks noGrp="1"/>
          </p:cNvSpPr>
          <p:nvPr>
            <p:ph idx="1"/>
          </p:nvPr>
        </p:nvSpPr>
        <p:spPr>
          <a:xfrm>
            <a:off x="419100" y="1654008"/>
            <a:ext cx="10731500" cy="3907798"/>
          </a:xfrm>
        </p:spPr>
        <p:txBody>
          <a:bodyPr/>
          <a:lstStyle/>
          <a:p>
            <a:r>
              <a:rPr lang="en-AU" dirty="0"/>
              <a:t>Which aspect of </a:t>
            </a:r>
            <a:r>
              <a:rPr lang="en-AU" dirty="0" err="1"/>
              <a:t>UDL</a:t>
            </a:r>
            <a:r>
              <a:rPr lang="en-AU" dirty="0"/>
              <a:t> do you feel most strongly about? </a:t>
            </a:r>
          </a:p>
          <a:p>
            <a:r>
              <a:rPr lang="en-AU" dirty="0"/>
              <a:t>Pick your colour!</a:t>
            </a:r>
          </a:p>
          <a:p>
            <a:endParaRPr lang="en-AU" dirty="0"/>
          </a:p>
          <a:p>
            <a:endParaRPr lang="en-AU" dirty="0"/>
          </a:p>
          <a:p>
            <a:r>
              <a:rPr lang="en-AU" dirty="0"/>
              <a:t>Blue: </a:t>
            </a:r>
            <a:r>
              <a:rPr lang="en-AU" dirty="0">
                <a:hlinkClick r:id="rId2"/>
              </a:rPr>
              <a:t>Blue Padlet</a:t>
            </a:r>
            <a:endParaRPr lang="en-AU" dirty="0"/>
          </a:p>
          <a:p>
            <a:r>
              <a:rPr lang="en-AU" dirty="0"/>
              <a:t>Green: </a:t>
            </a:r>
            <a:r>
              <a:rPr lang="en-AU" dirty="0">
                <a:hlinkClick r:id="rId3"/>
              </a:rPr>
              <a:t>Green Padlet</a:t>
            </a:r>
            <a:endParaRPr lang="en-AU" dirty="0"/>
          </a:p>
          <a:p>
            <a:r>
              <a:rPr lang="en-AU" dirty="0"/>
              <a:t>Purple: </a:t>
            </a:r>
            <a:r>
              <a:rPr lang="en-AU" dirty="0">
                <a:hlinkClick r:id="rId4"/>
              </a:rPr>
              <a:t>Purple Padlet</a:t>
            </a:r>
            <a:endParaRPr lang="en-AU" dirty="0"/>
          </a:p>
        </p:txBody>
      </p:sp>
      <p:pic>
        <p:nvPicPr>
          <p:cNvPr id="6" name="Picture 2" descr="UDL Levels Engagement, Representation and Action and Expression">
            <a:extLst>
              <a:ext uri="{FF2B5EF4-FFF2-40B4-BE49-F238E27FC236}">
                <a16:creationId xmlns:a16="http://schemas.microsoft.com/office/drawing/2014/main" id="{53E6C7BA-60A1-350A-3BC3-8C9DF452E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1200" y="365125"/>
            <a:ext cx="4838700" cy="1935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338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35E6-CC55-C238-C997-E9E54C929BC6}"/>
              </a:ext>
            </a:extLst>
          </p:cNvPr>
          <p:cNvSpPr>
            <a:spLocks noGrp="1"/>
          </p:cNvSpPr>
          <p:nvPr>
            <p:ph type="title"/>
          </p:nvPr>
        </p:nvSpPr>
        <p:spPr>
          <a:xfrm>
            <a:off x="627855" y="372947"/>
            <a:ext cx="10957593" cy="1000685"/>
          </a:xfrm>
        </p:spPr>
        <p:txBody>
          <a:bodyPr/>
          <a:lstStyle/>
          <a:p>
            <a:r>
              <a:rPr lang="en-US" dirty="0">
                <a:solidFill>
                  <a:schemeClr val="tx1"/>
                </a:solidFill>
              </a:rPr>
              <a:t>What we’ll be covering</a:t>
            </a:r>
          </a:p>
        </p:txBody>
      </p:sp>
      <p:sp>
        <p:nvSpPr>
          <p:cNvPr id="3" name="Text Placeholder 2">
            <a:extLst>
              <a:ext uri="{FF2B5EF4-FFF2-40B4-BE49-F238E27FC236}">
                <a16:creationId xmlns:a16="http://schemas.microsoft.com/office/drawing/2014/main" id="{1542B101-338E-AD85-9A59-1EF56C679B2B}"/>
              </a:ext>
            </a:extLst>
          </p:cNvPr>
          <p:cNvSpPr>
            <a:spLocks noGrp="1"/>
          </p:cNvSpPr>
          <p:nvPr>
            <p:ph type="body" idx="1"/>
          </p:nvPr>
        </p:nvSpPr>
        <p:spPr>
          <a:xfrm>
            <a:off x="767554" y="1123535"/>
            <a:ext cx="10957594" cy="3804065"/>
          </a:xfrm>
        </p:spPr>
        <p:txBody>
          <a:bodyPr/>
          <a:lstStyle/>
          <a:p>
            <a:pPr marL="514350" indent="-514350">
              <a:buFont typeface="+mj-lt"/>
              <a:buAutoNum type="arabicPeriod"/>
            </a:pPr>
            <a:r>
              <a:rPr lang="en-AU"/>
              <a:t>What are the challenges in designing assessments for inclusion</a:t>
            </a:r>
          </a:p>
          <a:p>
            <a:pPr marL="514350" indent="-514350">
              <a:buFont typeface="+mj-lt"/>
              <a:buAutoNum type="arabicPeriod"/>
            </a:pPr>
            <a:r>
              <a:rPr lang="en-AU"/>
              <a:t>UDL perspectives on assessment</a:t>
            </a:r>
          </a:p>
          <a:p>
            <a:pPr lvl="1"/>
            <a:r>
              <a:rPr lang="en-AU"/>
              <a:t>Engagement</a:t>
            </a:r>
          </a:p>
          <a:p>
            <a:pPr lvl="1"/>
            <a:r>
              <a:rPr lang="en-AU"/>
              <a:t>Representation</a:t>
            </a:r>
          </a:p>
          <a:p>
            <a:pPr lvl="1"/>
            <a:r>
              <a:rPr lang="en-AU"/>
              <a:t>Action and Expression</a:t>
            </a:r>
          </a:p>
          <a:p>
            <a:pPr marL="514350" indent="-514350">
              <a:buFont typeface="+mj-lt"/>
              <a:buAutoNum type="arabicPeriod"/>
            </a:pPr>
            <a:r>
              <a:rPr lang="en-AU"/>
              <a:t>Two examples of modifying assessments</a:t>
            </a:r>
          </a:p>
          <a:p>
            <a:pPr marL="514350" indent="-514350">
              <a:buFont typeface="+mj-lt"/>
              <a:buAutoNum type="arabicPeriod"/>
            </a:pPr>
            <a:r>
              <a:rPr lang="en-AU"/>
              <a:t>How do you re-design assessments with UDL in mind</a:t>
            </a:r>
          </a:p>
          <a:p>
            <a:pPr marL="514350" indent="-514350">
              <a:buFont typeface="+mj-lt"/>
              <a:buAutoNum type="arabicPeriod"/>
            </a:pPr>
            <a:endParaRPr lang="en-AU"/>
          </a:p>
          <a:p>
            <a:pPr marL="514350" indent="-514350">
              <a:buFont typeface="+mj-lt"/>
              <a:buAutoNum type="arabicPeriod"/>
            </a:pPr>
            <a:endParaRPr lang="en-AU"/>
          </a:p>
          <a:p>
            <a:pPr marL="514350" indent="-514350">
              <a:buFont typeface="+mj-lt"/>
              <a:buAutoNum type="arabicPeriod"/>
            </a:pPr>
            <a:endParaRPr lang="en-AU"/>
          </a:p>
          <a:p>
            <a:pPr marL="0" indent="0">
              <a:buNone/>
            </a:pPr>
            <a:endParaRPr lang="en-AU"/>
          </a:p>
          <a:p>
            <a:pPr marL="0" indent="0">
              <a:lnSpc>
                <a:spcPct val="150000"/>
              </a:lnSpc>
              <a:buNone/>
            </a:pPr>
            <a:endParaRPr lang="en-US" dirty="0"/>
          </a:p>
        </p:txBody>
      </p:sp>
    </p:spTree>
    <p:extLst>
      <p:ext uri="{BB962C8B-B14F-4D97-AF65-F5344CB8AC3E}">
        <p14:creationId xmlns:p14="http://schemas.microsoft.com/office/powerpoint/2010/main" val="3774283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0355-1EFF-4C84-A1A6-E871D91F3F62}"/>
              </a:ext>
            </a:extLst>
          </p:cNvPr>
          <p:cNvSpPr>
            <a:spLocks noGrp="1"/>
          </p:cNvSpPr>
          <p:nvPr>
            <p:ph type="title"/>
          </p:nvPr>
        </p:nvSpPr>
        <p:spPr/>
        <p:txBody>
          <a:bodyPr/>
          <a:lstStyle/>
          <a:p>
            <a:r>
              <a:rPr lang="en-AU"/>
              <a:t>Padlet Activity</a:t>
            </a:r>
          </a:p>
        </p:txBody>
      </p:sp>
      <p:sp>
        <p:nvSpPr>
          <p:cNvPr id="3" name="Content Placeholder 2">
            <a:extLst>
              <a:ext uri="{FF2B5EF4-FFF2-40B4-BE49-F238E27FC236}">
                <a16:creationId xmlns:a16="http://schemas.microsoft.com/office/drawing/2014/main" id="{EE3EB6DC-9B0E-A518-738F-6472AF168987}"/>
              </a:ext>
            </a:extLst>
          </p:cNvPr>
          <p:cNvSpPr>
            <a:spLocks noGrp="1"/>
          </p:cNvSpPr>
          <p:nvPr>
            <p:ph idx="1"/>
          </p:nvPr>
        </p:nvSpPr>
        <p:spPr/>
        <p:txBody>
          <a:bodyPr/>
          <a:lstStyle/>
          <a:p>
            <a:r>
              <a:rPr lang="en-AU"/>
              <a:t>Add information about 2 assessments you currently use – in just a few words for example</a:t>
            </a:r>
          </a:p>
          <a:p>
            <a:endParaRPr lang="en-AU"/>
          </a:p>
          <a:p>
            <a:endParaRPr lang="en-AU"/>
          </a:p>
        </p:txBody>
      </p:sp>
      <p:sp>
        <p:nvSpPr>
          <p:cNvPr id="4" name="Rectangle 3">
            <a:extLst>
              <a:ext uri="{FF2B5EF4-FFF2-40B4-BE49-F238E27FC236}">
                <a16:creationId xmlns:a16="http://schemas.microsoft.com/office/drawing/2014/main" id="{83FE2E8E-92FE-73DE-4D99-729400D7C6A4}"/>
              </a:ext>
            </a:extLst>
          </p:cNvPr>
          <p:cNvSpPr/>
          <p:nvPr/>
        </p:nvSpPr>
        <p:spPr>
          <a:xfrm>
            <a:off x="1181100" y="3327400"/>
            <a:ext cx="2235200" cy="1955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Weekly quiz, MCQ, no marking required, worth 1% per week</a:t>
            </a:r>
          </a:p>
        </p:txBody>
      </p:sp>
      <p:sp>
        <p:nvSpPr>
          <p:cNvPr id="5" name="Rectangle 4">
            <a:extLst>
              <a:ext uri="{FF2B5EF4-FFF2-40B4-BE49-F238E27FC236}">
                <a16:creationId xmlns:a16="http://schemas.microsoft.com/office/drawing/2014/main" id="{767DF6A3-5C71-2294-0588-F4C940EC71B8}"/>
              </a:ext>
            </a:extLst>
          </p:cNvPr>
          <p:cNvSpPr/>
          <p:nvPr/>
        </p:nvSpPr>
        <p:spPr>
          <a:xfrm>
            <a:off x="3860800" y="3327400"/>
            <a:ext cx="2235200" cy="1955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Final exam, 2 hours, written, in person, worth 50% of the course</a:t>
            </a:r>
          </a:p>
        </p:txBody>
      </p:sp>
      <p:sp>
        <p:nvSpPr>
          <p:cNvPr id="6" name="Rectangle 5">
            <a:extLst>
              <a:ext uri="{FF2B5EF4-FFF2-40B4-BE49-F238E27FC236}">
                <a16:creationId xmlns:a16="http://schemas.microsoft.com/office/drawing/2014/main" id="{AEBA2691-DA36-F747-D999-DA3F4E5589AD}"/>
              </a:ext>
            </a:extLst>
          </p:cNvPr>
          <p:cNvSpPr/>
          <p:nvPr/>
        </p:nvSpPr>
        <p:spPr>
          <a:xfrm>
            <a:off x="6540500" y="3327400"/>
            <a:ext cx="2235200" cy="1955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Mid semester assignment essay.  Take home 2 weeks, APA referencing, worth 30%</a:t>
            </a:r>
          </a:p>
        </p:txBody>
      </p:sp>
    </p:spTree>
    <p:extLst>
      <p:ext uri="{BB962C8B-B14F-4D97-AF65-F5344CB8AC3E}">
        <p14:creationId xmlns:p14="http://schemas.microsoft.com/office/powerpoint/2010/main" val="205401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1035D-B3DA-42AA-F04D-1A9731ECE86B}"/>
              </a:ext>
            </a:extLst>
          </p:cNvPr>
          <p:cNvSpPr>
            <a:spLocks noGrp="1"/>
          </p:cNvSpPr>
          <p:nvPr>
            <p:ph type="title"/>
          </p:nvPr>
        </p:nvSpPr>
        <p:spPr>
          <a:xfrm>
            <a:off x="908333" y="1917700"/>
            <a:ext cx="4412968" cy="2730501"/>
          </a:xfrm>
        </p:spPr>
        <p:txBody>
          <a:bodyPr vert="horz" lIns="91440" tIns="45720" rIns="91440" bIns="45720" rtlCol="0" anchor="b">
            <a:normAutofit/>
          </a:bodyPr>
          <a:lstStyle/>
          <a:p>
            <a:pPr algn="ctr"/>
            <a:r>
              <a:rPr lang="en-US" sz="4600"/>
              <a:t>Re-designing assessments with UDL in mind</a:t>
            </a:r>
          </a:p>
        </p:txBody>
      </p:sp>
      <p:pic>
        <p:nvPicPr>
          <p:cNvPr id="6146" name="Picture 2">
            <a:extLst>
              <a:ext uri="{FF2B5EF4-FFF2-40B4-BE49-F238E27FC236}">
                <a16:creationId xmlns:a16="http://schemas.microsoft.com/office/drawing/2014/main" id="{776E46F0-4CB9-938E-0DDE-2655888602E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1917700"/>
            <a:ext cx="5956300" cy="334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49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Graphic showing 4 points to consider&#10;1. Learning objectives&#10;2. Low and high stakes assessment&#10;3. Workload&#10;4. Feedback">
            <a:extLst>
              <a:ext uri="{FF2B5EF4-FFF2-40B4-BE49-F238E27FC236}">
                <a16:creationId xmlns:a16="http://schemas.microsoft.com/office/drawing/2014/main" id="{447593B4-2072-E145-FC03-06DF4EA51DDA}"/>
              </a:ext>
            </a:extLst>
          </p:cNvPr>
          <p:cNvGraphicFramePr/>
          <p:nvPr>
            <p:extLst>
              <p:ext uri="{D42A27DB-BD31-4B8C-83A1-F6EECF244321}">
                <p14:modId xmlns:p14="http://schemas.microsoft.com/office/powerpoint/2010/main" val="27066064"/>
              </p:ext>
            </p:extLst>
          </p:nvPr>
        </p:nvGraphicFramePr>
        <p:xfrm>
          <a:off x="2329688" y="56828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232F3B7F-6242-3B83-E2DD-DDF4D2F1E184}"/>
              </a:ext>
            </a:extLst>
          </p:cNvPr>
          <p:cNvSpPr>
            <a:spLocks noGrp="1"/>
          </p:cNvSpPr>
          <p:nvPr>
            <p:ph type="title"/>
          </p:nvPr>
        </p:nvSpPr>
        <p:spPr>
          <a:xfrm>
            <a:off x="317500" y="441325"/>
            <a:ext cx="10515600" cy="1325563"/>
          </a:xfrm>
        </p:spPr>
        <p:txBody>
          <a:bodyPr/>
          <a:lstStyle/>
          <a:p>
            <a:r>
              <a:rPr lang="en-AU" dirty="0"/>
              <a:t>Factors to consider</a:t>
            </a:r>
          </a:p>
        </p:txBody>
      </p:sp>
    </p:spTree>
    <p:extLst>
      <p:ext uri="{BB962C8B-B14F-4D97-AF65-F5344CB8AC3E}">
        <p14:creationId xmlns:p14="http://schemas.microsoft.com/office/powerpoint/2010/main" val="384047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4ABA-0447-624A-16FA-3CDF9EB0031F}"/>
              </a:ext>
            </a:extLst>
          </p:cNvPr>
          <p:cNvSpPr>
            <a:spLocks noGrp="1"/>
          </p:cNvSpPr>
          <p:nvPr>
            <p:ph type="title"/>
          </p:nvPr>
        </p:nvSpPr>
        <p:spPr>
          <a:xfrm>
            <a:off x="838200" y="557188"/>
            <a:ext cx="10515600" cy="1133499"/>
          </a:xfrm>
        </p:spPr>
        <p:txBody>
          <a:bodyPr>
            <a:normAutofit/>
          </a:bodyPr>
          <a:lstStyle/>
          <a:p>
            <a:pPr algn="ctr"/>
            <a:r>
              <a:rPr lang="en-AU" sz="3600"/>
              <a:t>Redesigning your assessments: </a:t>
            </a:r>
            <a:br>
              <a:rPr lang="en-AU" sz="3600"/>
            </a:br>
            <a:r>
              <a:rPr lang="en-AU" sz="3600"/>
              <a:t>1. Learning objectives</a:t>
            </a:r>
          </a:p>
        </p:txBody>
      </p:sp>
      <p:sp>
        <p:nvSpPr>
          <p:cNvPr id="3" name="Content Placeholder 2">
            <a:extLst>
              <a:ext uri="{FF2B5EF4-FFF2-40B4-BE49-F238E27FC236}">
                <a16:creationId xmlns:a16="http://schemas.microsoft.com/office/drawing/2014/main" id="{42911C36-A43C-CB54-BC5B-C5DD28104F09}"/>
              </a:ext>
            </a:extLst>
          </p:cNvPr>
          <p:cNvSpPr>
            <a:spLocks noGrp="1"/>
          </p:cNvSpPr>
          <p:nvPr>
            <p:ph idx="1"/>
          </p:nvPr>
        </p:nvSpPr>
        <p:spPr/>
        <p:txBody>
          <a:bodyPr/>
          <a:lstStyle/>
          <a:p>
            <a:pPr marL="514350" lvl="0" indent="-285750">
              <a:lnSpc>
                <a:spcPct val="100000"/>
              </a:lnSpc>
              <a:buFont typeface="Arial" panose="020B0604020202020204" pitchFamily="34" charset="0"/>
              <a:buChar char="•"/>
            </a:pPr>
            <a:r>
              <a:rPr lang="en-AU"/>
              <a:t>Students need to know </a:t>
            </a:r>
            <a:r>
              <a:rPr lang="en-AU" b="1"/>
              <a:t>why</a:t>
            </a:r>
            <a:r>
              <a:rPr lang="en-AU"/>
              <a:t> they are being assessed </a:t>
            </a:r>
            <a:endParaRPr lang="en-US"/>
          </a:p>
          <a:p>
            <a:pPr marL="514350" lvl="0" indent="-285750">
              <a:lnSpc>
                <a:spcPct val="100000"/>
              </a:lnSpc>
              <a:buFont typeface="Arial" panose="020B0604020202020204" pitchFamily="34" charset="0"/>
              <a:buChar char="•"/>
            </a:pPr>
            <a:r>
              <a:rPr lang="en-AU"/>
              <a:t>They need to know the skills or abilities they are working on </a:t>
            </a:r>
            <a:endParaRPr lang="en-US"/>
          </a:p>
          <a:p>
            <a:pPr marL="514350" lvl="0" indent="-285750">
              <a:lnSpc>
                <a:spcPct val="100000"/>
              </a:lnSpc>
              <a:buFont typeface="Arial" panose="020B0604020202020204" pitchFamily="34" charset="0"/>
              <a:buChar char="•"/>
            </a:pPr>
            <a:r>
              <a:rPr lang="en-AU"/>
              <a:t>They can then prioritize their goals and adjust learning strategies accordingly. </a:t>
            </a:r>
            <a:endParaRPr lang="en-US"/>
          </a:p>
          <a:p>
            <a:pPr marL="514350" lvl="0" indent="-285750">
              <a:lnSpc>
                <a:spcPct val="100000"/>
              </a:lnSpc>
              <a:buFont typeface="Arial" panose="020B0604020202020204" pitchFamily="34" charset="0"/>
              <a:buChar char="•"/>
            </a:pPr>
            <a:r>
              <a:rPr lang="en-AU"/>
              <a:t>As an instructor, explaining how your assessments are tied to learning outcomes and objectives can be critical to engage your students and support goal setting.</a:t>
            </a:r>
            <a:endParaRPr lang="en-US"/>
          </a:p>
        </p:txBody>
      </p:sp>
    </p:spTree>
    <p:extLst>
      <p:ext uri="{BB962C8B-B14F-4D97-AF65-F5344CB8AC3E}">
        <p14:creationId xmlns:p14="http://schemas.microsoft.com/office/powerpoint/2010/main" val="672648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B795-7CB2-7414-6B6E-DD3F045045AD}"/>
              </a:ext>
            </a:extLst>
          </p:cNvPr>
          <p:cNvSpPr>
            <a:spLocks noGrp="1"/>
          </p:cNvSpPr>
          <p:nvPr>
            <p:ph type="title"/>
          </p:nvPr>
        </p:nvSpPr>
        <p:spPr>
          <a:xfrm>
            <a:off x="838200" y="557188"/>
            <a:ext cx="10515600" cy="1133499"/>
          </a:xfrm>
        </p:spPr>
        <p:txBody>
          <a:bodyPr>
            <a:normAutofit/>
          </a:bodyPr>
          <a:lstStyle/>
          <a:p>
            <a:pPr algn="ctr"/>
            <a:r>
              <a:rPr lang="en-AU" sz="3600"/>
              <a:t>Redesigning your assessments: </a:t>
            </a:r>
            <a:br>
              <a:rPr lang="en-AU" sz="3600"/>
            </a:br>
            <a:r>
              <a:rPr lang="en-AU" sz="3600"/>
              <a:t>2: Low and high stakes assessments</a:t>
            </a:r>
          </a:p>
        </p:txBody>
      </p:sp>
      <p:sp>
        <p:nvSpPr>
          <p:cNvPr id="3" name="Content Placeholder 2">
            <a:extLst>
              <a:ext uri="{FF2B5EF4-FFF2-40B4-BE49-F238E27FC236}">
                <a16:creationId xmlns:a16="http://schemas.microsoft.com/office/drawing/2014/main" id="{266F46F2-1FCB-4AC7-6BA9-00D0EF6E8DEE}"/>
              </a:ext>
            </a:extLst>
          </p:cNvPr>
          <p:cNvSpPr>
            <a:spLocks noGrp="1"/>
          </p:cNvSpPr>
          <p:nvPr>
            <p:ph idx="1"/>
          </p:nvPr>
        </p:nvSpPr>
        <p:spPr/>
        <p:txBody>
          <a:bodyPr/>
          <a:lstStyle/>
          <a:p>
            <a:pPr marL="514350" lvl="0" indent="-285750">
              <a:lnSpc>
                <a:spcPct val="100000"/>
              </a:lnSpc>
              <a:buFont typeface="Arial" panose="020B0604020202020204" pitchFamily="34" charset="0"/>
              <a:buChar char="•"/>
            </a:pPr>
            <a:r>
              <a:rPr lang="en-AU"/>
              <a:t>Aka formative and summative assessment</a:t>
            </a:r>
            <a:endParaRPr lang="en-US"/>
          </a:p>
          <a:p>
            <a:pPr marL="514350" lvl="0" indent="-285750">
              <a:lnSpc>
                <a:spcPct val="100000"/>
              </a:lnSpc>
              <a:buFont typeface="Arial" panose="020B0604020202020204" pitchFamily="34" charset="0"/>
              <a:buChar char="•"/>
            </a:pPr>
            <a:r>
              <a:rPr lang="en-AU"/>
              <a:t>Plan a hierarchical approach to formative and summative assessment</a:t>
            </a:r>
            <a:endParaRPr lang="en-US"/>
          </a:p>
          <a:p>
            <a:pPr marL="514350" lvl="0" indent="-285750">
              <a:lnSpc>
                <a:spcPct val="100000"/>
              </a:lnSpc>
              <a:buFont typeface="Arial" panose="020B0604020202020204" pitchFamily="34" charset="0"/>
              <a:buChar char="•"/>
            </a:pPr>
            <a:r>
              <a:rPr lang="en-AU"/>
              <a:t>Offer a variety of modes of response to maintain motivation and meet the needs of all learners</a:t>
            </a:r>
            <a:endParaRPr lang="en-US"/>
          </a:p>
          <a:p>
            <a:pPr marL="514350" lvl="0" indent="-285750">
              <a:lnSpc>
                <a:spcPct val="100000"/>
              </a:lnSpc>
              <a:buFont typeface="Arial" panose="020B0604020202020204" pitchFamily="34" charset="0"/>
              <a:buChar char="•"/>
            </a:pPr>
            <a:r>
              <a:rPr lang="en-AU"/>
              <a:t>Be clear on the purpose of formative assessments and how they link to summative ones</a:t>
            </a:r>
            <a:endParaRPr lang="en-US"/>
          </a:p>
        </p:txBody>
      </p:sp>
    </p:spTree>
    <p:extLst>
      <p:ext uri="{BB962C8B-B14F-4D97-AF65-F5344CB8AC3E}">
        <p14:creationId xmlns:p14="http://schemas.microsoft.com/office/powerpoint/2010/main" val="1499147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8D907-A493-AD1E-C90D-6C954A45802D}"/>
              </a:ext>
            </a:extLst>
          </p:cNvPr>
          <p:cNvSpPr>
            <a:spLocks noGrp="1"/>
          </p:cNvSpPr>
          <p:nvPr>
            <p:ph type="title"/>
          </p:nvPr>
        </p:nvSpPr>
        <p:spPr>
          <a:xfrm>
            <a:off x="838200" y="556995"/>
            <a:ext cx="10515600" cy="1133693"/>
          </a:xfrm>
        </p:spPr>
        <p:txBody>
          <a:bodyPr>
            <a:normAutofit/>
          </a:bodyPr>
          <a:lstStyle/>
          <a:p>
            <a:r>
              <a:rPr lang="en-AU" sz="3600"/>
              <a:t>Redesigning your assessments: </a:t>
            </a:r>
            <a:br>
              <a:rPr lang="en-AU" sz="3600"/>
            </a:br>
            <a:r>
              <a:rPr lang="en-AU" sz="3600"/>
              <a:t>3: Workload</a:t>
            </a:r>
          </a:p>
        </p:txBody>
      </p:sp>
      <p:sp>
        <p:nvSpPr>
          <p:cNvPr id="3" name="Content Placeholder 2">
            <a:extLst>
              <a:ext uri="{FF2B5EF4-FFF2-40B4-BE49-F238E27FC236}">
                <a16:creationId xmlns:a16="http://schemas.microsoft.com/office/drawing/2014/main" id="{A0CF8DC2-D3CE-9DDC-240F-6FF703DCAE3C}"/>
              </a:ext>
            </a:extLst>
          </p:cNvPr>
          <p:cNvSpPr>
            <a:spLocks noGrp="1"/>
          </p:cNvSpPr>
          <p:nvPr>
            <p:ph idx="1"/>
          </p:nvPr>
        </p:nvSpPr>
        <p:spPr/>
        <p:txBody>
          <a:bodyPr/>
          <a:lstStyle/>
          <a:p>
            <a:pPr marL="514350" lvl="0" indent="-285750">
              <a:lnSpc>
                <a:spcPct val="100000"/>
              </a:lnSpc>
              <a:buFont typeface="Arial" panose="020B0604020202020204" pitchFamily="34" charset="0"/>
              <a:buChar char="•"/>
            </a:pPr>
            <a:r>
              <a:rPr lang="en-AU"/>
              <a:t>Workload for both you and the students is a vital concept when redesigning assessments</a:t>
            </a:r>
            <a:endParaRPr lang="en-US"/>
          </a:p>
          <a:p>
            <a:pPr marL="514350" lvl="0" indent="-285750">
              <a:lnSpc>
                <a:spcPct val="100000"/>
              </a:lnSpc>
              <a:buFont typeface="Arial" panose="020B0604020202020204" pitchFamily="34" charset="0"/>
              <a:buChar char="•"/>
            </a:pPr>
            <a:r>
              <a:rPr lang="en-AU"/>
              <a:t>Automate feedback for formative assessments</a:t>
            </a:r>
            <a:endParaRPr lang="en-US"/>
          </a:p>
          <a:p>
            <a:pPr marL="514350" lvl="0" indent="-285750">
              <a:lnSpc>
                <a:spcPct val="100000"/>
              </a:lnSpc>
              <a:buFont typeface="Arial" panose="020B0604020202020204" pitchFamily="34" charset="0"/>
              <a:buChar char="•"/>
            </a:pPr>
            <a:r>
              <a:rPr lang="en-AU"/>
              <a:t>Think about ways to support students organisation (reminders, to-do lists etc)</a:t>
            </a:r>
            <a:endParaRPr lang="en-US"/>
          </a:p>
          <a:p>
            <a:pPr marL="514350" lvl="0" indent="-285750">
              <a:lnSpc>
                <a:spcPct val="100000"/>
              </a:lnSpc>
              <a:buFont typeface="Arial" panose="020B0604020202020204" pitchFamily="34" charset="0"/>
              <a:buChar char="•"/>
            </a:pPr>
            <a:r>
              <a:rPr lang="en-AU"/>
              <a:t>Encourage students to work in teams to share workload</a:t>
            </a:r>
            <a:endParaRPr lang="en-US"/>
          </a:p>
        </p:txBody>
      </p:sp>
    </p:spTree>
    <p:extLst>
      <p:ext uri="{BB962C8B-B14F-4D97-AF65-F5344CB8AC3E}">
        <p14:creationId xmlns:p14="http://schemas.microsoft.com/office/powerpoint/2010/main" val="2862602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AC1F-3230-111A-C8F9-6DE06DE0034D}"/>
              </a:ext>
            </a:extLst>
          </p:cNvPr>
          <p:cNvSpPr>
            <a:spLocks noGrp="1"/>
          </p:cNvSpPr>
          <p:nvPr>
            <p:ph type="title"/>
          </p:nvPr>
        </p:nvSpPr>
        <p:spPr>
          <a:xfrm>
            <a:off x="838200" y="557188"/>
            <a:ext cx="10515600" cy="1133499"/>
          </a:xfrm>
        </p:spPr>
        <p:txBody>
          <a:bodyPr>
            <a:normAutofit/>
          </a:bodyPr>
          <a:lstStyle/>
          <a:p>
            <a:pPr algn="ctr"/>
            <a:r>
              <a:rPr lang="en-AU" sz="3600"/>
              <a:t>Redesigning your assessments: </a:t>
            </a:r>
            <a:br>
              <a:rPr lang="en-AU" sz="3600"/>
            </a:br>
            <a:r>
              <a:rPr lang="en-AU" sz="3600"/>
              <a:t>4: Feedback and rubrics</a:t>
            </a:r>
          </a:p>
        </p:txBody>
      </p:sp>
      <p:sp>
        <p:nvSpPr>
          <p:cNvPr id="3" name="Content Placeholder 2">
            <a:extLst>
              <a:ext uri="{FF2B5EF4-FFF2-40B4-BE49-F238E27FC236}">
                <a16:creationId xmlns:a16="http://schemas.microsoft.com/office/drawing/2014/main" id="{F00B6C6D-AC01-7A50-B217-B81380DA0CB1}"/>
              </a:ext>
            </a:extLst>
          </p:cNvPr>
          <p:cNvSpPr>
            <a:spLocks noGrp="1"/>
          </p:cNvSpPr>
          <p:nvPr>
            <p:ph idx="1"/>
          </p:nvPr>
        </p:nvSpPr>
        <p:spPr/>
        <p:txBody>
          <a:bodyPr/>
          <a:lstStyle/>
          <a:p>
            <a:pPr marL="514350" lvl="0" indent="-285750">
              <a:lnSpc>
                <a:spcPct val="100000"/>
              </a:lnSpc>
              <a:buFont typeface="Arial" panose="020B0604020202020204" pitchFamily="34" charset="0"/>
              <a:buChar char="•"/>
            </a:pPr>
            <a:r>
              <a:rPr lang="en-AU"/>
              <a:t>Feedback is essential and needs to clearly link to learning objectives</a:t>
            </a:r>
            <a:endParaRPr lang="en-US"/>
          </a:p>
          <a:p>
            <a:pPr marL="514350" lvl="0" indent="-285750">
              <a:lnSpc>
                <a:spcPct val="100000"/>
              </a:lnSpc>
              <a:buFont typeface="Arial" panose="020B0604020202020204" pitchFamily="34" charset="0"/>
              <a:buChar char="•"/>
            </a:pPr>
            <a:r>
              <a:rPr lang="en-AU"/>
              <a:t>Rubrics need to link to learning objectives and be broad enough to cover different modes of action and expression</a:t>
            </a:r>
            <a:endParaRPr lang="en-US"/>
          </a:p>
          <a:p>
            <a:pPr marL="514350" lvl="0" indent="-285750">
              <a:lnSpc>
                <a:spcPct val="100000"/>
              </a:lnSpc>
              <a:buFont typeface="Arial" panose="020B0604020202020204" pitchFamily="34" charset="0"/>
              <a:buChar char="•"/>
            </a:pPr>
            <a:r>
              <a:rPr lang="en-AU"/>
              <a:t>Use the rubrics for peer feedback early in the process, this helps students become familiar with the rubric which can then improve their own work</a:t>
            </a:r>
            <a:endParaRPr lang="en-US"/>
          </a:p>
        </p:txBody>
      </p:sp>
    </p:spTree>
    <p:extLst>
      <p:ext uri="{BB962C8B-B14F-4D97-AF65-F5344CB8AC3E}">
        <p14:creationId xmlns:p14="http://schemas.microsoft.com/office/powerpoint/2010/main" val="231579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CBECCC-C38F-5E28-63B2-7643027D55A8}"/>
              </a:ext>
            </a:extLst>
          </p:cNvPr>
          <p:cNvSpPr>
            <a:spLocks noGrp="1"/>
          </p:cNvSpPr>
          <p:nvPr>
            <p:ph type="title"/>
          </p:nvPr>
        </p:nvSpPr>
        <p:spPr/>
        <p:txBody>
          <a:bodyPr/>
          <a:lstStyle/>
          <a:p>
            <a:r>
              <a:rPr lang="en-AU" dirty="0"/>
              <a:t>Contacts</a:t>
            </a:r>
          </a:p>
        </p:txBody>
      </p:sp>
      <p:sp>
        <p:nvSpPr>
          <p:cNvPr id="2" name="Text Placeholder 1">
            <a:extLst>
              <a:ext uri="{FF2B5EF4-FFF2-40B4-BE49-F238E27FC236}">
                <a16:creationId xmlns:a16="http://schemas.microsoft.com/office/drawing/2014/main" id="{7EC4EB47-5883-9696-38B4-027B9770FCF6}"/>
              </a:ext>
            </a:extLst>
          </p:cNvPr>
          <p:cNvSpPr>
            <a:spLocks noGrp="1"/>
          </p:cNvSpPr>
          <p:nvPr>
            <p:ph type="body" idx="1"/>
          </p:nvPr>
        </p:nvSpPr>
        <p:spPr/>
        <p:txBody>
          <a:bodyPr/>
          <a:lstStyle/>
          <a:p>
            <a:r>
              <a:rPr lang="en-AU"/>
              <a:t>Dr Andy Smidt</a:t>
            </a:r>
          </a:p>
          <a:p>
            <a:r>
              <a:rPr lang="en-AU">
                <a:hlinkClick r:id="rId2"/>
              </a:rPr>
              <a:t>Andy.Smidt@Sydney.edu.au</a:t>
            </a:r>
            <a:r>
              <a:rPr lang="en-AU"/>
              <a:t> </a:t>
            </a:r>
          </a:p>
        </p:txBody>
      </p:sp>
    </p:spTree>
    <p:extLst>
      <p:ext uri="{BB962C8B-B14F-4D97-AF65-F5344CB8AC3E}">
        <p14:creationId xmlns:p14="http://schemas.microsoft.com/office/powerpoint/2010/main" val="122295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0848-4288-7260-90E8-5C031B8B39FC}"/>
              </a:ext>
            </a:extLst>
          </p:cNvPr>
          <p:cNvSpPr>
            <a:spLocks noGrp="1"/>
          </p:cNvSpPr>
          <p:nvPr>
            <p:ph type="title"/>
          </p:nvPr>
        </p:nvSpPr>
        <p:spPr/>
        <p:txBody>
          <a:bodyPr/>
          <a:lstStyle/>
          <a:p>
            <a:r>
              <a:rPr lang="en-AU"/>
              <a:t>Links and resources</a:t>
            </a:r>
          </a:p>
        </p:txBody>
      </p:sp>
      <p:sp>
        <p:nvSpPr>
          <p:cNvPr id="5" name="Text Placeholder 4">
            <a:extLst>
              <a:ext uri="{FF2B5EF4-FFF2-40B4-BE49-F238E27FC236}">
                <a16:creationId xmlns:a16="http://schemas.microsoft.com/office/drawing/2014/main" id="{481E6B31-F2B4-643E-27C4-5369CA1B1585}"/>
              </a:ext>
            </a:extLst>
          </p:cNvPr>
          <p:cNvSpPr>
            <a:spLocks noGrp="1"/>
          </p:cNvSpPr>
          <p:nvPr>
            <p:ph type="body" idx="1"/>
          </p:nvPr>
        </p:nvSpPr>
        <p:spPr/>
        <p:txBody>
          <a:bodyPr/>
          <a:lstStyle/>
          <a:p>
            <a:r>
              <a:rPr lang="en-AU">
                <a:hlinkClick r:id="rId2"/>
              </a:rPr>
              <a:t>https://www.cast.org/binaries/content/assets/common/publications/downloads/cast-udltipsforassessment-20200920-a11y.pdf</a:t>
            </a:r>
            <a:endParaRPr lang="en-AU"/>
          </a:p>
          <a:p>
            <a:r>
              <a:rPr lang="en-AU">
                <a:hlinkClick r:id="rId3"/>
              </a:rPr>
              <a:t>https://slds.osu.edu/posts/documents/top-10-udl-tips.pdf</a:t>
            </a:r>
            <a:endParaRPr lang="en-AU"/>
          </a:p>
          <a:p>
            <a:r>
              <a:rPr lang="en-AU">
                <a:hlinkClick r:id="rId4"/>
              </a:rPr>
              <a:t>https://www.cultofpedagogy.com/rubric-repair/</a:t>
            </a:r>
            <a:r>
              <a:rPr lang="en-AU"/>
              <a:t> </a:t>
            </a:r>
          </a:p>
          <a:p>
            <a:endParaRPr lang="en-AU"/>
          </a:p>
        </p:txBody>
      </p:sp>
    </p:spTree>
    <p:extLst>
      <p:ext uri="{BB962C8B-B14F-4D97-AF65-F5344CB8AC3E}">
        <p14:creationId xmlns:p14="http://schemas.microsoft.com/office/powerpoint/2010/main" val="1625212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248CB3-516F-1F4D-9683-0181E8561B04}"/>
              </a:ext>
            </a:extLst>
          </p:cNvPr>
          <p:cNvSpPr>
            <a:spLocks noGrp="1"/>
          </p:cNvSpPr>
          <p:nvPr>
            <p:ph type="title"/>
          </p:nvPr>
        </p:nvSpPr>
        <p:spPr>
          <a:xfrm>
            <a:off x="617203" y="491695"/>
            <a:ext cx="10957593" cy="1000685"/>
          </a:xfrm>
        </p:spPr>
        <p:txBody>
          <a:bodyPr/>
          <a:lstStyle/>
          <a:p>
            <a:r>
              <a:rPr lang="en-AU" dirty="0"/>
              <a:t>Q &amp; A session</a:t>
            </a:r>
          </a:p>
        </p:txBody>
      </p:sp>
      <p:sp>
        <p:nvSpPr>
          <p:cNvPr id="3" name="Text Placeholder 2">
            <a:extLst>
              <a:ext uri="{FF2B5EF4-FFF2-40B4-BE49-F238E27FC236}">
                <a16:creationId xmlns:a16="http://schemas.microsoft.com/office/drawing/2014/main" id="{31BA7D5D-17DD-FC44-8686-FDFE68CECB7D}"/>
              </a:ext>
            </a:extLst>
          </p:cNvPr>
          <p:cNvSpPr>
            <a:spLocks noGrp="1"/>
          </p:cNvSpPr>
          <p:nvPr>
            <p:ph type="body" idx="1"/>
          </p:nvPr>
        </p:nvSpPr>
        <p:spPr>
          <a:xfrm>
            <a:off x="767554" y="1301335"/>
            <a:ext cx="10957594" cy="3828027"/>
          </a:xfrm>
        </p:spPr>
        <p:txBody>
          <a:bodyPr/>
          <a:lstStyle/>
          <a:p>
            <a:endParaRPr lang="en-US" dirty="0"/>
          </a:p>
        </p:txBody>
      </p:sp>
    </p:spTree>
    <p:extLst>
      <p:ext uri="{BB962C8B-B14F-4D97-AF65-F5344CB8AC3E}">
        <p14:creationId xmlns:p14="http://schemas.microsoft.com/office/powerpoint/2010/main" val="69208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E6F16D-7CEF-D366-CF22-DFD677171F93}"/>
              </a:ext>
            </a:extLst>
          </p:cNvPr>
          <p:cNvSpPr>
            <a:spLocks noGrp="1"/>
          </p:cNvSpPr>
          <p:nvPr>
            <p:ph type="ctrTitle"/>
          </p:nvPr>
        </p:nvSpPr>
        <p:spPr>
          <a:xfrm>
            <a:off x="627854" y="2684346"/>
            <a:ext cx="9494046" cy="1201854"/>
          </a:xfrm>
        </p:spPr>
        <p:txBody>
          <a:bodyPr/>
          <a:lstStyle/>
          <a:p>
            <a:r>
              <a:rPr lang="en-US" sz="3200" kern="1200">
                <a:solidFill>
                  <a:schemeClr val="tx1"/>
                </a:solidFill>
                <a:latin typeface="+mj-lt"/>
                <a:ea typeface="+mj-ea"/>
                <a:cs typeface="+mj-cs"/>
              </a:rPr>
              <a:t>Challenges in designing inclusive assessments</a:t>
            </a:r>
            <a:endParaRPr lang="en-AU"/>
          </a:p>
        </p:txBody>
      </p:sp>
    </p:spTree>
    <p:extLst>
      <p:ext uri="{BB962C8B-B14F-4D97-AF65-F5344CB8AC3E}">
        <p14:creationId xmlns:p14="http://schemas.microsoft.com/office/powerpoint/2010/main" val="397845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7F3C5-C3CF-BA70-6F2B-EE933DA2B117}"/>
              </a:ext>
            </a:extLst>
          </p:cNvPr>
          <p:cNvSpPr>
            <a:spLocks noGrp="1"/>
          </p:cNvSpPr>
          <p:nvPr>
            <p:ph type="title"/>
          </p:nvPr>
        </p:nvSpPr>
        <p:spPr/>
        <p:txBody>
          <a:bodyPr/>
          <a:lstStyle/>
          <a:p>
            <a:r>
              <a:rPr lang="en-AU" dirty="0" err="1"/>
              <a:t>Mentimeter</a:t>
            </a:r>
            <a:endParaRPr lang="en-AU" dirty="0"/>
          </a:p>
        </p:txBody>
      </p:sp>
      <p:pic>
        <p:nvPicPr>
          <p:cNvPr id="4098" name="Picture 2" descr="Interactive presentation software - Mentimeter">
            <a:extLst>
              <a:ext uri="{FF2B5EF4-FFF2-40B4-BE49-F238E27FC236}">
                <a16:creationId xmlns:a16="http://schemas.microsoft.com/office/drawing/2014/main" id="{B10814F1-D504-4455-4272-68EA25422F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1895" y="249044"/>
            <a:ext cx="2102263" cy="11733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1AE80CB-EF36-0FA6-2A47-ECAB139D72F6}"/>
              </a:ext>
            </a:extLst>
          </p:cNvPr>
          <p:cNvSpPr>
            <a:spLocks noGrp="1"/>
          </p:cNvSpPr>
          <p:nvPr>
            <p:ph idx="1"/>
          </p:nvPr>
        </p:nvSpPr>
        <p:spPr/>
        <p:txBody>
          <a:bodyPr/>
          <a:lstStyle/>
          <a:p>
            <a:r>
              <a:rPr lang="en-AU" sz="2400" dirty="0">
                <a:hlinkClick r:id="rId3"/>
              </a:rPr>
              <a:t>https://www.menti.com/aldard23h48e</a:t>
            </a:r>
            <a:r>
              <a:rPr lang="en-AU" sz="2400" dirty="0"/>
              <a:t> </a:t>
            </a:r>
          </a:p>
        </p:txBody>
      </p:sp>
    </p:spTree>
    <p:extLst>
      <p:ext uri="{BB962C8B-B14F-4D97-AF65-F5344CB8AC3E}">
        <p14:creationId xmlns:p14="http://schemas.microsoft.com/office/powerpoint/2010/main" val="344901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03193-EBB2-C94A-A19E-DA30568E6AF9}"/>
              </a:ext>
            </a:extLst>
          </p:cNvPr>
          <p:cNvSpPr>
            <a:spLocks noGrp="1"/>
          </p:cNvSpPr>
          <p:nvPr>
            <p:ph type="title"/>
          </p:nvPr>
        </p:nvSpPr>
        <p:spPr/>
        <p:txBody>
          <a:bodyPr/>
          <a:lstStyle/>
          <a:p>
            <a:r>
              <a:rPr lang="en-AU"/>
              <a:t>Assessment and diversity</a:t>
            </a:r>
          </a:p>
        </p:txBody>
      </p:sp>
      <p:sp>
        <p:nvSpPr>
          <p:cNvPr id="6" name="Text Placeholder 5">
            <a:extLst>
              <a:ext uri="{FF2B5EF4-FFF2-40B4-BE49-F238E27FC236}">
                <a16:creationId xmlns:a16="http://schemas.microsoft.com/office/drawing/2014/main" id="{F1B7189E-131C-4255-61BF-A0DEA18B8A68}"/>
              </a:ext>
            </a:extLst>
          </p:cNvPr>
          <p:cNvSpPr>
            <a:spLocks noGrp="1"/>
          </p:cNvSpPr>
          <p:nvPr>
            <p:ph type="body" idx="1"/>
          </p:nvPr>
        </p:nvSpPr>
        <p:spPr/>
        <p:txBody>
          <a:bodyPr/>
          <a:lstStyle/>
          <a:p>
            <a:r>
              <a:rPr lang="en-AU" sz="2400"/>
              <a:t>Assessment practices can discriminate against people from different backgrounds</a:t>
            </a:r>
          </a:p>
          <a:p>
            <a:r>
              <a:rPr lang="en-AU" sz="2400"/>
              <a:t>Assessments may be set up to favour students with specific skills/backgrounds</a:t>
            </a:r>
          </a:p>
          <a:p>
            <a:r>
              <a:rPr lang="en-AU" sz="2400"/>
              <a:t>Assessments may require skills that are not relevant to the topic being assessed</a:t>
            </a:r>
          </a:p>
          <a:p>
            <a:endParaRPr lang="en-AU"/>
          </a:p>
        </p:txBody>
      </p:sp>
    </p:spTree>
    <p:extLst>
      <p:ext uri="{BB962C8B-B14F-4D97-AF65-F5344CB8AC3E}">
        <p14:creationId xmlns:p14="http://schemas.microsoft.com/office/powerpoint/2010/main" val="2511619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50BDE6-42E4-8BE2-A963-A6F3A9BEAE8C}"/>
              </a:ext>
            </a:extLst>
          </p:cNvPr>
          <p:cNvSpPr>
            <a:spLocks noGrp="1"/>
          </p:cNvSpPr>
          <p:nvPr>
            <p:ph type="title" idx="4294967295"/>
          </p:nvPr>
        </p:nvSpPr>
        <p:spPr>
          <a:xfrm>
            <a:off x="373063" y="550863"/>
            <a:ext cx="6432550" cy="38274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0" indent="-361950" algn="l" defTabSz="914400" rtl="0" eaLnBrk="1" fontAlgn="auto" latinLnBrk="0" hangingPunct="1">
              <a:lnSpc>
                <a:spcPct val="100000"/>
              </a:lnSpc>
              <a:spcBef>
                <a:spcPts val="0"/>
              </a:spcBef>
              <a:spcAft>
                <a:spcPts val="0"/>
              </a:spcAft>
              <a:buClr>
                <a:schemeClr val="dk1"/>
              </a:buClr>
              <a:buSzPts val="2100"/>
              <a:buFont typeface="Arial"/>
              <a:buChar char="•"/>
              <a:tabLst/>
              <a:defRPr/>
            </a:pPr>
            <a:r>
              <a:rPr kumimoji="0" lang="en-AU" sz="2400" b="0" i="0" u="none" strike="noStrike" kern="0" cap="none" spc="0" normalizeH="0" baseline="0" noProof="0">
                <a:ln>
                  <a:noFill/>
                </a:ln>
                <a:solidFill>
                  <a:schemeClr val="tx1">
                    <a:lumMod val="50000"/>
                    <a:lumOff val="50000"/>
                  </a:schemeClr>
                </a:solidFill>
                <a:effectLst/>
                <a:uLnTx/>
                <a:uFillTx/>
                <a:latin typeface="Arial"/>
                <a:ea typeface="Arial"/>
                <a:cs typeface="Arial"/>
                <a:sym typeface="Arial"/>
              </a:rPr>
              <a:t>Tai, J. R. Ajjawi, M. Bearman, J. Dargusch, M. Dracup, L. Harris, and P. Mahoney. 2022. Re-Imagining Exams: How Do Assessment Adjustments Impact on Inclusion? Perth. https://www.ncsehe.edu.au/publications/exams-assessment-adjustments-inclusion/. </a:t>
            </a:r>
          </a:p>
          <a:p>
            <a:pPr marL="457200" marR="0" lvl="0" indent="-361950" algn="l" defTabSz="914400" rtl="0" eaLnBrk="1" fontAlgn="auto" latinLnBrk="0" hangingPunct="1">
              <a:lnSpc>
                <a:spcPct val="100000"/>
              </a:lnSpc>
              <a:spcBef>
                <a:spcPts val="0"/>
              </a:spcBef>
              <a:spcAft>
                <a:spcPts val="0"/>
              </a:spcAft>
              <a:buClr>
                <a:schemeClr val="dk1"/>
              </a:buClr>
              <a:buSzPts val="2100"/>
              <a:buFont typeface="Arial"/>
              <a:buChar char="•"/>
              <a:tabLst/>
              <a:defRPr/>
            </a:pPr>
            <a:endParaRPr kumimoji="0" lang="en-AU" sz="2100" b="0" i="0" u="none" strike="noStrike" kern="0" cap="none" spc="0" normalizeH="0" baseline="0" noProof="0">
              <a:ln>
                <a:noFill/>
              </a:ln>
              <a:solidFill>
                <a:schemeClr val="dk1"/>
              </a:solidFill>
              <a:effectLst/>
              <a:uLnTx/>
              <a:uFillTx/>
              <a:latin typeface="Arial"/>
              <a:ea typeface="Arial"/>
              <a:cs typeface="Arial"/>
              <a:sym typeface="Arial"/>
            </a:endParaRPr>
          </a:p>
        </p:txBody>
      </p:sp>
    </p:spTree>
    <p:extLst>
      <p:ext uri="{BB962C8B-B14F-4D97-AF65-F5344CB8AC3E}">
        <p14:creationId xmlns:p14="http://schemas.microsoft.com/office/powerpoint/2010/main" val="171186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E7C01-737B-0E39-A4A3-1B67B3BAF519}"/>
              </a:ext>
            </a:extLst>
          </p:cNvPr>
          <p:cNvSpPr>
            <a:spLocks noGrp="1"/>
          </p:cNvSpPr>
          <p:nvPr>
            <p:ph type="title"/>
          </p:nvPr>
        </p:nvSpPr>
        <p:spPr/>
        <p:txBody>
          <a:bodyPr/>
          <a:lstStyle/>
          <a:p>
            <a:r>
              <a:rPr lang="en-AU"/>
              <a:t>Tai et al, 2022</a:t>
            </a:r>
          </a:p>
        </p:txBody>
      </p:sp>
      <p:sp>
        <p:nvSpPr>
          <p:cNvPr id="3" name="Text Placeholder 2">
            <a:extLst>
              <a:ext uri="{FF2B5EF4-FFF2-40B4-BE49-F238E27FC236}">
                <a16:creationId xmlns:a16="http://schemas.microsoft.com/office/drawing/2014/main" id="{38C1B2A8-BD50-EE12-1943-DB2C1C319631}"/>
              </a:ext>
            </a:extLst>
          </p:cNvPr>
          <p:cNvSpPr>
            <a:spLocks noGrp="1"/>
          </p:cNvSpPr>
          <p:nvPr>
            <p:ph type="body" idx="1"/>
          </p:nvPr>
        </p:nvSpPr>
        <p:spPr>
          <a:xfrm>
            <a:off x="324091" y="1632031"/>
            <a:ext cx="11261357" cy="4233932"/>
          </a:xfrm>
        </p:spPr>
        <p:txBody>
          <a:bodyPr/>
          <a:lstStyle/>
          <a:p>
            <a:pPr>
              <a:lnSpc>
                <a:spcPct val="120000"/>
              </a:lnSpc>
            </a:pPr>
            <a:r>
              <a:rPr lang="en-AU">
                <a:solidFill>
                  <a:schemeClr val="tx1"/>
                </a:solidFill>
              </a:rPr>
              <a:t>Exams and other high-stakes time-limited assessments can act as barriers to success for some students in higher education. </a:t>
            </a:r>
          </a:p>
          <a:p>
            <a:pPr>
              <a:lnSpc>
                <a:spcPct val="120000"/>
              </a:lnSpc>
            </a:pPr>
            <a:r>
              <a:rPr lang="en-AU">
                <a:solidFill>
                  <a:schemeClr val="tx1"/>
                </a:solidFill>
              </a:rPr>
              <a:t>Though required by Australian law, adjustments do not necessarily lead to equitable academic outcomes nor do they always address students’ actual access requirements </a:t>
            </a:r>
          </a:p>
          <a:p>
            <a:pPr>
              <a:lnSpc>
                <a:spcPct val="120000"/>
              </a:lnSpc>
            </a:pPr>
            <a:r>
              <a:rPr lang="en-AU">
                <a:solidFill>
                  <a:schemeClr val="tx1"/>
                </a:solidFill>
              </a:rPr>
              <a:t>A system which focuses only on making reactive accommodations is likely to become overwhelmed as diverse students increasingly participate in higher education. </a:t>
            </a:r>
          </a:p>
          <a:p>
            <a:pPr>
              <a:lnSpc>
                <a:spcPct val="120000"/>
              </a:lnSpc>
            </a:pPr>
            <a:r>
              <a:rPr lang="en-AU">
                <a:solidFill>
                  <a:schemeClr val="tx1"/>
                </a:solidFill>
              </a:rPr>
              <a:t>Rather than continuing to view disability as a problem to address at an individual level, a shift to focus on inclusive assessment design may also hold promise for a broader range of diverse students. </a:t>
            </a:r>
          </a:p>
        </p:txBody>
      </p:sp>
    </p:spTree>
    <p:extLst>
      <p:ext uri="{BB962C8B-B14F-4D97-AF65-F5344CB8AC3E}">
        <p14:creationId xmlns:p14="http://schemas.microsoft.com/office/powerpoint/2010/main" val="1606290726"/>
      </p:ext>
    </p:extLst>
  </p:cSld>
  <p:clrMapOvr>
    <a:masterClrMapping/>
  </p:clrMapOvr>
</p:sld>
</file>

<file path=ppt/theme/theme1.xml><?xml version="1.0" encoding="utf-8"?>
<a:theme xmlns:a="http://schemas.openxmlformats.org/drawingml/2006/main" name="2_Office Theme">
  <a:themeElements>
    <a:clrScheme name="ADCET">
      <a:dk1>
        <a:srgbClr val="000000"/>
      </a:dk1>
      <a:lt1>
        <a:srgbClr val="FFFFFF"/>
      </a:lt1>
      <a:dk2>
        <a:srgbClr val="323232"/>
      </a:dk2>
      <a:lt2>
        <a:srgbClr val="B2B2B2"/>
      </a:lt2>
      <a:accent1>
        <a:srgbClr val="0089A8"/>
      </a:accent1>
      <a:accent2>
        <a:srgbClr val="00B7E0"/>
      </a:accent2>
      <a:accent3>
        <a:srgbClr val="000000"/>
      </a:accent3>
      <a:accent4>
        <a:srgbClr val="A5A5A5"/>
      </a:accent4>
      <a:accent5>
        <a:srgbClr val="53DFFF"/>
      </a:accent5>
      <a:accent6>
        <a:srgbClr val="8CEAFE"/>
      </a:accent6>
      <a:hlink>
        <a:srgbClr val="00B7E0"/>
      </a:hlink>
      <a:folHlink>
        <a:srgbClr val="00B7E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435717-49c9-4489-9470-c7c98d62699d">
      <Terms xmlns="http://schemas.microsoft.com/office/infopath/2007/PartnerControls"/>
    </lcf76f155ced4ddcb4097134ff3c332f>
    <TaxCatchAll xmlns="242681ae-e6e2-4ee6-90fd-f2c0d11c7b0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5E3D60D9E6E04A88E6C46A8F8E80F5" ma:contentTypeVersion="13" ma:contentTypeDescription="Create a new document." ma:contentTypeScope="" ma:versionID="0102e17739e9ada5fd068af298699220">
  <xsd:schema xmlns:xsd="http://www.w3.org/2001/XMLSchema" xmlns:xs="http://www.w3.org/2001/XMLSchema" xmlns:p="http://schemas.microsoft.com/office/2006/metadata/properties" xmlns:ns2="43435717-49c9-4489-9470-c7c98d62699d" xmlns:ns3="242681ae-e6e2-4ee6-90fd-f2c0d11c7b09" targetNamespace="http://schemas.microsoft.com/office/2006/metadata/properties" ma:root="true" ma:fieldsID="26b463508315ee9b7d9eb8427db6bc5b" ns2:_="" ns3:_="">
    <xsd:import namespace="43435717-49c9-4489-9470-c7c98d62699d"/>
    <xsd:import namespace="242681ae-e6e2-4ee6-90fd-f2c0d11c7b0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35717-49c9-4489-9470-c7c98d626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be76f96-e7f0-4e7c-b4d8-bf0f4c547e1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42681ae-e6e2-4ee6-90fd-f2c0d11c7b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d00c8ac-6135-4edf-90aa-1e6137a64d6d}" ma:internalName="TaxCatchAll" ma:showField="CatchAllData" ma:web="242681ae-e6e2-4ee6-90fd-f2c0d11c7b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B4A057-D1D1-41A5-A0F9-4BCA4BF09A0C}">
  <ds:schemaRefs>
    <ds:schemaRef ds:uri="http://purl.org/dc/terms/"/>
    <ds:schemaRef ds:uri="http://purl.org/dc/dcmitype/"/>
    <ds:schemaRef ds:uri="http://purl.org/dc/elements/1.1/"/>
    <ds:schemaRef ds:uri="http://schemas.openxmlformats.org/package/2006/metadata/core-properties"/>
    <ds:schemaRef ds:uri="43435717-49c9-4489-9470-c7c98d62699d"/>
    <ds:schemaRef ds:uri="http://schemas.microsoft.com/office/2006/documentManagement/types"/>
    <ds:schemaRef ds:uri="http://schemas.microsoft.com/office/infopath/2007/PartnerControls"/>
    <ds:schemaRef ds:uri="242681ae-e6e2-4ee6-90fd-f2c0d11c7b0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598DD4F-0D54-473A-94C6-740C1BB438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435717-49c9-4489-9470-c7c98d62699d"/>
    <ds:schemaRef ds:uri="242681ae-e6e2-4ee6-90fd-f2c0d11c7b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33E022-EC21-417D-82F4-D1FA1D53AB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2011</TotalTime>
  <Words>2954</Words>
  <Application>Microsoft Office PowerPoint</Application>
  <PresentationFormat>Widescreen</PresentationFormat>
  <Paragraphs>335</Paragraphs>
  <Slides>49</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Arial,Sans-Serif</vt:lpstr>
      <vt:lpstr>Calibri</vt:lpstr>
      <vt:lpstr>Calibri Light</vt:lpstr>
      <vt:lpstr>MArial</vt:lpstr>
      <vt:lpstr>sohne</vt:lpstr>
      <vt:lpstr>Symbol</vt:lpstr>
      <vt:lpstr>2_Office Theme</vt:lpstr>
      <vt:lpstr>Office Theme</vt:lpstr>
      <vt:lpstr>Creating innovative assessments through a UDL lens</vt:lpstr>
      <vt:lpstr>About this session</vt:lpstr>
      <vt:lpstr>Acknowledgement to traditional custodians</vt:lpstr>
      <vt:lpstr>What we’ll be covering</vt:lpstr>
      <vt:lpstr>Challenges in designing inclusive assessments</vt:lpstr>
      <vt:lpstr>Mentimeter</vt:lpstr>
      <vt:lpstr>Assessment and diversity</vt:lpstr>
      <vt:lpstr>Tai, J. R. Ajjawi, M. Bearman, J. Dargusch, M. Dracup, L. Harris, and P. Mahoney. 2022. Re-Imagining Exams: How Do Assessment Adjustments Impact on Inclusion? Perth. https://www.ncsehe.edu.au/publications/exams-assessment-adjustments-inclusion/.  </vt:lpstr>
      <vt:lpstr>Tai et al, 2022</vt:lpstr>
      <vt:lpstr>Word cloud of student responses to "How have assessments made you feel? What word comes to mind?".</vt:lpstr>
      <vt:lpstr>What is the UDL perspective on assessment</vt:lpstr>
      <vt:lpstr>Engagement</vt:lpstr>
      <vt:lpstr>How do we apply this to assessments?</vt:lpstr>
      <vt:lpstr>Applying this to assessments</vt:lpstr>
      <vt:lpstr>Representation</vt:lpstr>
      <vt:lpstr>Action and Expression</vt:lpstr>
      <vt:lpstr>Youtube video</vt:lpstr>
      <vt:lpstr>Where do we start?</vt:lpstr>
      <vt:lpstr>Key starting points</vt:lpstr>
      <vt:lpstr>Step 1: Who are your students? </vt:lpstr>
      <vt:lpstr>Who are your students?</vt:lpstr>
      <vt:lpstr>Step 2: What is the purpose of this assessment? WHY are you assessing this?</vt:lpstr>
      <vt:lpstr>Mentimeter</vt:lpstr>
      <vt:lpstr>How do we map aka constructive alignment</vt:lpstr>
      <vt:lpstr>Purposes of assessment</vt:lpstr>
      <vt:lpstr>Step 3: How will I mark this work?</vt:lpstr>
      <vt:lpstr>Two examples</vt:lpstr>
      <vt:lpstr>Example 1: weekly quizzes</vt:lpstr>
      <vt:lpstr>Example 1: weekly quizzes</vt:lpstr>
      <vt:lpstr>Purpose</vt:lpstr>
      <vt:lpstr>For keeping up with content</vt:lpstr>
      <vt:lpstr>Alternatives</vt:lpstr>
      <vt:lpstr>Quizzes for marks (summative)</vt:lpstr>
      <vt:lpstr>Example 2: Essay</vt:lpstr>
      <vt:lpstr>Authentic writing examples</vt:lpstr>
      <vt:lpstr>Writing a rubric</vt:lpstr>
      <vt:lpstr>Using a rubric</vt:lpstr>
      <vt:lpstr>Example rubric</vt:lpstr>
      <vt:lpstr>Padlets</vt:lpstr>
      <vt:lpstr>Padlet Activity</vt:lpstr>
      <vt:lpstr>Re-designing assessments with UDL in mind</vt:lpstr>
      <vt:lpstr>Factors to consider</vt:lpstr>
      <vt:lpstr>Redesigning your assessments:  1. Learning objectives</vt:lpstr>
      <vt:lpstr>Redesigning your assessments:  2: Low and high stakes assessments</vt:lpstr>
      <vt:lpstr>Redesigning your assessments:  3: Workload</vt:lpstr>
      <vt:lpstr>Redesigning your assessments:  4: Feedback and rubrics</vt:lpstr>
      <vt:lpstr>Contacts</vt:lpstr>
      <vt:lpstr>Links and resources</vt:lpstr>
      <vt:lpstr>Q &amp; A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Duncan</dc:creator>
  <cp:lastModifiedBy>Kylie Geard</cp:lastModifiedBy>
  <cp:revision>33</cp:revision>
  <cp:lastPrinted>2023-08-28T08:50:59Z</cp:lastPrinted>
  <dcterms:created xsi:type="dcterms:W3CDTF">2021-04-07T23:16:07Z</dcterms:created>
  <dcterms:modified xsi:type="dcterms:W3CDTF">2023-09-04T01:30:59Z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2021-04-07T23:16:08Z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c86f6691-0e77-4151-be4b-70a846ccf7ed</vt:lpwstr>
  </property>
  <property fmtid="{D5CDD505-2E9C-101B-9397-08002B2CF9AE}" pid="8" name="MSIP_Label_51a6c3db-1667-4f49-995a-8b9973972958_ContentBits">
    <vt:lpwstr>0</vt:lpwstr>
  </property>
  <property fmtid="{D5CDD505-2E9C-101B-9397-08002B2CF9AE}" pid="9" name="ContentTypeId">
    <vt:lpwstr>0x010100595E3D60D9E6E04A88E6C46A8F8E80F5</vt:lpwstr>
  </property>
  <property fmtid="{D5CDD505-2E9C-101B-9397-08002B2CF9AE}" pid="10" name="MediaServiceImageTags">
    <vt:lpwstr/>
  </property>
</Properties>
</file>