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notesMasterIdLst>
    <p:notesMasterId r:id="rId21"/>
  </p:notesMasterIdLst>
  <p:sldIdLst>
    <p:sldId id="344" r:id="rId5"/>
    <p:sldId id="555" r:id="rId6"/>
    <p:sldId id="526" r:id="rId7"/>
    <p:sldId id="557" r:id="rId8"/>
    <p:sldId id="560" r:id="rId9"/>
    <p:sldId id="563" r:id="rId10"/>
    <p:sldId id="561" r:id="rId11"/>
    <p:sldId id="558" r:id="rId12"/>
    <p:sldId id="564" r:id="rId13"/>
    <p:sldId id="566" r:id="rId14"/>
    <p:sldId id="565" r:id="rId15"/>
    <p:sldId id="559" r:id="rId16"/>
    <p:sldId id="554" r:id="rId17"/>
    <p:sldId id="553" r:id="rId18"/>
    <p:sldId id="562" r:id="rId19"/>
    <p:sldId id="54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7621F0B-2B36-947E-E625-40FDB8DF8E50}" name="Katie Duncan" initials="KD" userId="S::katie.duncan@uts.edu.au::20031329-eb85-44e7-8c9b-a40bfc81d279" providerId="AD"/>
  <p188:author id="{BBD3EBEE-A916-69B2-8B59-40E4DC3B32C3}" name="Ashley Willcox" initials="AW" userId="S::ashley.willcox@uts.edu.au::52aa89a3-312d-403e-a462-82940a733e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4D8C"/>
    <a:srgbClr val="EDF3F4"/>
    <a:srgbClr val="0F4AEC"/>
    <a:srgbClr val="0F4BEC"/>
    <a:srgbClr val="3F6FEF"/>
    <a:srgbClr val="323232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7778BB-BBB5-4DF1-AB6C-3AC0A4968EDF}" v="1169" dt="2023-08-25T06:58:34.632"/>
    <p1510:client id="{23E3C11B-4D7D-0280-39E8-865802B1EBC1}" v="328" dt="2023-08-16T15:12:47.698"/>
    <p1510:client id="{5261CABC-EF99-CACD-BF74-17E2D5DD1DB0}" v="2" dt="2023-08-16T14:53:10.097"/>
    <p1510:client id="{68447E74-43D1-4149-8CCE-D605F7C04656}" v="573" dt="2023-08-28T01:13:00.721"/>
    <p1510:client id="{72C89F9B-CED6-4B15-9E7C-F27404E2864D}" v="57" dt="2023-08-03T02:36:34.711"/>
    <p1510:client id="{851EBC02-45DB-52A1-2EB1-EBC8403A2F1E}" v="284" dt="2023-08-24T11:11:03.498"/>
    <p1510:client id="{9974FB4B-E261-44B7-BBA0-8BD71530600B}" v="273" dt="2023-08-22T06:02:33.290"/>
    <p1510:client id="{C117C40C-39E2-4D5D-A641-6F4FEEDFCB88}" v="5" dt="2023-08-03T05:30:22.900"/>
    <p1510:client id="{C2E09B9F-9E82-4265-09EC-A78780DD5C47}" v="956" dt="2023-08-19T09:53:13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2" autoAdjust="0"/>
    <p:restoredTop sz="90194" autoAdjust="0"/>
  </p:normalViewPr>
  <p:slideViewPr>
    <p:cSldViewPr snapToGrid="0">
      <p:cViewPr varScale="1">
        <p:scale>
          <a:sx n="71" d="100"/>
          <a:sy n="71" d="100"/>
        </p:scale>
        <p:origin x="1325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D2D37-CB85-CF47-8A42-CA19FB2E361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3B1E9-D01C-394E-B452-356C221A1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6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68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8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17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85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8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4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74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0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27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6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51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8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B1E9-D01C-394E-B452-356C221A1B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8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4">
  <p:cSld name="Cover 4">
    <p:bg>
      <p:bgRef idx="1001">
        <a:schemeClr val="bg1"/>
      </p:bgRef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ctrTitle" hasCustomPrompt="1"/>
          </p:nvPr>
        </p:nvSpPr>
        <p:spPr>
          <a:xfrm>
            <a:off x="627854" y="2684346"/>
            <a:ext cx="7574314" cy="120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sz="3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AU" dirty="0"/>
              <a:t>Title</a:t>
            </a:r>
            <a:endParaRPr dirty="0"/>
          </a:p>
        </p:txBody>
      </p:sp>
      <p:sp>
        <p:nvSpPr>
          <p:cNvPr id="65" name="Google Shape;65;p9"/>
          <p:cNvSpPr txBox="1">
            <a:spLocks noGrp="1"/>
          </p:cNvSpPr>
          <p:nvPr>
            <p:ph type="subTitle" idx="1" hasCustomPrompt="1"/>
          </p:nvPr>
        </p:nvSpPr>
        <p:spPr>
          <a:xfrm>
            <a:off x="627854" y="3904488"/>
            <a:ext cx="7574314" cy="1483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28125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AU" dirty="0"/>
              <a:t>Subtitle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3584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4">
  <p:cSld name="Layout 4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7853" y="855547"/>
            <a:ext cx="10957593" cy="1000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400"/>
              <a:buFont typeface="Arial"/>
              <a:buNone/>
              <a:defRPr sz="3400">
                <a:solidFill>
                  <a:srgbClr val="0C0C0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27854" y="2037935"/>
            <a:ext cx="10957594" cy="3828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13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9F9F-B7DE-28C7-4867-81F6ADC9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4213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F0561A-C734-9D0D-F90F-FF95C4F6D1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26671F-D9F0-96DE-3E63-F4DEB07A01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D67629-CFB5-91AD-F456-123B6FC61778}"/>
              </a:ext>
            </a:extLst>
          </p:cNvPr>
          <p:cNvSpPr txBox="1"/>
          <p:nvPr userDrawn="1"/>
        </p:nvSpPr>
        <p:spPr>
          <a:xfrm>
            <a:off x="838200" y="1886308"/>
            <a:ext cx="10515603" cy="3735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9" name="Google Shape;17;p2">
            <a:extLst>
              <a:ext uri="{FF2B5EF4-FFF2-40B4-BE49-F238E27FC236}">
                <a16:creationId xmlns:a16="http://schemas.microsoft.com/office/drawing/2014/main" id="{50F54F76-B059-ED33-A0AA-4724949B63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6" y="1908149"/>
            <a:ext cx="4863863" cy="3828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Google Shape;17;p2">
            <a:extLst>
              <a:ext uri="{FF2B5EF4-FFF2-40B4-BE49-F238E27FC236}">
                <a16:creationId xmlns:a16="http://schemas.microsoft.com/office/drawing/2014/main" id="{CA2720A7-BEF0-979C-89D3-1C07FB69AA44}"/>
              </a:ext>
            </a:extLst>
          </p:cNvPr>
          <p:cNvSpPr txBox="1">
            <a:spLocks noGrp="1"/>
          </p:cNvSpPr>
          <p:nvPr>
            <p:ph type="body" idx="12"/>
          </p:nvPr>
        </p:nvSpPr>
        <p:spPr>
          <a:xfrm>
            <a:off x="5960852" y="1905662"/>
            <a:ext cx="5719486" cy="3828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455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9DF7-71CB-24F9-37CA-319539C6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34475-CF28-48AE-0384-609736789C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4D7FD-AE68-7D9C-6948-D6A627CDA0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329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3" userDrawn="1">
  <p:cSld name="Layout 3">
    <p:bg>
      <p:bgPr>
        <a:solidFill>
          <a:schemeClr val="lt1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644601" y="739055"/>
            <a:ext cx="7574314" cy="7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400"/>
              <a:buFont typeface="Arial"/>
              <a:buNone/>
              <a:defRPr sz="3400">
                <a:solidFill>
                  <a:srgbClr val="0C0C0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0"/>
          <p:cNvSpPr>
            <a:spLocks noGrp="1"/>
          </p:cNvSpPr>
          <p:nvPr>
            <p:ph type="pic" idx="2"/>
          </p:nvPr>
        </p:nvSpPr>
        <p:spPr>
          <a:xfrm>
            <a:off x="644601" y="1722320"/>
            <a:ext cx="5493022" cy="4126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4" name="Google Shape;144;p20"/>
          <p:cNvSpPr txBox="1">
            <a:spLocks noGrp="1"/>
          </p:cNvSpPr>
          <p:nvPr>
            <p:ph type="body" idx="6"/>
          </p:nvPr>
        </p:nvSpPr>
        <p:spPr>
          <a:xfrm>
            <a:off x="6219899" y="1722320"/>
            <a:ext cx="5493022" cy="4126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3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5" userDrawn="1">
  <p:cSld name="Layout 5"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>
            <a:spLocks noGrp="1"/>
          </p:cNvSpPr>
          <p:nvPr>
            <p:ph type="title"/>
          </p:nvPr>
        </p:nvSpPr>
        <p:spPr>
          <a:xfrm>
            <a:off x="627854" y="855547"/>
            <a:ext cx="5955826" cy="1000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400"/>
              <a:buFont typeface="Arial"/>
              <a:buNone/>
              <a:defRPr sz="3400">
                <a:solidFill>
                  <a:srgbClr val="0C0C0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0" name="Google Shape;150;p21"/>
          <p:cNvSpPr txBox="1">
            <a:spLocks noGrp="1"/>
          </p:cNvSpPr>
          <p:nvPr>
            <p:ph type="body" idx="1"/>
          </p:nvPr>
        </p:nvSpPr>
        <p:spPr>
          <a:xfrm>
            <a:off x="627854" y="1859310"/>
            <a:ext cx="5955826" cy="4081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1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710636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7106363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TextBox 5" descr="UDL in Action: the WHAT, the WHY and the HOW&#10;">
            <a:extLst>
              <a:ext uri="{FF2B5EF4-FFF2-40B4-BE49-F238E27FC236}">
                <a16:creationId xmlns:a16="http://schemas.microsoft.com/office/drawing/2014/main" id="{D8E25527-407A-8B88-5BC2-175E4FBF2509}"/>
              </a:ext>
            </a:extLst>
          </p:cNvPr>
          <p:cNvSpPr txBox="1"/>
          <p:nvPr userDrawn="1"/>
        </p:nvSpPr>
        <p:spPr>
          <a:xfrm>
            <a:off x="3353262" y="5895187"/>
            <a:ext cx="548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b="1" i="0" dirty="0">
                <a:solidFill>
                  <a:srgbClr val="664D8C"/>
                </a:solidFill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UDL in Action: the WHAT, the WHY and the HOW</a:t>
            </a:r>
          </a:p>
        </p:txBody>
      </p:sp>
      <p:pic>
        <p:nvPicPr>
          <p:cNvPr id="8" name="Picture 7" descr="The Australian Disability Clearinghouse on Education and Training (ADCET) Logo">
            <a:extLst>
              <a:ext uri="{FF2B5EF4-FFF2-40B4-BE49-F238E27FC236}">
                <a16:creationId xmlns:a16="http://schemas.microsoft.com/office/drawing/2014/main" id="{E5339C01-9D2D-32B1-D5EA-FE17314056F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9623478" y="5895187"/>
            <a:ext cx="1730322" cy="4595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6242C31-D139-0035-DC8F-A407081EA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3664447"/>
            <a:ext cx="5029200" cy="329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937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2" r:id="rId2"/>
    <p:sldLayoutId id="2147483703" r:id="rId3"/>
    <p:sldLayoutId id="2147483701" r:id="rId4"/>
    <p:sldLayoutId id="2147483698" r:id="rId5"/>
    <p:sldLayoutId id="214748369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.hitches@griffith.edu.au" TargetMode="External"/><Relationship Id="rId2" Type="http://schemas.openxmlformats.org/officeDocument/2006/relationships/hyperlink" Target="mailto:s.woodcock@griffith.edu.au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46AC9DA-37D8-2BDA-6921-451BB2ABC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535" y="1049437"/>
            <a:ext cx="9056930" cy="1201854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664D8C"/>
                </a:solidFill>
                <a:latin typeface="Calibri"/>
                <a:ea typeface="Lato"/>
              </a:rPr>
              <a:t>Enacting UDL at University: </a:t>
            </a:r>
            <a:br>
              <a:rPr lang="en-US" sz="4400" b="1" dirty="0">
                <a:solidFill>
                  <a:srgbClr val="664D8C"/>
                </a:solidFill>
                <a:latin typeface="Calibri"/>
                <a:ea typeface="Lato"/>
              </a:rPr>
            </a:br>
            <a:r>
              <a:rPr lang="en-US" sz="4400" b="1" dirty="0">
                <a:solidFill>
                  <a:srgbClr val="664D8C"/>
                </a:solidFill>
                <a:latin typeface="Calibri"/>
                <a:ea typeface="Lato"/>
              </a:rPr>
              <a:t>Enabling equitable and inclusively engaged learning</a:t>
            </a:r>
            <a:endParaRPr lang="en-AU" sz="4400" b="1">
              <a:solidFill>
                <a:srgbClr val="664D8C"/>
              </a:solidFill>
              <a:latin typeface="Calibri"/>
              <a:ea typeface="Lato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2DFDCF-32D2-8CBD-81F1-E1DB19455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0681" y="-235823"/>
            <a:ext cx="2811498" cy="2196216"/>
          </a:xfrm>
          <a:prstGeom prst="rect">
            <a:avLst/>
          </a:prstGeom>
        </p:spPr>
      </p:pic>
      <p:sp>
        <p:nvSpPr>
          <p:cNvPr id="2" name="Title 6">
            <a:extLst>
              <a:ext uri="{FF2B5EF4-FFF2-40B4-BE49-F238E27FC236}">
                <a16:creationId xmlns:a16="http://schemas.microsoft.com/office/drawing/2014/main" id="{7B234991-99D4-2CC7-CB7F-020C21EBFFBD}"/>
              </a:ext>
            </a:extLst>
          </p:cNvPr>
          <p:cNvSpPr txBox="1">
            <a:spLocks/>
          </p:cNvSpPr>
          <p:nvPr/>
        </p:nvSpPr>
        <p:spPr>
          <a:xfrm>
            <a:off x="1567535" y="3673792"/>
            <a:ext cx="9056930" cy="120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AU" sz="3600" kern="0" dirty="0">
                <a:solidFill>
                  <a:srgbClr val="664D8C"/>
                </a:solidFill>
                <a:latin typeface="Calibri"/>
                <a:ea typeface="Lato"/>
              </a:rPr>
              <a:t>Assoc Prof Stuart Woodcock </a:t>
            </a:r>
            <a:endParaRPr lang="en-AU" sz="3600" kern="0">
              <a:solidFill>
                <a:srgbClr val="664D8C"/>
              </a:solidFill>
              <a:latin typeface="Calibri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3600" kern="0" dirty="0">
                <a:solidFill>
                  <a:srgbClr val="664D8C"/>
                </a:solidFill>
                <a:latin typeface="Calibri"/>
                <a:ea typeface="Lato"/>
              </a:rPr>
              <a:t>&amp; Elizabeth Hitches </a:t>
            </a:r>
            <a:endParaRPr lang="en-AU" sz="3600" kern="0">
              <a:solidFill>
                <a:srgbClr val="664D8C"/>
              </a:solidFill>
              <a:latin typeface="Calibri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Griffith University logo of an open book">
            <a:extLst>
              <a:ext uri="{FF2B5EF4-FFF2-40B4-BE49-F238E27FC236}">
                <a16:creationId xmlns:a16="http://schemas.microsoft.com/office/drawing/2014/main" id="{0EB0F90E-FE86-0D6E-D97D-FD91B2E317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968" r="79490" b="54458"/>
          <a:stretch/>
        </p:blipFill>
        <p:spPr>
          <a:xfrm>
            <a:off x="9622288" y="5350099"/>
            <a:ext cx="1581777" cy="41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61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817F-6532-1548-905D-5B55BD72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55" y="309447"/>
            <a:ext cx="10957593" cy="1000685"/>
          </a:xfrm>
        </p:spPr>
        <p:txBody>
          <a:bodyPr/>
          <a:lstStyle/>
          <a:p>
            <a:pPr algn="ctr"/>
            <a:r>
              <a:rPr lang="en-US" dirty="0"/>
              <a:t>Students’ voices on online weekly recorded classes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A2F-0DA5-0B49-8BEB-F91F5C14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195" y="1621677"/>
            <a:ext cx="10957594" cy="3828027"/>
          </a:xfrm>
        </p:spPr>
        <p:txBody>
          <a:bodyPr/>
          <a:lstStyle/>
          <a:p>
            <a:pPr marL="9525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alibri"/>
              </a:rPr>
              <a:t>Benefits for learning: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Pace (own pace giving additional processing time; pause and rewind)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Depth of understanding (revision to build understanding)</a:t>
            </a:r>
          </a:p>
          <a:p>
            <a:pPr marL="95250" indent="0">
              <a:buNone/>
            </a:pPr>
            <a:endParaRPr lang="en-US" sz="2200" dirty="0">
              <a:solidFill>
                <a:schemeClr val="tx1"/>
              </a:solidFill>
              <a:latin typeface="Calibri"/>
            </a:endParaRPr>
          </a:p>
          <a:p>
            <a:pPr marL="95250" indent="0">
              <a:buNone/>
            </a:pPr>
            <a:endParaRPr lang="en-US" sz="2200" dirty="0">
              <a:solidFill>
                <a:schemeClr val="tx1"/>
              </a:solidFill>
              <a:latin typeface="Calibri"/>
            </a:endParaRPr>
          </a:p>
          <a:p>
            <a:pPr marL="95250" indent="0">
              <a:buNone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Benefits for personal circumstances: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Accessibility (can access at a time and place that suits) 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Stress reducing (knowing there is a backup when the unexpected happens)</a:t>
            </a:r>
          </a:p>
          <a:p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pPr marL="952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84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817F-6532-1548-905D-5B55BD72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55" y="309447"/>
            <a:ext cx="10957593" cy="1000685"/>
          </a:xfrm>
        </p:spPr>
        <p:txBody>
          <a:bodyPr/>
          <a:lstStyle/>
          <a:p>
            <a:pPr algn="ctr"/>
            <a:r>
              <a:rPr lang="en-US" dirty="0"/>
              <a:t>Students’ voices on improvements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A2F-0DA5-0B49-8BEB-F91F5C14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463" y="999198"/>
            <a:ext cx="10957594" cy="3828027"/>
          </a:xfrm>
        </p:spPr>
        <p:txBody>
          <a:bodyPr/>
          <a:lstStyle/>
          <a:p>
            <a:pPr marL="95250" indent="0">
              <a:buNone/>
            </a:pPr>
            <a:endParaRPr lang="en-US" sz="2200" dirty="0">
              <a:latin typeface="Calibri"/>
            </a:endParaRPr>
          </a:p>
          <a:p>
            <a:endParaRPr lang="en-US" sz="2200" b="1" dirty="0">
              <a:latin typeface="Calibri"/>
            </a:endParaRPr>
          </a:p>
          <a:p>
            <a:pPr marL="95250" indent="0">
              <a:buNone/>
            </a:pPr>
            <a:r>
              <a:rPr lang="en-US" sz="2200" b="1" dirty="0">
                <a:latin typeface="Calibri"/>
              </a:rPr>
              <a:t>Suggestions?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Intensive online</a:t>
            </a:r>
          </a:p>
          <a:p>
            <a:r>
              <a:rPr lang="en-US" sz="2200" dirty="0">
                <a:latin typeface="Calibri"/>
              </a:rPr>
              <a:t>Intensive weekday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Online classes after 5pm (e.g., </a:t>
            </a:r>
            <a:r>
              <a:rPr lang="en-US" sz="2200" dirty="0">
                <a:latin typeface="Calibri"/>
              </a:rPr>
              <a:t>for those working in schools)</a:t>
            </a:r>
          </a:p>
          <a:p>
            <a:r>
              <a:rPr lang="en-US" sz="2200" dirty="0">
                <a:latin typeface="Calibri"/>
              </a:rPr>
              <a:t>Classes held as professional development in school</a:t>
            </a:r>
          </a:p>
          <a:p>
            <a:endParaRPr lang="en-US" sz="2200" dirty="0">
              <a:latin typeface="Calibri"/>
            </a:endParaRPr>
          </a:p>
          <a:p>
            <a:r>
              <a:rPr lang="en-US" sz="2200" dirty="0">
                <a:latin typeface="Calibri"/>
              </a:rPr>
              <a:t>Intensive option adopted by other courses</a:t>
            </a:r>
          </a:p>
        </p:txBody>
      </p:sp>
    </p:spTree>
    <p:extLst>
      <p:ext uri="{BB962C8B-B14F-4D97-AF65-F5344CB8AC3E}">
        <p14:creationId xmlns:p14="http://schemas.microsoft.com/office/powerpoint/2010/main" val="261375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817F-6532-1548-905D-5B55BD72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55" y="309447"/>
            <a:ext cx="10957593" cy="1000685"/>
          </a:xfrm>
        </p:spPr>
        <p:txBody>
          <a:bodyPr/>
          <a:lstStyle/>
          <a:p>
            <a:pPr algn="ctr"/>
            <a:r>
              <a:rPr lang="en-US" dirty="0"/>
              <a:t>Cycles of reflection: Where to next?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A2F-0DA5-0B49-8BEB-F91F5C14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104" y="1229236"/>
            <a:ext cx="10957594" cy="3828027"/>
          </a:xfrm>
        </p:spPr>
        <p:txBody>
          <a:bodyPr/>
          <a:lstStyle/>
          <a:p>
            <a:pPr marL="95250" indent="0">
              <a:buNone/>
            </a:pPr>
            <a:r>
              <a:rPr lang="en-US" sz="2200" b="1" dirty="0">
                <a:latin typeface="Calibri"/>
              </a:rPr>
              <a:t>2023 modes available: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Weekly face-to face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Weekly online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Intensive days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Recorded classes</a:t>
            </a:r>
          </a:p>
          <a:p>
            <a:pPr marL="95250" indent="0">
              <a:buNone/>
            </a:pPr>
            <a:endParaRPr lang="en-US" sz="2200" dirty="0">
              <a:latin typeface="Calibri"/>
            </a:endParaRPr>
          </a:p>
          <a:p>
            <a:pPr marL="95250" indent="0">
              <a:buNone/>
            </a:pPr>
            <a:r>
              <a:rPr lang="en-US" sz="2200" b="1" dirty="0">
                <a:latin typeface="Calibri"/>
              </a:rPr>
              <a:t>Consideration for 2024: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2023 modes, plus: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Intensive online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Evening class options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/>
              </a:rPr>
              <a:t>Live online (while being recorded) lectures</a:t>
            </a:r>
          </a:p>
          <a:p>
            <a:pPr marL="571500" indent="-285750">
              <a:buFont typeface="Calibri,Sans-Serif"/>
              <a:buChar char="-"/>
            </a:pPr>
            <a:endParaRPr lang="en-US" dirty="0"/>
          </a:p>
          <a:p>
            <a:pPr marL="95250" indent="0">
              <a:buNone/>
            </a:pPr>
            <a:endParaRPr lang="en-US" dirty="0"/>
          </a:p>
          <a:p>
            <a:pPr marL="952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2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CBECCC-C38F-5E28-63B2-7643027D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843" y="443508"/>
            <a:ext cx="7574314" cy="797523"/>
          </a:xfrm>
        </p:spPr>
        <p:txBody>
          <a:bodyPr/>
          <a:lstStyle/>
          <a:p>
            <a:pPr algn="ctr"/>
            <a:r>
              <a:rPr lang="en-AU" dirty="0"/>
              <a:t>Takeaways</a:t>
            </a: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A820054-758E-5637-E2B4-7E0E06E48412}"/>
              </a:ext>
            </a:extLst>
          </p:cNvPr>
          <p:cNvSpPr>
            <a:spLocks noGrp="1"/>
          </p:cNvSpPr>
          <p:nvPr>
            <p:ph type="body" idx="6"/>
          </p:nvPr>
        </p:nvSpPr>
        <p:spPr>
          <a:xfrm>
            <a:off x="720147" y="1594448"/>
            <a:ext cx="10590908" cy="3954671"/>
          </a:xfrm>
        </p:spPr>
        <p:txBody>
          <a:bodyPr/>
          <a:lstStyle/>
          <a:p>
            <a:pPr marL="268288" algn="l"/>
            <a:r>
              <a:rPr lang="en-AU" sz="2200" dirty="0">
                <a:latin typeface="Calibri"/>
              </a:rPr>
              <a:t>Importance of providing </a:t>
            </a:r>
            <a:r>
              <a:rPr lang="en-AU" sz="2200" b="1" dirty="0">
                <a:latin typeface="Calibri"/>
              </a:rPr>
              <a:t>options</a:t>
            </a:r>
            <a:r>
              <a:rPr lang="en-AU" sz="2200" dirty="0">
                <a:latin typeface="Calibri"/>
              </a:rPr>
              <a:t> for enabling equity and inclusion</a:t>
            </a:r>
          </a:p>
          <a:p>
            <a:pPr algn="l"/>
            <a:endParaRPr lang="en-AU" sz="2200" dirty="0">
              <a:latin typeface="Calibri"/>
            </a:endParaRPr>
          </a:p>
          <a:p>
            <a:pPr algn="l"/>
            <a:endParaRPr lang="en-AU" sz="2200" dirty="0">
              <a:latin typeface="Calibri"/>
            </a:endParaRPr>
          </a:p>
          <a:p>
            <a:pPr marL="268288" algn="l"/>
            <a:r>
              <a:rPr lang="en-AU" sz="2200" dirty="0">
                <a:latin typeface="Calibri"/>
              </a:rPr>
              <a:t>Importance of </a:t>
            </a:r>
            <a:r>
              <a:rPr lang="en-AU" sz="2200" b="1" dirty="0">
                <a:latin typeface="Calibri"/>
              </a:rPr>
              <a:t>'multiple ways'</a:t>
            </a:r>
            <a:r>
              <a:rPr lang="en-AU" sz="2200" dirty="0">
                <a:latin typeface="Calibri"/>
              </a:rPr>
              <a:t> of catering for student needs</a:t>
            </a:r>
          </a:p>
          <a:p>
            <a:pPr indent="-361950" algn="l">
              <a:buClr>
                <a:srgbClr val="000000"/>
              </a:buClr>
              <a:buSzPts val="2100"/>
              <a:buFont typeface="Arial"/>
              <a:buChar char="•"/>
              <a:defRPr/>
            </a:pPr>
            <a:r>
              <a:rPr lang="en-AU" sz="2200" dirty="0">
                <a:latin typeface="Calibri"/>
              </a:rPr>
              <a:t>Learning needs</a:t>
            </a:r>
          </a:p>
          <a:p>
            <a:pPr indent="-361950" algn="l">
              <a:buClr>
                <a:srgbClr val="000000"/>
              </a:buClr>
              <a:buSzPts val="2100"/>
              <a:buFont typeface="Arial"/>
              <a:buChar char="•"/>
              <a:defRPr/>
            </a:pPr>
            <a:r>
              <a:rPr lang="en-AU" sz="2200" dirty="0">
                <a:latin typeface="Calibri"/>
              </a:rPr>
              <a:t>Personal circumstance</a:t>
            </a:r>
          </a:p>
          <a:p>
            <a:pPr indent="-361950" algn="l">
              <a:buClr>
                <a:srgbClr val="000000"/>
              </a:buClr>
              <a:buSzPts val="2100"/>
              <a:buFont typeface="Arial"/>
              <a:buChar char="•"/>
              <a:defRPr/>
            </a:pPr>
            <a:endParaRPr lang="en-AU" sz="2200" dirty="0">
              <a:latin typeface="Calibri"/>
            </a:endParaRPr>
          </a:p>
          <a:p>
            <a:pPr algn="l"/>
            <a:endParaRPr lang="en-AU" sz="2200" dirty="0">
              <a:latin typeface="Calibri"/>
            </a:endParaRPr>
          </a:p>
          <a:p>
            <a:pPr algn="l"/>
            <a:endParaRPr lang="en-AU" sz="2200" dirty="0">
              <a:latin typeface="Calibri"/>
            </a:endParaRPr>
          </a:p>
          <a:p>
            <a:pPr marL="268288" algn="l"/>
            <a:r>
              <a:rPr lang="en-AU" sz="2200" dirty="0">
                <a:latin typeface="Calibri"/>
              </a:rPr>
              <a:t>Importance of </a:t>
            </a:r>
            <a:r>
              <a:rPr lang="en-AU" sz="2200" b="1" dirty="0">
                <a:latin typeface="Calibri"/>
              </a:rPr>
              <a:t>student voice</a:t>
            </a:r>
          </a:p>
          <a:p>
            <a:pPr marL="571500" indent="0" algn="l"/>
            <a:endParaRPr lang="en-AU" sz="2100" dirty="0"/>
          </a:p>
        </p:txBody>
      </p:sp>
    </p:spTree>
    <p:extLst>
      <p:ext uri="{BB962C8B-B14F-4D97-AF65-F5344CB8AC3E}">
        <p14:creationId xmlns:p14="http://schemas.microsoft.com/office/powerpoint/2010/main" val="1563887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CBECCC-C38F-5E28-63B2-7643027D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22" y="279440"/>
            <a:ext cx="7574314" cy="797523"/>
          </a:xfrm>
        </p:spPr>
        <p:txBody>
          <a:bodyPr/>
          <a:lstStyle/>
          <a:p>
            <a:pPr algn="ctr"/>
            <a:r>
              <a:rPr lang="en-AU" dirty="0"/>
              <a:t>References</a:t>
            </a:r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60176525-4361-E4F8-68F4-6D5C1F0541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233187" y="899012"/>
            <a:ext cx="11653285" cy="4502022"/>
          </a:xfrm>
        </p:spPr>
        <p:txBody>
          <a:bodyPr/>
          <a:lstStyle/>
          <a:p>
            <a:pPr marL="228600" indent="0" algn="l"/>
            <a:r>
              <a:rPr lang="en-AU" sz="2200" b="1" dirty="0">
                <a:latin typeface="Calibri"/>
                <a:cs typeface="Calibri"/>
              </a:rPr>
              <a:t>Beiter,</a:t>
            </a:r>
            <a:r>
              <a:rPr lang="en-AU" sz="2200" dirty="0">
                <a:latin typeface="Calibri"/>
                <a:cs typeface="Calibri"/>
              </a:rPr>
              <a:t> R., Nash, R., McCrady, M., Rhoades, D., Linscomb, M., Clarahan, M., &amp; Sammut, S. (2015). The prevalence and correlates of depression, anxiety, and stress in a sample of college students. Journal of Affective Disorders, 173, 90–96. https://doi.org/10.1016/j.jad.2014.10.054</a:t>
            </a:r>
            <a:endParaRPr lang="en-US" sz="2200" dirty="0">
              <a:latin typeface="Calibri"/>
              <a:cs typeface="Calibri"/>
            </a:endParaRPr>
          </a:p>
          <a:p>
            <a:pPr marL="228600" indent="0" algn="l"/>
            <a:r>
              <a:rPr lang="en-AU" sz="2200" b="1" dirty="0">
                <a:latin typeface="Calibri"/>
                <a:cs typeface="Calibri"/>
              </a:rPr>
              <a:t>Grimes</a:t>
            </a:r>
            <a:r>
              <a:rPr lang="en-AU" sz="2200" dirty="0">
                <a:latin typeface="Calibri"/>
                <a:cs typeface="Calibri"/>
              </a:rPr>
              <a:t>, S., Southgate, E., </a:t>
            </a:r>
            <a:r>
              <a:rPr lang="en-AU" sz="2200" dirty="0" err="1">
                <a:latin typeface="Calibri"/>
                <a:cs typeface="Calibri"/>
              </a:rPr>
              <a:t>Scevak</a:t>
            </a:r>
            <a:r>
              <a:rPr lang="en-AU" sz="2200" dirty="0">
                <a:latin typeface="Calibri"/>
                <a:cs typeface="Calibri"/>
              </a:rPr>
              <a:t>, J., &amp; Buchanan, R. (2019). Learning impacts reported by students living with learning challenges/disability. Studies in Higher Education. Advance online publication. https://doi.org/ 10.1080/03075079.2019.1661986</a:t>
            </a:r>
            <a:endParaRPr lang="en-US" sz="2200" dirty="0">
              <a:latin typeface="Calibri"/>
              <a:cs typeface="Calibri"/>
            </a:endParaRPr>
          </a:p>
          <a:p>
            <a:pPr marL="228600" indent="0" algn="l"/>
            <a:r>
              <a:rPr lang="en-AU" sz="2200" b="1" dirty="0">
                <a:latin typeface="Calibri"/>
                <a:cs typeface="Calibri"/>
              </a:rPr>
              <a:t>Lim</a:t>
            </a:r>
            <a:r>
              <a:rPr lang="en-AU" sz="2200" dirty="0">
                <a:latin typeface="Calibri"/>
                <a:cs typeface="Calibri"/>
              </a:rPr>
              <a:t>, L., &amp; Ho, Y. (2022). Supporting Student Learning Needs in Tertiary Education: Institutional Support Structures Based on the Institutional Support Questionnaire. </a:t>
            </a:r>
            <a:r>
              <a:rPr lang="en-AU" sz="2200" dirty="0" err="1">
                <a:latin typeface="Calibri"/>
                <a:cs typeface="Calibri"/>
              </a:rPr>
              <a:t>Behavioral</a:t>
            </a:r>
            <a:r>
              <a:rPr lang="en-AU" sz="2200" dirty="0">
                <a:latin typeface="Calibri"/>
                <a:cs typeface="Calibri"/>
              </a:rPr>
              <a:t> Science, 12, 277-291.</a:t>
            </a:r>
          </a:p>
          <a:p>
            <a:pPr marL="228600" indent="0" algn="l"/>
            <a:r>
              <a:rPr lang="en-AU" sz="2200" b="1" dirty="0">
                <a:latin typeface="Calibri"/>
                <a:cs typeface="Calibri"/>
              </a:rPr>
              <a:t>Morina</a:t>
            </a:r>
            <a:r>
              <a:rPr lang="en-AU" sz="2200" dirty="0">
                <a:latin typeface="Calibri"/>
                <a:cs typeface="Calibri"/>
              </a:rPr>
              <a:t>, A. (2017). Inclusive education in higher education: Challenges and opportunities. European Journal of Special Needs Education, 32(1), 3–17. https://doi.org/10.1080/08856257.2016.1254964</a:t>
            </a:r>
          </a:p>
        </p:txBody>
      </p:sp>
    </p:spTree>
    <p:extLst>
      <p:ext uri="{BB962C8B-B14F-4D97-AF65-F5344CB8AC3E}">
        <p14:creationId xmlns:p14="http://schemas.microsoft.com/office/powerpoint/2010/main" val="12229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CBECCC-C38F-5E28-63B2-7643027D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22" y="515553"/>
            <a:ext cx="7574314" cy="797523"/>
          </a:xfrm>
        </p:spPr>
        <p:txBody>
          <a:bodyPr/>
          <a:lstStyle/>
          <a:p>
            <a:pPr algn="ctr"/>
            <a:r>
              <a:rPr lang="en-AU" dirty="0"/>
              <a:t>Contact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A820054-758E-5637-E2B4-7E0E06E48412}"/>
              </a:ext>
            </a:extLst>
          </p:cNvPr>
          <p:cNvSpPr>
            <a:spLocks noGrp="1"/>
          </p:cNvSpPr>
          <p:nvPr>
            <p:ph type="body" idx="6"/>
          </p:nvPr>
        </p:nvSpPr>
        <p:spPr>
          <a:xfrm>
            <a:off x="768373" y="1709242"/>
            <a:ext cx="5493022" cy="3439516"/>
          </a:xfrm>
        </p:spPr>
        <p:txBody>
          <a:bodyPr/>
          <a:lstStyle/>
          <a:p>
            <a:pPr algn="l"/>
            <a:r>
              <a:rPr lang="en-AU" sz="2200" b="1" dirty="0">
                <a:latin typeface="Calibri"/>
                <a:cs typeface="Calibri"/>
              </a:rPr>
              <a:t>Stuart Woodcock</a:t>
            </a:r>
            <a:endParaRPr lang="en-US" dirty="0"/>
          </a:p>
          <a:p>
            <a:pPr algn="l"/>
            <a:r>
              <a:rPr lang="en-AU" sz="2200" dirty="0">
                <a:latin typeface="Calibri"/>
                <a:cs typeface="Calibri"/>
              </a:rPr>
              <a:t>Griffith University</a:t>
            </a:r>
            <a:endParaRPr lang="en-AU" dirty="0"/>
          </a:p>
          <a:p>
            <a:pPr algn="l"/>
            <a:r>
              <a:rPr lang="en-AU" sz="2200" dirty="0">
                <a:solidFill>
                  <a:srgbClr val="664D8C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s.woodcock@griffith.edu.au</a:t>
            </a:r>
            <a:r>
              <a:rPr lang="en-AU" sz="2200" dirty="0">
                <a:solidFill>
                  <a:srgbClr val="664D8C"/>
                </a:solidFill>
                <a:latin typeface="Calibri"/>
                <a:cs typeface="Calibri"/>
              </a:rPr>
              <a:t> </a:t>
            </a:r>
          </a:p>
          <a:p>
            <a:pPr algn="l"/>
            <a:endParaRPr lang="en-AU" sz="2200" dirty="0">
              <a:latin typeface="Calibri"/>
              <a:cs typeface="Calibri"/>
            </a:endParaRPr>
          </a:p>
          <a:p>
            <a:pPr algn="l"/>
            <a:r>
              <a:rPr lang="en-AU" sz="2200" b="1" dirty="0">
                <a:latin typeface="Calibri"/>
                <a:cs typeface="Calibri"/>
              </a:rPr>
              <a:t>Elizabeth Hitches</a:t>
            </a:r>
          </a:p>
          <a:p>
            <a:pPr algn="l"/>
            <a:r>
              <a:rPr lang="en-AU" sz="2200" dirty="0">
                <a:latin typeface="Calibri"/>
                <a:cs typeface="Calibri"/>
              </a:rPr>
              <a:t>Griffith University</a:t>
            </a:r>
            <a:endParaRPr lang="en-AU" dirty="0"/>
          </a:p>
          <a:p>
            <a:pPr algn="l"/>
            <a:r>
              <a:rPr lang="en-AU" sz="2200" dirty="0">
                <a:solidFill>
                  <a:srgbClr val="664D8C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e.hitches@griffith.edu.au</a:t>
            </a:r>
            <a:r>
              <a:rPr lang="en-AU" sz="2200" dirty="0">
                <a:solidFill>
                  <a:srgbClr val="664D8C"/>
                </a:solidFill>
                <a:latin typeface="Calibri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08174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248CB3-516F-1F4D-9683-0181E8561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03" y="491695"/>
            <a:ext cx="10957593" cy="1000685"/>
          </a:xfrm>
        </p:spPr>
        <p:txBody>
          <a:bodyPr/>
          <a:lstStyle/>
          <a:p>
            <a:pPr algn="ctr"/>
            <a:r>
              <a:rPr lang="en-AU" dirty="0"/>
              <a:t>Q &amp; A session</a:t>
            </a:r>
          </a:p>
        </p:txBody>
      </p:sp>
    </p:spTree>
    <p:extLst>
      <p:ext uri="{BB962C8B-B14F-4D97-AF65-F5344CB8AC3E}">
        <p14:creationId xmlns:p14="http://schemas.microsoft.com/office/powerpoint/2010/main" val="6920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35E6-CC55-C238-C997-E9E54C92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522514"/>
            <a:ext cx="11429998" cy="774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About this session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B36043-17AC-85C7-6490-DEA78759496F}"/>
              </a:ext>
            </a:extLst>
          </p:cNvPr>
          <p:cNvSpPr txBox="1">
            <a:spLocks/>
          </p:cNvSpPr>
          <p:nvPr/>
        </p:nvSpPr>
        <p:spPr>
          <a:xfrm>
            <a:off x="660043" y="1296862"/>
            <a:ext cx="11312882" cy="4264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150000"/>
              </a:lnSpc>
            </a:pPr>
            <a:r>
              <a:rPr lang="en-US" sz="2200" kern="0" dirty="0">
                <a:solidFill>
                  <a:schemeClr val="tx1"/>
                </a:solidFill>
                <a:latin typeface="Calibri"/>
              </a:rPr>
              <a:t>This session is being recorded. If you do not wish to appear on screen please hide camera</a:t>
            </a:r>
          </a:p>
          <a:p>
            <a:pPr marL="342900" indent="-342900">
              <a:lnSpc>
                <a:spcPct val="150000"/>
              </a:lnSpc>
            </a:pPr>
            <a:r>
              <a:rPr lang="en-US" sz="2200" kern="0" dirty="0">
                <a:solidFill>
                  <a:schemeClr val="tx1"/>
                </a:solidFill>
                <a:latin typeface="Calibri"/>
              </a:rPr>
              <a:t>This session will be captioned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b="1" kern="0" dirty="0">
                <a:solidFill>
                  <a:schemeClr val="tx1"/>
                </a:solidFill>
                <a:latin typeface="Calibri"/>
              </a:rPr>
              <a:t>Session etiquette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US" sz="2200" kern="0" dirty="0">
                <a:latin typeface="Calibri"/>
              </a:rPr>
              <a:t>Please feel free to use the </a:t>
            </a:r>
            <a:r>
              <a:rPr lang="en-US" sz="2200" b="1" kern="0" dirty="0">
                <a:latin typeface="Calibri"/>
              </a:rPr>
              <a:t>Chat</a:t>
            </a:r>
            <a:r>
              <a:rPr lang="en-US" sz="2200" kern="0" dirty="0">
                <a:latin typeface="Calibri"/>
              </a:rPr>
              <a:t> for discussion</a:t>
            </a: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US" sz="2200" kern="0" dirty="0">
                <a:latin typeface="Calibri"/>
              </a:rPr>
              <a:t>Submit questions via t</a:t>
            </a:r>
            <a:r>
              <a:rPr lang="en-US" sz="2200" kern="0" dirty="0">
                <a:solidFill>
                  <a:schemeClr val="tx1"/>
                </a:solidFill>
                <a:latin typeface="Calibri"/>
              </a:rPr>
              <a:t>he </a:t>
            </a:r>
            <a:r>
              <a:rPr lang="en-US" sz="2100" b="1" kern="0" dirty="0">
                <a:solidFill>
                  <a:schemeClr val="tx1"/>
                </a:solidFill>
                <a:latin typeface="Calibri"/>
              </a:rPr>
              <a:t>Q+A function</a:t>
            </a:r>
            <a:r>
              <a:rPr lang="en-US" b="1" kern="0" dirty="0">
                <a:solidFill>
                  <a:schemeClr val="tx1"/>
                </a:solidFill>
                <a:latin typeface="Calibri"/>
              </a:rPr>
              <a:t> </a:t>
            </a:r>
            <a:r>
              <a:rPr lang="en-US" kern="0" dirty="0">
                <a:solidFill>
                  <a:schemeClr val="tx1"/>
                </a:solidFill>
                <a:latin typeface="Calibri"/>
              </a:rPr>
              <a:t>or use the </a:t>
            </a:r>
            <a:r>
              <a:rPr lang="en-US" b="1" kern="0" dirty="0">
                <a:solidFill>
                  <a:schemeClr val="tx1"/>
                </a:solidFill>
                <a:latin typeface="Calibri"/>
              </a:rPr>
              <a:t>Raised</a:t>
            </a:r>
            <a:r>
              <a:rPr lang="en-US" sz="2100" b="1" kern="0" dirty="0">
                <a:solidFill>
                  <a:schemeClr val="tx1"/>
                </a:solidFill>
                <a:latin typeface="Calibri"/>
              </a:rPr>
              <a:t> hand </a:t>
            </a:r>
            <a:r>
              <a:rPr lang="en-US" sz="2100" kern="0" dirty="0">
                <a:solidFill>
                  <a:schemeClr val="tx1"/>
                </a:solidFill>
                <a:latin typeface="Calibri"/>
              </a:rPr>
              <a:t>emoji </a:t>
            </a:r>
            <a:r>
              <a:rPr lang="en-US" kern="0" dirty="0">
                <a:solidFill>
                  <a:schemeClr val="tx1"/>
                </a:solidFill>
                <a:latin typeface="Calibri"/>
              </a:rPr>
              <a:t>during question time</a:t>
            </a:r>
            <a:r>
              <a:rPr lang="en-US" sz="2100" kern="0" dirty="0">
                <a:solidFill>
                  <a:schemeClr val="tx1"/>
                </a:solidFill>
                <a:latin typeface="Calibri"/>
              </a:rPr>
              <a:t> </a:t>
            </a:r>
            <a:endParaRPr lang="en-US" sz="21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US" sz="2200" kern="0" dirty="0">
                <a:latin typeface="Calibri"/>
              </a:rPr>
              <a:t>Ensure your surrounding environment is quiet when mic is on (e.g., phones, pets </a:t>
            </a:r>
            <a:r>
              <a:rPr lang="en-US" sz="2200" kern="0" dirty="0" err="1">
                <a:latin typeface="Calibri"/>
              </a:rPr>
              <a:t>etc</a:t>
            </a:r>
            <a:r>
              <a:rPr lang="en-US" sz="2200" kern="0" dirty="0">
                <a:latin typeface="Calibri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US" sz="2200" kern="0" dirty="0">
                <a:latin typeface="Calibri"/>
              </a:rPr>
              <a:t>Turn off mic when not speaking</a:t>
            </a: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endParaRPr lang="en-US" kern="0" dirty="0"/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endParaRPr lang="en-US" kern="0" dirty="0"/>
          </a:p>
        </p:txBody>
      </p:sp>
      <p:pic>
        <p:nvPicPr>
          <p:cNvPr id="6" name="Graphic 5" descr="Raised hand with solid fill">
            <a:extLst>
              <a:ext uri="{FF2B5EF4-FFF2-40B4-BE49-F238E27FC236}">
                <a16:creationId xmlns:a16="http://schemas.microsoft.com/office/drawing/2014/main" id="{05B93517-927A-8AD3-5496-3DF97AD42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597" y="3304029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3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35E6-CC55-C238-C997-E9E54C92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570" y="536908"/>
            <a:ext cx="11120879" cy="100068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Acknowledgement of country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2B101-338E-AD85-9A59-1EF56C679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289" y="1672672"/>
            <a:ext cx="9264176" cy="3132378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alibri"/>
              </a:rPr>
              <a:t>We</a:t>
            </a:r>
            <a:r>
              <a:rPr lang="en-US" sz="2200" b="1" i="0" dirty="0">
                <a:solidFill>
                  <a:srgbClr val="7030A0"/>
                </a:solidFill>
                <a:effectLst/>
                <a:latin typeface="Calibri"/>
              </a:rPr>
              <a:t> acknowledge the Traditional Custodians of the various lands on which we join from </a:t>
            </a:r>
            <a:r>
              <a:rPr lang="en-US" sz="2200" b="1" dirty="0">
                <a:solidFill>
                  <a:srgbClr val="7030A0"/>
                </a:solidFill>
                <a:latin typeface="Calibri"/>
              </a:rPr>
              <a:t>today and </a:t>
            </a:r>
            <a:r>
              <a:rPr lang="en-US" sz="2200" b="1" err="1">
                <a:solidFill>
                  <a:srgbClr val="7030A0"/>
                </a:solidFill>
                <a:latin typeface="Calibri"/>
              </a:rPr>
              <a:t>recognise</a:t>
            </a:r>
            <a:r>
              <a:rPr lang="en-US" sz="2200" b="1" dirty="0">
                <a:solidFill>
                  <a:srgbClr val="7030A0"/>
                </a:solidFill>
                <a:latin typeface="Calibri"/>
              </a:rPr>
              <a:t> their valuable contributions to Australian and global society.</a:t>
            </a:r>
          </a:p>
          <a:p>
            <a:pPr marL="0" indent="0">
              <a:buNone/>
            </a:pPr>
            <a:endParaRPr lang="en-US" sz="2200" b="1" dirty="0">
              <a:solidFill>
                <a:srgbClr val="7030A0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alibri"/>
              </a:rPr>
              <a:t>We pay our respects to their Elders, Ancestors and their descendants, who continue cultural and spiritual connections to Country. </a:t>
            </a:r>
          </a:p>
          <a:p>
            <a:pPr marL="0" indent="0">
              <a:buNone/>
            </a:pPr>
            <a:endParaRPr lang="en-US" sz="2200" b="1" dirty="0">
              <a:solidFill>
                <a:srgbClr val="7030A0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alibri"/>
              </a:rPr>
              <a:t>We </a:t>
            </a:r>
            <a:r>
              <a:rPr lang="en-US" sz="2200" b="1" i="0" dirty="0">
                <a:solidFill>
                  <a:srgbClr val="7030A0"/>
                </a:solidFill>
                <a:effectLst/>
                <a:latin typeface="Calibri"/>
              </a:rPr>
              <a:t>acknowledge Aboriginal and Torres Strait Islander people participating in this event.</a:t>
            </a:r>
            <a:endParaRPr lang="en-AU" sz="2200" b="1">
              <a:solidFill>
                <a:srgbClr val="7030A0"/>
              </a:solidFill>
              <a:latin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96BE90-2D86-E0D6-B748-86C64D06C889}"/>
              </a:ext>
            </a:extLst>
          </p:cNvPr>
          <p:cNvSpPr txBox="1"/>
          <p:nvPr/>
        </p:nvSpPr>
        <p:spPr>
          <a:xfrm>
            <a:off x="1463290" y="5000662"/>
            <a:ext cx="9939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(Elizabeth: Land of the </a:t>
            </a:r>
            <a:r>
              <a:rPr lang="en-AU" sz="2000" dirty="0" err="1"/>
              <a:t>Dharug</a:t>
            </a:r>
            <a:r>
              <a:rPr lang="en-AU" sz="2000" dirty="0"/>
              <a:t> people; Stuart: Lands of the </a:t>
            </a:r>
            <a:r>
              <a:rPr lang="en-AU" sz="2000" dirty="0" err="1"/>
              <a:t>Turrbal</a:t>
            </a:r>
            <a:r>
              <a:rPr lang="en-AU" sz="2000" dirty="0"/>
              <a:t> &amp; </a:t>
            </a:r>
            <a:r>
              <a:rPr lang="en-AU" sz="2000" dirty="0" err="1"/>
              <a:t>Jagera</a:t>
            </a:r>
            <a:r>
              <a:rPr lang="en-AU" sz="2000" dirty="0"/>
              <a:t> peoples)</a:t>
            </a:r>
          </a:p>
        </p:txBody>
      </p:sp>
    </p:spTree>
    <p:extLst>
      <p:ext uri="{BB962C8B-B14F-4D97-AF65-F5344CB8AC3E}">
        <p14:creationId xmlns:p14="http://schemas.microsoft.com/office/powerpoint/2010/main" val="5848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35E6-CC55-C238-C997-E9E54C92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852" y="623192"/>
            <a:ext cx="11258296" cy="100068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2B101-338E-AD85-9A59-1EF56C679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8342" y="1709736"/>
            <a:ext cx="10077538" cy="2885160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,Sans-Serif"/>
            </a:pPr>
            <a:r>
              <a:rPr lang="en-US" sz="2200" b="1" dirty="0">
                <a:latin typeface="Calibri"/>
              </a:rPr>
              <a:t>Contextualizing</a:t>
            </a:r>
            <a:r>
              <a:rPr lang="en-US" sz="2200" dirty="0">
                <a:latin typeface="Calibri"/>
              </a:rPr>
              <a:t> the approach</a:t>
            </a:r>
          </a:p>
          <a:p>
            <a:pPr marL="285750" indent="-285750">
              <a:lnSpc>
                <a:spcPct val="150000"/>
              </a:lnSpc>
              <a:buFont typeface="Arial,Sans-Serif"/>
            </a:pPr>
            <a:r>
              <a:rPr lang="en-US" sz="2200" b="1" dirty="0">
                <a:latin typeface="Calibri"/>
              </a:rPr>
              <a:t>Why</a:t>
            </a:r>
            <a:r>
              <a:rPr lang="en-US" sz="2200" dirty="0">
                <a:latin typeface="Calibri"/>
              </a:rPr>
              <a:t> is a proactive approach needed?</a:t>
            </a:r>
          </a:p>
          <a:p>
            <a:pPr marL="285750" indent="-285750">
              <a:lnSpc>
                <a:spcPct val="150000"/>
              </a:lnSpc>
              <a:buFont typeface="Arial,Sans-Serif"/>
            </a:pPr>
            <a:r>
              <a:rPr lang="en-US" sz="2200" b="1" dirty="0">
                <a:latin typeface="Calibri"/>
              </a:rPr>
              <a:t>UDL:</a:t>
            </a:r>
            <a:r>
              <a:rPr lang="en-US" sz="2200" dirty="0">
                <a:latin typeface="Calibri"/>
              </a:rPr>
              <a:t> Providing options, reducing barriers</a:t>
            </a:r>
          </a:p>
          <a:p>
            <a:pPr marL="285750" indent="-285750">
              <a:lnSpc>
                <a:spcPct val="150000"/>
              </a:lnSpc>
              <a:buFont typeface="Arial,Sans-Serif"/>
            </a:pPr>
            <a:r>
              <a:rPr lang="en-US" sz="2200" b="1" dirty="0">
                <a:latin typeface="Calibri"/>
              </a:rPr>
              <a:t>Students’ voices</a:t>
            </a:r>
          </a:p>
          <a:p>
            <a:pPr marL="285750" indent="-285750">
              <a:lnSpc>
                <a:spcPct val="150000"/>
              </a:lnSpc>
              <a:buFont typeface="Arial,Sans-Serif"/>
            </a:pPr>
            <a:r>
              <a:rPr lang="en-US" sz="2200" b="1" dirty="0">
                <a:latin typeface="Calibri"/>
              </a:rPr>
              <a:t>Cycles of reflection:</a:t>
            </a:r>
            <a:r>
              <a:rPr lang="en-US" sz="2200" dirty="0">
                <a:latin typeface="Calibri"/>
              </a:rPr>
              <a:t> Where to next?</a:t>
            </a:r>
          </a:p>
          <a:p>
            <a:pPr marL="285750" indent="-285750">
              <a:lnSpc>
                <a:spcPct val="150000"/>
              </a:lnSpc>
              <a:buFont typeface="Arial,Sans-Serif"/>
            </a:pPr>
            <a:r>
              <a:rPr lang="en-US" sz="2200" b="1" dirty="0">
                <a:latin typeface="Calibri"/>
              </a:rPr>
              <a:t>Takeaways</a:t>
            </a:r>
          </a:p>
        </p:txBody>
      </p:sp>
    </p:spTree>
    <p:extLst>
      <p:ext uri="{BB962C8B-B14F-4D97-AF65-F5344CB8AC3E}">
        <p14:creationId xmlns:p14="http://schemas.microsoft.com/office/powerpoint/2010/main" val="377428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CBECCC-C38F-5E28-63B2-7643027D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127" y="435345"/>
            <a:ext cx="5949673" cy="797523"/>
          </a:xfrm>
        </p:spPr>
        <p:txBody>
          <a:bodyPr/>
          <a:lstStyle/>
          <a:p>
            <a:r>
              <a:rPr lang="en-US" dirty="0" err="1"/>
              <a:t>Contextualising</a:t>
            </a:r>
            <a:r>
              <a:rPr lang="en-US" dirty="0"/>
              <a:t> the approach</a:t>
            </a:r>
            <a:endParaRPr lang="en-AU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A820054-758E-5637-E2B4-7E0E06E48412}"/>
              </a:ext>
            </a:extLst>
          </p:cNvPr>
          <p:cNvSpPr>
            <a:spLocks noGrp="1"/>
          </p:cNvSpPr>
          <p:nvPr>
            <p:ph type="body" idx="6"/>
          </p:nvPr>
        </p:nvSpPr>
        <p:spPr>
          <a:xfrm>
            <a:off x="707269" y="1237017"/>
            <a:ext cx="10928472" cy="4126389"/>
          </a:xfrm>
        </p:spPr>
        <p:txBody>
          <a:bodyPr/>
          <a:lstStyle/>
          <a:p>
            <a:pPr marL="228600" indent="0" algn="l"/>
            <a:endParaRPr lang="en-AU" sz="2200" dirty="0">
              <a:latin typeface="Calibri"/>
            </a:endParaRPr>
          </a:p>
          <a:p>
            <a:pPr marL="0" indent="0" algn="l"/>
            <a:r>
              <a:rPr lang="en-AU" sz="2200" b="1" dirty="0">
                <a:latin typeface="Calibri"/>
              </a:rPr>
              <a:t>Diverse strengths, needs and characteristics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  <a:p>
            <a:pPr marL="457200" marR="0" lvl="0" indent="-361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tabLst/>
              <a:defRPr/>
            </a:pPr>
            <a:r>
              <a:rPr lang="en-AU" sz="2200" dirty="0">
                <a:latin typeface="Calibri"/>
              </a:rPr>
              <a:t>Increasingly diverse university student population (Morina, 2017). </a:t>
            </a:r>
          </a:p>
          <a:p>
            <a:pPr marL="457200" marR="0" lvl="0" indent="-361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tabLst/>
              <a:defRPr/>
            </a:pPr>
            <a:r>
              <a:rPr lang="en-AU" sz="2200" dirty="0">
                <a:latin typeface="Calibri"/>
              </a:rPr>
              <a:t>Students have diverse </a:t>
            </a:r>
            <a:r>
              <a:rPr lang="en-AU" sz="2200" dirty="0">
                <a:solidFill>
                  <a:schemeClr val="tx1"/>
                </a:solidFill>
                <a:latin typeface="Calibri"/>
              </a:rPr>
              <a:t>personal circumstances and learning processes (e.g., receiving, processing and expressing information) (</a:t>
            </a:r>
            <a:r>
              <a:rPr lang="en-AU" sz="2200" dirty="0">
                <a:solidFill>
                  <a:srgbClr val="000000"/>
                </a:solidFill>
                <a:latin typeface="Calibri"/>
              </a:rPr>
              <a:t>Beiter et al., 2015; Grimes et al., 2019).</a:t>
            </a:r>
            <a:endParaRPr lang="en-AU" dirty="0">
              <a:solidFill>
                <a:srgbClr val="000000"/>
              </a:solidFill>
            </a:endParaRPr>
          </a:p>
          <a:p>
            <a:pPr marL="228600" indent="0" algn="l"/>
            <a:endParaRPr lang="en-AU" sz="2200" dirty="0">
              <a:latin typeface="Calibri"/>
            </a:endParaRPr>
          </a:p>
          <a:p>
            <a:pPr marL="0" indent="0" algn="l"/>
            <a:r>
              <a:rPr lang="en-AU" sz="2200" b="1" dirty="0">
                <a:latin typeface="Calibri"/>
              </a:rPr>
              <a:t>Supporting student learning:</a:t>
            </a:r>
            <a:r>
              <a:rPr lang="en-AU" sz="2200" dirty="0">
                <a:latin typeface="Calibri"/>
              </a:rPr>
              <a:t> </a:t>
            </a:r>
          </a:p>
          <a:p>
            <a:pPr marL="0" indent="0" algn="l"/>
            <a:r>
              <a:rPr lang="en-AU" sz="2200" dirty="0">
                <a:latin typeface="Calibri"/>
              </a:rPr>
              <a:t>"The impetus to achieve this drives institutions toward not only more fitting instructional practices but more optimal types of academic support afforded for its students" (Lim &amp; Ho, 2022, p1).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718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937D-7A62-16FD-C049-FCC4AD9B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20" y="479913"/>
            <a:ext cx="10957593" cy="657249"/>
          </a:xfrm>
        </p:spPr>
        <p:txBody>
          <a:bodyPr/>
          <a:lstStyle/>
          <a:p>
            <a:pPr algn="ctr"/>
            <a:r>
              <a:rPr lang="en-US" dirty="0"/>
              <a:t>Why is a proactive approach needed?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C63AC-BD64-5931-F53F-98968835E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854" y="1415457"/>
            <a:ext cx="10957594" cy="4149998"/>
          </a:xfrm>
        </p:spPr>
        <p:txBody>
          <a:bodyPr/>
          <a:lstStyle/>
          <a:p>
            <a:pPr marL="95250" indent="0">
              <a:buNone/>
            </a:pPr>
            <a:r>
              <a:rPr lang="en-US" sz="2200" b="1" dirty="0">
                <a:latin typeface="Calibri"/>
              </a:rPr>
              <a:t>Limits to reactive approaches:</a:t>
            </a:r>
            <a:r>
              <a:rPr lang="en-US" sz="2200" dirty="0">
                <a:latin typeface="Calibri"/>
              </a:rPr>
              <a:t> Not all students share information about their personal circumstances or accessibility requirements (Grimes et al., 2017)</a:t>
            </a:r>
          </a:p>
          <a:p>
            <a:pPr marL="95250" indent="0">
              <a:buNone/>
            </a:pPr>
            <a:endParaRPr lang="en-US" sz="2200" dirty="0">
              <a:latin typeface="Calibri"/>
            </a:endParaRPr>
          </a:p>
          <a:p>
            <a:pPr marL="95250" indent="0">
              <a:buNone/>
            </a:pPr>
            <a:r>
              <a:rPr lang="en-US" sz="2200" b="1" dirty="0">
                <a:latin typeface="Calibri"/>
              </a:rPr>
              <a:t>Limits to formal support: </a:t>
            </a:r>
            <a:r>
              <a:rPr lang="en-US" sz="2200" dirty="0">
                <a:latin typeface="Calibri"/>
              </a:rPr>
              <a:t>Not all learning needs or circumstances are eligible for ongoing formal support (e.g., caring for children, work commitments, undiagnosed medical conditions)</a:t>
            </a:r>
          </a:p>
          <a:p>
            <a:pPr marL="95250" indent="0">
              <a:buNone/>
            </a:pPr>
            <a:endParaRPr lang="en-US" sz="2200" dirty="0">
              <a:latin typeface="Calibri"/>
            </a:endParaRPr>
          </a:p>
          <a:p>
            <a:pPr marL="95250" indent="0">
              <a:buNone/>
            </a:pPr>
            <a:r>
              <a:rPr lang="en-US" sz="2200" b="1" dirty="0">
                <a:latin typeface="Calibri"/>
              </a:rPr>
              <a:t>Solutions: </a:t>
            </a:r>
            <a:endParaRPr lang="en-US" b="1" dirty="0"/>
          </a:p>
          <a:p>
            <a:pPr marL="438150" indent="-342900"/>
            <a:r>
              <a:rPr lang="en-US" sz="2200" dirty="0">
                <a:latin typeface="Calibri"/>
              </a:rPr>
              <a:t>Reduce potential barriers through "multiple means" of perceiving, participating and engaging in learning</a:t>
            </a:r>
            <a:endParaRPr lang="en-US" dirty="0"/>
          </a:p>
          <a:p>
            <a:pPr marL="438150" indent="-342900"/>
            <a:r>
              <a:rPr lang="en-US" sz="2200" dirty="0">
                <a:latin typeface="Calibri"/>
              </a:rPr>
              <a:t>Universal approach with options available to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817F-6532-1548-905D-5B55BD72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55" y="309447"/>
            <a:ext cx="10957593" cy="1000685"/>
          </a:xfrm>
        </p:spPr>
        <p:txBody>
          <a:bodyPr/>
          <a:lstStyle/>
          <a:p>
            <a:pPr algn="ctr"/>
            <a:r>
              <a:rPr lang="en-US" dirty="0"/>
              <a:t>UDL: Providing options, reducing barriers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A2F-0DA5-0B49-8BEB-F91F5C14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104" y="1301122"/>
            <a:ext cx="10957594" cy="4590027"/>
          </a:xfrm>
        </p:spPr>
        <p:txBody>
          <a:bodyPr/>
          <a:lstStyle/>
          <a:p>
            <a:pPr marL="95250" indent="0">
              <a:buNone/>
            </a:pPr>
            <a:r>
              <a:rPr lang="en-US" sz="2400" b="1" dirty="0">
                <a:latin typeface="Calibri"/>
              </a:rPr>
              <a:t>Modes available:</a:t>
            </a:r>
            <a:endParaRPr lang="en-US" sz="2400" dirty="0">
              <a:latin typeface="Calibri"/>
            </a:endParaRPr>
          </a:p>
          <a:p>
            <a:r>
              <a:rPr lang="en-US" sz="2200" dirty="0">
                <a:latin typeface="Calibri"/>
              </a:rPr>
              <a:t>Weekly face-to face</a:t>
            </a:r>
          </a:p>
          <a:p>
            <a:r>
              <a:rPr lang="en-US" sz="2200" dirty="0">
                <a:latin typeface="Calibri"/>
              </a:rPr>
              <a:t>Weekly online</a:t>
            </a:r>
          </a:p>
          <a:p>
            <a:r>
              <a:rPr lang="en-US" sz="2200" dirty="0">
                <a:latin typeface="Calibri"/>
              </a:rPr>
              <a:t>Intensive days</a:t>
            </a:r>
          </a:p>
          <a:p>
            <a:r>
              <a:rPr lang="en-US" sz="2200" dirty="0">
                <a:latin typeface="Calibri"/>
              </a:rPr>
              <a:t>Recorded classes</a:t>
            </a:r>
          </a:p>
          <a:p>
            <a:pPr>
              <a:buFont typeface="Calibri"/>
              <a:buChar char="-"/>
            </a:pPr>
            <a:endParaRPr lang="en-US" sz="2200" dirty="0">
              <a:latin typeface="Calibri"/>
            </a:endParaRPr>
          </a:p>
          <a:p>
            <a:pPr marL="95250" indent="0">
              <a:buNone/>
            </a:pPr>
            <a:r>
              <a:rPr lang="en-US" sz="2400" b="1" dirty="0">
                <a:latin typeface="Calibri"/>
              </a:rPr>
              <a:t>Assumed and observed benefits:</a:t>
            </a:r>
          </a:p>
          <a:p>
            <a:r>
              <a:rPr lang="en-US" sz="2200" b="1" dirty="0">
                <a:solidFill>
                  <a:srgbClr val="7030A0"/>
                </a:solidFill>
                <a:latin typeface="Calibri"/>
              </a:rPr>
              <a:t>Learning: </a:t>
            </a:r>
            <a:r>
              <a:rPr lang="en-US" sz="2200" dirty="0">
                <a:solidFill>
                  <a:schemeClr val="tx1"/>
                </a:solidFill>
                <a:latin typeface="Calibri"/>
              </a:rPr>
              <a:t>o</a:t>
            </a:r>
            <a:r>
              <a:rPr lang="en-US" dirty="0">
                <a:solidFill>
                  <a:schemeClr val="tx1"/>
                </a:solidFill>
                <a:latin typeface="Calibri"/>
              </a:rPr>
              <a:t>ptions</a:t>
            </a:r>
            <a:r>
              <a:rPr lang="en-US" sz="2100" dirty="0">
                <a:solidFill>
                  <a:schemeClr val="tx1"/>
                </a:solidFill>
                <a:latin typeface="Calibri"/>
              </a:rPr>
              <a:t> for perception, action and expression, and engagement </a:t>
            </a:r>
            <a:endParaRPr lang="en-US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Personal circumstances: </a:t>
            </a:r>
            <a:r>
              <a:rPr lang="en-US" sz="2100" dirty="0">
                <a:solidFill>
                  <a:schemeClr val="tx1"/>
                </a:solidFill>
                <a:latin typeface="Calibri"/>
              </a:rPr>
              <a:t>enable equitable learning</a:t>
            </a:r>
            <a:r>
              <a:rPr lang="en-US" dirty="0">
                <a:solidFill>
                  <a:schemeClr val="tx1"/>
                </a:solidFill>
                <a:latin typeface="Calibri"/>
              </a:rPr>
              <a:t> for a diversity of experiences (e.g., </a:t>
            </a:r>
            <a:r>
              <a:rPr lang="en-US" sz="2100" dirty="0">
                <a:solidFill>
                  <a:schemeClr val="tx1"/>
                </a:solidFill>
                <a:latin typeface="Calibri"/>
              </a:rPr>
              <a:t>health, finances, carer responsibilities)</a:t>
            </a:r>
            <a:endParaRPr lang="en-US" sz="2100">
              <a:solidFill>
                <a:schemeClr val="tx1"/>
              </a:solidFill>
            </a:endParaRPr>
          </a:p>
          <a:p>
            <a:pPr>
              <a:buFont typeface="Calibri"/>
              <a:buChar char="-"/>
            </a:pP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05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817F-6532-1548-905D-5B55BD72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55" y="309447"/>
            <a:ext cx="10957593" cy="1000685"/>
          </a:xfrm>
        </p:spPr>
        <p:txBody>
          <a:bodyPr/>
          <a:lstStyle/>
          <a:p>
            <a:pPr algn="ctr"/>
            <a:r>
              <a:rPr lang="en-US" dirty="0"/>
              <a:t>Students’ voices on on-campus intensives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A2F-0DA5-0B49-8BEB-F91F5C14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463" y="1310437"/>
            <a:ext cx="10957594" cy="3516788"/>
          </a:xfrm>
        </p:spPr>
        <p:txBody>
          <a:bodyPr/>
          <a:lstStyle/>
          <a:p>
            <a:pPr marL="9525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alibri"/>
              </a:rPr>
              <a:t>Benefits for learning: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Cohesion ("uninterrupted" content; topics clearly linked)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Deeper learning (focusing on one subject intensively; easier to remember)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Social (rich discussions)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  <a:cs typeface="Calibri"/>
              </a:rPr>
              <a:t>Motivation to attend (easier to commit to one day)</a:t>
            </a:r>
            <a:endParaRPr lang="en-US" sz="2200" dirty="0">
              <a:solidFill>
                <a:schemeClr val="tx1"/>
              </a:solidFill>
              <a:latin typeface="Calibri"/>
            </a:endParaRPr>
          </a:p>
          <a:p>
            <a:pPr marL="95250" indent="0">
              <a:buNone/>
            </a:pPr>
            <a:endParaRPr lang="en-US" sz="2400" dirty="0">
              <a:solidFill>
                <a:srgbClr val="000000"/>
              </a:solidFill>
              <a:latin typeface="Calibri"/>
            </a:endParaRPr>
          </a:p>
          <a:p>
            <a:pPr marL="95250" indent="0">
              <a:buNone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Benefits for personal circumstances: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Financial (fits work-schedule; allows additional shifts; reduces cost of travel)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Time (less travel time; supports time-management; fits carer responsibilities)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Social (face-to-face)</a:t>
            </a:r>
          </a:p>
          <a:p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pPr marL="952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47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817F-6532-1548-905D-5B55BD72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55" y="309447"/>
            <a:ext cx="10957593" cy="1000685"/>
          </a:xfrm>
        </p:spPr>
        <p:txBody>
          <a:bodyPr/>
          <a:lstStyle/>
          <a:p>
            <a:pPr algn="ctr"/>
            <a:r>
              <a:rPr lang="en-US" dirty="0"/>
              <a:t>Students’ voices on online weekly classes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A2F-0DA5-0B49-8BEB-F91F5C14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463" y="999198"/>
            <a:ext cx="10957594" cy="4149998"/>
          </a:xfrm>
        </p:spPr>
        <p:txBody>
          <a:bodyPr/>
          <a:lstStyle/>
          <a:p>
            <a:pPr marL="9525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alibri"/>
              </a:rPr>
              <a:t>Benefits for learning: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Pace (more able to go at their own pace)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Learning in portions (working on content one week at a time) 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Accessibility ("more accessible")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  <a:cs typeface="Calibri"/>
              </a:rPr>
              <a:t>Motivation to attend (online is convenient)</a:t>
            </a:r>
            <a:endParaRPr lang="en-US" sz="2200" dirty="0">
              <a:solidFill>
                <a:schemeClr val="tx1"/>
              </a:solidFill>
              <a:latin typeface="Calibri"/>
            </a:endParaRPr>
          </a:p>
          <a:p>
            <a:pPr marL="95250" indent="0">
              <a:buNone/>
            </a:pPr>
            <a:endParaRPr lang="en-US" sz="2200" dirty="0">
              <a:solidFill>
                <a:srgbClr val="000000"/>
              </a:solidFill>
              <a:latin typeface="Calibri"/>
            </a:endParaRPr>
          </a:p>
          <a:p>
            <a:pPr marL="95250" indent="0">
              <a:buNone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Benefits for personal circumstances: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Access (comfortable environment; continue education and carer responsibilities; unable to attend face-to-face)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Flexibility (join from anywhere; work-life balance)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Financial (fits work-schedule; able to continue working; cost of travel)</a:t>
            </a:r>
          </a:p>
          <a:p>
            <a:r>
              <a:rPr lang="en-US" sz="2200" dirty="0">
                <a:solidFill>
                  <a:schemeClr val="tx1"/>
                </a:solidFill>
                <a:latin typeface="Calibri"/>
              </a:rPr>
              <a:t>Time (more time to study; more productive; multiple classes on one day)</a:t>
            </a:r>
          </a:p>
          <a:p>
            <a:endParaRPr lang="en-US" sz="2200" dirty="0">
              <a:solidFill>
                <a:schemeClr val="tx1"/>
              </a:solidFill>
              <a:latin typeface="Calibri"/>
            </a:endParaRPr>
          </a:p>
          <a:p>
            <a:pPr marL="95250" indent="0">
              <a:buNone/>
            </a:pP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pPr marL="95250" indent="0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1200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DCET">
      <a:dk1>
        <a:srgbClr val="000000"/>
      </a:dk1>
      <a:lt1>
        <a:srgbClr val="FFFFFF"/>
      </a:lt1>
      <a:dk2>
        <a:srgbClr val="323232"/>
      </a:dk2>
      <a:lt2>
        <a:srgbClr val="B2B2B2"/>
      </a:lt2>
      <a:accent1>
        <a:srgbClr val="0089A8"/>
      </a:accent1>
      <a:accent2>
        <a:srgbClr val="00B7E0"/>
      </a:accent2>
      <a:accent3>
        <a:srgbClr val="000000"/>
      </a:accent3>
      <a:accent4>
        <a:srgbClr val="A5A5A5"/>
      </a:accent4>
      <a:accent5>
        <a:srgbClr val="53DFFF"/>
      </a:accent5>
      <a:accent6>
        <a:srgbClr val="8CEAFE"/>
      </a:accent6>
      <a:hlink>
        <a:srgbClr val="00B7E0"/>
      </a:hlink>
      <a:folHlink>
        <a:srgbClr val="00B7E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435717-49c9-4489-9470-c7c98d62699d">
      <Terms xmlns="http://schemas.microsoft.com/office/infopath/2007/PartnerControls"/>
    </lcf76f155ced4ddcb4097134ff3c332f>
    <TaxCatchAll xmlns="242681ae-e6e2-4ee6-90fd-f2c0d11c7b09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E3D60D9E6E04A88E6C46A8F8E80F5" ma:contentTypeVersion="11" ma:contentTypeDescription="Create a new document." ma:contentTypeScope="" ma:versionID="483598575d6d532486da2aef0abfb448">
  <xsd:schema xmlns:xsd="http://www.w3.org/2001/XMLSchema" xmlns:xs="http://www.w3.org/2001/XMLSchema" xmlns:p="http://schemas.microsoft.com/office/2006/metadata/properties" xmlns:ns2="43435717-49c9-4489-9470-c7c98d62699d" xmlns:ns3="242681ae-e6e2-4ee6-90fd-f2c0d11c7b09" targetNamespace="http://schemas.microsoft.com/office/2006/metadata/properties" ma:root="true" ma:fieldsID="a3370be928d128a43fcd187ad72d500e" ns2:_="" ns3:_="">
    <xsd:import namespace="43435717-49c9-4489-9470-c7c98d62699d"/>
    <xsd:import namespace="242681ae-e6e2-4ee6-90fd-f2c0d11c7b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35717-49c9-4489-9470-c7c98d626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be76f96-e7f0-4e7c-b4d8-bf0f4c547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2681ae-e6e2-4ee6-90fd-f2c0d11c7b0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d00c8ac-6135-4edf-90aa-1e6137a64d6d}" ma:internalName="TaxCatchAll" ma:showField="CatchAllData" ma:web="242681ae-e6e2-4ee6-90fd-f2c0d11c7b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B4A057-D1D1-41A5-A0F9-4BCA4BF09A0C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242681ae-e6e2-4ee6-90fd-f2c0d11c7b09"/>
    <ds:schemaRef ds:uri="43435717-49c9-4489-9470-c7c98d62699d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33E022-EC21-417D-82F4-D1FA1D53AB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1DAE2F-0C94-4F8C-B368-1174E30D5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35717-49c9-4489-9470-c7c98d62699d"/>
    <ds:schemaRef ds:uri="242681ae-e6e2-4ee6-90fd-f2c0d11c7b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daa4be3-f650-4692-881a-64ae220cbceb}" enabled="1" method="Standard" siteId="{5a7cc8ab-a4dc-4f9b-bf60-66714049ad6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1056</Words>
  <Application>Microsoft Office PowerPoint</Application>
  <PresentationFormat>Widescreen</PresentationFormat>
  <Paragraphs>150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Arial,Sans-Serif</vt:lpstr>
      <vt:lpstr>Calibri</vt:lpstr>
      <vt:lpstr>Calibri,Sans-Serif</vt:lpstr>
      <vt:lpstr>2_Office Theme</vt:lpstr>
      <vt:lpstr>Enacting UDL at University:  Enabling equitable and inclusively engaged learning</vt:lpstr>
      <vt:lpstr>About this session</vt:lpstr>
      <vt:lpstr>Acknowledgement of country</vt:lpstr>
      <vt:lpstr>Outline</vt:lpstr>
      <vt:lpstr>Contextualising the approach</vt:lpstr>
      <vt:lpstr>Why is a proactive approach needed?</vt:lpstr>
      <vt:lpstr>UDL: Providing options, reducing barriers</vt:lpstr>
      <vt:lpstr>Students’ voices on on-campus intensives</vt:lpstr>
      <vt:lpstr>Students’ voices on online weekly classes</vt:lpstr>
      <vt:lpstr>Students’ voices on online weekly recorded classes</vt:lpstr>
      <vt:lpstr>Students’ voices on improvements</vt:lpstr>
      <vt:lpstr>Cycles of reflection: Where to next?</vt:lpstr>
      <vt:lpstr>Takeaways</vt:lpstr>
      <vt:lpstr>References</vt:lpstr>
      <vt:lpstr>Contact</vt:lpstr>
      <vt:lpstr>Q &amp; A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Duncan</dc:creator>
  <cp:lastModifiedBy>Elizabeth Hitches</cp:lastModifiedBy>
  <cp:revision>954</cp:revision>
  <dcterms:created xsi:type="dcterms:W3CDTF">2021-04-07T23:16:07Z</dcterms:created>
  <dcterms:modified xsi:type="dcterms:W3CDTF">2023-09-05T00:50:54Z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2021-04-07T23:16:08Z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c86f6691-0e77-4151-be4b-70a846ccf7ed</vt:lpwstr>
  </property>
  <property fmtid="{D5CDD505-2E9C-101B-9397-08002B2CF9AE}" pid="8" name="MSIP_Label_51a6c3db-1667-4f49-995a-8b9973972958_ContentBits">
    <vt:lpwstr>0</vt:lpwstr>
  </property>
  <property fmtid="{D5CDD505-2E9C-101B-9397-08002B2CF9AE}" pid="9" name="ContentTypeId">
    <vt:lpwstr>0x010100595E3D60D9E6E04A88E6C46A8F8E80F5</vt:lpwstr>
  </property>
  <property fmtid="{D5CDD505-2E9C-101B-9397-08002B2CF9AE}" pid="10" name="MediaServiceImageTags">
    <vt:lpwstr/>
  </property>
</Properties>
</file>