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4"/>
  </p:sldMasterIdLst>
  <p:notesMasterIdLst>
    <p:notesMasterId r:id="rId16"/>
  </p:notesMasterIdLst>
  <p:sldIdLst>
    <p:sldId id="344" r:id="rId5"/>
    <p:sldId id="555" r:id="rId6"/>
    <p:sldId id="526" r:id="rId7"/>
    <p:sldId id="557" r:id="rId8"/>
    <p:sldId id="533" r:id="rId9"/>
    <p:sldId id="540" r:id="rId10"/>
    <p:sldId id="551" r:id="rId11"/>
    <p:sldId id="558" r:id="rId12"/>
    <p:sldId id="554" r:id="rId13"/>
    <p:sldId id="570" r:id="rId14"/>
    <p:sldId id="54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7621F0B-2B36-947E-E625-40FDB8DF8E50}" name="Katie Duncan" initials="KD" userId="S::katie.duncan@uts.edu.au::20031329-eb85-44e7-8c9b-a40bfc81d279" providerId="AD"/>
  <p188:author id="{BBD3EBEE-A916-69B2-8B59-40E4DC3B32C3}" name="Ashley Willcox" initials="AW" userId="S::ashley.willcox@uts.edu.au::52aa89a3-312d-403e-a462-82940a733ef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4D8C"/>
    <a:srgbClr val="EDF3F4"/>
    <a:srgbClr val="0F4AEC"/>
    <a:srgbClr val="0F4BEC"/>
    <a:srgbClr val="3F6FEF"/>
    <a:srgbClr val="323232"/>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52" autoAdjust="0"/>
    <p:restoredTop sz="90204" autoAdjust="0"/>
  </p:normalViewPr>
  <p:slideViewPr>
    <p:cSldViewPr snapToGrid="0">
      <p:cViewPr varScale="1">
        <p:scale>
          <a:sx n="100" d="100"/>
          <a:sy n="100" d="100"/>
        </p:scale>
        <p:origin x="462" y="7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313152748673313"/>
          <c:y val="2.8160001309607607E-2"/>
          <c:w val="0.78208945915552119"/>
          <c:h val="0.78257248342460028"/>
        </c:manualLayout>
      </c:layout>
      <c:barChart>
        <c:barDir val="bar"/>
        <c:grouping val="clustered"/>
        <c:varyColors val="0"/>
        <c:ser>
          <c:idx val="5"/>
          <c:order val="5"/>
          <c:spPr>
            <a:solidFill>
              <a:schemeClr val="accent6"/>
            </a:solidFill>
            <a:ln>
              <a:noFill/>
            </a:ln>
            <a:effectLst/>
          </c:spPr>
          <c:invertIfNegative val="0"/>
          <c:cat>
            <c:numRef>
              <c:f>Sheet1!$C$9:$F$9</c:f>
              <c:numCache>
                <c:formatCode>General</c:formatCode>
                <c:ptCount val="4"/>
                <c:pt idx="0">
                  <c:v>4</c:v>
                </c:pt>
                <c:pt idx="1">
                  <c:v>3</c:v>
                </c:pt>
                <c:pt idx="2">
                  <c:v>2</c:v>
                </c:pt>
                <c:pt idx="3">
                  <c:v>1</c:v>
                </c:pt>
              </c:numCache>
            </c:numRef>
          </c:cat>
          <c:val>
            <c:numRef>
              <c:f>Sheet1!$C$8:$F$8</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0-2D53-0D4A-8916-FCCAAAFBCD15}"/>
            </c:ext>
          </c:extLst>
        </c:ser>
        <c:dLbls>
          <c:showLegendKey val="0"/>
          <c:showVal val="0"/>
          <c:showCatName val="0"/>
          <c:showSerName val="0"/>
          <c:showPercent val="0"/>
          <c:showBubbleSize val="0"/>
        </c:dLbls>
        <c:gapWidth val="150"/>
        <c:axId val="1321295439"/>
        <c:axId val="1321293279"/>
      </c:barChart>
      <c:lineChart>
        <c:grouping val="standard"/>
        <c:varyColors val="0"/>
        <c:ser>
          <c:idx val="0"/>
          <c:order val="0"/>
          <c:spPr>
            <a:ln w="28575" cap="rnd">
              <a:solidFill>
                <a:schemeClr val="accent1"/>
              </a:solidFill>
              <a:round/>
            </a:ln>
            <a:effectLst/>
          </c:spPr>
          <c:marker>
            <c:symbol val="square"/>
            <c:size val="10"/>
            <c:spPr>
              <a:solidFill>
                <a:schemeClr val="accent1"/>
              </a:solidFill>
              <a:ln w="9525">
                <a:solidFill>
                  <a:schemeClr val="accent1"/>
                </a:solidFill>
              </a:ln>
              <a:effectLst/>
            </c:spPr>
          </c:marker>
          <c:cat>
            <c:strRef>
              <c:f>Sheet1!$C$1:$G$1</c:f>
              <c:strCache>
                <c:ptCount val="5"/>
                <c:pt idx="0">
                  <c:v>Fail</c:v>
                </c:pt>
                <c:pt idx="1">
                  <c:v>Pass</c:v>
                </c:pt>
                <c:pt idx="2">
                  <c:v>Credit</c:v>
                </c:pt>
                <c:pt idx="3">
                  <c:v>Distinction</c:v>
                </c:pt>
                <c:pt idx="4">
                  <c:v>High Distinction</c:v>
                </c:pt>
              </c:strCache>
            </c:strRef>
          </c:cat>
          <c:val>
            <c:numRef>
              <c:f>Sheet1!$C$2:$G$2</c:f>
              <c:numCache>
                <c:formatCode>General</c:formatCode>
                <c:ptCount val="5"/>
                <c:pt idx="0">
                  <c:v>1.65</c:v>
                </c:pt>
                <c:pt idx="1">
                  <c:v>1.85</c:v>
                </c:pt>
                <c:pt idx="2">
                  <c:v>2.0499999999999998</c:v>
                </c:pt>
                <c:pt idx="3">
                  <c:v>2.15</c:v>
                </c:pt>
                <c:pt idx="4">
                  <c:v>2.1800000000000002</c:v>
                </c:pt>
              </c:numCache>
            </c:numRef>
          </c:val>
          <c:smooth val="0"/>
          <c:extLst>
            <c:ext xmlns:c16="http://schemas.microsoft.com/office/drawing/2014/chart" uri="{C3380CC4-5D6E-409C-BE32-E72D297353CC}">
              <c16:uniqueId val="{00000001-2D53-0D4A-8916-FCCAAAFBCD15}"/>
            </c:ext>
          </c:extLst>
        </c:ser>
        <c:ser>
          <c:idx val="1"/>
          <c:order val="1"/>
          <c:spPr>
            <a:ln w="28575" cap="rnd">
              <a:solidFill>
                <a:schemeClr val="accent2"/>
              </a:solidFill>
              <a:round/>
            </a:ln>
            <a:effectLst/>
          </c:spPr>
          <c:marker>
            <c:symbol val="circle"/>
            <c:size val="10"/>
            <c:spPr>
              <a:solidFill>
                <a:schemeClr val="accent2"/>
              </a:solidFill>
              <a:ln w="9525">
                <a:solidFill>
                  <a:schemeClr val="accent2"/>
                </a:solidFill>
              </a:ln>
              <a:effectLst/>
            </c:spPr>
          </c:marker>
          <c:cat>
            <c:strRef>
              <c:f>Sheet1!$C$1:$G$1</c:f>
              <c:strCache>
                <c:ptCount val="5"/>
                <c:pt idx="0">
                  <c:v>Fail</c:v>
                </c:pt>
                <c:pt idx="1">
                  <c:v>Pass</c:v>
                </c:pt>
                <c:pt idx="2">
                  <c:v>Credit</c:v>
                </c:pt>
                <c:pt idx="3">
                  <c:v>Distinction</c:v>
                </c:pt>
                <c:pt idx="4">
                  <c:v>High Distinction</c:v>
                </c:pt>
              </c:strCache>
            </c:strRef>
          </c:cat>
          <c:val>
            <c:numRef>
              <c:f>Sheet1!$C$3:$G$3</c:f>
              <c:numCache>
                <c:formatCode>General</c:formatCode>
                <c:ptCount val="5"/>
                <c:pt idx="0">
                  <c:v>2.35</c:v>
                </c:pt>
                <c:pt idx="1">
                  <c:v>2.38</c:v>
                </c:pt>
                <c:pt idx="2">
                  <c:v>2.4700000000000002</c:v>
                </c:pt>
                <c:pt idx="3">
                  <c:v>2.65</c:v>
                </c:pt>
                <c:pt idx="4">
                  <c:v>2.85</c:v>
                </c:pt>
              </c:numCache>
            </c:numRef>
          </c:val>
          <c:smooth val="0"/>
          <c:extLst>
            <c:ext xmlns:c16="http://schemas.microsoft.com/office/drawing/2014/chart" uri="{C3380CC4-5D6E-409C-BE32-E72D297353CC}">
              <c16:uniqueId val="{00000002-2D53-0D4A-8916-FCCAAAFBCD15}"/>
            </c:ext>
          </c:extLst>
        </c:ser>
        <c:ser>
          <c:idx val="2"/>
          <c:order val="2"/>
          <c:spPr>
            <a:ln w="28575" cap="rnd">
              <a:solidFill>
                <a:schemeClr val="accent3"/>
              </a:solidFill>
              <a:round/>
            </a:ln>
            <a:effectLst/>
          </c:spPr>
          <c:marker>
            <c:symbol val="circle"/>
            <c:size val="10"/>
            <c:spPr>
              <a:solidFill>
                <a:schemeClr val="accent3"/>
              </a:solidFill>
              <a:ln w="9525">
                <a:solidFill>
                  <a:schemeClr val="accent3"/>
                </a:solidFill>
              </a:ln>
              <a:effectLst/>
            </c:spPr>
          </c:marker>
          <c:cat>
            <c:strRef>
              <c:f>Sheet1!$C$1:$G$1</c:f>
              <c:strCache>
                <c:ptCount val="5"/>
                <c:pt idx="0">
                  <c:v>Fail</c:v>
                </c:pt>
                <c:pt idx="1">
                  <c:v>Pass</c:v>
                </c:pt>
                <c:pt idx="2">
                  <c:v>Credit</c:v>
                </c:pt>
                <c:pt idx="3">
                  <c:v>Distinction</c:v>
                </c:pt>
                <c:pt idx="4">
                  <c:v>High Distinction</c:v>
                </c:pt>
              </c:strCache>
            </c:strRef>
          </c:cat>
          <c:val>
            <c:numRef>
              <c:f>Sheet1!$C$4:$G$4</c:f>
              <c:numCache>
                <c:formatCode>General</c:formatCode>
                <c:ptCount val="5"/>
                <c:pt idx="0">
                  <c:v>2.75</c:v>
                </c:pt>
                <c:pt idx="1">
                  <c:v>2.7</c:v>
                </c:pt>
                <c:pt idx="2">
                  <c:v>2.85</c:v>
                </c:pt>
                <c:pt idx="3">
                  <c:v>2.95</c:v>
                </c:pt>
                <c:pt idx="4">
                  <c:v>3.05</c:v>
                </c:pt>
              </c:numCache>
            </c:numRef>
          </c:val>
          <c:smooth val="0"/>
          <c:extLst>
            <c:ext xmlns:c16="http://schemas.microsoft.com/office/drawing/2014/chart" uri="{C3380CC4-5D6E-409C-BE32-E72D297353CC}">
              <c16:uniqueId val="{00000003-2D53-0D4A-8916-FCCAAAFBCD15}"/>
            </c:ext>
          </c:extLst>
        </c:ser>
        <c:ser>
          <c:idx val="3"/>
          <c:order val="3"/>
          <c:spPr>
            <a:ln w="28575" cap="rnd">
              <a:solidFill>
                <a:schemeClr val="accent4"/>
              </a:solidFill>
              <a:round/>
            </a:ln>
            <a:effectLst/>
          </c:spPr>
          <c:marker>
            <c:symbol val="circle"/>
            <c:size val="10"/>
            <c:spPr>
              <a:solidFill>
                <a:schemeClr val="accent4"/>
              </a:solidFill>
              <a:ln w="9525">
                <a:solidFill>
                  <a:schemeClr val="accent4"/>
                </a:solidFill>
              </a:ln>
              <a:effectLst/>
            </c:spPr>
          </c:marker>
          <c:cat>
            <c:strRef>
              <c:f>Sheet1!$C$1:$G$1</c:f>
              <c:strCache>
                <c:ptCount val="5"/>
                <c:pt idx="0">
                  <c:v>Fail</c:v>
                </c:pt>
                <c:pt idx="1">
                  <c:v>Pass</c:v>
                </c:pt>
                <c:pt idx="2">
                  <c:v>Credit</c:v>
                </c:pt>
                <c:pt idx="3">
                  <c:v>Distinction</c:v>
                </c:pt>
                <c:pt idx="4">
                  <c:v>High Distinction</c:v>
                </c:pt>
              </c:strCache>
            </c:strRef>
          </c:cat>
          <c:val>
            <c:numRef>
              <c:f>Sheet1!$C$5:$G$5</c:f>
              <c:numCache>
                <c:formatCode>General</c:formatCode>
                <c:ptCount val="5"/>
                <c:pt idx="0">
                  <c:v>3.05</c:v>
                </c:pt>
                <c:pt idx="1">
                  <c:v>2.95</c:v>
                </c:pt>
                <c:pt idx="2">
                  <c:v>3.1</c:v>
                </c:pt>
                <c:pt idx="3">
                  <c:v>3.2</c:v>
                </c:pt>
                <c:pt idx="4">
                  <c:v>3.35</c:v>
                </c:pt>
              </c:numCache>
            </c:numRef>
          </c:val>
          <c:smooth val="0"/>
          <c:extLst>
            <c:ext xmlns:c16="http://schemas.microsoft.com/office/drawing/2014/chart" uri="{C3380CC4-5D6E-409C-BE32-E72D297353CC}">
              <c16:uniqueId val="{00000004-2D53-0D4A-8916-FCCAAAFBCD15}"/>
            </c:ext>
          </c:extLst>
        </c:ser>
        <c:ser>
          <c:idx val="4"/>
          <c:order val="4"/>
          <c:spPr>
            <a:ln w="28575" cap="rnd">
              <a:solidFill>
                <a:schemeClr val="accent5"/>
              </a:solidFill>
              <a:round/>
            </a:ln>
            <a:effectLst/>
          </c:spPr>
          <c:marker>
            <c:symbol val="circle"/>
            <c:size val="10"/>
            <c:spPr>
              <a:solidFill>
                <a:schemeClr val="accent5"/>
              </a:solidFill>
              <a:ln w="9525">
                <a:solidFill>
                  <a:schemeClr val="accent5"/>
                </a:solidFill>
              </a:ln>
              <a:effectLst/>
            </c:spPr>
          </c:marker>
          <c:cat>
            <c:strRef>
              <c:f>Sheet1!$C$1:$G$1</c:f>
              <c:strCache>
                <c:ptCount val="5"/>
                <c:pt idx="0">
                  <c:v>Fail</c:v>
                </c:pt>
                <c:pt idx="1">
                  <c:v>Pass</c:v>
                </c:pt>
                <c:pt idx="2">
                  <c:v>Credit</c:v>
                </c:pt>
                <c:pt idx="3">
                  <c:v>Distinction</c:v>
                </c:pt>
                <c:pt idx="4">
                  <c:v>High Distinction</c:v>
                </c:pt>
              </c:strCache>
            </c:strRef>
          </c:cat>
          <c:val>
            <c:numRef>
              <c:f>Sheet1!$C$6:$G$6</c:f>
              <c:numCache>
                <c:formatCode>General</c:formatCode>
                <c:ptCount val="5"/>
                <c:pt idx="0">
                  <c:v>3.45</c:v>
                </c:pt>
                <c:pt idx="1">
                  <c:v>3.32</c:v>
                </c:pt>
                <c:pt idx="2">
                  <c:v>3.4</c:v>
                </c:pt>
                <c:pt idx="3">
                  <c:v>3.5</c:v>
                </c:pt>
                <c:pt idx="4">
                  <c:v>3.6</c:v>
                </c:pt>
              </c:numCache>
            </c:numRef>
          </c:val>
          <c:smooth val="0"/>
          <c:extLst>
            <c:ext xmlns:c16="http://schemas.microsoft.com/office/drawing/2014/chart" uri="{C3380CC4-5D6E-409C-BE32-E72D297353CC}">
              <c16:uniqueId val="{00000005-2D53-0D4A-8916-FCCAAAFBCD15}"/>
            </c:ext>
          </c:extLst>
        </c:ser>
        <c:dLbls>
          <c:showLegendKey val="0"/>
          <c:showVal val="0"/>
          <c:showCatName val="0"/>
          <c:showSerName val="0"/>
          <c:showPercent val="0"/>
          <c:showBubbleSize val="0"/>
        </c:dLbls>
        <c:marker val="1"/>
        <c:smooth val="0"/>
        <c:axId val="400325968"/>
        <c:axId val="401488912"/>
      </c:lineChart>
      <c:catAx>
        <c:axId val="400325968"/>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Tw Cen MT" panose="020B0602020104020603" pitchFamily="34" charset="77"/>
                    <a:ea typeface="+mn-ea"/>
                    <a:cs typeface="+mn-cs"/>
                  </a:defRPr>
                </a:pPr>
                <a:r>
                  <a:rPr lang="en-GB"/>
                  <a:t>Weighted average grade</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Tw Cen MT" panose="020B0602020104020603" pitchFamily="34" charset="77"/>
                  <a:ea typeface="+mn-ea"/>
                  <a:cs typeface="+mn-cs"/>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Tw Cen MT" panose="020B0602020104020603" pitchFamily="34" charset="77"/>
                <a:ea typeface="+mn-ea"/>
                <a:cs typeface="+mn-cs"/>
              </a:defRPr>
            </a:pPr>
            <a:endParaRPr lang="en-US"/>
          </a:p>
        </c:txPr>
        <c:crossAx val="401488912"/>
        <c:crosses val="autoZero"/>
        <c:auto val="0"/>
        <c:lblAlgn val="ctr"/>
        <c:lblOffset val="100"/>
        <c:tickMarkSkip val="1"/>
        <c:noMultiLvlLbl val="0"/>
      </c:catAx>
      <c:valAx>
        <c:axId val="401488912"/>
        <c:scaling>
          <c:orientation val="minMax"/>
          <c:max val="4.0999999999999996"/>
          <c:min val="1.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Tw Cen MT" panose="020B0602020104020603" pitchFamily="34" charset="77"/>
                    <a:ea typeface="+mn-ea"/>
                    <a:cs typeface="+mn-cs"/>
                  </a:defRPr>
                </a:pPr>
                <a:r>
                  <a:rPr lang="en-GB"/>
                  <a:t>Overall quality of educational experience</a:t>
                </a:r>
              </a:p>
            </c:rich>
          </c:tx>
          <c:layout>
            <c:manualLayout>
              <c:xMode val="edge"/>
              <c:yMode val="edge"/>
              <c:x val="1.3535582299704176E-2"/>
              <c:y val="9.5619842519685055E-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Tw Cen MT" panose="020B0602020104020603" pitchFamily="34" charset="77"/>
                  <a:ea typeface="+mn-ea"/>
                  <a:cs typeface="+mn-cs"/>
                </a:defRPr>
              </a:pPr>
              <a:endParaRPr lang="en-US"/>
            </a:p>
          </c:txPr>
        </c:title>
        <c:numFmt formatCode="General" sourceLinked="1"/>
        <c:majorTickMark val="out"/>
        <c:minorTickMark val="none"/>
        <c:tickLblPos val="none"/>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w Cen MT" panose="020B0602020104020603" pitchFamily="34" charset="77"/>
                <a:ea typeface="+mn-ea"/>
                <a:cs typeface="+mn-cs"/>
              </a:defRPr>
            </a:pPr>
            <a:endParaRPr lang="en-US"/>
          </a:p>
        </c:txPr>
        <c:crossAx val="400325968"/>
        <c:crossesAt val="1"/>
        <c:crossBetween val="between"/>
      </c:valAx>
      <c:valAx>
        <c:axId val="1321293279"/>
        <c:scaling>
          <c:orientation val="minMax"/>
        </c:scaling>
        <c:delete val="1"/>
        <c:axPos val="t"/>
        <c:numFmt formatCode="General" sourceLinked="1"/>
        <c:majorTickMark val="out"/>
        <c:minorTickMark val="none"/>
        <c:tickLblPos val="nextTo"/>
        <c:crossAx val="1321295439"/>
        <c:crosses val="max"/>
        <c:crossBetween val="between"/>
      </c:valAx>
      <c:catAx>
        <c:axId val="1321295439"/>
        <c:scaling>
          <c:orientation val="minMax"/>
        </c:scaling>
        <c:delete val="1"/>
        <c:axPos val="l"/>
        <c:numFmt formatCode="General" sourceLinked="1"/>
        <c:majorTickMark val="out"/>
        <c:minorTickMark val="none"/>
        <c:tickLblPos val="nextTo"/>
        <c:crossAx val="1321293279"/>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latin typeface="Tw Cen MT" panose="020B0602020104020603" pitchFamily="34" charset="77"/>
        </a:defRPr>
      </a:pPr>
      <a:endParaRPr lang="en-US"/>
    </a:p>
  </c:txPr>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0.07386</cdr:x>
      <cdr:y>0.04922</cdr:y>
    </cdr:from>
    <cdr:to>
      <cdr:x>0.19233</cdr:x>
      <cdr:y>0.09911</cdr:y>
    </cdr:to>
    <cdr:sp macro="" textlink="">
      <cdr:nvSpPr>
        <cdr:cNvPr id="7" name="TextBox 1">
          <a:extLst xmlns:a="http://schemas.openxmlformats.org/drawingml/2006/main">
            <a:ext uri="{FF2B5EF4-FFF2-40B4-BE49-F238E27FC236}">
              <a16:creationId xmlns:a16="http://schemas.microsoft.com/office/drawing/2014/main" id="{A85C5617-E310-5E4D-8CEC-F6BE7182DA8A}"/>
            </a:ext>
          </a:extLst>
        </cdr:cNvPr>
        <cdr:cNvSpPr txBox="1"/>
      </cdr:nvSpPr>
      <cdr:spPr>
        <a:xfrm xmlns:a="http://schemas.openxmlformats.org/drawingml/2006/main">
          <a:off x="366362" y="214134"/>
          <a:ext cx="587637" cy="21704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200" dirty="0">
              <a:latin typeface="Tw Cen MT" panose="020B0602020104020603" pitchFamily="34" charset="77"/>
            </a:rPr>
            <a:t>Excellent</a:t>
          </a:r>
        </a:p>
        <a:p xmlns:a="http://schemas.openxmlformats.org/drawingml/2006/main">
          <a:pPr algn="r"/>
          <a:endParaRPr lang="en-GB" sz="1200" dirty="0">
            <a:latin typeface="Tw Cen MT" panose="020B0602020104020603" pitchFamily="34" charset="77"/>
          </a:endParaRPr>
        </a:p>
      </cdr:txBody>
    </cdr:sp>
  </cdr:relSizeAnchor>
  <cdr:relSizeAnchor xmlns:cdr="http://schemas.openxmlformats.org/drawingml/2006/chartDrawing">
    <cdr:from>
      <cdr:x>0.07386</cdr:x>
      <cdr:y>0.36367</cdr:y>
    </cdr:from>
    <cdr:to>
      <cdr:x>0.19233</cdr:x>
      <cdr:y>0.41356</cdr:y>
    </cdr:to>
    <cdr:sp macro="" textlink="">
      <cdr:nvSpPr>
        <cdr:cNvPr id="8" name="TextBox 1">
          <a:extLst xmlns:a="http://schemas.openxmlformats.org/drawingml/2006/main">
            <a:ext uri="{FF2B5EF4-FFF2-40B4-BE49-F238E27FC236}">
              <a16:creationId xmlns:a16="http://schemas.microsoft.com/office/drawing/2014/main" id="{80FE3F74-015F-5842-AED0-3E9C64FA962B}"/>
            </a:ext>
          </a:extLst>
        </cdr:cNvPr>
        <cdr:cNvSpPr txBox="1"/>
      </cdr:nvSpPr>
      <cdr:spPr>
        <a:xfrm xmlns:a="http://schemas.openxmlformats.org/drawingml/2006/main">
          <a:off x="366362" y="1582161"/>
          <a:ext cx="587637" cy="21704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200" dirty="0">
              <a:latin typeface="Tw Cen MT" panose="020B0602020104020603" pitchFamily="34" charset="77"/>
            </a:rPr>
            <a:t>Good</a:t>
          </a:r>
        </a:p>
        <a:p xmlns:a="http://schemas.openxmlformats.org/drawingml/2006/main">
          <a:pPr algn="r"/>
          <a:endParaRPr lang="en-GB" sz="1200" dirty="0">
            <a:latin typeface="Tw Cen MT" panose="020B0602020104020603" pitchFamily="34" charset="77"/>
          </a:endParaRPr>
        </a:p>
      </cdr:txBody>
    </cdr:sp>
  </cdr:relSizeAnchor>
  <cdr:relSizeAnchor xmlns:cdr="http://schemas.openxmlformats.org/drawingml/2006/chartDrawing">
    <cdr:from>
      <cdr:x>0.07386</cdr:x>
      <cdr:y>0.69007</cdr:y>
    </cdr:from>
    <cdr:to>
      <cdr:x>0.19233</cdr:x>
      <cdr:y>0.73996</cdr:y>
    </cdr:to>
    <cdr:sp macro="" textlink="">
      <cdr:nvSpPr>
        <cdr:cNvPr id="9" name="TextBox 1">
          <a:extLst xmlns:a="http://schemas.openxmlformats.org/drawingml/2006/main">
            <a:ext uri="{FF2B5EF4-FFF2-40B4-BE49-F238E27FC236}">
              <a16:creationId xmlns:a16="http://schemas.microsoft.com/office/drawing/2014/main" id="{80FE3F74-015F-5842-AED0-3E9C64FA962B}"/>
            </a:ext>
          </a:extLst>
        </cdr:cNvPr>
        <cdr:cNvSpPr txBox="1"/>
      </cdr:nvSpPr>
      <cdr:spPr>
        <a:xfrm xmlns:a="http://schemas.openxmlformats.org/drawingml/2006/main">
          <a:off x="366362" y="3002178"/>
          <a:ext cx="587637" cy="21704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200" dirty="0">
              <a:latin typeface="Tw Cen MT" panose="020B0602020104020603" pitchFamily="34" charset="77"/>
            </a:rPr>
            <a:t>Fair</a:t>
          </a:r>
        </a:p>
        <a:p xmlns:a="http://schemas.openxmlformats.org/drawingml/2006/main">
          <a:pPr algn="r"/>
          <a:endParaRPr lang="en-GB" sz="1200" dirty="0">
            <a:latin typeface="Tw Cen MT" panose="020B0602020104020603" pitchFamily="34" charset="77"/>
          </a:endParaRPr>
        </a:p>
      </cdr:txBody>
    </cdr:sp>
  </cdr:relSizeAnchor>
  <cdr:relSizeAnchor xmlns:cdr="http://schemas.openxmlformats.org/drawingml/2006/chartDrawing">
    <cdr:from>
      <cdr:x>0.88153</cdr:x>
      <cdr:y>0.6073</cdr:y>
    </cdr:from>
    <cdr:to>
      <cdr:x>1</cdr:x>
      <cdr:y>0.69021</cdr:y>
    </cdr:to>
    <cdr:sp macro="" textlink="">
      <cdr:nvSpPr>
        <cdr:cNvPr id="2" name="TextBox 1">
          <a:extLst xmlns:a="http://schemas.openxmlformats.org/drawingml/2006/main">
            <a:ext uri="{FF2B5EF4-FFF2-40B4-BE49-F238E27FC236}">
              <a16:creationId xmlns:a16="http://schemas.microsoft.com/office/drawing/2014/main" id="{A7243A90-AB3A-584C-B7AE-F3ABCE885A9B}"/>
            </a:ext>
          </a:extLst>
        </cdr:cNvPr>
        <cdr:cNvSpPr txBox="1"/>
      </cdr:nvSpPr>
      <cdr:spPr>
        <a:xfrm xmlns:a="http://schemas.openxmlformats.org/drawingml/2006/main">
          <a:off x="4372580" y="2642084"/>
          <a:ext cx="587637" cy="36070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r"/>
          <a:r>
            <a:rPr lang="en-GB" sz="1100" dirty="0">
              <a:latin typeface="Tw Cen MT" panose="020B0602020104020603" pitchFamily="34" charset="77"/>
            </a:rPr>
            <a:t>Not at all</a:t>
          </a:r>
        </a:p>
      </cdr:txBody>
    </cdr:sp>
  </cdr:relSizeAnchor>
  <cdr:relSizeAnchor xmlns:cdr="http://schemas.openxmlformats.org/drawingml/2006/chartDrawing">
    <cdr:from>
      <cdr:x>0.88153</cdr:x>
      <cdr:y>0.41584</cdr:y>
    </cdr:from>
    <cdr:to>
      <cdr:x>1</cdr:x>
      <cdr:y>0.46574</cdr:y>
    </cdr:to>
    <cdr:sp macro="" textlink="">
      <cdr:nvSpPr>
        <cdr:cNvPr id="3" name="TextBox 1">
          <a:extLst xmlns:a="http://schemas.openxmlformats.org/drawingml/2006/main">
            <a:ext uri="{FF2B5EF4-FFF2-40B4-BE49-F238E27FC236}">
              <a16:creationId xmlns:a16="http://schemas.microsoft.com/office/drawing/2014/main" id="{E67777CE-FBA3-8E40-B3B6-0EDE5502BAB0}"/>
            </a:ext>
          </a:extLst>
        </cdr:cNvPr>
        <cdr:cNvSpPr txBox="1"/>
      </cdr:nvSpPr>
      <cdr:spPr>
        <a:xfrm xmlns:a="http://schemas.openxmlformats.org/drawingml/2006/main">
          <a:off x="4372580" y="1809129"/>
          <a:ext cx="587637" cy="21709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100" dirty="0">
              <a:latin typeface="Tw Cen MT" panose="020B0602020104020603" pitchFamily="34" charset="77"/>
            </a:rPr>
            <a:t>Very little</a:t>
          </a:r>
        </a:p>
      </cdr:txBody>
    </cdr:sp>
  </cdr:relSizeAnchor>
  <cdr:relSizeAnchor xmlns:cdr="http://schemas.openxmlformats.org/drawingml/2006/chartDrawing">
    <cdr:from>
      <cdr:x>0.88153</cdr:x>
      <cdr:y>0.29923</cdr:y>
    </cdr:from>
    <cdr:to>
      <cdr:x>1</cdr:x>
      <cdr:y>0.34913</cdr:y>
    </cdr:to>
    <cdr:sp macro="" textlink="">
      <cdr:nvSpPr>
        <cdr:cNvPr id="4" name="TextBox 1">
          <a:extLst xmlns:a="http://schemas.openxmlformats.org/drawingml/2006/main">
            <a:ext uri="{FF2B5EF4-FFF2-40B4-BE49-F238E27FC236}">
              <a16:creationId xmlns:a16="http://schemas.microsoft.com/office/drawing/2014/main" id="{E67777CE-FBA3-8E40-B3B6-0EDE5502BAB0}"/>
            </a:ext>
          </a:extLst>
        </cdr:cNvPr>
        <cdr:cNvSpPr txBox="1"/>
      </cdr:nvSpPr>
      <cdr:spPr>
        <a:xfrm xmlns:a="http://schemas.openxmlformats.org/drawingml/2006/main">
          <a:off x="4372580" y="1301812"/>
          <a:ext cx="587637" cy="21709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100" dirty="0">
              <a:latin typeface="Tw Cen MT" panose="020B0602020104020603" pitchFamily="34" charset="77"/>
            </a:rPr>
            <a:t>Some</a:t>
          </a:r>
        </a:p>
      </cdr:txBody>
    </cdr:sp>
  </cdr:relSizeAnchor>
  <cdr:relSizeAnchor xmlns:cdr="http://schemas.openxmlformats.org/drawingml/2006/chartDrawing">
    <cdr:from>
      <cdr:x>0.88153</cdr:x>
      <cdr:y>0.17047</cdr:y>
    </cdr:from>
    <cdr:to>
      <cdr:x>1</cdr:x>
      <cdr:y>0.22037</cdr:y>
    </cdr:to>
    <cdr:sp macro="" textlink="">
      <cdr:nvSpPr>
        <cdr:cNvPr id="5" name="TextBox 1">
          <a:extLst xmlns:a="http://schemas.openxmlformats.org/drawingml/2006/main">
            <a:ext uri="{FF2B5EF4-FFF2-40B4-BE49-F238E27FC236}">
              <a16:creationId xmlns:a16="http://schemas.microsoft.com/office/drawing/2014/main" id="{E67777CE-FBA3-8E40-B3B6-0EDE5502BAB0}"/>
            </a:ext>
          </a:extLst>
        </cdr:cNvPr>
        <cdr:cNvSpPr txBox="1"/>
      </cdr:nvSpPr>
      <cdr:spPr>
        <a:xfrm xmlns:a="http://schemas.openxmlformats.org/drawingml/2006/main">
          <a:off x="4372580" y="741637"/>
          <a:ext cx="587637" cy="21709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100" dirty="0">
              <a:latin typeface="Tw Cen MT" panose="020B0602020104020603" pitchFamily="34" charset="77"/>
            </a:rPr>
            <a:t>Quite a bit</a:t>
          </a:r>
        </a:p>
      </cdr:txBody>
    </cdr:sp>
  </cdr:relSizeAnchor>
  <cdr:relSizeAnchor xmlns:cdr="http://schemas.openxmlformats.org/drawingml/2006/chartDrawing">
    <cdr:from>
      <cdr:x>0.88153</cdr:x>
      <cdr:y>0.07975</cdr:y>
    </cdr:from>
    <cdr:to>
      <cdr:x>1</cdr:x>
      <cdr:y>0.12964</cdr:y>
    </cdr:to>
    <cdr:sp macro="" textlink="">
      <cdr:nvSpPr>
        <cdr:cNvPr id="6" name="TextBox 1">
          <a:extLst xmlns:a="http://schemas.openxmlformats.org/drawingml/2006/main">
            <a:ext uri="{FF2B5EF4-FFF2-40B4-BE49-F238E27FC236}">
              <a16:creationId xmlns:a16="http://schemas.microsoft.com/office/drawing/2014/main" id="{E67777CE-FBA3-8E40-B3B6-0EDE5502BAB0}"/>
            </a:ext>
          </a:extLst>
        </cdr:cNvPr>
        <cdr:cNvSpPr txBox="1"/>
      </cdr:nvSpPr>
      <cdr:spPr>
        <a:xfrm xmlns:a="http://schemas.openxmlformats.org/drawingml/2006/main">
          <a:off x="4372581" y="346956"/>
          <a:ext cx="587636" cy="21704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100" dirty="0">
              <a:latin typeface="Tw Cen MT" panose="020B0602020104020603" pitchFamily="34" charset="77"/>
            </a:rPr>
            <a:t>Very much</a:t>
          </a:r>
        </a:p>
        <a:p xmlns:a="http://schemas.openxmlformats.org/drawingml/2006/main">
          <a:pPr algn="r"/>
          <a:endParaRPr lang="en-GB" sz="1100" dirty="0">
            <a:latin typeface="Tw Cen MT" panose="020B0602020104020603" pitchFamily="34" charset="77"/>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4D2D37-CB85-CF47-8A42-CA19FB2E3614}" type="datetimeFigureOut">
              <a:rPr lang="en-US" smtClean="0"/>
              <a:t>9/4/2023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A3B1E9-D01C-394E-B452-356C221A1BEE}" type="slidenum">
              <a:rPr lang="en-US" smtClean="0"/>
              <a:t>‹#›</a:t>
            </a:fld>
            <a:endParaRPr lang="en-US"/>
          </a:p>
        </p:txBody>
      </p:sp>
    </p:spTree>
    <p:extLst>
      <p:ext uri="{BB962C8B-B14F-4D97-AF65-F5344CB8AC3E}">
        <p14:creationId xmlns:p14="http://schemas.microsoft.com/office/powerpoint/2010/main" val="906266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A3B1E9-D01C-394E-B452-356C221A1BEE}" type="slidenum">
              <a:rPr lang="en-US" smtClean="0"/>
              <a:t>1</a:t>
            </a:fld>
            <a:endParaRPr lang="en-US"/>
          </a:p>
        </p:txBody>
      </p:sp>
    </p:spTree>
    <p:extLst>
      <p:ext uri="{BB962C8B-B14F-4D97-AF65-F5344CB8AC3E}">
        <p14:creationId xmlns:p14="http://schemas.microsoft.com/office/powerpoint/2010/main" val="4001168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CA3B1E9-D01C-394E-B452-356C221A1BEE}" type="slidenum">
              <a:rPr lang="en-US" smtClean="0"/>
              <a:t>11</a:t>
            </a:fld>
            <a:endParaRPr lang="en-US"/>
          </a:p>
        </p:txBody>
      </p:sp>
    </p:spTree>
    <p:extLst>
      <p:ext uri="{BB962C8B-B14F-4D97-AF65-F5344CB8AC3E}">
        <p14:creationId xmlns:p14="http://schemas.microsoft.com/office/powerpoint/2010/main" val="1253686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cs typeface="Calibri"/>
            </a:endParaRPr>
          </a:p>
          <a:p>
            <a:endParaRPr lang="en-AU" dirty="0">
              <a:cs typeface="Calibri"/>
            </a:endParaRPr>
          </a:p>
        </p:txBody>
      </p:sp>
      <p:sp>
        <p:nvSpPr>
          <p:cNvPr id="4" name="Slide Number Placeholder 3"/>
          <p:cNvSpPr>
            <a:spLocks noGrp="1"/>
          </p:cNvSpPr>
          <p:nvPr>
            <p:ph type="sldNum" sz="quarter" idx="5"/>
          </p:nvPr>
        </p:nvSpPr>
        <p:spPr/>
        <p:txBody>
          <a:bodyPr/>
          <a:lstStyle/>
          <a:p>
            <a:fld id="{ECA3B1E9-D01C-394E-B452-356C221A1BEE}" type="slidenum">
              <a:rPr lang="en-US" smtClean="0"/>
              <a:t>2</a:t>
            </a:fld>
            <a:endParaRPr lang="en-US"/>
          </a:p>
        </p:txBody>
      </p:sp>
    </p:spTree>
    <p:extLst>
      <p:ext uri="{BB962C8B-B14F-4D97-AF65-F5344CB8AC3E}">
        <p14:creationId xmlns:p14="http://schemas.microsoft.com/office/powerpoint/2010/main" val="3095434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CA3B1E9-D01C-394E-B452-356C221A1BEE}" type="slidenum">
              <a:rPr lang="en-US" smtClean="0"/>
              <a:t>3</a:t>
            </a:fld>
            <a:endParaRPr lang="en-US"/>
          </a:p>
        </p:txBody>
      </p:sp>
    </p:spTree>
    <p:extLst>
      <p:ext uri="{BB962C8B-B14F-4D97-AF65-F5344CB8AC3E}">
        <p14:creationId xmlns:p14="http://schemas.microsoft.com/office/powerpoint/2010/main" val="2048774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CA3B1E9-D01C-394E-B452-356C221A1BEE}" type="slidenum">
              <a:rPr lang="en-US" smtClean="0"/>
              <a:t>4</a:t>
            </a:fld>
            <a:endParaRPr lang="en-US"/>
          </a:p>
        </p:txBody>
      </p:sp>
    </p:spTree>
    <p:extLst>
      <p:ext uri="{BB962C8B-B14F-4D97-AF65-F5344CB8AC3E}">
        <p14:creationId xmlns:p14="http://schemas.microsoft.com/office/powerpoint/2010/main" val="378600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i="0" dirty="0">
              <a:solidFill>
                <a:srgbClr val="444444"/>
              </a:solidFill>
              <a:effectLst/>
              <a:latin typeface="Apercu"/>
            </a:endParaRPr>
          </a:p>
        </p:txBody>
      </p:sp>
      <p:sp>
        <p:nvSpPr>
          <p:cNvPr id="4" name="Slide Number Placeholder 3"/>
          <p:cNvSpPr>
            <a:spLocks noGrp="1"/>
          </p:cNvSpPr>
          <p:nvPr>
            <p:ph type="sldNum" sz="quarter" idx="5"/>
          </p:nvPr>
        </p:nvSpPr>
        <p:spPr/>
        <p:txBody>
          <a:bodyPr/>
          <a:lstStyle/>
          <a:p>
            <a:fld id="{ECA3B1E9-D01C-394E-B452-356C221A1BEE}" type="slidenum">
              <a:rPr lang="en-US" smtClean="0"/>
              <a:t>5</a:t>
            </a:fld>
            <a:endParaRPr lang="en-US"/>
          </a:p>
        </p:txBody>
      </p:sp>
    </p:spTree>
    <p:extLst>
      <p:ext uri="{BB962C8B-B14F-4D97-AF65-F5344CB8AC3E}">
        <p14:creationId xmlns:p14="http://schemas.microsoft.com/office/powerpoint/2010/main" val="985751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A3B1E9-D01C-394E-B452-356C221A1BEE}" type="slidenum">
              <a:rPr lang="en-US" smtClean="0"/>
              <a:t>6</a:t>
            </a:fld>
            <a:endParaRPr lang="en-US"/>
          </a:p>
        </p:txBody>
      </p:sp>
    </p:spTree>
    <p:extLst>
      <p:ext uri="{BB962C8B-B14F-4D97-AF65-F5344CB8AC3E}">
        <p14:creationId xmlns:p14="http://schemas.microsoft.com/office/powerpoint/2010/main" val="3729492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CA3B1E9-D01C-394E-B452-356C221A1BEE}" type="slidenum">
              <a:rPr lang="en-US" smtClean="0"/>
              <a:t>7</a:t>
            </a:fld>
            <a:endParaRPr lang="en-US"/>
          </a:p>
        </p:txBody>
      </p:sp>
    </p:spTree>
    <p:extLst>
      <p:ext uri="{BB962C8B-B14F-4D97-AF65-F5344CB8AC3E}">
        <p14:creationId xmlns:p14="http://schemas.microsoft.com/office/powerpoint/2010/main" val="2857096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A3B1E9-D01C-394E-B452-356C221A1BEE}" type="slidenum">
              <a:rPr lang="en-US" smtClean="0"/>
              <a:t>8</a:t>
            </a:fld>
            <a:endParaRPr lang="en-US"/>
          </a:p>
        </p:txBody>
      </p:sp>
    </p:spTree>
    <p:extLst>
      <p:ext uri="{BB962C8B-B14F-4D97-AF65-F5344CB8AC3E}">
        <p14:creationId xmlns:p14="http://schemas.microsoft.com/office/powerpoint/2010/main" val="3145830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CA3B1E9-D01C-394E-B452-356C221A1BEE}" type="slidenum">
              <a:rPr lang="en-US" smtClean="0"/>
              <a:t>9</a:t>
            </a:fld>
            <a:endParaRPr lang="en-US"/>
          </a:p>
        </p:txBody>
      </p:sp>
    </p:spTree>
    <p:extLst>
      <p:ext uri="{BB962C8B-B14F-4D97-AF65-F5344CB8AC3E}">
        <p14:creationId xmlns:p14="http://schemas.microsoft.com/office/powerpoint/2010/main" val="2978985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4">
  <p:cSld name="Cover 4">
    <p:bg>
      <p:bgRef idx="1001">
        <a:schemeClr val="bg1"/>
      </p:bgRef>
    </p:bg>
    <p:spTree>
      <p:nvGrpSpPr>
        <p:cNvPr id="1" name="Shape 63"/>
        <p:cNvGrpSpPr/>
        <p:nvPr/>
      </p:nvGrpSpPr>
      <p:grpSpPr>
        <a:xfrm>
          <a:off x="0" y="0"/>
          <a:ext cx="0" cy="0"/>
          <a:chOff x="0" y="0"/>
          <a:chExt cx="0" cy="0"/>
        </a:xfrm>
      </p:grpSpPr>
      <p:sp>
        <p:nvSpPr>
          <p:cNvPr id="64" name="Google Shape;64;p9"/>
          <p:cNvSpPr txBox="1">
            <a:spLocks noGrp="1"/>
          </p:cNvSpPr>
          <p:nvPr>
            <p:ph type="ctrTitle" hasCustomPrompt="1"/>
          </p:nvPr>
        </p:nvSpPr>
        <p:spPr>
          <a:xfrm>
            <a:off x="627854" y="2684346"/>
            <a:ext cx="7574314" cy="1201854"/>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3400"/>
              <a:buFont typeface="Arial"/>
              <a:buNone/>
              <a:defRPr sz="3400">
                <a:solidFill>
                  <a:schemeClr val="tx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AU" dirty="0"/>
              <a:t>Title</a:t>
            </a:r>
            <a:endParaRPr dirty="0"/>
          </a:p>
        </p:txBody>
      </p:sp>
      <p:sp>
        <p:nvSpPr>
          <p:cNvPr id="65" name="Google Shape;65;p9"/>
          <p:cNvSpPr txBox="1">
            <a:spLocks noGrp="1"/>
          </p:cNvSpPr>
          <p:nvPr>
            <p:ph type="subTitle" idx="1" hasCustomPrompt="1"/>
          </p:nvPr>
        </p:nvSpPr>
        <p:spPr>
          <a:xfrm>
            <a:off x="627854" y="3904488"/>
            <a:ext cx="7574314" cy="1483672"/>
          </a:xfrm>
          <a:prstGeom prst="rect">
            <a:avLst/>
          </a:prstGeom>
          <a:noFill/>
          <a:ln>
            <a:noFill/>
          </a:ln>
        </p:spPr>
        <p:txBody>
          <a:bodyPr spcFirstLastPara="1" wrap="square" lIns="91425" tIns="45700" rIns="91425" bIns="45700" anchor="t" anchorCtr="0">
            <a:noAutofit/>
          </a:bodyPr>
          <a:lstStyle>
            <a:lvl1pPr lvl="0" algn="l">
              <a:lnSpc>
                <a:spcPct val="128125"/>
              </a:lnSpc>
              <a:spcBef>
                <a:spcPts val="0"/>
              </a:spcBef>
              <a:spcAft>
                <a:spcPts val="0"/>
              </a:spcAft>
              <a:buClr>
                <a:schemeClr val="lt1"/>
              </a:buClr>
              <a:buSzPts val="1600"/>
              <a:buNone/>
              <a:defRPr sz="1600">
                <a:solidFill>
                  <a:schemeClr val="tx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AU" dirty="0"/>
              <a:t>Subtitle</a:t>
            </a:r>
            <a:endParaRPr dirty="0"/>
          </a:p>
        </p:txBody>
      </p:sp>
    </p:spTree>
    <p:extLst>
      <p:ext uri="{BB962C8B-B14F-4D97-AF65-F5344CB8AC3E}">
        <p14:creationId xmlns:p14="http://schemas.microsoft.com/office/powerpoint/2010/main" val="54358427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ayout 4">
  <p:cSld name="Layout 4">
    <p:bg>
      <p:bgPr>
        <a:solidFill>
          <a:schemeClr val="lt1"/>
        </a:solidFill>
        <a:effectLst/>
      </p:bgPr>
    </p:bg>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7853" y="855547"/>
            <a:ext cx="10957593" cy="1000685"/>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0C0C0C"/>
              </a:buClr>
              <a:buSzPts val="3400"/>
              <a:buFont typeface="Arial"/>
              <a:buNone/>
              <a:defRPr sz="3400">
                <a:solidFill>
                  <a:srgbClr val="0C0C0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7" name="Google Shape;17;p2"/>
          <p:cNvSpPr txBox="1">
            <a:spLocks noGrp="1"/>
          </p:cNvSpPr>
          <p:nvPr>
            <p:ph type="body" idx="1"/>
          </p:nvPr>
        </p:nvSpPr>
        <p:spPr>
          <a:xfrm>
            <a:off x="627854" y="2037935"/>
            <a:ext cx="10957594" cy="3828027"/>
          </a:xfrm>
          <a:prstGeom prst="rect">
            <a:avLst/>
          </a:prstGeom>
          <a:noFill/>
          <a:ln>
            <a:noFill/>
          </a:ln>
        </p:spPr>
        <p:txBody>
          <a:bodyPr spcFirstLastPara="1" wrap="square" lIns="91425" tIns="45700" rIns="91425" bIns="45700" anchor="t" anchorCtr="0">
            <a:noAutofit/>
          </a:bodyPr>
          <a:lstStyle>
            <a:lvl1pPr marL="457200" lvl="0" indent="-361950" algn="l">
              <a:lnSpc>
                <a:spcPct val="100000"/>
              </a:lnSpc>
              <a:spcBef>
                <a:spcPts val="0"/>
              </a:spcBef>
              <a:spcAft>
                <a:spcPts val="0"/>
              </a:spcAft>
              <a:buClr>
                <a:schemeClr val="dk1"/>
              </a:buClr>
              <a:buSzPts val="2100"/>
              <a:buFont typeface="Arial"/>
              <a:buChar char="•"/>
              <a:defRPr sz="2100"/>
            </a:lvl1pPr>
            <a:lvl2pPr marL="914400" lvl="1" indent="-228600" algn="l">
              <a:lnSpc>
                <a:spcPct val="90000"/>
              </a:lnSpc>
              <a:spcBef>
                <a:spcPts val="10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Tree>
    <p:extLst>
      <p:ext uri="{BB962C8B-B14F-4D97-AF65-F5344CB8AC3E}">
        <p14:creationId xmlns:p14="http://schemas.microsoft.com/office/powerpoint/2010/main" val="3801357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59F9F-B7DE-28C7-4867-81F6ADC9C2ED}"/>
              </a:ext>
            </a:extLst>
          </p:cNvPr>
          <p:cNvSpPr>
            <a:spLocks noGrp="1"/>
          </p:cNvSpPr>
          <p:nvPr>
            <p:ph type="title"/>
          </p:nvPr>
        </p:nvSpPr>
        <p:spPr>
          <a:xfrm>
            <a:off x="838200" y="365125"/>
            <a:ext cx="10842138" cy="1325563"/>
          </a:xfrm>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0FF0561A-C734-9D0D-F90F-FF95C4F6D14F}"/>
              </a:ext>
            </a:extLst>
          </p:cNvPr>
          <p:cNvSpPr>
            <a:spLocks noGrp="1"/>
          </p:cNvSpPr>
          <p:nvPr>
            <p:ph type="dt" idx="10"/>
          </p:nvPr>
        </p:nvSpPr>
        <p:spPr/>
        <p:txBody>
          <a:bodyPr/>
          <a:lstStyle/>
          <a:p>
            <a:endParaRPr lang="en-AU"/>
          </a:p>
        </p:txBody>
      </p:sp>
      <p:sp>
        <p:nvSpPr>
          <p:cNvPr id="4" name="Footer Placeholder 3">
            <a:extLst>
              <a:ext uri="{FF2B5EF4-FFF2-40B4-BE49-F238E27FC236}">
                <a16:creationId xmlns:a16="http://schemas.microsoft.com/office/drawing/2014/main" id="{5526671F-D9F0-96DE-3E63-F4DEB07A0194}"/>
              </a:ext>
            </a:extLst>
          </p:cNvPr>
          <p:cNvSpPr>
            <a:spLocks noGrp="1"/>
          </p:cNvSpPr>
          <p:nvPr>
            <p:ph type="ftr" idx="11"/>
          </p:nvPr>
        </p:nvSpPr>
        <p:spPr/>
        <p:txBody>
          <a:bodyPr/>
          <a:lstStyle/>
          <a:p>
            <a:endParaRPr lang="en-AU"/>
          </a:p>
        </p:txBody>
      </p:sp>
      <p:sp>
        <p:nvSpPr>
          <p:cNvPr id="8" name="TextBox 7">
            <a:extLst>
              <a:ext uri="{FF2B5EF4-FFF2-40B4-BE49-F238E27FC236}">
                <a16:creationId xmlns:a16="http://schemas.microsoft.com/office/drawing/2014/main" id="{16D67629-CFB5-91AD-F456-123B6FC61778}"/>
              </a:ext>
            </a:extLst>
          </p:cNvPr>
          <p:cNvSpPr txBox="1"/>
          <p:nvPr userDrawn="1"/>
        </p:nvSpPr>
        <p:spPr>
          <a:xfrm>
            <a:off x="838200" y="1886308"/>
            <a:ext cx="10515603" cy="3735238"/>
          </a:xfrm>
          <a:prstGeom prst="rect">
            <a:avLst/>
          </a:prstGeom>
          <a:noFill/>
        </p:spPr>
        <p:txBody>
          <a:bodyPr wrap="square" rtlCol="0">
            <a:spAutoFit/>
          </a:bodyPr>
          <a:lstStyle/>
          <a:p>
            <a:endParaRPr lang="en-AU" dirty="0"/>
          </a:p>
        </p:txBody>
      </p:sp>
      <p:sp>
        <p:nvSpPr>
          <p:cNvPr id="9" name="Google Shape;17;p2">
            <a:extLst>
              <a:ext uri="{FF2B5EF4-FFF2-40B4-BE49-F238E27FC236}">
                <a16:creationId xmlns:a16="http://schemas.microsoft.com/office/drawing/2014/main" id="{50F54F76-B059-ED33-A0AA-4724949B630F}"/>
              </a:ext>
            </a:extLst>
          </p:cNvPr>
          <p:cNvSpPr txBox="1">
            <a:spLocks noGrp="1"/>
          </p:cNvSpPr>
          <p:nvPr>
            <p:ph type="body" idx="1"/>
          </p:nvPr>
        </p:nvSpPr>
        <p:spPr>
          <a:xfrm>
            <a:off x="838196" y="1908149"/>
            <a:ext cx="4863863" cy="3828027"/>
          </a:xfrm>
          <a:prstGeom prst="rect">
            <a:avLst/>
          </a:prstGeom>
          <a:noFill/>
          <a:ln>
            <a:noFill/>
          </a:ln>
        </p:spPr>
        <p:txBody>
          <a:bodyPr spcFirstLastPara="1" wrap="square" lIns="91425" tIns="45700" rIns="91425" bIns="45700" anchor="t" anchorCtr="0">
            <a:noAutofit/>
          </a:bodyPr>
          <a:lstStyle>
            <a:lvl1pPr marL="457200" lvl="0" indent="-361950" algn="l">
              <a:lnSpc>
                <a:spcPct val="100000"/>
              </a:lnSpc>
              <a:spcBef>
                <a:spcPts val="0"/>
              </a:spcBef>
              <a:spcAft>
                <a:spcPts val="0"/>
              </a:spcAft>
              <a:buClr>
                <a:schemeClr val="dk1"/>
              </a:buClr>
              <a:buSzPts val="2100"/>
              <a:buFont typeface="Arial"/>
              <a:buChar char="•"/>
              <a:defRPr sz="2100"/>
            </a:lvl1pPr>
            <a:lvl2pPr marL="914400" lvl="1" indent="-228600" algn="l">
              <a:lnSpc>
                <a:spcPct val="90000"/>
              </a:lnSpc>
              <a:spcBef>
                <a:spcPts val="10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10" name="Google Shape;17;p2">
            <a:extLst>
              <a:ext uri="{FF2B5EF4-FFF2-40B4-BE49-F238E27FC236}">
                <a16:creationId xmlns:a16="http://schemas.microsoft.com/office/drawing/2014/main" id="{CA2720A7-BEF0-979C-89D3-1C07FB69AA44}"/>
              </a:ext>
            </a:extLst>
          </p:cNvPr>
          <p:cNvSpPr txBox="1">
            <a:spLocks noGrp="1"/>
          </p:cNvSpPr>
          <p:nvPr>
            <p:ph type="body" idx="12"/>
          </p:nvPr>
        </p:nvSpPr>
        <p:spPr>
          <a:xfrm>
            <a:off x="5960852" y="1905662"/>
            <a:ext cx="5719486" cy="3828027"/>
          </a:xfrm>
          <a:prstGeom prst="rect">
            <a:avLst/>
          </a:prstGeom>
          <a:noFill/>
          <a:ln>
            <a:noFill/>
          </a:ln>
        </p:spPr>
        <p:txBody>
          <a:bodyPr spcFirstLastPara="1" wrap="square" lIns="91425" tIns="45700" rIns="91425" bIns="45700" anchor="t" anchorCtr="0">
            <a:noAutofit/>
          </a:bodyPr>
          <a:lstStyle>
            <a:lvl1pPr marL="457200" lvl="0" indent="-361950" algn="l">
              <a:lnSpc>
                <a:spcPct val="100000"/>
              </a:lnSpc>
              <a:spcBef>
                <a:spcPts val="0"/>
              </a:spcBef>
              <a:spcAft>
                <a:spcPts val="0"/>
              </a:spcAft>
              <a:buClr>
                <a:schemeClr val="dk1"/>
              </a:buClr>
              <a:buSzPts val="2100"/>
              <a:buFont typeface="Arial"/>
              <a:buChar char="•"/>
              <a:defRPr sz="2100"/>
            </a:lvl1pPr>
            <a:lvl2pPr marL="914400" lvl="1" indent="-228600" algn="l">
              <a:lnSpc>
                <a:spcPct val="90000"/>
              </a:lnSpc>
              <a:spcBef>
                <a:spcPts val="10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Tree>
    <p:extLst>
      <p:ext uri="{BB962C8B-B14F-4D97-AF65-F5344CB8AC3E}">
        <p14:creationId xmlns:p14="http://schemas.microsoft.com/office/powerpoint/2010/main" val="1544558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89DF7-71CB-24F9-37CA-319539C664D9}"/>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07C34475-CF28-48AE-0384-609736789CFB}"/>
              </a:ext>
            </a:extLst>
          </p:cNvPr>
          <p:cNvSpPr>
            <a:spLocks noGrp="1"/>
          </p:cNvSpPr>
          <p:nvPr>
            <p:ph type="dt" idx="10"/>
          </p:nvPr>
        </p:nvSpPr>
        <p:spPr/>
        <p:txBody>
          <a:bodyPr/>
          <a:lstStyle/>
          <a:p>
            <a:endParaRPr lang="en-AU"/>
          </a:p>
        </p:txBody>
      </p:sp>
      <p:sp>
        <p:nvSpPr>
          <p:cNvPr id="4" name="Footer Placeholder 3">
            <a:extLst>
              <a:ext uri="{FF2B5EF4-FFF2-40B4-BE49-F238E27FC236}">
                <a16:creationId xmlns:a16="http://schemas.microsoft.com/office/drawing/2014/main" id="{C054D7FD-AE68-7D9C-6948-D6A627CDA061}"/>
              </a:ext>
            </a:extLst>
          </p:cNvPr>
          <p:cNvSpPr>
            <a:spLocks noGrp="1"/>
          </p:cNvSpPr>
          <p:nvPr>
            <p:ph type="ftr" idx="11"/>
          </p:nvPr>
        </p:nvSpPr>
        <p:spPr/>
        <p:txBody>
          <a:bodyPr/>
          <a:lstStyle/>
          <a:p>
            <a:endParaRPr lang="en-AU"/>
          </a:p>
        </p:txBody>
      </p:sp>
    </p:spTree>
    <p:extLst>
      <p:ext uri="{BB962C8B-B14F-4D97-AF65-F5344CB8AC3E}">
        <p14:creationId xmlns:p14="http://schemas.microsoft.com/office/powerpoint/2010/main" val="1843296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ayout 3" userDrawn="1">
  <p:cSld name="Layout 3">
    <p:bg>
      <p:bgPr>
        <a:solidFill>
          <a:schemeClr val="lt1"/>
        </a:solidFill>
        <a:effectLst/>
      </p:bgPr>
    </p:bg>
    <p:spTree>
      <p:nvGrpSpPr>
        <p:cNvPr id="1" name="Shape 137"/>
        <p:cNvGrpSpPr/>
        <p:nvPr/>
      </p:nvGrpSpPr>
      <p:grpSpPr>
        <a:xfrm>
          <a:off x="0" y="0"/>
          <a:ext cx="0" cy="0"/>
          <a:chOff x="0" y="0"/>
          <a:chExt cx="0" cy="0"/>
        </a:xfrm>
      </p:grpSpPr>
      <p:sp>
        <p:nvSpPr>
          <p:cNvPr id="138" name="Google Shape;138;p20"/>
          <p:cNvSpPr txBox="1">
            <a:spLocks noGrp="1"/>
          </p:cNvSpPr>
          <p:nvPr>
            <p:ph type="title"/>
          </p:nvPr>
        </p:nvSpPr>
        <p:spPr>
          <a:xfrm>
            <a:off x="644601" y="739055"/>
            <a:ext cx="7574314" cy="797523"/>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0C0C0C"/>
              </a:buClr>
              <a:buSzPts val="3400"/>
              <a:buFont typeface="Arial"/>
              <a:buNone/>
              <a:defRPr sz="3400">
                <a:solidFill>
                  <a:srgbClr val="0C0C0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 name="Google Shape;140;p20"/>
          <p:cNvSpPr>
            <a:spLocks noGrp="1"/>
          </p:cNvSpPr>
          <p:nvPr>
            <p:ph type="pic" idx="2"/>
          </p:nvPr>
        </p:nvSpPr>
        <p:spPr>
          <a:xfrm>
            <a:off x="644601" y="1722320"/>
            <a:ext cx="5493022" cy="4126389"/>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rgbClr val="0C0C0C"/>
              </a:buClr>
              <a:buSzPts val="2400"/>
              <a:buFont typeface="Arial"/>
              <a:buNone/>
              <a:defRPr sz="2400" b="0" i="0" u="none" strike="noStrike" cap="none">
                <a:solidFill>
                  <a:srgbClr val="0C0C0C"/>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144" name="Google Shape;144;p20"/>
          <p:cNvSpPr txBox="1">
            <a:spLocks noGrp="1"/>
          </p:cNvSpPr>
          <p:nvPr>
            <p:ph type="body" idx="6"/>
          </p:nvPr>
        </p:nvSpPr>
        <p:spPr>
          <a:xfrm>
            <a:off x="6219899" y="1722320"/>
            <a:ext cx="5493022" cy="4126389"/>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chemeClr val="dk1"/>
              </a:buClr>
              <a:buSzPts val="1500"/>
              <a:buNone/>
              <a:defRPr sz="1500"/>
            </a:lvl1pPr>
            <a:lvl2pPr marL="914400" lvl="1" indent="-228600" algn="l">
              <a:lnSpc>
                <a:spcPct val="90000"/>
              </a:lnSpc>
              <a:spcBef>
                <a:spcPts val="10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Tree>
    <p:extLst>
      <p:ext uri="{BB962C8B-B14F-4D97-AF65-F5344CB8AC3E}">
        <p14:creationId xmlns:p14="http://schemas.microsoft.com/office/powerpoint/2010/main" val="175839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ayout 5" userDrawn="1">
  <p:cSld name="Layout 5">
    <p:bg>
      <p:bgPr>
        <a:solidFill>
          <a:schemeClr val="lt1"/>
        </a:solidFill>
        <a:effectLst/>
      </p:bgPr>
    </p:bg>
    <p:spTree>
      <p:nvGrpSpPr>
        <p:cNvPr id="1" name="Shape 148"/>
        <p:cNvGrpSpPr/>
        <p:nvPr/>
      </p:nvGrpSpPr>
      <p:grpSpPr>
        <a:xfrm>
          <a:off x="0" y="0"/>
          <a:ext cx="0" cy="0"/>
          <a:chOff x="0" y="0"/>
          <a:chExt cx="0" cy="0"/>
        </a:xfrm>
      </p:grpSpPr>
      <p:sp>
        <p:nvSpPr>
          <p:cNvPr id="149" name="Google Shape;149;p21"/>
          <p:cNvSpPr txBox="1">
            <a:spLocks noGrp="1"/>
          </p:cNvSpPr>
          <p:nvPr>
            <p:ph type="title"/>
          </p:nvPr>
        </p:nvSpPr>
        <p:spPr>
          <a:xfrm>
            <a:off x="627854" y="855547"/>
            <a:ext cx="5955826" cy="1000685"/>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0C0C0C"/>
              </a:buClr>
              <a:buSzPts val="3400"/>
              <a:buFont typeface="Arial"/>
              <a:buNone/>
              <a:defRPr sz="3400">
                <a:solidFill>
                  <a:srgbClr val="0C0C0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50" name="Google Shape;150;p21"/>
          <p:cNvSpPr txBox="1">
            <a:spLocks noGrp="1"/>
          </p:cNvSpPr>
          <p:nvPr>
            <p:ph type="body" idx="1"/>
          </p:nvPr>
        </p:nvSpPr>
        <p:spPr>
          <a:xfrm>
            <a:off x="627854" y="1859310"/>
            <a:ext cx="5955826" cy="4081404"/>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1800"/>
              <a:buFont typeface="Arial"/>
              <a:buNone/>
              <a:defRPr sz="1800"/>
            </a:lvl1pPr>
            <a:lvl2pPr marL="914400" lvl="1" indent="-228600" algn="l">
              <a:lnSpc>
                <a:spcPct val="90000"/>
              </a:lnSpc>
              <a:spcBef>
                <a:spcPts val="12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Tree>
    <p:extLst>
      <p:ext uri="{BB962C8B-B14F-4D97-AF65-F5344CB8AC3E}">
        <p14:creationId xmlns:p14="http://schemas.microsoft.com/office/powerpoint/2010/main" val="2512814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1"/>
          <p:cNvSpPr txBox="1">
            <a:spLocks noGrp="1"/>
          </p:cNvSpPr>
          <p:nvPr>
            <p:ph type="body" idx="1"/>
          </p:nvPr>
        </p:nvSpPr>
        <p:spPr>
          <a:xfrm>
            <a:off x="838200" y="1825625"/>
            <a:ext cx="10515600" cy="390779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2" name="Google Shape;12;p1"/>
          <p:cNvSpPr txBox="1">
            <a:spLocks noGrp="1"/>
          </p:cNvSpPr>
          <p:nvPr>
            <p:ph type="dt" idx="10"/>
          </p:nvPr>
        </p:nvSpPr>
        <p:spPr>
          <a:xfrm>
            <a:off x="838200" y="7106363"/>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038600" y="7106363"/>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 name="TextBox 5" descr="UDL in Action: the WHAT, the WHY and the HOW&#10;">
            <a:extLst>
              <a:ext uri="{FF2B5EF4-FFF2-40B4-BE49-F238E27FC236}">
                <a16:creationId xmlns:a16="http://schemas.microsoft.com/office/drawing/2014/main" id="{D8E25527-407A-8B88-5BC2-175E4FBF2509}"/>
              </a:ext>
            </a:extLst>
          </p:cNvPr>
          <p:cNvSpPr txBox="1"/>
          <p:nvPr userDrawn="1"/>
        </p:nvSpPr>
        <p:spPr>
          <a:xfrm>
            <a:off x="1581510" y="6050561"/>
            <a:ext cx="9356784" cy="369332"/>
          </a:xfrm>
          <a:prstGeom prst="rect">
            <a:avLst/>
          </a:prstGeom>
          <a:noFill/>
        </p:spPr>
        <p:txBody>
          <a:bodyPr wrap="square" rtlCol="0">
            <a:spAutoFit/>
          </a:bodyPr>
          <a:lstStyle/>
          <a:p>
            <a:pPr algn="ctr"/>
            <a:r>
              <a:rPr lang="en-AU" b="1" i="0" dirty="0">
                <a:solidFill>
                  <a:srgbClr val="664D8C"/>
                </a:solidFill>
                <a:latin typeface="Arial" panose="020B0604020202020204" pitchFamily="34" charset="0"/>
                <a:ea typeface="Lato Black" panose="020F0502020204030203" pitchFamily="34" charset="0"/>
                <a:cs typeface="Arial" panose="020B0604020202020204" pitchFamily="34" charset="0"/>
              </a:rPr>
              <a:t>UDL in Action: the WHAT, the WHY and the HOW</a:t>
            </a:r>
          </a:p>
        </p:txBody>
      </p:sp>
      <p:pic>
        <p:nvPicPr>
          <p:cNvPr id="8" name="Picture 7" descr="The Australian Disability Clearinghouse on Education and Training (ADCET) Logo">
            <a:extLst>
              <a:ext uri="{FF2B5EF4-FFF2-40B4-BE49-F238E27FC236}">
                <a16:creationId xmlns:a16="http://schemas.microsoft.com/office/drawing/2014/main" id="{E5339C01-9D2D-32B1-D5EA-FE17314056FD}"/>
              </a:ext>
            </a:extLst>
          </p:cNvPr>
          <p:cNvPicPr>
            <a:picLocks noChangeAspect="1"/>
          </p:cNvPicPr>
          <p:nvPr userDrawn="1"/>
        </p:nvPicPr>
        <p:blipFill>
          <a:blip r:embed="rId8"/>
          <a:srcRect/>
          <a:stretch/>
        </p:blipFill>
        <p:spPr>
          <a:xfrm>
            <a:off x="9623478" y="5895187"/>
            <a:ext cx="1730322" cy="459504"/>
          </a:xfrm>
          <a:prstGeom prst="rect">
            <a:avLst/>
          </a:prstGeom>
        </p:spPr>
      </p:pic>
      <p:pic>
        <p:nvPicPr>
          <p:cNvPr id="4" name="Picture 3">
            <a:extLst>
              <a:ext uri="{FF2B5EF4-FFF2-40B4-BE49-F238E27FC236}">
                <a16:creationId xmlns:a16="http://schemas.microsoft.com/office/drawing/2014/main" id="{F6242C31-D139-0035-DC8F-A407081EA644}"/>
              </a:ext>
              <a:ext uri="{C183D7F6-B498-43B3-948B-1728B52AA6E4}">
                <adec:decorative xmlns:adec="http://schemas.microsoft.com/office/drawing/2017/decorative" val="1"/>
              </a:ext>
            </a:extLst>
          </p:cNvPr>
          <p:cNvPicPr>
            <a:picLocks noChangeAspect="1"/>
          </p:cNvPicPr>
          <p:nvPr userDrawn="1"/>
        </p:nvPicPr>
        <p:blipFill>
          <a:blip r:embed="rId9"/>
          <a:stretch>
            <a:fillRect/>
          </a:stretch>
        </p:blipFill>
        <p:spPr>
          <a:xfrm>
            <a:off x="0" y="3664447"/>
            <a:ext cx="5029200" cy="3291524"/>
          </a:xfrm>
          <a:prstGeom prst="rect">
            <a:avLst/>
          </a:prstGeom>
        </p:spPr>
      </p:pic>
    </p:spTree>
    <p:extLst>
      <p:ext uri="{BB962C8B-B14F-4D97-AF65-F5344CB8AC3E}">
        <p14:creationId xmlns:p14="http://schemas.microsoft.com/office/powerpoint/2010/main" val="2746693748"/>
      </p:ext>
    </p:extLst>
  </p:cSld>
  <p:clrMap bg1="lt1" tx1="dk1" bg2="dk2" tx2="lt2" accent1="accent1" accent2="accent2" accent3="accent3" accent4="accent4" accent5="accent5" accent6="accent6" hlink="hlink" folHlink="folHlink"/>
  <p:sldLayoutIdLst>
    <p:sldLayoutId id="2147483688" r:id="rId1"/>
    <p:sldLayoutId id="2147483682" r:id="rId2"/>
    <p:sldLayoutId id="2147483703" r:id="rId3"/>
    <p:sldLayoutId id="2147483701" r:id="rId4"/>
    <p:sldLayoutId id="2147483698" r:id="rId5"/>
    <p:sldLayoutId id="2147483699"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mailto:ella.collins-white@sydney.edu.au" TargetMode="External"/><Relationship Id="rId2" Type="http://schemas.openxmlformats.org/officeDocument/2006/relationships/hyperlink" Target="mailto:samantha.poulos@sydney.edu.au" TargetMode="Externa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hyperlink" Target="mailto:sarah.humphreys@sydney.edu.au"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link.springer.com/article/10.1007/s10984-022-09410-4#ref-CR25"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link.springer.com/article/10.1007/s10984-022-09410-4" TargetMode="External"/><Relationship Id="rId4" Type="http://schemas.openxmlformats.org/officeDocument/2006/relationships/hyperlink" Target="https://link.springer.com/article/10.1007/s10984-022-09410-4#ref-CR3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DF3F4"/>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6AC9DA-37D8-2BDA-6921-451BB2ABC026}"/>
              </a:ext>
            </a:extLst>
          </p:cNvPr>
          <p:cNvSpPr>
            <a:spLocks noGrp="1"/>
          </p:cNvSpPr>
          <p:nvPr>
            <p:ph type="ctrTitle"/>
          </p:nvPr>
        </p:nvSpPr>
        <p:spPr>
          <a:xfrm>
            <a:off x="1471859" y="781675"/>
            <a:ext cx="9254280" cy="2545662"/>
          </a:xfrm>
        </p:spPr>
        <p:txBody>
          <a:bodyPr/>
          <a:lstStyle/>
          <a:p>
            <a:pPr algn="ctr"/>
            <a:br>
              <a:rPr lang="en-AU" sz="3800" dirty="0"/>
            </a:br>
            <a:r>
              <a:rPr lang="en-AU" sz="3800" dirty="0">
                <a:solidFill>
                  <a:srgbClr val="664D8C"/>
                </a:solidFill>
                <a:latin typeface="Arial" panose="020B0604020202020204" pitchFamily="34" charset="0"/>
                <a:cs typeface="Arial" panose="020B0604020202020204" pitchFamily="34" charset="0"/>
              </a:rPr>
              <a:t>Why Disrupt? </a:t>
            </a:r>
            <a:br>
              <a:rPr lang="en-AU" sz="3800" dirty="0">
                <a:solidFill>
                  <a:srgbClr val="664D8C"/>
                </a:solidFill>
                <a:latin typeface="Arial" panose="020B0604020202020204" pitchFamily="34" charset="0"/>
                <a:cs typeface="Arial" panose="020B0604020202020204" pitchFamily="34" charset="0"/>
              </a:rPr>
            </a:br>
            <a:r>
              <a:rPr lang="en-AU" sz="3800" dirty="0">
                <a:solidFill>
                  <a:srgbClr val="664D8C"/>
                </a:solidFill>
                <a:latin typeface="Arial" panose="020B0604020202020204" pitchFamily="34" charset="0"/>
                <a:cs typeface="Arial" panose="020B0604020202020204" pitchFamily="34" charset="0"/>
              </a:rPr>
              <a:t>Using UDL to foster belonging and break-down barriers</a:t>
            </a:r>
          </a:p>
        </p:txBody>
      </p:sp>
      <p:pic>
        <p:nvPicPr>
          <p:cNvPr id="6" name="Picture 5">
            <a:extLst>
              <a:ext uri="{FF2B5EF4-FFF2-40B4-BE49-F238E27FC236}">
                <a16:creationId xmlns:a16="http://schemas.microsoft.com/office/drawing/2014/main" id="{00BD4921-35EA-CE46-8869-9C645F14BF3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15740" y="1288648"/>
            <a:ext cx="801598" cy="1531716"/>
          </a:xfrm>
          <a:prstGeom prst="rect">
            <a:avLst/>
          </a:prstGeom>
        </p:spPr>
      </p:pic>
      <p:sp>
        <p:nvSpPr>
          <p:cNvPr id="2" name="Title 6">
            <a:extLst>
              <a:ext uri="{FF2B5EF4-FFF2-40B4-BE49-F238E27FC236}">
                <a16:creationId xmlns:a16="http://schemas.microsoft.com/office/drawing/2014/main" id="{7B234991-99D4-2CC7-CB7F-020C21EBFFBD}"/>
              </a:ext>
            </a:extLst>
          </p:cNvPr>
          <p:cNvSpPr txBox="1">
            <a:spLocks/>
          </p:cNvSpPr>
          <p:nvPr/>
        </p:nvSpPr>
        <p:spPr>
          <a:xfrm>
            <a:off x="2308843" y="5140984"/>
            <a:ext cx="7574314" cy="120185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3400"/>
              <a:buFont typeface="Arial"/>
              <a:buNone/>
              <a:defRPr sz="340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AU" sz="1800" b="0" i="0" u="none" strike="noStrike" dirty="0">
                <a:solidFill>
                  <a:srgbClr val="664D8C"/>
                </a:solidFill>
                <a:effectLst/>
                <a:latin typeface="Arial" panose="020B0604020202020204" pitchFamily="34" charset="0"/>
              </a:rPr>
              <a:t>Samantha Poulos, Ella Collins-White, Sarah Humphreys</a:t>
            </a:r>
            <a:endParaRPr lang="en-US" sz="2000" b="0" i="0" dirty="0">
              <a:effectLst/>
            </a:endParaRPr>
          </a:p>
        </p:txBody>
      </p:sp>
      <p:pic>
        <p:nvPicPr>
          <p:cNvPr id="1026" name="Picture 2" descr="A three arrows pointing to the right&#10;&#10;Logo for designing for diversity">
            <a:extLst>
              <a:ext uri="{FF2B5EF4-FFF2-40B4-BE49-F238E27FC236}">
                <a16:creationId xmlns:a16="http://schemas.microsoft.com/office/drawing/2014/main" id="{1F755272-F430-4978-8F4F-C35E1E2030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2426" y="3211842"/>
            <a:ext cx="1707147" cy="1707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4061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27DCB-FF01-DCD5-7505-1570449B9967}"/>
              </a:ext>
            </a:extLst>
          </p:cNvPr>
          <p:cNvSpPr>
            <a:spLocks noGrp="1"/>
          </p:cNvSpPr>
          <p:nvPr>
            <p:ph type="ctrTitle"/>
          </p:nvPr>
        </p:nvSpPr>
        <p:spPr>
          <a:xfrm>
            <a:off x="210759" y="719188"/>
            <a:ext cx="2031767" cy="1201854"/>
          </a:xfrm>
        </p:spPr>
        <p:txBody>
          <a:bodyPr/>
          <a:lstStyle/>
          <a:p>
            <a:r>
              <a:rPr lang="en-GB" dirty="0"/>
              <a:t>Contacts </a:t>
            </a:r>
          </a:p>
        </p:txBody>
      </p:sp>
      <p:sp>
        <p:nvSpPr>
          <p:cNvPr id="3" name="Subtitle 2">
            <a:extLst>
              <a:ext uri="{FF2B5EF4-FFF2-40B4-BE49-F238E27FC236}">
                <a16:creationId xmlns:a16="http://schemas.microsoft.com/office/drawing/2014/main" id="{5DE5852B-C92C-8882-432F-CBE9E571BD70}"/>
              </a:ext>
            </a:extLst>
          </p:cNvPr>
          <p:cNvSpPr>
            <a:spLocks noGrp="1"/>
          </p:cNvSpPr>
          <p:nvPr>
            <p:ph type="subTitle" idx="1"/>
          </p:nvPr>
        </p:nvSpPr>
        <p:spPr>
          <a:xfrm>
            <a:off x="2212" y="1345772"/>
            <a:ext cx="3764315" cy="2462240"/>
          </a:xfrm>
        </p:spPr>
        <p:txBody>
          <a:bodyPr/>
          <a:lstStyle/>
          <a:p>
            <a:r>
              <a:rPr lang="en-GB" dirty="0"/>
              <a:t>Samantha Poulos</a:t>
            </a:r>
          </a:p>
          <a:p>
            <a:r>
              <a:rPr lang="en-GB" dirty="0"/>
              <a:t>(</a:t>
            </a:r>
            <a:r>
              <a:rPr lang="en-GB" dirty="0">
                <a:hlinkClick r:id="rId2"/>
              </a:rPr>
              <a:t>samantha.poulos@sydney.edu.au</a:t>
            </a:r>
            <a:r>
              <a:rPr lang="en-GB" dirty="0"/>
              <a:t>) </a:t>
            </a:r>
          </a:p>
          <a:p>
            <a:r>
              <a:rPr lang="en-GB" dirty="0"/>
              <a:t>Ella Collins-White </a:t>
            </a:r>
            <a:endParaRPr lang="en-US" dirty="0"/>
          </a:p>
          <a:p>
            <a:r>
              <a:rPr lang="en-GB" dirty="0"/>
              <a:t>(</a:t>
            </a:r>
            <a:r>
              <a:rPr lang="en-GB" dirty="0">
                <a:hlinkClick r:id="rId3"/>
              </a:rPr>
              <a:t>ella.collins-white@sydney.edu.au</a:t>
            </a:r>
            <a:r>
              <a:rPr lang="en-GB" dirty="0"/>
              <a:t>) </a:t>
            </a:r>
          </a:p>
          <a:p>
            <a:r>
              <a:rPr lang="en-GB" dirty="0"/>
              <a:t>Sarah Humphreys</a:t>
            </a:r>
          </a:p>
          <a:p>
            <a:r>
              <a:rPr lang="en-GB" dirty="0"/>
              <a:t>(</a:t>
            </a:r>
            <a:r>
              <a:rPr lang="en-GB" dirty="0">
                <a:hlinkClick r:id="rId4"/>
              </a:rPr>
              <a:t>sarah.humphreys@sydney.edu.au</a:t>
            </a:r>
            <a:r>
              <a:rPr lang="en-GB" dirty="0"/>
              <a:t>) </a:t>
            </a:r>
          </a:p>
        </p:txBody>
      </p:sp>
      <p:pic>
        <p:nvPicPr>
          <p:cNvPr id="5" name="Picture 4" descr="A group of three people standing together&#10;From left to right it is Samantha, Sarah, and Ella&#10;">
            <a:extLst>
              <a:ext uri="{FF2B5EF4-FFF2-40B4-BE49-F238E27FC236}">
                <a16:creationId xmlns:a16="http://schemas.microsoft.com/office/drawing/2014/main" id="{C57E6CBC-E925-0E83-D0F5-4F08C9B69504}"/>
              </a:ext>
            </a:extLst>
          </p:cNvPr>
          <p:cNvPicPr>
            <a:picLocks noChangeAspect="1"/>
          </p:cNvPicPr>
          <p:nvPr/>
        </p:nvPicPr>
        <p:blipFill>
          <a:blip r:embed="rId5"/>
          <a:stretch>
            <a:fillRect/>
          </a:stretch>
        </p:blipFill>
        <p:spPr>
          <a:xfrm>
            <a:off x="3975074" y="334848"/>
            <a:ext cx="7772400" cy="5177380"/>
          </a:xfrm>
          <a:prstGeom prst="rect">
            <a:avLst/>
          </a:prstGeom>
        </p:spPr>
      </p:pic>
    </p:spTree>
    <p:extLst>
      <p:ext uri="{BB962C8B-B14F-4D97-AF65-F5344CB8AC3E}">
        <p14:creationId xmlns:p14="http://schemas.microsoft.com/office/powerpoint/2010/main" val="4108674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9248CB3-516F-1F4D-9683-0181E8561B04}"/>
              </a:ext>
            </a:extLst>
          </p:cNvPr>
          <p:cNvSpPr>
            <a:spLocks noGrp="1"/>
          </p:cNvSpPr>
          <p:nvPr>
            <p:ph type="title"/>
          </p:nvPr>
        </p:nvSpPr>
        <p:spPr>
          <a:xfrm>
            <a:off x="617203" y="491695"/>
            <a:ext cx="10957593" cy="1000685"/>
          </a:xfrm>
        </p:spPr>
        <p:txBody>
          <a:bodyPr/>
          <a:lstStyle/>
          <a:p>
            <a:r>
              <a:rPr lang="en-AU" dirty="0"/>
              <a:t>Q &amp; A session</a:t>
            </a:r>
          </a:p>
        </p:txBody>
      </p:sp>
      <p:sp>
        <p:nvSpPr>
          <p:cNvPr id="3" name="Text Placeholder 2">
            <a:extLst>
              <a:ext uri="{FF2B5EF4-FFF2-40B4-BE49-F238E27FC236}">
                <a16:creationId xmlns:a16="http://schemas.microsoft.com/office/drawing/2014/main" id="{31BA7D5D-17DD-FC44-8686-FDFE68CECB7D}"/>
              </a:ext>
            </a:extLst>
          </p:cNvPr>
          <p:cNvSpPr>
            <a:spLocks noGrp="1"/>
          </p:cNvSpPr>
          <p:nvPr>
            <p:ph type="body" idx="1"/>
          </p:nvPr>
        </p:nvSpPr>
        <p:spPr>
          <a:xfrm>
            <a:off x="767554" y="1301335"/>
            <a:ext cx="10957594" cy="3828027"/>
          </a:xfrm>
        </p:spPr>
        <p:txBody>
          <a:bodyPr/>
          <a:lstStyle/>
          <a:p>
            <a:r>
              <a:rPr lang="en-AU" sz="1800" b="1" i="0" u="none" strike="noStrike" dirty="0">
                <a:solidFill>
                  <a:srgbClr val="000000"/>
                </a:solidFill>
                <a:effectLst/>
                <a:latin typeface="Arial" panose="020B0604020202020204" pitchFamily="34" charset="0"/>
              </a:rPr>
              <a:t>Please </a:t>
            </a:r>
            <a:r>
              <a:rPr lang="en-AU" sz="1800" b="1" i="0" u="none" strike="noStrike" dirty="0">
                <a:solidFill>
                  <a:srgbClr val="664D8C"/>
                </a:solidFill>
                <a:effectLst/>
                <a:latin typeface="Arial" panose="020B0604020202020204" pitchFamily="34" charset="0"/>
              </a:rPr>
              <a:t>share any thoughts of questions</a:t>
            </a:r>
            <a:r>
              <a:rPr lang="en-AU" sz="1800" b="1" i="0" u="none" strike="noStrike" dirty="0">
                <a:solidFill>
                  <a:srgbClr val="000000"/>
                </a:solidFill>
                <a:effectLst/>
                <a:latin typeface="Arial" panose="020B0604020202020204" pitchFamily="34" charset="0"/>
              </a:rPr>
              <a:t> you might have. Feel free to either put your hand up and vocally share or type your question/thought in the chat</a:t>
            </a:r>
            <a:r>
              <a:rPr lang="en-US" sz="1800" b="0" i="0" dirty="0">
                <a:solidFill>
                  <a:srgbClr val="000000"/>
                </a:solidFill>
                <a:effectLst/>
                <a:latin typeface="Arial" panose="020B0604020202020204" pitchFamily="34" charset="0"/>
              </a:rPr>
              <a:t>​</a:t>
            </a:r>
            <a:endParaRPr lang="en-US" b="0" i="0" dirty="0">
              <a:effectLst/>
            </a:endParaRPr>
          </a:p>
          <a:p>
            <a:endParaRPr lang="en-US" dirty="0"/>
          </a:p>
        </p:txBody>
      </p:sp>
    </p:spTree>
    <p:extLst>
      <p:ext uri="{BB962C8B-B14F-4D97-AF65-F5344CB8AC3E}">
        <p14:creationId xmlns:p14="http://schemas.microsoft.com/office/powerpoint/2010/main" val="692082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D35E6-CC55-C238-C997-E9E54C929BC6}"/>
              </a:ext>
            </a:extLst>
          </p:cNvPr>
          <p:cNvSpPr>
            <a:spLocks noGrp="1"/>
          </p:cNvSpPr>
          <p:nvPr>
            <p:ph type="title"/>
          </p:nvPr>
        </p:nvSpPr>
        <p:spPr>
          <a:xfrm>
            <a:off x="219075" y="296177"/>
            <a:ext cx="10957593" cy="1000685"/>
          </a:xfrm>
        </p:spPr>
        <p:txBody>
          <a:bodyPr/>
          <a:lstStyle/>
          <a:p>
            <a:r>
              <a:rPr lang="en-US" dirty="0">
                <a:solidFill>
                  <a:schemeClr val="tx1"/>
                </a:solidFill>
              </a:rPr>
              <a:t>About this session</a:t>
            </a:r>
          </a:p>
        </p:txBody>
      </p:sp>
      <p:sp>
        <p:nvSpPr>
          <p:cNvPr id="4" name="Text Placeholder 2">
            <a:extLst>
              <a:ext uri="{FF2B5EF4-FFF2-40B4-BE49-F238E27FC236}">
                <a16:creationId xmlns:a16="http://schemas.microsoft.com/office/drawing/2014/main" id="{67B36043-17AC-85C7-6490-DEA78759496F}"/>
              </a:ext>
            </a:extLst>
          </p:cNvPr>
          <p:cNvSpPr txBox="1">
            <a:spLocks/>
          </p:cNvSpPr>
          <p:nvPr/>
        </p:nvSpPr>
        <p:spPr>
          <a:xfrm>
            <a:off x="366984" y="980911"/>
            <a:ext cx="11531600" cy="426427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61950" algn="l" rtl="0">
              <a:lnSpc>
                <a:spcPct val="100000"/>
              </a:lnSpc>
              <a:spcBef>
                <a:spcPts val="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228600" algn="l" rtl="0">
              <a:lnSpc>
                <a:spcPct val="90000"/>
              </a:lnSpc>
              <a:spcBef>
                <a:spcPts val="10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9pPr>
          </a:lstStyle>
          <a:p>
            <a:pPr marL="342900" indent="-342900">
              <a:lnSpc>
                <a:spcPct val="150000"/>
              </a:lnSpc>
            </a:pPr>
            <a:r>
              <a:rPr lang="en-US" kern="0" dirty="0">
                <a:solidFill>
                  <a:schemeClr val="tx1"/>
                </a:solidFill>
              </a:rPr>
              <a:t>This session is being recorded. If you do not wish to appear on screen please hide camera</a:t>
            </a:r>
          </a:p>
          <a:p>
            <a:pPr marL="342900" indent="-342900">
              <a:lnSpc>
                <a:spcPct val="150000"/>
              </a:lnSpc>
            </a:pPr>
            <a:r>
              <a:rPr lang="en-US" kern="0" dirty="0">
                <a:solidFill>
                  <a:schemeClr val="tx1"/>
                </a:solidFill>
              </a:rPr>
              <a:t>This session will be captioned (either live captioning or closed captions)</a:t>
            </a:r>
          </a:p>
          <a:p>
            <a:pPr marL="0" indent="0">
              <a:lnSpc>
                <a:spcPct val="150000"/>
              </a:lnSpc>
              <a:buNone/>
            </a:pPr>
            <a:r>
              <a:rPr lang="en-US" b="1" kern="0" dirty="0">
                <a:solidFill>
                  <a:schemeClr val="tx1"/>
                </a:solidFill>
              </a:rPr>
              <a:t>Session etiquette</a:t>
            </a:r>
          </a:p>
          <a:p>
            <a:pPr marL="285750" indent="-285750">
              <a:lnSpc>
                <a:spcPct val="150000"/>
              </a:lnSpc>
              <a:buFont typeface="Arial,Sans-Serif"/>
              <a:buChar char="•"/>
            </a:pPr>
            <a:r>
              <a:rPr lang="en-US" kern="0" dirty="0"/>
              <a:t>Use Chat or Q+A function as directed by presenter</a:t>
            </a:r>
          </a:p>
          <a:p>
            <a:pPr marL="285750" indent="-285750">
              <a:lnSpc>
                <a:spcPct val="150000"/>
              </a:lnSpc>
              <a:buFont typeface="Arial,Sans-Serif"/>
              <a:buChar char="•"/>
            </a:pPr>
            <a:r>
              <a:rPr lang="en-US" kern="0" dirty="0"/>
              <a:t>Indicate in the Chat or Q+A function for questions as directed by presenter</a:t>
            </a:r>
          </a:p>
          <a:p>
            <a:pPr marL="285750" indent="-285750">
              <a:lnSpc>
                <a:spcPct val="150000"/>
              </a:lnSpc>
              <a:buFont typeface="Arial,Sans-Serif"/>
              <a:buChar char="•"/>
            </a:pPr>
            <a:r>
              <a:rPr lang="en-US" kern="0" dirty="0"/>
              <a:t>Where appropriate use raised hand emoji to ask questions </a:t>
            </a:r>
          </a:p>
          <a:p>
            <a:pPr marL="285750" indent="-285750">
              <a:lnSpc>
                <a:spcPct val="150000"/>
              </a:lnSpc>
              <a:buFont typeface="Arial,Sans-Serif"/>
              <a:buChar char="•"/>
            </a:pPr>
            <a:r>
              <a:rPr lang="en-US" kern="0" dirty="0"/>
              <a:t>Ensure your surrounding environment is quiet when mic is on (e.g., phones, pets </a:t>
            </a:r>
            <a:r>
              <a:rPr lang="en-US" kern="0" dirty="0" err="1"/>
              <a:t>etc</a:t>
            </a:r>
            <a:r>
              <a:rPr lang="en-US" kern="0" dirty="0"/>
              <a:t>)</a:t>
            </a:r>
          </a:p>
          <a:p>
            <a:pPr marL="285750" indent="-285750">
              <a:lnSpc>
                <a:spcPct val="150000"/>
              </a:lnSpc>
              <a:buFont typeface="Arial,Sans-Serif"/>
              <a:buChar char="•"/>
            </a:pPr>
            <a:r>
              <a:rPr lang="en-US" kern="0" dirty="0"/>
              <a:t>Turn off mic when not speaking</a:t>
            </a:r>
          </a:p>
          <a:p>
            <a:pPr marL="285750" indent="-285750">
              <a:lnSpc>
                <a:spcPct val="150000"/>
              </a:lnSpc>
              <a:buFont typeface="Arial,Sans-Serif"/>
              <a:buChar char="•"/>
            </a:pPr>
            <a:endParaRPr lang="en-US" kern="0" dirty="0"/>
          </a:p>
          <a:p>
            <a:pPr marL="285750" indent="-285750">
              <a:lnSpc>
                <a:spcPct val="150000"/>
              </a:lnSpc>
              <a:buFont typeface="Arial,Sans-Serif"/>
              <a:buChar char="•"/>
            </a:pPr>
            <a:endParaRPr lang="en-US" kern="0" dirty="0"/>
          </a:p>
        </p:txBody>
      </p:sp>
      <p:pic>
        <p:nvPicPr>
          <p:cNvPr id="6" name="Graphic 5" descr="Raised hand with solid fill">
            <a:extLst>
              <a:ext uri="{FF2B5EF4-FFF2-40B4-BE49-F238E27FC236}">
                <a16:creationId xmlns:a16="http://schemas.microsoft.com/office/drawing/2014/main" id="{05B93517-927A-8AD3-5496-3DF97AD42B8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76376" y="3433079"/>
            <a:ext cx="482600" cy="482600"/>
          </a:xfrm>
          <a:prstGeom prst="rect">
            <a:avLst/>
          </a:prstGeom>
        </p:spPr>
      </p:pic>
    </p:spTree>
    <p:extLst>
      <p:ext uri="{BB962C8B-B14F-4D97-AF65-F5344CB8AC3E}">
        <p14:creationId xmlns:p14="http://schemas.microsoft.com/office/powerpoint/2010/main" val="1143932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D35E6-CC55-C238-C997-E9E54C929BC6}"/>
              </a:ext>
            </a:extLst>
          </p:cNvPr>
          <p:cNvSpPr>
            <a:spLocks noGrp="1"/>
          </p:cNvSpPr>
          <p:nvPr>
            <p:ph type="title"/>
          </p:nvPr>
        </p:nvSpPr>
        <p:spPr>
          <a:xfrm>
            <a:off x="627855" y="491695"/>
            <a:ext cx="10957593" cy="1000685"/>
          </a:xfrm>
        </p:spPr>
        <p:txBody>
          <a:bodyPr/>
          <a:lstStyle/>
          <a:p>
            <a:r>
              <a:rPr lang="en-US" dirty="0">
                <a:solidFill>
                  <a:schemeClr val="tx1"/>
                </a:solidFill>
              </a:rPr>
              <a:t>Acknowledgement of country</a:t>
            </a:r>
          </a:p>
        </p:txBody>
      </p:sp>
      <p:sp>
        <p:nvSpPr>
          <p:cNvPr id="3" name="Text Placeholder 2">
            <a:extLst>
              <a:ext uri="{FF2B5EF4-FFF2-40B4-BE49-F238E27FC236}">
                <a16:creationId xmlns:a16="http://schemas.microsoft.com/office/drawing/2014/main" id="{1542B101-338E-AD85-9A59-1EF56C679B2B}"/>
              </a:ext>
            </a:extLst>
          </p:cNvPr>
          <p:cNvSpPr>
            <a:spLocks noGrp="1"/>
          </p:cNvSpPr>
          <p:nvPr>
            <p:ph type="body" idx="1"/>
          </p:nvPr>
        </p:nvSpPr>
        <p:spPr>
          <a:xfrm>
            <a:off x="627855" y="1492380"/>
            <a:ext cx="10957594" cy="3828027"/>
          </a:xfrm>
        </p:spPr>
        <p:txBody>
          <a:bodyPr/>
          <a:lstStyle/>
          <a:p>
            <a:pPr marL="0" indent="0">
              <a:lnSpc>
                <a:spcPct val="150000"/>
              </a:lnSpc>
              <a:buNone/>
            </a:pPr>
            <a:r>
              <a:rPr lang="en-US" sz="1800" b="0" i="0" u="none" strike="noStrike" dirty="0">
                <a:solidFill>
                  <a:srgbClr val="000000"/>
                </a:solidFill>
                <a:effectLst/>
                <a:latin typeface="Arial" panose="020B0604020202020204" pitchFamily="34" charset="0"/>
              </a:rPr>
              <a:t>As we begin, I would like to acknowledge and pay respect to the traditional owners of the land on which the University of Sydney is built – the Gadigal of the Eora Nation. I pay respect to their Elders past and present, and to any First Nations people in attendance. As we share our own knowledge, teaching, learning and research practices within this space may we also pay respect to the knowledge embedded forever within the Aboriginal Custodianship of Country.</a:t>
            </a:r>
            <a:r>
              <a:rPr lang="en-US" sz="1800" b="0" i="0" dirty="0">
                <a:solidFill>
                  <a:srgbClr val="000000"/>
                </a:solidFill>
                <a:effectLst/>
                <a:latin typeface="Arial" panose="020B0604020202020204" pitchFamily="34" charset="0"/>
              </a:rPr>
              <a:t>​</a:t>
            </a:r>
            <a:endParaRPr lang="en-US" b="0" i="0" dirty="0">
              <a:effectLst/>
            </a:endParaRPr>
          </a:p>
          <a:p>
            <a:pPr marL="0" indent="0">
              <a:lnSpc>
                <a:spcPct val="150000"/>
              </a:lnSpc>
              <a:buNone/>
            </a:pPr>
            <a:endParaRPr lang="en-US" dirty="0"/>
          </a:p>
        </p:txBody>
      </p:sp>
    </p:spTree>
    <p:extLst>
      <p:ext uri="{BB962C8B-B14F-4D97-AF65-F5344CB8AC3E}">
        <p14:creationId xmlns:p14="http://schemas.microsoft.com/office/powerpoint/2010/main" val="58481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D35E6-CC55-C238-C997-E9E54C929BC6}"/>
              </a:ext>
            </a:extLst>
          </p:cNvPr>
          <p:cNvSpPr>
            <a:spLocks noGrp="1"/>
          </p:cNvSpPr>
          <p:nvPr>
            <p:ph type="title"/>
          </p:nvPr>
        </p:nvSpPr>
        <p:spPr>
          <a:xfrm>
            <a:off x="627855" y="372947"/>
            <a:ext cx="10957593" cy="1000685"/>
          </a:xfrm>
        </p:spPr>
        <p:txBody>
          <a:bodyPr/>
          <a:lstStyle/>
          <a:p>
            <a:r>
              <a:rPr lang="en-US" dirty="0">
                <a:solidFill>
                  <a:schemeClr val="tx1"/>
                </a:solidFill>
              </a:rPr>
              <a:t>What we’ll be covering</a:t>
            </a:r>
          </a:p>
        </p:txBody>
      </p:sp>
      <p:sp>
        <p:nvSpPr>
          <p:cNvPr id="3" name="Text Placeholder 2">
            <a:extLst>
              <a:ext uri="{FF2B5EF4-FFF2-40B4-BE49-F238E27FC236}">
                <a16:creationId xmlns:a16="http://schemas.microsoft.com/office/drawing/2014/main" id="{1542B101-338E-AD85-9A59-1EF56C679B2B}"/>
              </a:ext>
            </a:extLst>
          </p:cNvPr>
          <p:cNvSpPr>
            <a:spLocks noGrp="1"/>
          </p:cNvSpPr>
          <p:nvPr>
            <p:ph type="body" idx="1"/>
          </p:nvPr>
        </p:nvSpPr>
        <p:spPr>
          <a:xfrm>
            <a:off x="767554" y="1123535"/>
            <a:ext cx="10957594" cy="3804065"/>
          </a:xfrm>
        </p:spPr>
        <p:txBody>
          <a:bodyPr/>
          <a:lstStyle/>
          <a:p>
            <a:pPr marL="285750" indent="-285750">
              <a:lnSpc>
                <a:spcPct val="150000"/>
              </a:lnSpc>
              <a:buFont typeface="Arial,Sans-Serif"/>
            </a:pPr>
            <a:r>
              <a:rPr lang="en-AU" dirty="0"/>
              <a:t>A sense of belonging is an extremely important part of a person being able to engage in and with a space. </a:t>
            </a:r>
            <a:endParaRPr lang="en-US" dirty="0"/>
          </a:p>
          <a:p>
            <a:pPr marL="285750" indent="-285750">
              <a:lnSpc>
                <a:spcPct val="150000"/>
              </a:lnSpc>
              <a:buFont typeface="Arial,Sans-Serif"/>
            </a:pPr>
            <a:r>
              <a:rPr lang="en-US" dirty="0"/>
              <a:t>Academic achievement is important, but sense of belonging is most strongly related to overall experience</a:t>
            </a:r>
            <a:r>
              <a:rPr lang="en-AU" dirty="0"/>
              <a:t> </a:t>
            </a:r>
            <a:endParaRPr lang="en-US" dirty="0"/>
          </a:p>
          <a:p>
            <a:pPr marL="285750" indent="-285750">
              <a:lnSpc>
                <a:spcPct val="150000"/>
              </a:lnSpc>
              <a:buFont typeface="Arial,Sans-Serif"/>
            </a:pPr>
            <a:r>
              <a:rPr lang="en-US" dirty="0"/>
              <a:t>What impacts a sense of belonging in the learning environment of the University of Sydney</a:t>
            </a:r>
          </a:p>
          <a:p>
            <a:pPr marL="285750" indent="-285750">
              <a:lnSpc>
                <a:spcPct val="150000"/>
              </a:lnSpc>
              <a:buFont typeface="Arial,Sans-Serif"/>
            </a:pPr>
            <a:r>
              <a:rPr lang="en-US" dirty="0"/>
              <a:t>What is in our capacity to change and why is it important to disrupt the long-held mindset of prestige and exclusivity of a sandstone university </a:t>
            </a:r>
          </a:p>
        </p:txBody>
      </p:sp>
    </p:spTree>
    <p:extLst>
      <p:ext uri="{BB962C8B-B14F-4D97-AF65-F5344CB8AC3E}">
        <p14:creationId xmlns:p14="http://schemas.microsoft.com/office/powerpoint/2010/main" val="3774283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F616DB5D-6DED-B077-8F22-544E75AE85D4}"/>
              </a:ext>
            </a:extLst>
          </p:cNvPr>
          <p:cNvSpPr>
            <a:spLocks noGrp="1"/>
          </p:cNvSpPr>
          <p:nvPr>
            <p:ph type="title"/>
          </p:nvPr>
        </p:nvSpPr>
        <p:spPr>
          <a:xfrm>
            <a:off x="579120" y="792480"/>
            <a:ext cx="3994140" cy="797523"/>
          </a:xfrm>
        </p:spPr>
        <p:txBody>
          <a:bodyPr/>
          <a:lstStyle/>
          <a:p>
            <a:r>
              <a:rPr lang="en-US" dirty="0"/>
              <a:t>Sense of Belonging</a:t>
            </a:r>
            <a:endParaRPr lang="en-AU" dirty="0"/>
          </a:p>
        </p:txBody>
      </p:sp>
      <p:sp>
        <p:nvSpPr>
          <p:cNvPr id="7" name="TextBox 6">
            <a:extLst>
              <a:ext uri="{FF2B5EF4-FFF2-40B4-BE49-F238E27FC236}">
                <a16:creationId xmlns:a16="http://schemas.microsoft.com/office/drawing/2014/main" id="{07031CF1-0DF0-9D0E-B9F4-C49D12E5CAF6}"/>
              </a:ext>
            </a:extLst>
          </p:cNvPr>
          <p:cNvSpPr txBox="1"/>
          <p:nvPr/>
        </p:nvSpPr>
        <p:spPr>
          <a:xfrm>
            <a:off x="382260" y="2274838"/>
            <a:ext cx="4373880" cy="2308324"/>
          </a:xfrm>
          <a:prstGeom prst="rect">
            <a:avLst/>
          </a:prstGeom>
          <a:noFill/>
        </p:spPr>
        <p:txBody>
          <a:bodyPr wrap="square" rtlCol="0">
            <a:spAutoFit/>
          </a:bodyPr>
          <a:lstStyle/>
          <a:p>
            <a:pPr marL="423323" indent="-380990">
              <a:buFont typeface="Arial" panose="020B0604020202020204" pitchFamily="34" charset="0"/>
              <a:buChar char="•"/>
            </a:pPr>
            <a:r>
              <a:rPr lang="en-US" sz="1800" dirty="0"/>
              <a:t>Academic achievement is important, but sense of belonging is most strongly related to overall experience</a:t>
            </a:r>
            <a:endParaRPr lang="en-US" dirty="0"/>
          </a:p>
          <a:p>
            <a:pPr marL="328082" indent="-285750">
              <a:buFont typeface="Arial" panose="020B0604020202020204" pitchFamily="34" charset="0"/>
              <a:buChar char="•"/>
            </a:pPr>
            <a:endParaRPr lang="en-US" sz="1800" dirty="0"/>
          </a:p>
          <a:p>
            <a:pPr marL="423323" indent="-380990">
              <a:buFont typeface="Arial" panose="020B0604020202020204" pitchFamily="34" charset="0"/>
              <a:buChar char="•"/>
            </a:pPr>
            <a:r>
              <a:rPr lang="en-US" sz="1800" dirty="0"/>
              <a:t>The </a:t>
            </a:r>
            <a:r>
              <a:rPr lang="en-US" sz="1800" dirty="0" err="1"/>
              <a:t>coloured</a:t>
            </a:r>
            <a:r>
              <a:rPr lang="en-US" sz="1800" dirty="0"/>
              <a:t> bars (right) indicate students' sense of belonging</a:t>
            </a:r>
            <a:endParaRPr lang="en-US" dirty="0"/>
          </a:p>
          <a:p>
            <a:endParaRPr lang="en-US" dirty="0"/>
          </a:p>
        </p:txBody>
      </p:sp>
      <p:graphicFrame>
        <p:nvGraphicFramePr>
          <p:cNvPr id="3" name="Chart 2" descr="A graph of Student Experience Survey (SES) 2022 results plotted against students overall grade. &#10;&#10; together with student's overall grade.&#10;">
            <a:extLst>
              <a:ext uri="{FF2B5EF4-FFF2-40B4-BE49-F238E27FC236}">
                <a16:creationId xmlns:a16="http://schemas.microsoft.com/office/drawing/2014/main" id="{99FC0CBF-8AF1-EAD7-7B50-8B27201AE0BA}"/>
              </a:ext>
            </a:extLst>
          </p:cNvPr>
          <p:cNvGraphicFramePr>
            <a:graphicFrameLocks noChangeAspect="1"/>
          </p:cNvGraphicFramePr>
          <p:nvPr>
            <p:extLst>
              <p:ext uri="{D42A27DB-BD31-4B8C-83A1-F6EECF244321}">
                <p14:modId xmlns:p14="http://schemas.microsoft.com/office/powerpoint/2010/main" val="1958181195"/>
              </p:ext>
            </p:extLst>
          </p:nvPr>
        </p:nvGraphicFramePr>
        <p:xfrm>
          <a:off x="5068527" y="142676"/>
          <a:ext cx="6544353" cy="57399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45207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6817F-6532-1548-905D-5B55BD72A234}"/>
              </a:ext>
            </a:extLst>
          </p:cNvPr>
          <p:cNvSpPr>
            <a:spLocks noGrp="1"/>
          </p:cNvSpPr>
          <p:nvPr>
            <p:ph type="title"/>
          </p:nvPr>
        </p:nvSpPr>
        <p:spPr>
          <a:xfrm>
            <a:off x="627855" y="309447"/>
            <a:ext cx="10957593" cy="1000685"/>
          </a:xfrm>
        </p:spPr>
        <p:txBody>
          <a:bodyPr/>
          <a:lstStyle/>
          <a:p>
            <a:r>
              <a:rPr lang="en-US" dirty="0"/>
              <a:t>Learning Environment</a:t>
            </a:r>
          </a:p>
        </p:txBody>
      </p:sp>
      <p:sp>
        <p:nvSpPr>
          <p:cNvPr id="3" name="Text Placeholder 2">
            <a:extLst>
              <a:ext uri="{FF2B5EF4-FFF2-40B4-BE49-F238E27FC236}">
                <a16:creationId xmlns:a16="http://schemas.microsoft.com/office/drawing/2014/main" id="{329D3A2F-0DA5-0B49-8BEB-F91F5C149F52}"/>
              </a:ext>
            </a:extLst>
          </p:cNvPr>
          <p:cNvSpPr>
            <a:spLocks noGrp="1"/>
          </p:cNvSpPr>
          <p:nvPr>
            <p:ph type="body" idx="1"/>
          </p:nvPr>
        </p:nvSpPr>
        <p:spPr>
          <a:xfrm>
            <a:off x="723104" y="1229236"/>
            <a:ext cx="10957594" cy="3828027"/>
          </a:xfrm>
        </p:spPr>
        <p:txBody>
          <a:bodyPr/>
          <a:lstStyle/>
          <a:p>
            <a:pPr marL="95250" indent="0">
              <a:lnSpc>
                <a:spcPct val="150000"/>
              </a:lnSpc>
              <a:buNone/>
            </a:pPr>
            <a:r>
              <a:rPr lang="en-AU" sz="1800" dirty="0"/>
              <a:t>"The learning environment (LE) comprises the psychological, social, cultural, and physical setting in which learning occurs and in which experiences and expectations are co-created among its participants (</a:t>
            </a:r>
            <a:r>
              <a:rPr lang="en-AU" sz="1800" dirty="0" err="1"/>
              <a:t>Rusticus</a:t>
            </a:r>
            <a:r>
              <a:rPr lang="en-AU" sz="1800" dirty="0"/>
              <a:t> et al., </a:t>
            </a:r>
            <a:r>
              <a:rPr lang="en-AU" sz="1800" dirty="0">
                <a:hlinkClick r:id="rId3" tooltip="Rusticus, S. A., Wilson, D., Casiro, O., &amp; Lovato, C. (2020). Evaluating the quality of health professions learning environments: development and validation of the health education learning environment survey (HELES). Evaluation &amp; the health professions, 43(3), 162–168. &#10;                  https://doi.org/10.1177/0163278719834339&#10;                  &#10;                "/>
              </a:rPr>
              <a:t>2020</a:t>
            </a:r>
            <a:r>
              <a:rPr lang="en-AU" sz="1800" dirty="0"/>
              <a:t>; Shochet et al., </a:t>
            </a:r>
            <a:r>
              <a:rPr lang="en-AU" sz="1800" dirty="0">
                <a:hlinkClick r:id="rId4" tooltip="Shochet, R. B., Colbert-Getz, J. M., Levine, R. B., &amp; Wright, S. M. (2013). Gauging events that influence students’ perceptions of the medical school learning environment: Findings from one institution. Academic Medicine, 88, 246–252. &#10;                  https://doi.org/10.1097/ACM.0b013e31827bfa14&#10;                  &#10;                "/>
              </a:rPr>
              <a:t>2013</a:t>
            </a:r>
            <a:r>
              <a:rPr lang="en-AU" sz="1800" dirty="0"/>
              <a:t>). These individuals, who are primarily students, faculty and staff, engage in this environment and the learning process as they navigate through their personal motivations and emotions and various interpersonal interactions. This all takes place within a physical setting that consists of various </a:t>
            </a:r>
            <a:r>
              <a:rPr lang="en-AU" sz="1800" b="1" dirty="0"/>
              <a:t>cultural</a:t>
            </a:r>
            <a:r>
              <a:rPr lang="en-AU" sz="1800" dirty="0"/>
              <a:t> and administrative </a:t>
            </a:r>
            <a:r>
              <a:rPr lang="en-AU" sz="1800" b="1" dirty="0"/>
              <a:t>norms</a:t>
            </a:r>
            <a:r>
              <a:rPr lang="en-AU" sz="1800" dirty="0"/>
              <a:t> (e.g. school policies).” </a:t>
            </a:r>
          </a:p>
          <a:p>
            <a:pPr marL="95250" indent="0">
              <a:lnSpc>
                <a:spcPct val="150000"/>
              </a:lnSpc>
              <a:buNone/>
            </a:pPr>
            <a:endParaRPr lang="en-AU" sz="1800" dirty="0"/>
          </a:p>
          <a:p>
            <a:pPr marL="95250" indent="0">
              <a:lnSpc>
                <a:spcPct val="150000"/>
              </a:lnSpc>
              <a:buNone/>
            </a:pPr>
            <a:r>
              <a:rPr lang="en-AU" sz="1800" dirty="0">
                <a:latin typeface="Arial" panose="020B0604020202020204" pitchFamily="34" charset="0"/>
                <a:cs typeface="Arial" panose="020B0604020202020204" pitchFamily="34" charset="0"/>
              </a:rPr>
              <a:t>“</a:t>
            </a:r>
            <a:r>
              <a:rPr lang="en-AU" sz="1800" dirty="0">
                <a:effectLst/>
                <a:latin typeface="Arial" panose="020B0604020202020204" pitchFamily="34" charset="0"/>
                <a:ea typeface="Calibri" panose="020F0502020204030204" pitchFamily="34" charset="0"/>
                <a:cs typeface="Arial" panose="020B0604020202020204" pitchFamily="34" charset="0"/>
              </a:rPr>
              <a:t>Having a sense of belonging was a key feature of the environment and discussions around a sense of community (or lack thereof) was a prominent theme among the students.” </a:t>
            </a:r>
            <a:endParaRPr lang="en-AU" sz="1800" dirty="0">
              <a:latin typeface="Arial" panose="020B0604020202020204" pitchFamily="34" charset="0"/>
              <a:cs typeface="Arial" panose="020B0604020202020204" pitchFamily="34" charset="0"/>
            </a:endParaRPr>
          </a:p>
          <a:p>
            <a:pPr marL="95250" indent="0">
              <a:lnSpc>
                <a:spcPct val="150000"/>
              </a:lnSpc>
              <a:buNone/>
            </a:pPr>
            <a:endParaRPr lang="en-AU" sz="1800" dirty="0"/>
          </a:p>
          <a:p>
            <a:pPr marL="95250" indent="0">
              <a:lnSpc>
                <a:spcPct val="150000"/>
              </a:lnSpc>
              <a:buNone/>
            </a:pPr>
            <a:r>
              <a:rPr lang="en-AU" sz="1800" dirty="0"/>
              <a:t>         (</a:t>
            </a:r>
            <a:r>
              <a:rPr lang="en-AU" sz="1800" dirty="0">
                <a:hlinkClick r:id="rId5"/>
              </a:rPr>
              <a:t>Rusticus et al, 2003</a:t>
            </a:r>
            <a:r>
              <a:rPr lang="en-AU" sz="1800" dirty="0"/>
              <a:t>)</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2307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CBECCC-C38F-5E28-63B2-7643027D55A8}"/>
              </a:ext>
            </a:extLst>
          </p:cNvPr>
          <p:cNvSpPr>
            <a:spLocks noGrp="1"/>
          </p:cNvSpPr>
          <p:nvPr>
            <p:ph type="title"/>
          </p:nvPr>
        </p:nvSpPr>
        <p:spPr>
          <a:xfrm>
            <a:off x="137351" y="154317"/>
            <a:ext cx="5472420" cy="622200"/>
          </a:xfrm>
        </p:spPr>
        <p:txBody>
          <a:bodyPr/>
          <a:lstStyle/>
          <a:p>
            <a:r>
              <a:rPr lang="en-US" dirty="0"/>
              <a:t>Physical environment cues</a:t>
            </a:r>
            <a:endParaRPr lang="en-AU" dirty="0"/>
          </a:p>
        </p:txBody>
      </p:sp>
      <p:sp>
        <p:nvSpPr>
          <p:cNvPr id="23" name="Text Placeholder 22">
            <a:extLst>
              <a:ext uri="{FF2B5EF4-FFF2-40B4-BE49-F238E27FC236}">
                <a16:creationId xmlns:a16="http://schemas.microsoft.com/office/drawing/2014/main" id="{1A820054-758E-5637-E2B4-7E0E06E48412}"/>
              </a:ext>
            </a:extLst>
          </p:cNvPr>
          <p:cNvSpPr>
            <a:spLocks noGrp="1"/>
          </p:cNvSpPr>
          <p:nvPr>
            <p:ph type="body" idx="6"/>
          </p:nvPr>
        </p:nvSpPr>
        <p:spPr>
          <a:xfrm>
            <a:off x="741427" y="805613"/>
            <a:ext cx="4868344" cy="2734706"/>
          </a:xfrm>
        </p:spPr>
        <p:txBody>
          <a:bodyPr/>
          <a:lstStyle/>
          <a:p>
            <a:pPr marL="514350" indent="-285750" algn="l">
              <a:buFont typeface="Arial" panose="020B0604020202020204" pitchFamily="34" charset="0"/>
              <a:buChar char="•"/>
            </a:pPr>
            <a:r>
              <a:rPr lang="en-GB" sz="1800" kern="0" dirty="0">
                <a:effectLst/>
                <a:latin typeface="Arial" panose="020B0604020202020204" pitchFamily="34" charset="0"/>
                <a:ea typeface="Calibri" panose="020F0502020204030204" pitchFamily="34" charset="0"/>
                <a:cs typeface="Arial" panose="020B0604020202020204" pitchFamily="34" charset="0"/>
              </a:rPr>
              <a:t>“Ambient belonging, we argue, can be ascertained rapidly, even from a cursory glance at a few objects.”</a:t>
            </a:r>
            <a:r>
              <a:rPr lang="en-AU" sz="1800" dirty="0">
                <a:effectLst/>
                <a:latin typeface="Arial" panose="020B0604020202020204" pitchFamily="34" charset="0"/>
                <a:cs typeface="Arial" panose="020B0604020202020204" pitchFamily="34" charset="0"/>
              </a:rPr>
              <a:t> (</a:t>
            </a:r>
            <a:r>
              <a:rPr lang="en-AU" sz="1800" dirty="0" err="1">
                <a:effectLst/>
                <a:latin typeface="Arial" panose="020B0604020202020204" pitchFamily="34" charset="0"/>
                <a:cs typeface="Arial" panose="020B0604020202020204" pitchFamily="34" charset="0"/>
              </a:rPr>
              <a:t>Cheryan</a:t>
            </a:r>
            <a:r>
              <a:rPr lang="en-AU" sz="1800" dirty="0">
                <a:latin typeface="Arial" panose="020B0604020202020204" pitchFamily="34" charset="0"/>
                <a:cs typeface="Arial" panose="020B0604020202020204" pitchFamily="34" charset="0"/>
              </a:rPr>
              <a:t> et al, </a:t>
            </a:r>
            <a:r>
              <a:rPr lang="en-AU" sz="1800" dirty="0">
                <a:effectLst/>
                <a:latin typeface="Arial" panose="020B0604020202020204" pitchFamily="34" charset="0"/>
                <a:cs typeface="Arial" panose="020B0604020202020204" pitchFamily="34" charset="0"/>
              </a:rPr>
              <a:t>2009, 1046)</a:t>
            </a:r>
          </a:p>
          <a:p>
            <a:pPr marL="514350" indent="-285750" algn="l">
              <a:buFont typeface="Arial" panose="020B0604020202020204" pitchFamily="34" charset="0"/>
              <a:buChar char="•"/>
            </a:pPr>
            <a:endParaRPr lang="en-AU" sz="1600" dirty="0">
              <a:effectLst/>
              <a:latin typeface="Arial" panose="020B0604020202020204" pitchFamily="34" charset="0"/>
              <a:cs typeface="Arial" panose="020B0604020202020204" pitchFamily="34" charset="0"/>
            </a:endParaRPr>
          </a:p>
        </p:txBody>
      </p:sp>
      <p:pic>
        <p:nvPicPr>
          <p:cNvPr id="5" name="Picture 4" descr="A front side of a building with signs on the windows - the signs indicate that USYD is Ranked &quot;19th in the World&quot;&#10;&#10;">
            <a:extLst>
              <a:ext uri="{FF2B5EF4-FFF2-40B4-BE49-F238E27FC236}">
                <a16:creationId xmlns:a16="http://schemas.microsoft.com/office/drawing/2014/main" id="{28F57D5E-6C69-9635-27AE-3BBDECE30FBE}"/>
              </a:ext>
            </a:extLst>
          </p:cNvPr>
          <p:cNvPicPr>
            <a:picLocks noChangeAspect="1"/>
          </p:cNvPicPr>
          <p:nvPr/>
        </p:nvPicPr>
        <p:blipFill>
          <a:blip r:embed="rId3"/>
          <a:stretch>
            <a:fillRect/>
          </a:stretch>
        </p:blipFill>
        <p:spPr>
          <a:xfrm>
            <a:off x="5904431" y="0"/>
            <a:ext cx="6287569" cy="4715677"/>
          </a:xfrm>
          <a:prstGeom prst="rect">
            <a:avLst/>
          </a:prstGeom>
        </p:spPr>
      </p:pic>
      <p:pic>
        <p:nvPicPr>
          <p:cNvPr id="7" name="Picture 6" descr="A red banner on a pole - banner reads that &quot;We're now top 20 in the world&quot;">
            <a:extLst>
              <a:ext uri="{FF2B5EF4-FFF2-40B4-BE49-F238E27FC236}">
                <a16:creationId xmlns:a16="http://schemas.microsoft.com/office/drawing/2014/main" id="{2424340A-2D7C-A840-F69F-3A5F889C54AC}"/>
              </a:ext>
            </a:extLst>
          </p:cNvPr>
          <p:cNvPicPr>
            <a:picLocks noChangeAspect="1"/>
          </p:cNvPicPr>
          <p:nvPr/>
        </p:nvPicPr>
        <p:blipFill rotWithShape="1">
          <a:blip r:embed="rId4"/>
          <a:srcRect l="18916" t="27161" r="10067" b="6467"/>
          <a:stretch/>
        </p:blipFill>
        <p:spPr>
          <a:xfrm rot="5400000">
            <a:off x="-740318" y="2900575"/>
            <a:ext cx="4950878" cy="3470242"/>
          </a:xfrm>
          <a:prstGeom prst="rect">
            <a:avLst/>
          </a:prstGeom>
        </p:spPr>
      </p:pic>
      <p:sp>
        <p:nvSpPr>
          <p:cNvPr id="8" name="TextBox 7">
            <a:extLst>
              <a:ext uri="{FF2B5EF4-FFF2-40B4-BE49-F238E27FC236}">
                <a16:creationId xmlns:a16="http://schemas.microsoft.com/office/drawing/2014/main" id="{921407B7-B698-27B3-4FB0-06B25D83F538}"/>
              </a:ext>
            </a:extLst>
          </p:cNvPr>
          <p:cNvSpPr txBox="1"/>
          <p:nvPr/>
        </p:nvSpPr>
        <p:spPr>
          <a:xfrm>
            <a:off x="3470242" y="4920380"/>
            <a:ext cx="7188233" cy="1200329"/>
          </a:xfrm>
          <a:prstGeom prst="rect">
            <a:avLst/>
          </a:prstGeom>
          <a:noFill/>
        </p:spPr>
        <p:txBody>
          <a:bodyPr wrap="square" rtlCol="0">
            <a:spAutoFit/>
          </a:bodyPr>
          <a:lstStyle/>
          <a:p>
            <a:pPr marL="285750" indent="-285750">
              <a:buFont typeface="Arial" panose="020B0604020202020204" pitchFamily="34" charset="0"/>
              <a:buChar char="•"/>
            </a:pPr>
            <a:r>
              <a:rPr lang="en-AU" sz="1800" dirty="0">
                <a:latin typeface="Arial" panose="020B0604020202020204" pitchFamily="34" charset="0"/>
                <a:cs typeface="Arial" panose="020B0604020202020204" pitchFamily="34" charset="0"/>
              </a:rPr>
              <a:t>Signposting at USYD indicates valued placed on academic success and ranking – suggests an environment of prestige and can create a sense of exclusion rather than one of belonging </a:t>
            </a:r>
          </a:p>
          <a:p>
            <a:endParaRPr lang="en-US" dirty="0"/>
          </a:p>
        </p:txBody>
      </p:sp>
    </p:spTree>
    <p:extLst>
      <p:ext uri="{BB962C8B-B14F-4D97-AF65-F5344CB8AC3E}">
        <p14:creationId xmlns:p14="http://schemas.microsoft.com/office/powerpoint/2010/main" val="4060758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6817F-6532-1548-905D-5B55BD72A234}"/>
              </a:ext>
            </a:extLst>
          </p:cNvPr>
          <p:cNvSpPr>
            <a:spLocks noGrp="1"/>
          </p:cNvSpPr>
          <p:nvPr>
            <p:ph type="title"/>
          </p:nvPr>
        </p:nvSpPr>
        <p:spPr>
          <a:xfrm>
            <a:off x="627855" y="309447"/>
            <a:ext cx="10957593" cy="1000685"/>
          </a:xfrm>
        </p:spPr>
        <p:txBody>
          <a:bodyPr/>
          <a:lstStyle/>
          <a:p>
            <a:r>
              <a:rPr lang="en-US" dirty="0"/>
              <a:t>Challenges of fostering inclusive learning environments </a:t>
            </a:r>
          </a:p>
        </p:txBody>
      </p:sp>
      <p:sp>
        <p:nvSpPr>
          <p:cNvPr id="3" name="Text Placeholder 2">
            <a:extLst>
              <a:ext uri="{FF2B5EF4-FFF2-40B4-BE49-F238E27FC236}">
                <a16:creationId xmlns:a16="http://schemas.microsoft.com/office/drawing/2014/main" id="{329D3A2F-0DA5-0B49-8BEB-F91F5C149F52}"/>
              </a:ext>
            </a:extLst>
          </p:cNvPr>
          <p:cNvSpPr>
            <a:spLocks noGrp="1"/>
          </p:cNvSpPr>
          <p:nvPr>
            <p:ph type="body" idx="1"/>
          </p:nvPr>
        </p:nvSpPr>
        <p:spPr>
          <a:xfrm>
            <a:off x="723104" y="1229236"/>
            <a:ext cx="10957594" cy="3828027"/>
          </a:xfrm>
        </p:spPr>
        <p:txBody>
          <a:bodyPr/>
          <a:lstStyle/>
          <a:p>
            <a:pPr>
              <a:lnSpc>
                <a:spcPct val="150000"/>
              </a:lnSpc>
            </a:pPr>
            <a:r>
              <a:rPr lang="en-AU" sz="1800" dirty="0">
                <a:effectLst/>
                <a:latin typeface="Arial" panose="020B0604020202020204" pitchFamily="34" charset="0"/>
                <a:ea typeface="Calibri" panose="020F0502020204030204" pitchFamily="34" charset="0"/>
                <a:cs typeface="Arial" panose="020B0604020202020204" pitchFamily="34" charset="0"/>
              </a:rPr>
              <a:t>Broadly, research shows that, universities are becoming more inclusive and diverse than ever before, as we have more voices and perspectives present at all levels in the institution.</a:t>
            </a:r>
            <a:r>
              <a:rPr lang="en-AU" sz="1800" dirty="0">
                <a:effectLst/>
                <a:latin typeface="Arial" panose="020B0604020202020204" pitchFamily="34" charset="0"/>
                <a:cs typeface="Arial" panose="020B0604020202020204" pitchFamily="34" charset="0"/>
              </a:rPr>
              <a:t> </a:t>
            </a:r>
          </a:p>
          <a:p>
            <a:pPr>
              <a:lnSpc>
                <a:spcPct val="150000"/>
              </a:lnSpc>
            </a:pPr>
            <a:endParaRPr lang="en-AU" sz="1800" dirty="0">
              <a:solidFill>
                <a:srgbClr val="212121"/>
              </a:solidFill>
              <a:latin typeface="Arial" panose="020B0604020202020204" pitchFamily="34" charset="0"/>
              <a:cs typeface="Arial" panose="020B0604020202020204" pitchFamily="34" charset="0"/>
            </a:endParaRPr>
          </a:p>
          <a:p>
            <a:pPr>
              <a:lnSpc>
                <a:spcPct val="150000"/>
              </a:lnSpc>
            </a:pPr>
            <a:r>
              <a:rPr lang="en-AU" sz="1800" b="0" i="0" u="none" strike="noStrike" dirty="0">
                <a:solidFill>
                  <a:schemeClr val="tx1"/>
                </a:solidFill>
                <a:effectLst/>
                <a:latin typeface="Arial" panose="020B0604020202020204" pitchFamily="34" charset="0"/>
                <a:cs typeface="Arial" panose="020B0604020202020204" pitchFamily="34" charset="0"/>
              </a:rPr>
              <a:t>Our goal as educators who craft our learning environments is to foster a cultural change that values and supports the principles of UDL, resulting in transformational, student-focused education that is inclusive of all. </a:t>
            </a:r>
          </a:p>
          <a:p>
            <a:pPr>
              <a:lnSpc>
                <a:spcPct val="150000"/>
              </a:lnSpc>
            </a:pPr>
            <a:endParaRPr lang="en-AU" sz="1800" dirty="0">
              <a:solidFill>
                <a:srgbClr val="212121"/>
              </a:solidFill>
              <a:latin typeface="Arial" panose="020B0604020202020204" pitchFamily="34" charset="0"/>
              <a:cs typeface="Arial" panose="020B0604020202020204" pitchFamily="34" charset="0"/>
            </a:endParaRPr>
          </a:p>
          <a:p>
            <a:pPr>
              <a:lnSpc>
                <a:spcPct val="150000"/>
              </a:lnSpc>
            </a:pPr>
            <a:r>
              <a:rPr lang="en-AU" sz="1800" dirty="0">
                <a:effectLst/>
                <a:latin typeface="Arial" panose="020B0604020202020204" pitchFamily="34" charset="0"/>
                <a:ea typeface="Calibri" panose="020F0502020204030204" pitchFamily="34" charset="0"/>
                <a:cs typeface="Arial" panose="020B0604020202020204" pitchFamily="34" charset="0"/>
              </a:rPr>
              <a:t>Paradox - developing an inclusive learning environment while also celebrating and promoting exclusiveness. </a:t>
            </a:r>
            <a:endParaRPr lang="en-AU"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6073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CBECCC-C38F-5E28-63B2-7643027D55A8}"/>
              </a:ext>
            </a:extLst>
          </p:cNvPr>
          <p:cNvSpPr>
            <a:spLocks noGrp="1"/>
          </p:cNvSpPr>
          <p:nvPr>
            <p:ph type="title"/>
          </p:nvPr>
        </p:nvSpPr>
        <p:spPr>
          <a:xfrm>
            <a:off x="670001" y="218355"/>
            <a:ext cx="7574314" cy="797523"/>
          </a:xfrm>
        </p:spPr>
        <p:txBody>
          <a:bodyPr/>
          <a:lstStyle/>
          <a:p>
            <a:r>
              <a:rPr lang="en-AU" dirty="0"/>
              <a:t>Important to continue to ask WHY </a:t>
            </a:r>
          </a:p>
        </p:txBody>
      </p:sp>
      <p:sp>
        <p:nvSpPr>
          <p:cNvPr id="23" name="Text Placeholder 22">
            <a:extLst>
              <a:ext uri="{FF2B5EF4-FFF2-40B4-BE49-F238E27FC236}">
                <a16:creationId xmlns:a16="http://schemas.microsoft.com/office/drawing/2014/main" id="{1A820054-758E-5637-E2B4-7E0E06E48412}"/>
              </a:ext>
            </a:extLst>
          </p:cNvPr>
          <p:cNvSpPr>
            <a:spLocks noGrp="1"/>
          </p:cNvSpPr>
          <p:nvPr>
            <p:ph type="body" idx="6"/>
          </p:nvPr>
        </p:nvSpPr>
        <p:spPr>
          <a:xfrm>
            <a:off x="670001" y="1365805"/>
            <a:ext cx="10930690" cy="4126389"/>
          </a:xfrm>
        </p:spPr>
        <p:txBody>
          <a:bodyPr/>
          <a:lstStyle/>
          <a:p>
            <a:pPr marL="514350" indent="-285750">
              <a:buFont typeface="Arial" panose="020B0604020202020204" pitchFamily="34" charset="0"/>
              <a:buChar char="•"/>
            </a:pPr>
            <a:r>
              <a:rPr lang="en-AU" sz="2800" dirty="0"/>
              <a:t>Asking why and using UDL to facilitating this asking of why will ideally contribute to a changing of a mindset </a:t>
            </a:r>
          </a:p>
          <a:p>
            <a:pPr marL="514350" indent="-285750">
              <a:buFont typeface="Arial" panose="020B0604020202020204" pitchFamily="34" charset="0"/>
              <a:buChar char="•"/>
            </a:pPr>
            <a:endParaRPr lang="en-AU" sz="2800" dirty="0"/>
          </a:p>
          <a:p>
            <a:pPr marL="514350" indent="-285750">
              <a:buFont typeface="Arial" panose="020B0604020202020204" pitchFamily="34" charset="0"/>
              <a:buChar char="•"/>
            </a:pPr>
            <a:r>
              <a:rPr lang="en-AU" sz="2800" dirty="0"/>
              <a:t>Disrupting the mysticism of our universities reputation in order to foster a more inclusive learning environment that centres student’s sense of belonging. </a:t>
            </a:r>
          </a:p>
        </p:txBody>
      </p:sp>
    </p:spTree>
    <p:extLst>
      <p:ext uri="{BB962C8B-B14F-4D97-AF65-F5344CB8AC3E}">
        <p14:creationId xmlns:p14="http://schemas.microsoft.com/office/powerpoint/2010/main" val="1563887401"/>
      </p:ext>
    </p:extLst>
  </p:cSld>
  <p:clrMapOvr>
    <a:masterClrMapping/>
  </p:clrMapOvr>
</p:sld>
</file>

<file path=ppt/theme/theme1.xml><?xml version="1.0" encoding="utf-8"?>
<a:theme xmlns:a="http://schemas.openxmlformats.org/drawingml/2006/main" name="2_Office Theme">
  <a:themeElements>
    <a:clrScheme name="ADCET">
      <a:dk1>
        <a:srgbClr val="000000"/>
      </a:dk1>
      <a:lt1>
        <a:srgbClr val="FFFFFF"/>
      </a:lt1>
      <a:dk2>
        <a:srgbClr val="323232"/>
      </a:dk2>
      <a:lt2>
        <a:srgbClr val="B2B2B2"/>
      </a:lt2>
      <a:accent1>
        <a:srgbClr val="0089A8"/>
      </a:accent1>
      <a:accent2>
        <a:srgbClr val="00B7E0"/>
      </a:accent2>
      <a:accent3>
        <a:srgbClr val="000000"/>
      </a:accent3>
      <a:accent4>
        <a:srgbClr val="A5A5A5"/>
      </a:accent4>
      <a:accent5>
        <a:srgbClr val="53DFFF"/>
      </a:accent5>
      <a:accent6>
        <a:srgbClr val="8CEAFE"/>
      </a:accent6>
      <a:hlink>
        <a:srgbClr val="00B7E0"/>
      </a:hlink>
      <a:folHlink>
        <a:srgbClr val="00B7E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3435717-49c9-4489-9470-c7c98d62699d">
      <Terms xmlns="http://schemas.microsoft.com/office/infopath/2007/PartnerControls"/>
    </lcf76f155ced4ddcb4097134ff3c332f>
    <TaxCatchAll xmlns="242681ae-e6e2-4ee6-90fd-f2c0d11c7b0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95E3D60D9E6E04A88E6C46A8F8E80F5" ma:contentTypeVersion="13" ma:contentTypeDescription="Create a new document." ma:contentTypeScope="" ma:versionID="0102e17739e9ada5fd068af298699220">
  <xsd:schema xmlns:xsd="http://www.w3.org/2001/XMLSchema" xmlns:xs="http://www.w3.org/2001/XMLSchema" xmlns:p="http://schemas.microsoft.com/office/2006/metadata/properties" xmlns:ns2="43435717-49c9-4489-9470-c7c98d62699d" xmlns:ns3="242681ae-e6e2-4ee6-90fd-f2c0d11c7b09" targetNamespace="http://schemas.microsoft.com/office/2006/metadata/properties" ma:root="true" ma:fieldsID="26b463508315ee9b7d9eb8427db6bc5b" ns2:_="" ns3:_="">
    <xsd:import namespace="43435717-49c9-4489-9470-c7c98d62699d"/>
    <xsd:import namespace="242681ae-e6e2-4ee6-90fd-f2c0d11c7b0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435717-49c9-4489-9470-c7c98d6269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3be76f96-e7f0-4e7c-b4d8-bf0f4c547e18"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42681ae-e6e2-4ee6-90fd-f2c0d11c7b09"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bd00c8ac-6135-4edf-90aa-1e6137a64d6d}" ma:internalName="TaxCatchAll" ma:showField="CatchAllData" ma:web="242681ae-e6e2-4ee6-90fd-f2c0d11c7b0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B4A057-D1D1-41A5-A0F9-4BCA4BF09A0C}">
  <ds:schemaRefs>
    <ds:schemaRef ds:uri="http://schemas.microsoft.com/office/2006/documentManagement/types"/>
    <ds:schemaRef ds:uri="http://schemas.microsoft.com/office/infopath/2007/PartnerControls"/>
    <ds:schemaRef ds:uri="http://purl.org/dc/dcmitype/"/>
    <ds:schemaRef ds:uri="http://purl.org/dc/terms/"/>
    <ds:schemaRef ds:uri="43435717-49c9-4489-9470-c7c98d62699d"/>
    <ds:schemaRef ds:uri="http://purl.org/dc/elements/1.1/"/>
    <ds:schemaRef ds:uri="http://schemas.microsoft.com/office/2006/metadata/properties"/>
    <ds:schemaRef ds:uri="http://schemas.openxmlformats.org/package/2006/metadata/core-properties"/>
    <ds:schemaRef ds:uri="242681ae-e6e2-4ee6-90fd-f2c0d11c7b09"/>
    <ds:schemaRef ds:uri="http://www.w3.org/XML/1998/namespace"/>
  </ds:schemaRefs>
</ds:datastoreItem>
</file>

<file path=customXml/itemProps2.xml><?xml version="1.0" encoding="utf-8"?>
<ds:datastoreItem xmlns:ds="http://schemas.openxmlformats.org/officeDocument/2006/customXml" ds:itemID="{DE6C3FE2-CE8A-43BD-9964-5FBC1521863A}"/>
</file>

<file path=customXml/itemProps3.xml><?xml version="1.0" encoding="utf-8"?>
<ds:datastoreItem xmlns:ds="http://schemas.openxmlformats.org/officeDocument/2006/customXml" ds:itemID="{E633E022-EC21-417D-82F4-D1FA1D53AB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7637</TotalTime>
  <Words>776</Words>
  <Application>Microsoft Office PowerPoint</Application>
  <PresentationFormat>Widescreen</PresentationFormat>
  <Paragraphs>70</Paragraphs>
  <Slides>11</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Apercu</vt:lpstr>
      <vt:lpstr>Arial</vt:lpstr>
      <vt:lpstr>Arial,Sans-Serif</vt:lpstr>
      <vt:lpstr>Calibri</vt:lpstr>
      <vt:lpstr>Tw Cen MT</vt:lpstr>
      <vt:lpstr>2_Office Theme</vt:lpstr>
      <vt:lpstr> Why Disrupt?  Using UDL to foster belonging and break-down barriers</vt:lpstr>
      <vt:lpstr>About this session</vt:lpstr>
      <vt:lpstr>Acknowledgement of country</vt:lpstr>
      <vt:lpstr>What we’ll be covering</vt:lpstr>
      <vt:lpstr>Sense of Belonging</vt:lpstr>
      <vt:lpstr>Learning Environment</vt:lpstr>
      <vt:lpstr>Physical environment cues</vt:lpstr>
      <vt:lpstr>Challenges of fostering inclusive learning environments </vt:lpstr>
      <vt:lpstr>Important to continue to ask WHY </vt:lpstr>
      <vt:lpstr>Contacts </vt:lpstr>
      <vt:lpstr>Q &amp; A session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Duncan</dc:creator>
  <cp:lastModifiedBy>Kylie Geard</cp:lastModifiedBy>
  <cp:revision>35</cp:revision>
  <dcterms:created xsi:type="dcterms:W3CDTF">2021-04-07T23:16:07Z</dcterms:created>
  <dcterms:modified xsi:type="dcterms:W3CDTF">2023-09-04T06:31:24Z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1a6c3db-1667-4f49-995a-8b9973972958_Enabled">
    <vt:lpwstr>true</vt:lpwstr>
  </property>
  <property fmtid="{D5CDD505-2E9C-101B-9397-08002B2CF9AE}" pid="3" name="MSIP_Label_51a6c3db-1667-4f49-995a-8b9973972958_SetDate">
    <vt:lpwstr>2021-04-07T23:16:08Z</vt:lpwstr>
  </property>
  <property fmtid="{D5CDD505-2E9C-101B-9397-08002B2CF9AE}" pid="4" name="MSIP_Label_51a6c3db-1667-4f49-995a-8b9973972958_Method">
    <vt:lpwstr>Standard</vt:lpwstr>
  </property>
  <property fmtid="{D5CDD505-2E9C-101B-9397-08002B2CF9AE}" pid="5" name="MSIP_Label_51a6c3db-1667-4f49-995a-8b9973972958_Name">
    <vt:lpwstr>UTS-Internal</vt:lpwstr>
  </property>
  <property fmtid="{D5CDD505-2E9C-101B-9397-08002B2CF9AE}" pid="6" name="MSIP_Label_51a6c3db-1667-4f49-995a-8b9973972958_SiteId">
    <vt:lpwstr>e8911c26-cf9f-4a9c-878e-527807be8791</vt:lpwstr>
  </property>
  <property fmtid="{D5CDD505-2E9C-101B-9397-08002B2CF9AE}" pid="7" name="MSIP_Label_51a6c3db-1667-4f49-995a-8b9973972958_ActionId">
    <vt:lpwstr>c86f6691-0e77-4151-be4b-70a846ccf7ed</vt:lpwstr>
  </property>
  <property fmtid="{D5CDD505-2E9C-101B-9397-08002B2CF9AE}" pid="8" name="MSIP_Label_51a6c3db-1667-4f49-995a-8b9973972958_ContentBits">
    <vt:lpwstr>0</vt:lpwstr>
  </property>
  <property fmtid="{D5CDD505-2E9C-101B-9397-08002B2CF9AE}" pid="9" name="ContentTypeId">
    <vt:lpwstr>0x010100595E3D60D9E6E04A88E6C46A8F8E80F5</vt:lpwstr>
  </property>
  <property fmtid="{D5CDD505-2E9C-101B-9397-08002B2CF9AE}" pid="10" name="MediaServiceImageTags">
    <vt:lpwstr/>
  </property>
</Properties>
</file>