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33"/>
  </p:notesMasterIdLst>
  <p:sldIdLst>
    <p:sldId id="344" r:id="rId5"/>
    <p:sldId id="555" r:id="rId6"/>
    <p:sldId id="526" r:id="rId7"/>
    <p:sldId id="557" r:id="rId8"/>
    <p:sldId id="540" r:id="rId9"/>
    <p:sldId id="559" r:id="rId10"/>
    <p:sldId id="562" r:id="rId11"/>
    <p:sldId id="551" r:id="rId12"/>
    <p:sldId id="564" r:id="rId13"/>
    <p:sldId id="565" r:id="rId14"/>
    <p:sldId id="566" r:id="rId15"/>
    <p:sldId id="568" r:id="rId16"/>
    <p:sldId id="567" r:id="rId17"/>
    <p:sldId id="569" r:id="rId18"/>
    <p:sldId id="570" r:id="rId19"/>
    <p:sldId id="571" r:id="rId20"/>
    <p:sldId id="572" r:id="rId21"/>
    <p:sldId id="573" r:id="rId22"/>
    <p:sldId id="574" r:id="rId23"/>
    <p:sldId id="575" r:id="rId24"/>
    <p:sldId id="576" r:id="rId25"/>
    <p:sldId id="577" r:id="rId26"/>
    <p:sldId id="578" r:id="rId27"/>
    <p:sldId id="579" r:id="rId28"/>
    <p:sldId id="581" r:id="rId29"/>
    <p:sldId id="582" r:id="rId30"/>
    <p:sldId id="543" r:id="rId31"/>
    <p:sldId id="5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21F0B-2B36-947E-E625-40FDB8DF8E50}" name="Katie Duncan" initials="KD" userId="S::katie.duncan@uts.edu.au::20031329-eb85-44e7-8c9b-a40bfc81d279" providerId="AD"/>
  <p188:author id="{BBD3EBEE-A916-69B2-8B59-40E4DC3B32C3}" name="Ashley Willcox" initials="AW" userId="S::ashley.willcox@uts.edu.au::52aa89a3-312d-403e-a462-82940a733e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4D8C"/>
    <a:srgbClr val="EDF3F4"/>
    <a:srgbClr val="0F4AEC"/>
    <a:srgbClr val="0F4BEC"/>
    <a:srgbClr val="3F6FEF"/>
    <a:srgbClr val="323232"/>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1" d="100"/>
          <a:sy n="101" d="100"/>
        </p:scale>
        <p:origin x="1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ie Geard" userId="b930dff3-5db0-4b18-9d4c-f929b90677dc" providerId="ADAL" clId="{BBFD0F3F-E05D-49C2-9272-6A2875F1501F}"/>
    <pc:docChg chg="modSld">
      <pc:chgData name="Kylie Geard" userId="b930dff3-5db0-4b18-9d4c-f929b90677dc" providerId="ADAL" clId="{BBFD0F3F-E05D-49C2-9272-6A2875F1501F}" dt="2023-09-01T03:18:18.376" v="2" actId="6549"/>
      <pc:docMkLst>
        <pc:docMk/>
      </pc:docMkLst>
      <pc:sldChg chg="modNotesTx">
        <pc:chgData name="Kylie Geard" userId="b930dff3-5db0-4b18-9d4c-f929b90677dc" providerId="ADAL" clId="{BBFD0F3F-E05D-49C2-9272-6A2875F1501F}" dt="2023-09-01T03:18:18.376" v="2" actId="6549"/>
        <pc:sldMkLst>
          <pc:docMk/>
          <pc:sldMk cId="692082286" sldId="543"/>
        </pc:sldMkLst>
      </pc:sldChg>
      <pc:sldChg chg="modNotesTx">
        <pc:chgData name="Kylie Geard" userId="b930dff3-5db0-4b18-9d4c-f929b90677dc" providerId="ADAL" clId="{BBFD0F3F-E05D-49C2-9272-6A2875F1501F}" dt="2023-08-31T11:27:39.879" v="0" actId="6549"/>
        <pc:sldMkLst>
          <pc:docMk/>
          <pc:sldMk cId="4060758831" sldId="551"/>
        </pc:sldMkLst>
      </pc:sldChg>
      <pc:sldChg chg="modNotesTx">
        <pc:chgData name="Kylie Geard" userId="b930dff3-5db0-4b18-9d4c-f929b90677dc" providerId="ADAL" clId="{BBFD0F3F-E05D-49C2-9272-6A2875F1501F}" dt="2023-08-31T11:27:56.562" v="1" actId="6549"/>
        <pc:sldMkLst>
          <pc:docMk/>
          <pc:sldMk cId="1454885159" sldId="583"/>
        </pc:sldMkLst>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dithcowanuni-my.sharepoint.com/personal/c_herfkens-fernandez_ecu_edu_au/Documents/Supporting%20Intl%20Students%20Workshop%20Material/UDL%20Symposium/ales%20grap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Sheet2!$C$3</c:f>
              <c:strCache>
                <c:ptCount val="1"/>
                <c:pt idx="0">
                  <c:v>Number of international enrolments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Sheet2!$B$4:$B$8</c:f>
              <c:numCache>
                <c:formatCode>General</c:formatCode>
                <c:ptCount val="5"/>
                <c:pt idx="0">
                  <c:v>2019</c:v>
                </c:pt>
                <c:pt idx="1">
                  <c:v>2020</c:v>
                </c:pt>
                <c:pt idx="2">
                  <c:v>2021</c:v>
                </c:pt>
                <c:pt idx="3">
                  <c:v>2022</c:v>
                </c:pt>
                <c:pt idx="4">
                  <c:v>2023</c:v>
                </c:pt>
              </c:numCache>
            </c:numRef>
          </c:cat>
          <c:val>
            <c:numRef>
              <c:f>Sheet2!$C$4:$C$8</c:f>
              <c:numCache>
                <c:formatCode>General</c:formatCode>
                <c:ptCount val="5"/>
                <c:pt idx="0">
                  <c:v>16</c:v>
                </c:pt>
                <c:pt idx="1">
                  <c:v>31</c:v>
                </c:pt>
                <c:pt idx="2">
                  <c:v>24</c:v>
                </c:pt>
                <c:pt idx="3">
                  <c:v>28</c:v>
                </c:pt>
                <c:pt idx="4">
                  <c:v>46</c:v>
                </c:pt>
              </c:numCache>
            </c:numRef>
          </c:val>
          <c:smooth val="0"/>
          <c:extLst>
            <c:ext xmlns:c16="http://schemas.microsoft.com/office/drawing/2014/chart" uri="{C3380CC4-5D6E-409C-BE32-E72D297353CC}">
              <c16:uniqueId val="{00000000-BC81-4E6A-87B3-56A88C05236D}"/>
            </c:ext>
          </c:extLst>
        </c:ser>
        <c:dLbls>
          <c:dLblPos val="t"/>
          <c:showLegendKey val="0"/>
          <c:showVal val="1"/>
          <c:showCatName val="0"/>
          <c:showSerName val="0"/>
          <c:showPercent val="0"/>
          <c:showBubbleSize val="0"/>
        </c:dLbls>
        <c:smooth val="0"/>
        <c:axId val="210372832"/>
        <c:axId val="2119277152"/>
      </c:lineChart>
      <c:catAx>
        <c:axId val="21037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19277152"/>
        <c:crosses val="autoZero"/>
        <c:auto val="1"/>
        <c:lblAlgn val="ctr"/>
        <c:lblOffset val="100"/>
        <c:noMultiLvlLbl val="0"/>
      </c:catAx>
      <c:valAx>
        <c:axId val="2119277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03728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800"/>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a:t>Theme Distribution</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gradFill>
            <a:gsLst>
              <a:gs pos="0">
                <a:schemeClr val="lt1">
                  <a:alpha val="50000"/>
                </a:schemeClr>
              </a:gs>
              <a:gs pos="100000">
                <a:schemeClr val="lt1">
                  <a:alpha val="0"/>
                </a:schemeClr>
              </a:gs>
            </a:gsLst>
            <a:lin ang="5400000" scaled="0"/>
          </a:gradFill>
          <a:ln>
            <a:solidFill>
              <a:schemeClr val="accent1"/>
            </a:solidFill>
          </a:ln>
          <a:effectLst>
            <a:innerShdw dist="38100" dir="16200000">
              <a:schemeClr val="lt1"/>
            </a:innerShdw>
          </a:effectLst>
        </c:spPr>
        <c:marker>
          <c:symbol val="circle"/>
          <c:size val="5"/>
          <c:spPr>
            <a:solidFill>
              <a:schemeClr val="accent1"/>
            </a:solidFill>
            <a:ln w="22225">
              <a:solidFill>
                <a:schemeClr val="l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gradFill>
            <a:gsLst>
              <a:gs pos="0">
                <a:schemeClr val="lt1">
                  <a:alpha val="50000"/>
                </a:schemeClr>
              </a:gs>
              <a:gs pos="100000">
                <a:schemeClr val="lt1">
                  <a:alpha val="0"/>
                </a:schemeClr>
              </a:gs>
            </a:gsLst>
            <a:lin ang="5400000" scaled="0"/>
          </a:gradFill>
          <a:ln>
            <a:solidFill>
              <a:schemeClr val="accent1"/>
            </a:solidFill>
          </a:ln>
          <a:effectLst>
            <a:innerShdw dist="38100" dir="16200000">
              <a:schemeClr val="lt1"/>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gradFill>
            <a:gsLst>
              <a:gs pos="0">
                <a:schemeClr val="lt1">
                  <a:alpha val="50000"/>
                </a:schemeClr>
              </a:gs>
              <a:gs pos="100000">
                <a:schemeClr val="lt1">
                  <a:alpha val="0"/>
                </a:schemeClr>
              </a:gs>
            </a:gsLst>
            <a:lin ang="5400000" scaled="0"/>
          </a:gradFill>
          <a:ln>
            <a:solidFill>
              <a:schemeClr val="accent1"/>
            </a:solidFill>
          </a:ln>
          <a:effectLst>
            <a:innerShdw dist="38100" dir="16200000">
              <a:schemeClr val="lt1"/>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areaChart>
        <c:grouping val="standard"/>
        <c:varyColors val="0"/>
        <c:ser>
          <c:idx val="0"/>
          <c:order val="0"/>
          <c:tx>
            <c:v>Total</c:v>
          </c:tx>
          <c:spPr>
            <a:gradFill>
              <a:gsLst>
                <a:gs pos="0">
                  <a:schemeClr val="lt1">
                    <a:alpha val="50000"/>
                  </a:schemeClr>
                </a:gs>
                <a:gs pos="100000">
                  <a:schemeClr val="lt1">
                    <a:alpha val="0"/>
                  </a:schemeClr>
                </a:gs>
              </a:gsLst>
              <a:lin ang="5400000" scaled="0"/>
            </a:gradFill>
            <a:ln>
              <a:solidFill>
                <a:schemeClr val="accent1"/>
              </a:solidFill>
            </a:ln>
            <a:effectLst>
              <a:innerShdw dist="38100" dir="16200000">
                <a:schemeClr val="lt1"/>
              </a:innerShdw>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Lit>
              <c:ptCount val="11"/>
              <c:pt idx="0">
                <c:v>Teacher support</c:v>
              </c:pt>
              <c:pt idx="1">
                <c:v>Contextual knowledge</c:v>
              </c:pt>
              <c:pt idx="2">
                <c:v>Time management</c:v>
              </c:pt>
              <c:pt idx="3">
                <c:v>Student support</c:v>
              </c:pt>
              <c:pt idx="4">
                <c:v>Cultural diversity</c:v>
              </c:pt>
              <c:pt idx="5">
                <c:v>Language barriers</c:v>
              </c:pt>
              <c:pt idx="6">
                <c:v>Technology skills</c:v>
              </c:pt>
              <c:pt idx="7">
                <c:v>Communication skills</c:v>
              </c:pt>
              <c:pt idx="8">
                <c:v>Academic integrity</c:v>
              </c:pt>
              <c:pt idx="9">
                <c:v>Study skills</c:v>
              </c:pt>
              <c:pt idx="10">
                <c:v>Motivation and behaviour</c:v>
              </c:pt>
            </c:strLit>
          </c:cat>
          <c:val>
            <c:numLit>
              <c:formatCode>General</c:formatCode>
              <c:ptCount val="11"/>
              <c:pt idx="0">
                <c:v>4</c:v>
              </c:pt>
              <c:pt idx="1">
                <c:v>4</c:v>
              </c:pt>
              <c:pt idx="2">
                <c:v>3</c:v>
              </c:pt>
              <c:pt idx="3">
                <c:v>3</c:v>
              </c:pt>
              <c:pt idx="4">
                <c:v>3</c:v>
              </c:pt>
              <c:pt idx="5">
                <c:v>3</c:v>
              </c:pt>
              <c:pt idx="6">
                <c:v>2</c:v>
              </c:pt>
              <c:pt idx="7">
                <c:v>2</c:v>
              </c:pt>
              <c:pt idx="8">
                <c:v>1</c:v>
              </c:pt>
              <c:pt idx="9">
                <c:v>1</c:v>
              </c:pt>
              <c:pt idx="10">
                <c:v>1</c:v>
              </c:pt>
            </c:numLit>
          </c:val>
          <c:extLst>
            <c:ext xmlns:c16="http://schemas.microsoft.com/office/drawing/2014/chart" uri="{C3380CC4-5D6E-409C-BE32-E72D297353CC}">
              <c16:uniqueId val="{00000000-18AD-4D57-915C-6C257D812D77}"/>
            </c:ext>
          </c:extLst>
        </c:ser>
        <c:dLbls>
          <c:showLegendKey val="0"/>
          <c:showVal val="1"/>
          <c:showCatName val="0"/>
          <c:showSerName val="0"/>
          <c:showPercent val="0"/>
          <c:showBubbleSize val="0"/>
        </c:dLbls>
        <c:dropLines>
          <c:spPr>
            <a:ln w="9525" cap="flat" cmpd="sng" algn="ctr">
              <a:gradFill>
                <a:gsLst>
                  <a:gs pos="0">
                    <a:schemeClr val="lt1"/>
                  </a:gs>
                  <a:gs pos="50000">
                    <a:schemeClr val="lt1">
                      <a:alpha val="0"/>
                    </a:schemeClr>
                  </a:gs>
                </a:gsLst>
                <a:lin ang="5400000" scaled="0"/>
              </a:gradFill>
              <a:round/>
            </a:ln>
            <a:effectLst/>
          </c:spPr>
        </c:dropLines>
        <c:axId val="2042442623"/>
        <c:axId val="781949583"/>
      </c:areaChart>
      <c:catAx>
        <c:axId val="2042442623"/>
        <c:scaling>
          <c:orientation val="minMax"/>
        </c:scaling>
        <c:delete val="0"/>
        <c:axPos val="b"/>
        <c:numFmt formatCode="General" sourceLinked="1"/>
        <c:majorTickMark val="none"/>
        <c:minorTickMark val="none"/>
        <c:tickLblPos val="nextTo"/>
        <c:spPr>
          <a:noFill/>
          <a:ln w="9525" cap="flat" cmpd="sng" algn="ctr">
            <a:solidFill>
              <a:schemeClr val="accent1">
                <a:lumMod val="40000"/>
                <a:lumOff val="60000"/>
                <a:alpha val="25000"/>
              </a:schemeClr>
            </a:solidFill>
            <a:round/>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781949583"/>
        <c:crosses val="autoZero"/>
        <c:auto val="1"/>
        <c:lblAlgn val="ctr"/>
        <c:lblOffset val="100"/>
        <c:noMultiLvlLbl val="0"/>
      </c:catAx>
      <c:valAx>
        <c:axId val="781949583"/>
        <c:scaling>
          <c:orientation val="minMax"/>
        </c:scaling>
        <c:delete val="1"/>
        <c:axPos val="r"/>
        <c:numFmt formatCode="General" sourceLinked="1"/>
        <c:majorTickMark val="out"/>
        <c:minorTickMark val="none"/>
        <c:tickLblPos val="nextTo"/>
        <c:crossAx val="2042442623"/>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alpha val="80000"/>
      </a:schemeClr>
    </a:solidFill>
    <a:ln w="9525" cap="flat" cmpd="sng" algn="ctr">
      <a:solidFill>
        <a:schemeClr val="bg2">
          <a:lumMod val="75000"/>
        </a:schemeClr>
      </a:solidFill>
      <a:round/>
    </a:ln>
    <a:effectLst>
      <a:outerShdw blurRad="152400" dist="317500" dir="5400000" sx="90000" sy="-19000" rotWithShape="0">
        <a:prstClr val="black">
          <a:alpha val="15000"/>
        </a:prstClr>
      </a:outerShdw>
    </a:effectLst>
  </c:spPr>
  <c:txPr>
    <a:bodyPr/>
    <a:lstStyle/>
    <a:p>
      <a:pPr>
        <a:defRPr/>
      </a:pPr>
      <a:endParaRPr lang="en-US"/>
    </a:p>
  </c:txPr>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2000" baseline="0"/>
              <a:t>Student Anxiety by Activity Type</a:t>
            </a:r>
            <a:endParaRPr lang="en-AU" sz="2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Sheet1!$C$26</c:f>
              <c:strCache>
                <c:ptCount val="1"/>
                <c:pt idx="0">
                  <c:v>Student response</c:v>
                </c:pt>
              </c:strCache>
            </c:strRef>
          </c:tx>
          <c:spPr>
            <a:solidFill>
              <a:schemeClr val="accent1"/>
            </a:solidFill>
            <a:ln>
              <a:noFill/>
            </a:ln>
            <a:effectLst/>
          </c:spPr>
          <c:invertIfNegative val="0"/>
          <c:cat>
            <c:strRef>
              <c:f>Sheet1!$B$27:$B$31</c:f>
              <c:strCache>
                <c:ptCount val="5"/>
                <c:pt idx="0">
                  <c:v>Lecture</c:v>
                </c:pt>
                <c:pt idx="1">
                  <c:v>Tutorial</c:v>
                </c:pt>
                <c:pt idx="2">
                  <c:v>Oral presentations</c:v>
                </c:pt>
                <c:pt idx="3">
                  <c:v>Sharing IT spaces </c:v>
                </c:pt>
                <c:pt idx="4">
                  <c:v>Group work</c:v>
                </c:pt>
              </c:strCache>
            </c:strRef>
          </c:cat>
          <c:val>
            <c:numRef>
              <c:f>Sheet1!$C$27:$C$31</c:f>
              <c:numCache>
                <c:formatCode>General</c:formatCode>
                <c:ptCount val="5"/>
                <c:pt idx="0">
                  <c:v>20</c:v>
                </c:pt>
                <c:pt idx="1">
                  <c:v>48.5</c:v>
                </c:pt>
                <c:pt idx="2">
                  <c:v>80</c:v>
                </c:pt>
                <c:pt idx="3">
                  <c:v>10.5</c:v>
                </c:pt>
                <c:pt idx="4">
                  <c:v>25.5</c:v>
                </c:pt>
              </c:numCache>
            </c:numRef>
          </c:val>
          <c:extLst>
            <c:ext xmlns:c16="http://schemas.microsoft.com/office/drawing/2014/chart" uri="{C3380CC4-5D6E-409C-BE32-E72D297353CC}">
              <c16:uniqueId val="{00000000-C5D1-4DF7-8884-7D2D36BA23E9}"/>
            </c:ext>
          </c:extLst>
        </c:ser>
        <c:ser>
          <c:idx val="1"/>
          <c:order val="1"/>
          <c:tx>
            <c:strRef>
              <c:f>Sheet1!$D$26</c:f>
              <c:strCache>
                <c:ptCount val="1"/>
                <c:pt idx="0">
                  <c:v>Staff perceptions</c:v>
                </c:pt>
              </c:strCache>
            </c:strRef>
          </c:tx>
          <c:spPr>
            <a:solidFill>
              <a:schemeClr val="bg1">
                <a:lumMod val="65000"/>
              </a:schemeClr>
            </a:solidFill>
            <a:ln>
              <a:noFill/>
            </a:ln>
            <a:effectLst/>
          </c:spPr>
          <c:invertIfNegative val="0"/>
          <c:cat>
            <c:strRef>
              <c:f>Sheet1!$B$27:$B$31</c:f>
              <c:strCache>
                <c:ptCount val="5"/>
                <c:pt idx="0">
                  <c:v>Lecture</c:v>
                </c:pt>
                <c:pt idx="1">
                  <c:v>Tutorial</c:v>
                </c:pt>
                <c:pt idx="2">
                  <c:v>Oral presentations</c:v>
                </c:pt>
                <c:pt idx="3">
                  <c:v>Sharing IT spaces </c:v>
                </c:pt>
                <c:pt idx="4">
                  <c:v>Group work</c:v>
                </c:pt>
              </c:strCache>
            </c:strRef>
          </c:cat>
          <c:val>
            <c:numRef>
              <c:f>Sheet1!$D$27:$D$31</c:f>
              <c:numCache>
                <c:formatCode>General</c:formatCode>
                <c:ptCount val="5"/>
                <c:pt idx="0">
                  <c:v>50.1</c:v>
                </c:pt>
                <c:pt idx="1">
                  <c:v>71.8</c:v>
                </c:pt>
                <c:pt idx="2">
                  <c:v>95.4</c:v>
                </c:pt>
                <c:pt idx="3">
                  <c:v>49.8</c:v>
                </c:pt>
                <c:pt idx="4">
                  <c:v>79</c:v>
                </c:pt>
              </c:numCache>
            </c:numRef>
          </c:val>
          <c:extLst>
            <c:ext xmlns:c16="http://schemas.microsoft.com/office/drawing/2014/chart" uri="{C3380CC4-5D6E-409C-BE32-E72D297353CC}">
              <c16:uniqueId val="{00000001-C5D1-4DF7-8884-7D2D36BA23E9}"/>
            </c:ext>
          </c:extLst>
        </c:ser>
        <c:dLbls>
          <c:showLegendKey val="0"/>
          <c:showVal val="0"/>
          <c:showCatName val="0"/>
          <c:showSerName val="0"/>
          <c:showPercent val="0"/>
          <c:showBubbleSize val="0"/>
        </c:dLbls>
        <c:gapWidth val="182"/>
        <c:axId val="1088724576"/>
        <c:axId val="2132050368"/>
      </c:barChart>
      <c:catAx>
        <c:axId val="1088724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050368"/>
        <c:crosses val="autoZero"/>
        <c:auto val="1"/>
        <c:lblAlgn val="ctr"/>
        <c:lblOffset val="100"/>
        <c:noMultiLvlLbl val="0"/>
      </c:catAx>
      <c:valAx>
        <c:axId val="213205036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87245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5">
  <cs:axisTitle>
    <cs:lnRef idx="0"/>
    <cs:fillRef idx="0"/>
    <cs:effectRef idx="0"/>
    <cs:fontRef idx="minor">
      <a:schemeClr val="lt1"/>
    </cs:fontRef>
    <cs:defRPr sz="1197" kern="1200"/>
  </cs:axisTitle>
  <cs:categoryAxis>
    <cs:lnRef idx="0">
      <cs:styleClr val="0"/>
    </cs:lnRef>
    <cs:fillRef idx="0"/>
    <cs:effectRef idx="0"/>
    <cs:fontRef idx="minor">
      <a:schemeClr val="lt1"/>
    </cs:fontRef>
    <cs:spPr>
      <a:ln w="9525" cap="flat" cmpd="sng" algn="ctr">
        <a:solidFill>
          <a:schemeClr val="phClr">
            <a:lumMod val="40000"/>
            <a:lumOff val="60000"/>
            <a:alpha val="25000"/>
          </a:schemeClr>
        </a:solidFill>
        <a:round/>
      </a:ln>
    </cs:spPr>
    <cs:defRPr sz="1197" kern="1200"/>
  </cs:categoryAxis>
  <cs:chartArea>
    <cs:lnRef idx="0">
      <cs:styleClr val="0"/>
    </cs:lnRef>
    <cs:fillRef idx="0">
      <cs:styleClr val="0"/>
    </cs:fillRef>
    <cs:effectRef idx="0"/>
    <cs:fontRef idx="minor">
      <a:schemeClr val="lt1"/>
    </cs:fontRef>
    <cs:spPr>
      <a:solidFill>
        <a:schemeClr val="phClr"/>
      </a:solidFill>
      <a:ln w="9525" cap="flat" cmpd="sng" algn="ctr">
        <a:solidFill>
          <a:schemeClr val="phClr"/>
        </a:solidFill>
        <a:round/>
      </a:ln>
    </cs:spPr>
    <cs:defRPr sz="1197"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tx1"/>
    </cs:fontRef>
    <cs:spPr>
      <a:gradFill>
        <a:gsLst>
          <a:gs pos="0">
            <a:schemeClr val="lt1">
              <a:alpha val="50000"/>
            </a:schemeClr>
          </a:gs>
          <a:gs pos="100000">
            <a:schemeClr val="lt1">
              <a:alpha val="0"/>
            </a:schemeClr>
          </a:gs>
        </a:gsLst>
        <a:lin ang="5400000" scaled="0"/>
      </a:gradFill>
      <a:ln>
        <a:solidFill>
          <a:schemeClr val="phClr"/>
        </a:solidFill>
      </a:ln>
      <a:effectLst>
        <a:innerShdw dist="38100" dir="16200000">
          <a:schemeClr val="lt1"/>
        </a:innerShdw>
      </a:effectLst>
    </cs:spPr>
  </cs:dataPoint>
  <cs:dataPoint3D>
    <cs:lnRef idx="0">
      <cs:styleClr val="auto"/>
    </cs:lnRef>
    <cs:fillRef idx="0"/>
    <cs:effectRef idx="0"/>
    <cs:fontRef idx="minor">
      <a:schemeClr val="lt1"/>
    </cs:fontRef>
    <cs:spPr>
      <a:gradFill>
        <a:gsLst>
          <a:gs pos="0">
            <a:schemeClr val="lt1">
              <a:alpha val="50000"/>
            </a:schemeClr>
          </a:gs>
          <a:gs pos="100000">
            <a:schemeClr val="lt1">
              <a:alpha val="0"/>
            </a:schemeClr>
          </a:gs>
        </a:gsLst>
        <a:lin ang="5400000" scaled="0"/>
      </a:gradFill>
      <a:ln>
        <a:solidFill>
          <a:schemeClr val="phClr"/>
        </a:solidFill>
      </a:ln>
      <a:effectLst>
        <a:innerShdw dist="38100" dir="16200000">
          <a:schemeClr val="lt1"/>
        </a:innerShdw>
      </a:effectLst>
    </cs:spPr>
  </cs:dataPoint3D>
  <cs:dataPointLine>
    <cs:lnRef idx="0">
      <cs:styleClr val="auto"/>
    </cs:lnRef>
    <cs:fillRef idx="0"/>
    <cs:effectRef idx="0">
      <cs:styleClr val="auto"/>
    </cs:effectRef>
    <cs:fontRef idx="minor">
      <a:schemeClr val="lt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lt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lt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40000"/>
            <a:lumOff val="60000"/>
            <a:alpha val="25000"/>
          </a:schemeClr>
        </a:solidFill>
      </a:ln>
    </cs:spPr>
    <cs:defRPr sz="1197" kern="1200"/>
  </cs:dataTable>
  <cs:downBar>
    <cs:lnRef idx="0">
      <cs:styleClr val="0"/>
    </cs:lnRef>
    <cs:fillRef idx="0"/>
    <cs:effectRef idx="0"/>
    <cs:fontRef idx="minor">
      <a:schemeClr val="lt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lt1"/>
    </cs:fontRef>
    <cs:spPr>
      <a:ln w="9525" cap="flat" cmpd="sng" algn="ctr">
        <a:gradFill>
          <a:gsLst>
            <a:gs pos="0">
              <a:schemeClr val="lt1"/>
            </a:gs>
            <a:gs pos="50000">
              <a:schemeClr val="lt1">
                <a:alpha val="0"/>
              </a:schemeClr>
            </a:gs>
          </a:gsLst>
          <a:lin ang="5400000" scaled="0"/>
        </a:gradFill>
        <a:round/>
      </a:ln>
    </cs:spPr>
  </cs:dropLine>
  <cs:errorBar>
    <cs:lnRef idx="0">
      <cs:styleClr val="0"/>
    </cs:lnRef>
    <cs:fillRef idx="0"/>
    <cs:effectRef idx="0"/>
    <cs:fontRef idx="minor">
      <a:schemeClr val="lt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lt1"/>
    </cs:fontRef>
  </cs:floor>
  <cs:gridlineMajor>
    <cs:lnRef idx="0">
      <cs:styleClr val="0"/>
    </cs:lnRef>
    <cs:fillRef idx="0"/>
    <cs:effectRef idx="0"/>
    <cs:fontRef idx="minor">
      <a:schemeClr val="lt1"/>
    </cs:fontRef>
    <cs:spPr>
      <a:ln>
        <a:solidFill>
          <a:schemeClr val="phClr">
            <a:lumMod val="40000"/>
            <a:lumOff val="60000"/>
            <a:alpha val="25000"/>
          </a:schemeClr>
        </a:solidFill>
      </a:ln>
    </cs:spPr>
  </cs:gridlineMajor>
  <cs:gridlineMinor>
    <cs:lnRef idx="0">
      <cs:styleClr val="0"/>
    </cs:lnRef>
    <cs:fillRef idx="0"/>
    <cs:effectRef idx="0"/>
    <cs:fontRef idx="minor">
      <a:schemeClr val="lt1"/>
    </cs:fontRef>
    <cs:spPr>
      <a:ln>
        <a:solidFill>
          <a:schemeClr val="phClr">
            <a:lumMod val="40000"/>
            <a:lumOff val="60000"/>
            <a:alpha val="25000"/>
          </a:schemeClr>
        </a:solidFill>
      </a:ln>
    </cs:spPr>
  </cs:gridlineMinor>
  <cs:hiLoLine>
    <cs:lnRef idx="0">
      <cs:styleClr val="0"/>
    </cs:lnRef>
    <cs:fillRef idx="0"/>
    <cs:effectRef idx="0"/>
    <cs:fontRef idx="minor">
      <a:schemeClr val="lt1"/>
    </cs:fontRef>
    <cs:spPr>
      <a:ln w="9525">
        <a:solidFill>
          <a:schemeClr val="phClr">
            <a:lumMod val="60000"/>
            <a:lumOff val="40000"/>
          </a:schemeClr>
        </a:solidFill>
      </a:ln>
    </cs:spPr>
  </cs:hiLoLine>
  <cs:leaderLine>
    <cs:lnRef idx="0">
      <cs:styleClr val="0"/>
    </cs:lnRef>
    <cs:fillRef idx="0"/>
    <cs:effectRef idx="0"/>
    <cs:fontRef idx="minor">
      <a:schemeClr val="lt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styleClr val="0"/>
    </cs:lnRef>
    <cs:fillRef idx="0"/>
    <cs:effectRef idx="0"/>
    <cs:fontRef idx="minor">
      <a:schemeClr val="lt1"/>
    </cs:fontRef>
    <cs:spPr>
      <a:ln w="9525" cap="flat" cmpd="sng" algn="ctr">
        <a:solidFill>
          <a:schemeClr val="phClr">
            <a:lumMod val="40000"/>
            <a:lumOff val="60000"/>
            <a:alpha val="25000"/>
          </a:schemeClr>
        </a:solidFill>
        <a:round/>
      </a:ln>
    </cs:spPr>
    <cs:defRPr sz="1197" kern="1200"/>
  </cs:seriesAxis>
  <cs:seriesLine>
    <cs:lnRef idx="0">
      <cs:styleClr val="0"/>
    </cs:lnRef>
    <cs:fillRef idx="0"/>
    <cs:effectRef idx="0"/>
    <cs:fontRef idx="minor">
      <a:schemeClr val="lt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lt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lt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bodyPr/>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0382AC-50D8-4410-B422-F96D1A9FDD5A}"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AU"/>
        </a:p>
      </dgm:t>
    </dgm:pt>
    <dgm:pt modelId="{37760CB4-C3DB-44F2-A495-2FB44C6B3DF8}">
      <dgm:prSet phldrT="[Text]" custT="1"/>
      <dgm:spPr/>
      <dgm:t>
        <a:bodyPr spcFirstLastPara="0" vert="horz" wrap="square" lIns="57150" tIns="57150" rIns="57150" bIns="57150" numCol="1" spcCol="1270" anchor="ctr" anchorCtr="0"/>
        <a:lstStyle/>
        <a:p>
          <a:pPr rtl="0"/>
          <a:r>
            <a:rPr lang="en-AU" sz="1500" kern="1200">
              <a:latin typeface="Arial"/>
            </a:rPr>
            <a:t>Shifting staff</a:t>
          </a:r>
          <a:r>
            <a:rPr lang="en-AU" sz="1500" kern="1200"/>
            <a:t> </a:t>
          </a:r>
          <a:r>
            <a:rPr lang="en-AU" sz="1500" kern="1200">
              <a:latin typeface="Arial"/>
              <a:ea typeface="+mn-ea"/>
              <a:cs typeface="+mn-cs"/>
            </a:rPr>
            <a:t>attitudes</a:t>
          </a:r>
          <a:r>
            <a:rPr lang="en-AU" sz="1500" kern="1200"/>
            <a:t> </a:t>
          </a:r>
          <a:r>
            <a:rPr lang="en-AU" sz="1500" kern="1200">
              <a:latin typeface="Arial"/>
            </a:rPr>
            <a:t>to actively support</a:t>
          </a:r>
          <a:r>
            <a:rPr lang="en-AU" sz="1500" kern="1200"/>
            <a:t> diverse cultural </a:t>
          </a:r>
          <a:r>
            <a:rPr lang="en-AU" sz="1500" kern="1200">
              <a:latin typeface="Arial"/>
            </a:rPr>
            <a:t>groups</a:t>
          </a:r>
        </a:p>
      </dgm:t>
    </dgm:pt>
    <dgm:pt modelId="{FFC369F9-2420-4D25-B0C5-289F7A1DBC74}" type="parTrans" cxnId="{8772C2B8-C185-4E52-8D02-63EC60698EFC}">
      <dgm:prSet/>
      <dgm:spPr/>
      <dgm:t>
        <a:bodyPr/>
        <a:lstStyle/>
        <a:p>
          <a:endParaRPr lang="en-AU"/>
        </a:p>
      </dgm:t>
    </dgm:pt>
    <dgm:pt modelId="{1A49FBD6-D087-4902-9F84-741C98F56C97}" type="sibTrans" cxnId="{8772C2B8-C185-4E52-8D02-63EC60698EFC}">
      <dgm:prSet/>
      <dgm:spPr/>
      <dgm:t>
        <a:bodyPr/>
        <a:lstStyle/>
        <a:p>
          <a:endParaRPr lang="en-AU"/>
        </a:p>
      </dgm:t>
    </dgm:pt>
    <dgm:pt modelId="{23D4A930-BC05-4E12-B535-1B0CD70D6D65}">
      <dgm:prSet phldrT="[Text]"/>
      <dgm:spPr/>
      <dgm:t>
        <a:bodyPr/>
        <a:lstStyle/>
        <a:p>
          <a:pPr rtl="0"/>
          <a:r>
            <a:rPr lang="en-AU">
              <a:latin typeface="Arial"/>
            </a:rPr>
            <a:t>Preparing staff</a:t>
          </a:r>
          <a:r>
            <a:rPr lang="en-AU"/>
            <a:t> </a:t>
          </a:r>
          <a:r>
            <a:rPr lang="en-AU">
              <a:latin typeface="Arial"/>
            </a:rPr>
            <a:t>to </a:t>
          </a:r>
          <a:r>
            <a:rPr lang="en-AU"/>
            <a:t>navigate </a:t>
          </a:r>
          <a:r>
            <a:rPr lang="en-AU">
              <a:latin typeface="Arial"/>
            </a:rPr>
            <a:t>complexities teaching international students</a:t>
          </a:r>
          <a:endParaRPr lang="en-AU"/>
        </a:p>
      </dgm:t>
    </dgm:pt>
    <dgm:pt modelId="{B44AAF3A-39F2-447E-A501-060096E7BD58}" type="parTrans" cxnId="{254D0B93-BA16-4C28-A7D2-AA0F316CEFEC}">
      <dgm:prSet/>
      <dgm:spPr/>
      <dgm:t>
        <a:bodyPr/>
        <a:lstStyle/>
        <a:p>
          <a:endParaRPr lang="en-AU"/>
        </a:p>
      </dgm:t>
    </dgm:pt>
    <dgm:pt modelId="{5E159291-0B9E-4EC6-92E5-31B1890A0613}" type="sibTrans" cxnId="{254D0B93-BA16-4C28-A7D2-AA0F316CEFEC}">
      <dgm:prSet/>
      <dgm:spPr/>
      <dgm:t>
        <a:bodyPr/>
        <a:lstStyle/>
        <a:p>
          <a:endParaRPr lang="en-AU"/>
        </a:p>
      </dgm:t>
    </dgm:pt>
    <dgm:pt modelId="{AA02B1EA-6E5D-4AC2-A936-721551C04B88}">
      <dgm:prSet phldrT="[Text]"/>
      <dgm:spPr/>
      <dgm:t>
        <a:bodyPr/>
        <a:lstStyle/>
        <a:p>
          <a:pPr rtl="0"/>
          <a:r>
            <a:rPr lang="en-AU">
              <a:latin typeface="Arial"/>
            </a:rPr>
            <a:t>Providing adequate contextual knowledge for</a:t>
          </a:r>
          <a:r>
            <a:rPr lang="en-AU"/>
            <a:t> international student success</a:t>
          </a:r>
        </a:p>
      </dgm:t>
    </dgm:pt>
    <dgm:pt modelId="{D235C10F-E2CD-4338-8605-D65FDA5BCD56}" type="parTrans" cxnId="{2938178B-2CC6-43E0-8068-AD48AA864322}">
      <dgm:prSet/>
      <dgm:spPr/>
      <dgm:t>
        <a:bodyPr/>
        <a:lstStyle/>
        <a:p>
          <a:endParaRPr lang="en-AU"/>
        </a:p>
      </dgm:t>
    </dgm:pt>
    <dgm:pt modelId="{0D12DD0A-8A9C-4A11-BC95-21CE6CACD190}" type="sibTrans" cxnId="{2938178B-2CC6-43E0-8068-AD48AA864322}">
      <dgm:prSet/>
      <dgm:spPr/>
      <dgm:t>
        <a:bodyPr/>
        <a:lstStyle/>
        <a:p>
          <a:endParaRPr lang="en-AU"/>
        </a:p>
      </dgm:t>
    </dgm:pt>
    <dgm:pt modelId="{92B05D7A-F428-435B-96FA-52D546F85B22}">
      <dgm:prSet phldrT="[Text]"/>
      <dgm:spPr/>
      <dgm:t>
        <a:bodyPr/>
        <a:lstStyle/>
        <a:p>
          <a:pPr rtl="0"/>
          <a:r>
            <a:rPr lang="en-AU" dirty="0">
              <a:latin typeface="Arial"/>
            </a:rPr>
            <a:t>Engaging</a:t>
          </a:r>
          <a:r>
            <a:rPr lang="en-AU" dirty="0"/>
            <a:t> international students</a:t>
          </a:r>
          <a:r>
            <a:rPr lang="en-AU" dirty="0">
              <a:latin typeface="Arial"/>
            </a:rPr>
            <a:t> classroom</a:t>
          </a:r>
          <a:r>
            <a:rPr lang="en-AU" dirty="0"/>
            <a:t> discussions</a:t>
          </a:r>
        </a:p>
      </dgm:t>
    </dgm:pt>
    <dgm:pt modelId="{D3922141-4C54-46DA-9C38-148DA675EEDE}" type="parTrans" cxnId="{AC290634-E756-4A7E-8D5A-3C51FEA2D8A5}">
      <dgm:prSet/>
      <dgm:spPr/>
      <dgm:t>
        <a:bodyPr/>
        <a:lstStyle/>
        <a:p>
          <a:endParaRPr lang="en-AU"/>
        </a:p>
      </dgm:t>
    </dgm:pt>
    <dgm:pt modelId="{689445E3-EA0F-4BBD-828D-335A6B9E65A4}" type="sibTrans" cxnId="{AC290634-E756-4A7E-8D5A-3C51FEA2D8A5}">
      <dgm:prSet/>
      <dgm:spPr/>
      <dgm:t>
        <a:bodyPr/>
        <a:lstStyle/>
        <a:p>
          <a:endParaRPr lang="en-AU"/>
        </a:p>
      </dgm:t>
    </dgm:pt>
    <dgm:pt modelId="{74CA7050-EEB3-47D2-86DB-E8EA227372F6}">
      <dgm:prSet phldr="0"/>
      <dgm:spPr/>
      <dgm:t>
        <a:bodyPr/>
        <a:lstStyle/>
        <a:p>
          <a:r>
            <a:rPr lang="en-AU"/>
            <a:t>Addressing inadequate grasp of study processes and skills</a:t>
          </a:r>
          <a:endParaRPr lang="en-US"/>
        </a:p>
      </dgm:t>
    </dgm:pt>
    <dgm:pt modelId="{6FA7F7A5-8F50-425C-94A8-1932CD70DE13}" type="parTrans" cxnId="{46643A4C-ED24-4955-A338-7192D3CC55DE}">
      <dgm:prSet/>
      <dgm:spPr/>
      <dgm:t>
        <a:bodyPr/>
        <a:lstStyle/>
        <a:p>
          <a:endParaRPr lang="en-AU"/>
        </a:p>
      </dgm:t>
    </dgm:pt>
    <dgm:pt modelId="{554D2A4B-C844-43EF-908E-63576E62FDF0}" type="sibTrans" cxnId="{46643A4C-ED24-4955-A338-7192D3CC55DE}">
      <dgm:prSet/>
      <dgm:spPr/>
      <dgm:t>
        <a:bodyPr/>
        <a:lstStyle/>
        <a:p>
          <a:endParaRPr lang="en-AU"/>
        </a:p>
      </dgm:t>
    </dgm:pt>
    <dgm:pt modelId="{525E72B9-ED45-4021-BB2F-4BF342FEE8BB}">
      <dgm:prSet phldr="0"/>
      <dgm:spPr/>
      <dgm:t>
        <a:bodyPr/>
        <a:lstStyle/>
        <a:p>
          <a:r>
            <a:rPr lang="en-AU" kern="1200" dirty="0">
              <a:latin typeface="Arial"/>
            </a:rPr>
            <a:t>Identifying</a:t>
          </a:r>
          <a:r>
            <a:rPr lang="en-AU" dirty="0"/>
            <a:t> potential unconscious bias</a:t>
          </a:r>
          <a:r>
            <a:rPr lang="en-AU" dirty="0">
              <a:latin typeface="Arial"/>
            </a:rPr>
            <a:t> </a:t>
          </a:r>
          <a:endParaRPr lang="en-US" dirty="0"/>
        </a:p>
      </dgm:t>
    </dgm:pt>
    <dgm:pt modelId="{56AB153B-4E59-4146-B64D-A6AAB668D9A2}" type="parTrans" cxnId="{5D14ECF0-D0D7-4EF4-9731-9E8715EFA023}">
      <dgm:prSet/>
      <dgm:spPr/>
      <dgm:t>
        <a:bodyPr/>
        <a:lstStyle/>
        <a:p>
          <a:endParaRPr lang="en-AU"/>
        </a:p>
      </dgm:t>
    </dgm:pt>
    <dgm:pt modelId="{B5EC71BA-7F29-45E4-B741-D8D052920F40}" type="sibTrans" cxnId="{5D14ECF0-D0D7-4EF4-9731-9E8715EFA023}">
      <dgm:prSet/>
      <dgm:spPr/>
      <dgm:t>
        <a:bodyPr/>
        <a:lstStyle/>
        <a:p>
          <a:endParaRPr lang="en-AU"/>
        </a:p>
      </dgm:t>
    </dgm:pt>
    <dgm:pt modelId="{4703F6D3-CB32-471A-B0BF-EEA015F4F107}" type="pres">
      <dgm:prSet presAssocID="{210382AC-50D8-4410-B422-F96D1A9FDD5A}" presName="diagram" presStyleCnt="0">
        <dgm:presLayoutVars>
          <dgm:dir/>
          <dgm:resizeHandles val="exact"/>
        </dgm:presLayoutVars>
      </dgm:prSet>
      <dgm:spPr/>
    </dgm:pt>
    <dgm:pt modelId="{093842F7-D72A-4096-822C-0A3081EC203A}" type="pres">
      <dgm:prSet presAssocID="{37760CB4-C3DB-44F2-A495-2FB44C6B3DF8}" presName="node" presStyleLbl="node1" presStyleIdx="0" presStyleCnt="6">
        <dgm:presLayoutVars>
          <dgm:bulletEnabled val="1"/>
        </dgm:presLayoutVars>
      </dgm:prSet>
      <dgm:spPr>
        <a:xfrm>
          <a:off x="916483" y="1984"/>
          <a:ext cx="2030015" cy="1218009"/>
        </a:xfrm>
        <a:prstGeom prst="rect">
          <a:avLst/>
        </a:prstGeom>
      </dgm:spPr>
    </dgm:pt>
    <dgm:pt modelId="{EA56AA7F-9F5A-47D5-B05D-74EFA85FD99C}" type="pres">
      <dgm:prSet presAssocID="{1A49FBD6-D087-4902-9F84-741C98F56C97}" presName="sibTrans" presStyleCnt="0"/>
      <dgm:spPr/>
    </dgm:pt>
    <dgm:pt modelId="{5EA565DF-AEE1-438D-A0E2-032A02F0141F}" type="pres">
      <dgm:prSet presAssocID="{525E72B9-ED45-4021-BB2F-4BF342FEE8BB}" presName="node" presStyleLbl="node1" presStyleIdx="1" presStyleCnt="6">
        <dgm:presLayoutVars>
          <dgm:bulletEnabled val="1"/>
        </dgm:presLayoutVars>
      </dgm:prSet>
      <dgm:spPr/>
    </dgm:pt>
    <dgm:pt modelId="{CF221B27-832D-4F18-8C92-359EAB4E1F3C}" type="pres">
      <dgm:prSet presAssocID="{B5EC71BA-7F29-45E4-B741-D8D052920F40}" presName="sibTrans" presStyleCnt="0"/>
      <dgm:spPr/>
    </dgm:pt>
    <dgm:pt modelId="{DE39D0AB-71AF-4539-9172-9A3077A39E38}" type="pres">
      <dgm:prSet presAssocID="{74CA7050-EEB3-47D2-86DB-E8EA227372F6}" presName="node" presStyleLbl="node1" presStyleIdx="2" presStyleCnt="6">
        <dgm:presLayoutVars>
          <dgm:bulletEnabled val="1"/>
        </dgm:presLayoutVars>
      </dgm:prSet>
      <dgm:spPr/>
    </dgm:pt>
    <dgm:pt modelId="{20981A53-855D-47ED-94BC-442DADA11CCB}" type="pres">
      <dgm:prSet presAssocID="{554D2A4B-C844-43EF-908E-63576E62FDF0}" presName="sibTrans" presStyleCnt="0"/>
      <dgm:spPr/>
    </dgm:pt>
    <dgm:pt modelId="{9C8E99FC-B09B-4D01-BD0D-5B6F923B3B24}" type="pres">
      <dgm:prSet presAssocID="{23D4A930-BC05-4E12-B535-1B0CD70D6D65}" presName="node" presStyleLbl="node1" presStyleIdx="3" presStyleCnt="6">
        <dgm:presLayoutVars>
          <dgm:bulletEnabled val="1"/>
        </dgm:presLayoutVars>
      </dgm:prSet>
      <dgm:spPr/>
    </dgm:pt>
    <dgm:pt modelId="{B7F912CF-E247-4BE2-84F9-2EDDBF817964}" type="pres">
      <dgm:prSet presAssocID="{5E159291-0B9E-4EC6-92E5-31B1890A0613}" presName="sibTrans" presStyleCnt="0"/>
      <dgm:spPr/>
    </dgm:pt>
    <dgm:pt modelId="{64A16F45-3946-464D-801C-4DED625060B9}" type="pres">
      <dgm:prSet presAssocID="{AA02B1EA-6E5D-4AC2-A936-721551C04B88}" presName="node" presStyleLbl="node1" presStyleIdx="4" presStyleCnt="6">
        <dgm:presLayoutVars>
          <dgm:bulletEnabled val="1"/>
        </dgm:presLayoutVars>
      </dgm:prSet>
      <dgm:spPr/>
    </dgm:pt>
    <dgm:pt modelId="{3DDD47CD-6918-40F7-84D2-419ABD1490C1}" type="pres">
      <dgm:prSet presAssocID="{0D12DD0A-8A9C-4A11-BC95-21CE6CACD190}" presName="sibTrans" presStyleCnt="0"/>
      <dgm:spPr/>
    </dgm:pt>
    <dgm:pt modelId="{ABCA26CF-B410-4CE7-8A97-832BA0D6C1F3}" type="pres">
      <dgm:prSet presAssocID="{92B05D7A-F428-435B-96FA-52D546F85B22}" presName="node" presStyleLbl="node1" presStyleIdx="5" presStyleCnt="6">
        <dgm:presLayoutVars>
          <dgm:bulletEnabled val="1"/>
        </dgm:presLayoutVars>
      </dgm:prSet>
      <dgm:spPr/>
    </dgm:pt>
  </dgm:ptLst>
  <dgm:cxnLst>
    <dgm:cxn modelId="{C96E9011-FB09-48E2-AB84-28CAB9D80618}" type="presOf" srcId="{AA02B1EA-6E5D-4AC2-A936-721551C04B88}" destId="{64A16F45-3946-464D-801C-4DED625060B9}" srcOrd="0" destOrd="0" presId="urn:microsoft.com/office/officeart/2005/8/layout/default"/>
    <dgm:cxn modelId="{AC290634-E756-4A7E-8D5A-3C51FEA2D8A5}" srcId="{210382AC-50D8-4410-B422-F96D1A9FDD5A}" destId="{92B05D7A-F428-435B-96FA-52D546F85B22}" srcOrd="5" destOrd="0" parTransId="{D3922141-4C54-46DA-9C38-148DA675EEDE}" sibTransId="{689445E3-EA0F-4BBD-828D-335A6B9E65A4}"/>
    <dgm:cxn modelId="{623E4E3A-9502-4811-A7FC-BE87F7F1FC2E}" type="presOf" srcId="{92B05D7A-F428-435B-96FA-52D546F85B22}" destId="{ABCA26CF-B410-4CE7-8A97-832BA0D6C1F3}" srcOrd="0" destOrd="0" presId="urn:microsoft.com/office/officeart/2005/8/layout/default"/>
    <dgm:cxn modelId="{B522F262-6521-4422-9860-9879E93BEEF0}" type="presOf" srcId="{525E72B9-ED45-4021-BB2F-4BF342FEE8BB}" destId="{5EA565DF-AEE1-438D-A0E2-032A02F0141F}" srcOrd="0" destOrd="0" presId="urn:microsoft.com/office/officeart/2005/8/layout/default"/>
    <dgm:cxn modelId="{46643A4C-ED24-4955-A338-7192D3CC55DE}" srcId="{210382AC-50D8-4410-B422-F96D1A9FDD5A}" destId="{74CA7050-EEB3-47D2-86DB-E8EA227372F6}" srcOrd="2" destOrd="0" parTransId="{6FA7F7A5-8F50-425C-94A8-1932CD70DE13}" sibTransId="{554D2A4B-C844-43EF-908E-63576E62FDF0}"/>
    <dgm:cxn modelId="{2938178B-2CC6-43E0-8068-AD48AA864322}" srcId="{210382AC-50D8-4410-B422-F96D1A9FDD5A}" destId="{AA02B1EA-6E5D-4AC2-A936-721551C04B88}" srcOrd="4" destOrd="0" parTransId="{D235C10F-E2CD-4338-8605-D65FDA5BCD56}" sibTransId="{0D12DD0A-8A9C-4A11-BC95-21CE6CACD190}"/>
    <dgm:cxn modelId="{254D0B93-BA16-4C28-A7D2-AA0F316CEFEC}" srcId="{210382AC-50D8-4410-B422-F96D1A9FDD5A}" destId="{23D4A930-BC05-4E12-B535-1B0CD70D6D65}" srcOrd="3" destOrd="0" parTransId="{B44AAF3A-39F2-447E-A501-060096E7BD58}" sibTransId="{5E159291-0B9E-4EC6-92E5-31B1890A0613}"/>
    <dgm:cxn modelId="{C50F8FB0-258E-4481-9908-2AC87DDEDB56}" type="presOf" srcId="{74CA7050-EEB3-47D2-86DB-E8EA227372F6}" destId="{DE39D0AB-71AF-4539-9172-9A3077A39E38}" srcOrd="0" destOrd="0" presId="urn:microsoft.com/office/officeart/2005/8/layout/default"/>
    <dgm:cxn modelId="{F04415B8-38F0-4002-A84B-A63985DE3A9E}" type="presOf" srcId="{23D4A930-BC05-4E12-B535-1B0CD70D6D65}" destId="{9C8E99FC-B09B-4D01-BD0D-5B6F923B3B24}" srcOrd="0" destOrd="0" presId="urn:microsoft.com/office/officeart/2005/8/layout/default"/>
    <dgm:cxn modelId="{8772C2B8-C185-4E52-8D02-63EC60698EFC}" srcId="{210382AC-50D8-4410-B422-F96D1A9FDD5A}" destId="{37760CB4-C3DB-44F2-A495-2FB44C6B3DF8}" srcOrd="0" destOrd="0" parTransId="{FFC369F9-2420-4D25-B0C5-289F7A1DBC74}" sibTransId="{1A49FBD6-D087-4902-9F84-741C98F56C97}"/>
    <dgm:cxn modelId="{A84015C8-B328-498C-877B-3FA3AA563D9D}" type="presOf" srcId="{210382AC-50D8-4410-B422-F96D1A9FDD5A}" destId="{4703F6D3-CB32-471A-B0BF-EEA015F4F107}" srcOrd="0" destOrd="0" presId="urn:microsoft.com/office/officeart/2005/8/layout/default"/>
    <dgm:cxn modelId="{357AEFCC-002E-4ACA-BD47-C7EBC5A86B15}" type="presOf" srcId="{37760CB4-C3DB-44F2-A495-2FB44C6B3DF8}" destId="{093842F7-D72A-4096-822C-0A3081EC203A}" srcOrd="0" destOrd="0" presId="urn:microsoft.com/office/officeart/2005/8/layout/default"/>
    <dgm:cxn modelId="{5D14ECF0-D0D7-4EF4-9731-9E8715EFA023}" srcId="{210382AC-50D8-4410-B422-F96D1A9FDD5A}" destId="{525E72B9-ED45-4021-BB2F-4BF342FEE8BB}" srcOrd="1" destOrd="0" parTransId="{56AB153B-4E59-4146-B64D-A6AAB668D9A2}" sibTransId="{B5EC71BA-7F29-45E4-B741-D8D052920F40}"/>
    <dgm:cxn modelId="{576E5B99-7199-4E0E-99BB-02BEC9499F49}" type="presParOf" srcId="{4703F6D3-CB32-471A-B0BF-EEA015F4F107}" destId="{093842F7-D72A-4096-822C-0A3081EC203A}" srcOrd="0" destOrd="0" presId="urn:microsoft.com/office/officeart/2005/8/layout/default"/>
    <dgm:cxn modelId="{C4432181-39A3-4A73-A744-2893F3E14818}" type="presParOf" srcId="{4703F6D3-CB32-471A-B0BF-EEA015F4F107}" destId="{EA56AA7F-9F5A-47D5-B05D-74EFA85FD99C}" srcOrd="1" destOrd="0" presId="urn:microsoft.com/office/officeart/2005/8/layout/default"/>
    <dgm:cxn modelId="{1C37FAE2-3FCB-403E-A550-E75FE50DD645}" type="presParOf" srcId="{4703F6D3-CB32-471A-B0BF-EEA015F4F107}" destId="{5EA565DF-AEE1-438D-A0E2-032A02F0141F}" srcOrd="2" destOrd="0" presId="urn:microsoft.com/office/officeart/2005/8/layout/default"/>
    <dgm:cxn modelId="{7DE0F5D8-92CF-4978-89F1-BD915698BB20}" type="presParOf" srcId="{4703F6D3-CB32-471A-B0BF-EEA015F4F107}" destId="{CF221B27-832D-4F18-8C92-359EAB4E1F3C}" srcOrd="3" destOrd="0" presId="urn:microsoft.com/office/officeart/2005/8/layout/default"/>
    <dgm:cxn modelId="{95026B21-4E6E-456D-9B28-751C5955EE45}" type="presParOf" srcId="{4703F6D3-CB32-471A-B0BF-EEA015F4F107}" destId="{DE39D0AB-71AF-4539-9172-9A3077A39E38}" srcOrd="4" destOrd="0" presId="urn:microsoft.com/office/officeart/2005/8/layout/default"/>
    <dgm:cxn modelId="{59B18A17-9A86-461C-AD53-40D421C67E6F}" type="presParOf" srcId="{4703F6D3-CB32-471A-B0BF-EEA015F4F107}" destId="{20981A53-855D-47ED-94BC-442DADA11CCB}" srcOrd="5" destOrd="0" presId="urn:microsoft.com/office/officeart/2005/8/layout/default"/>
    <dgm:cxn modelId="{5A409CBF-3A04-4554-8E04-D2C281EB9CAA}" type="presParOf" srcId="{4703F6D3-CB32-471A-B0BF-EEA015F4F107}" destId="{9C8E99FC-B09B-4D01-BD0D-5B6F923B3B24}" srcOrd="6" destOrd="0" presId="urn:microsoft.com/office/officeart/2005/8/layout/default"/>
    <dgm:cxn modelId="{7F8AB841-CABA-4E33-9CB0-DFF88F94F2DF}" type="presParOf" srcId="{4703F6D3-CB32-471A-B0BF-EEA015F4F107}" destId="{B7F912CF-E247-4BE2-84F9-2EDDBF817964}" srcOrd="7" destOrd="0" presId="urn:microsoft.com/office/officeart/2005/8/layout/default"/>
    <dgm:cxn modelId="{AC60236E-9D7F-403D-AF08-9237472456D5}" type="presParOf" srcId="{4703F6D3-CB32-471A-B0BF-EEA015F4F107}" destId="{64A16F45-3946-464D-801C-4DED625060B9}" srcOrd="8" destOrd="0" presId="urn:microsoft.com/office/officeart/2005/8/layout/default"/>
    <dgm:cxn modelId="{B76936C1-753F-4266-B239-085A842BC6B1}" type="presParOf" srcId="{4703F6D3-CB32-471A-B0BF-EEA015F4F107}" destId="{3DDD47CD-6918-40F7-84D2-419ABD1490C1}" srcOrd="9" destOrd="0" presId="urn:microsoft.com/office/officeart/2005/8/layout/default"/>
    <dgm:cxn modelId="{3039808C-D4E7-49A7-AC5B-0FE156951FDE}" type="presParOf" srcId="{4703F6D3-CB32-471A-B0BF-EEA015F4F107}" destId="{ABCA26CF-B410-4CE7-8A97-832BA0D6C1F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842F7-D72A-4096-822C-0A3081EC203A}">
      <dsp:nvSpPr>
        <dsp:cNvPr id="0" name=""/>
        <dsp:cNvSpPr/>
      </dsp:nvSpPr>
      <dsp:spPr>
        <a:xfrm>
          <a:off x="916483" y="1984"/>
          <a:ext cx="2030015" cy="12180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AU" sz="1500" kern="1200">
              <a:latin typeface="Arial"/>
            </a:rPr>
            <a:t>Shifting staff</a:t>
          </a:r>
          <a:r>
            <a:rPr lang="en-AU" sz="1500" kern="1200"/>
            <a:t> </a:t>
          </a:r>
          <a:r>
            <a:rPr lang="en-AU" sz="1500" kern="1200">
              <a:latin typeface="Arial"/>
              <a:ea typeface="+mn-ea"/>
              <a:cs typeface="+mn-cs"/>
            </a:rPr>
            <a:t>attitudes</a:t>
          </a:r>
          <a:r>
            <a:rPr lang="en-AU" sz="1500" kern="1200"/>
            <a:t> </a:t>
          </a:r>
          <a:r>
            <a:rPr lang="en-AU" sz="1500" kern="1200">
              <a:latin typeface="Arial"/>
            </a:rPr>
            <a:t>to actively support</a:t>
          </a:r>
          <a:r>
            <a:rPr lang="en-AU" sz="1500" kern="1200"/>
            <a:t> diverse cultural </a:t>
          </a:r>
          <a:r>
            <a:rPr lang="en-AU" sz="1500" kern="1200">
              <a:latin typeface="Arial"/>
            </a:rPr>
            <a:t>groups</a:t>
          </a:r>
        </a:p>
      </dsp:txBody>
      <dsp:txXfrm>
        <a:off x="916483" y="1984"/>
        <a:ext cx="2030015" cy="1218009"/>
      </dsp:txXfrm>
    </dsp:sp>
    <dsp:sp modelId="{5EA565DF-AEE1-438D-A0E2-032A02F0141F}">
      <dsp:nvSpPr>
        <dsp:cNvPr id="0" name=""/>
        <dsp:cNvSpPr/>
      </dsp:nvSpPr>
      <dsp:spPr>
        <a:xfrm>
          <a:off x="3149500" y="1984"/>
          <a:ext cx="2030015" cy="12180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a:rPr>
            <a:t>Identifying</a:t>
          </a:r>
          <a:r>
            <a:rPr lang="en-AU" sz="1500" dirty="0"/>
            <a:t> potential unconscious bias</a:t>
          </a:r>
          <a:r>
            <a:rPr lang="en-AU" sz="1500" dirty="0">
              <a:latin typeface="Arial"/>
            </a:rPr>
            <a:t> </a:t>
          </a:r>
          <a:endParaRPr lang="en-US" sz="1500" dirty="0"/>
        </a:p>
      </dsp:txBody>
      <dsp:txXfrm>
        <a:off x="3149500" y="1984"/>
        <a:ext cx="2030015" cy="1218009"/>
      </dsp:txXfrm>
    </dsp:sp>
    <dsp:sp modelId="{DE39D0AB-71AF-4539-9172-9A3077A39E38}">
      <dsp:nvSpPr>
        <dsp:cNvPr id="0" name=""/>
        <dsp:cNvSpPr/>
      </dsp:nvSpPr>
      <dsp:spPr>
        <a:xfrm>
          <a:off x="916483" y="1422995"/>
          <a:ext cx="2030015" cy="12180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t>Addressing inadequate grasp of study processes and skills</a:t>
          </a:r>
          <a:endParaRPr lang="en-US" sz="1500" kern="1200"/>
        </a:p>
      </dsp:txBody>
      <dsp:txXfrm>
        <a:off x="916483" y="1422995"/>
        <a:ext cx="2030015" cy="1218009"/>
      </dsp:txXfrm>
    </dsp:sp>
    <dsp:sp modelId="{9C8E99FC-B09B-4D01-BD0D-5B6F923B3B24}">
      <dsp:nvSpPr>
        <dsp:cNvPr id="0" name=""/>
        <dsp:cNvSpPr/>
      </dsp:nvSpPr>
      <dsp:spPr>
        <a:xfrm>
          <a:off x="3149500" y="1422995"/>
          <a:ext cx="2030015" cy="12180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AU" sz="1500" kern="1200">
              <a:latin typeface="Arial"/>
            </a:rPr>
            <a:t>Preparing staff</a:t>
          </a:r>
          <a:r>
            <a:rPr lang="en-AU" sz="1500" kern="1200"/>
            <a:t> </a:t>
          </a:r>
          <a:r>
            <a:rPr lang="en-AU" sz="1500" kern="1200">
              <a:latin typeface="Arial"/>
            </a:rPr>
            <a:t>to </a:t>
          </a:r>
          <a:r>
            <a:rPr lang="en-AU" sz="1500" kern="1200"/>
            <a:t>navigate </a:t>
          </a:r>
          <a:r>
            <a:rPr lang="en-AU" sz="1500" kern="1200">
              <a:latin typeface="Arial"/>
            </a:rPr>
            <a:t>complexities teaching international students</a:t>
          </a:r>
          <a:endParaRPr lang="en-AU" sz="1500" kern="1200"/>
        </a:p>
      </dsp:txBody>
      <dsp:txXfrm>
        <a:off x="3149500" y="1422995"/>
        <a:ext cx="2030015" cy="1218009"/>
      </dsp:txXfrm>
    </dsp:sp>
    <dsp:sp modelId="{64A16F45-3946-464D-801C-4DED625060B9}">
      <dsp:nvSpPr>
        <dsp:cNvPr id="0" name=""/>
        <dsp:cNvSpPr/>
      </dsp:nvSpPr>
      <dsp:spPr>
        <a:xfrm>
          <a:off x="916483" y="2844006"/>
          <a:ext cx="2030015" cy="12180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AU" sz="1500" kern="1200">
              <a:latin typeface="Arial"/>
            </a:rPr>
            <a:t>Providing adequate contextual knowledge for</a:t>
          </a:r>
          <a:r>
            <a:rPr lang="en-AU" sz="1500" kern="1200"/>
            <a:t> international student success</a:t>
          </a:r>
        </a:p>
      </dsp:txBody>
      <dsp:txXfrm>
        <a:off x="916483" y="2844006"/>
        <a:ext cx="2030015" cy="1218009"/>
      </dsp:txXfrm>
    </dsp:sp>
    <dsp:sp modelId="{ABCA26CF-B410-4CE7-8A97-832BA0D6C1F3}">
      <dsp:nvSpPr>
        <dsp:cNvPr id="0" name=""/>
        <dsp:cNvSpPr/>
      </dsp:nvSpPr>
      <dsp:spPr>
        <a:xfrm>
          <a:off x="3149500" y="2844006"/>
          <a:ext cx="2030015" cy="12180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AU" sz="1500" kern="1200" dirty="0">
              <a:latin typeface="Arial"/>
            </a:rPr>
            <a:t>Engaging</a:t>
          </a:r>
          <a:r>
            <a:rPr lang="en-AU" sz="1500" kern="1200" dirty="0"/>
            <a:t> international students</a:t>
          </a:r>
          <a:r>
            <a:rPr lang="en-AU" sz="1500" kern="1200" dirty="0">
              <a:latin typeface="Arial"/>
            </a:rPr>
            <a:t> classroom</a:t>
          </a:r>
          <a:r>
            <a:rPr lang="en-AU" sz="1500" kern="1200" dirty="0"/>
            <a:t> discussions</a:t>
          </a:r>
        </a:p>
      </dsp:txBody>
      <dsp:txXfrm>
        <a:off x="3149500"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D2D37-CB85-CF47-8A42-CA19FB2E3614}"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3B1E9-D01C-394E-B452-356C221A1BEE}" type="slidenum">
              <a:rPr lang="en-US" smtClean="0"/>
              <a:t>‹#›</a:t>
            </a:fld>
            <a:endParaRPr lang="en-US"/>
          </a:p>
        </p:txBody>
      </p:sp>
    </p:spTree>
    <p:extLst>
      <p:ext uri="{BB962C8B-B14F-4D97-AF65-F5344CB8AC3E}">
        <p14:creationId xmlns:p14="http://schemas.microsoft.com/office/powerpoint/2010/main" val="90626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3B1E9-D01C-394E-B452-356C221A1BEE}" type="slidenum">
              <a:rPr lang="en-US" smtClean="0"/>
              <a:t>1</a:t>
            </a:fld>
            <a:endParaRPr lang="en-US"/>
          </a:p>
        </p:txBody>
      </p:sp>
    </p:spTree>
    <p:extLst>
      <p:ext uri="{BB962C8B-B14F-4D97-AF65-F5344CB8AC3E}">
        <p14:creationId xmlns:p14="http://schemas.microsoft.com/office/powerpoint/2010/main" val="400116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27</a:t>
            </a:fld>
            <a:endParaRPr lang="en-US"/>
          </a:p>
        </p:txBody>
      </p:sp>
    </p:spTree>
    <p:extLst>
      <p:ext uri="{BB962C8B-B14F-4D97-AF65-F5344CB8AC3E}">
        <p14:creationId xmlns:p14="http://schemas.microsoft.com/office/powerpoint/2010/main" val="1253686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28</a:t>
            </a:fld>
            <a:endParaRPr lang="en-US"/>
          </a:p>
        </p:txBody>
      </p:sp>
    </p:spTree>
    <p:extLst>
      <p:ext uri="{BB962C8B-B14F-4D97-AF65-F5344CB8AC3E}">
        <p14:creationId xmlns:p14="http://schemas.microsoft.com/office/powerpoint/2010/main" val="296321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A3B1E9-D01C-394E-B452-356C221A1BEE}" type="slidenum">
              <a:rPr lang="en-US" smtClean="0"/>
              <a:t>2</a:t>
            </a:fld>
            <a:endParaRPr lang="en-US"/>
          </a:p>
        </p:txBody>
      </p:sp>
    </p:spTree>
    <p:extLst>
      <p:ext uri="{BB962C8B-B14F-4D97-AF65-F5344CB8AC3E}">
        <p14:creationId xmlns:p14="http://schemas.microsoft.com/office/powerpoint/2010/main" val="309543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A3B1E9-D01C-394E-B452-356C221A1BEE}" type="slidenum">
              <a:rPr lang="en-US" smtClean="0"/>
              <a:t>3</a:t>
            </a:fld>
            <a:endParaRPr lang="en-US"/>
          </a:p>
        </p:txBody>
      </p:sp>
    </p:spTree>
    <p:extLst>
      <p:ext uri="{BB962C8B-B14F-4D97-AF65-F5344CB8AC3E}">
        <p14:creationId xmlns:p14="http://schemas.microsoft.com/office/powerpoint/2010/main" val="204877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A3B1E9-D01C-394E-B452-356C221A1BEE}" type="slidenum">
              <a:rPr lang="en-US" smtClean="0"/>
              <a:t>4</a:t>
            </a:fld>
            <a:endParaRPr lang="en-US"/>
          </a:p>
        </p:txBody>
      </p:sp>
    </p:spTree>
    <p:extLst>
      <p:ext uri="{BB962C8B-B14F-4D97-AF65-F5344CB8AC3E}">
        <p14:creationId xmlns:p14="http://schemas.microsoft.com/office/powerpoint/2010/main" val="37860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3B1E9-D01C-394E-B452-356C221A1BEE}" type="slidenum">
              <a:rPr lang="en-US" smtClean="0"/>
              <a:t>5</a:t>
            </a:fld>
            <a:endParaRPr lang="en-US"/>
          </a:p>
        </p:txBody>
      </p:sp>
    </p:spTree>
    <p:extLst>
      <p:ext uri="{BB962C8B-B14F-4D97-AF65-F5344CB8AC3E}">
        <p14:creationId xmlns:p14="http://schemas.microsoft.com/office/powerpoint/2010/main" val="372949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3B1E9-D01C-394E-B452-356C221A1BEE}" type="slidenum">
              <a:rPr lang="en-US" smtClean="0"/>
              <a:t>6</a:t>
            </a:fld>
            <a:endParaRPr lang="en-US"/>
          </a:p>
        </p:txBody>
      </p:sp>
    </p:spTree>
    <p:extLst>
      <p:ext uri="{BB962C8B-B14F-4D97-AF65-F5344CB8AC3E}">
        <p14:creationId xmlns:p14="http://schemas.microsoft.com/office/powerpoint/2010/main" val="3544709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8</a:t>
            </a:fld>
            <a:endParaRPr lang="en-US"/>
          </a:p>
        </p:txBody>
      </p:sp>
    </p:spTree>
    <p:extLst>
      <p:ext uri="{BB962C8B-B14F-4D97-AF65-F5344CB8AC3E}">
        <p14:creationId xmlns:p14="http://schemas.microsoft.com/office/powerpoint/2010/main" val="285709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A3B1E9-D01C-394E-B452-356C221A1BEE}" type="slidenum">
              <a:rPr lang="en-US" smtClean="0"/>
              <a:t>9</a:t>
            </a:fld>
            <a:endParaRPr lang="en-US"/>
          </a:p>
        </p:txBody>
      </p:sp>
    </p:spTree>
    <p:extLst>
      <p:ext uri="{BB962C8B-B14F-4D97-AF65-F5344CB8AC3E}">
        <p14:creationId xmlns:p14="http://schemas.microsoft.com/office/powerpoint/2010/main" val="363396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3B1E9-D01C-394E-B452-356C221A1BEE}" type="slidenum">
              <a:rPr lang="en-US" smtClean="0"/>
              <a:t>26</a:t>
            </a:fld>
            <a:endParaRPr lang="en-US"/>
          </a:p>
        </p:txBody>
      </p:sp>
    </p:spTree>
    <p:extLst>
      <p:ext uri="{BB962C8B-B14F-4D97-AF65-F5344CB8AC3E}">
        <p14:creationId xmlns:p14="http://schemas.microsoft.com/office/powerpoint/2010/main" val="344378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4">
  <p:cSld name="Cover 4">
    <p:bg>
      <p:bgRef idx="1001">
        <a:schemeClr val="bg1"/>
      </p:bgRef>
    </p:bg>
    <p:spTree>
      <p:nvGrpSpPr>
        <p:cNvPr id="1" name="Shape 63"/>
        <p:cNvGrpSpPr/>
        <p:nvPr/>
      </p:nvGrpSpPr>
      <p:grpSpPr>
        <a:xfrm>
          <a:off x="0" y="0"/>
          <a:ext cx="0" cy="0"/>
          <a:chOff x="0" y="0"/>
          <a:chExt cx="0" cy="0"/>
        </a:xfrm>
      </p:grpSpPr>
      <p:sp>
        <p:nvSpPr>
          <p:cNvPr id="64" name="Google Shape;64;p9"/>
          <p:cNvSpPr txBox="1">
            <a:spLocks noGrp="1"/>
          </p:cNvSpPr>
          <p:nvPr>
            <p:ph type="ctrTitle" hasCustomPrompt="1"/>
          </p:nvPr>
        </p:nvSpPr>
        <p:spPr>
          <a:xfrm>
            <a:off x="627854" y="2684346"/>
            <a:ext cx="7574314" cy="120185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400"/>
              <a:buFont typeface="Arial"/>
              <a:buNone/>
              <a:defRPr sz="3400">
                <a:solidFill>
                  <a:schemeClr val="tx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AU"/>
              <a:t>Title</a:t>
            </a:r>
            <a:endParaRPr/>
          </a:p>
        </p:txBody>
      </p:sp>
      <p:sp>
        <p:nvSpPr>
          <p:cNvPr id="65" name="Google Shape;65;p9"/>
          <p:cNvSpPr txBox="1">
            <a:spLocks noGrp="1"/>
          </p:cNvSpPr>
          <p:nvPr>
            <p:ph type="subTitle" idx="1" hasCustomPrompt="1"/>
          </p:nvPr>
        </p:nvSpPr>
        <p:spPr>
          <a:xfrm>
            <a:off x="627854" y="3904488"/>
            <a:ext cx="7574314" cy="1483672"/>
          </a:xfrm>
          <a:prstGeom prst="rect">
            <a:avLst/>
          </a:prstGeom>
          <a:noFill/>
          <a:ln>
            <a:noFill/>
          </a:ln>
        </p:spPr>
        <p:txBody>
          <a:bodyPr spcFirstLastPara="1" wrap="square" lIns="91425" tIns="45700" rIns="91425" bIns="45700" anchor="t" anchorCtr="0">
            <a:noAutofit/>
          </a:bodyPr>
          <a:lstStyle>
            <a:lvl1pPr lvl="0" algn="l">
              <a:lnSpc>
                <a:spcPct val="128125"/>
              </a:lnSpc>
              <a:spcBef>
                <a:spcPts val="0"/>
              </a:spcBef>
              <a:spcAft>
                <a:spcPts val="0"/>
              </a:spcAft>
              <a:buClr>
                <a:schemeClr val="lt1"/>
              </a:buClr>
              <a:buSzPts val="1600"/>
              <a:buNone/>
              <a:defRPr sz="1600">
                <a:solidFill>
                  <a:schemeClr val="tx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AU"/>
              <a:t>Subtitle</a:t>
            </a:r>
            <a:endParaRPr/>
          </a:p>
        </p:txBody>
      </p:sp>
    </p:spTree>
    <p:extLst>
      <p:ext uri="{BB962C8B-B14F-4D97-AF65-F5344CB8AC3E}">
        <p14:creationId xmlns:p14="http://schemas.microsoft.com/office/powerpoint/2010/main" val="5435842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 4">
  <p:cSld name="Layout 4">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7853" y="855547"/>
            <a:ext cx="10957593" cy="10006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7854" y="2037935"/>
            <a:ext cx="10957594"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380135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9F9F-B7DE-28C7-4867-81F6ADC9C2ED}"/>
              </a:ext>
            </a:extLst>
          </p:cNvPr>
          <p:cNvSpPr>
            <a:spLocks noGrp="1"/>
          </p:cNvSpPr>
          <p:nvPr>
            <p:ph type="title"/>
          </p:nvPr>
        </p:nvSpPr>
        <p:spPr>
          <a:xfrm>
            <a:off x="838200" y="365125"/>
            <a:ext cx="10842138" cy="1325563"/>
          </a:xfr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FF0561A-C734-9D0D-F90F-FF95C4F6D14F}"/>
              </a:ext>
            </a:extLst>
          </p:cNvPr>
          <p:cNvSpPr>
            <a:spLocks noGrp="1"/>
          </p:cNvSpPr>
          <p:nvPr>
            <p:ph type="dt" idx="10"/>
          </p:nvPr>
        </p:nvSpPr>
        <p:spPr/>
        <p:txBody>
          <a:bodyPr/>
          <a:lstStyle/>
          <a:p>
            <a:endParaRPr lang="en-AU"/>
          </a:p>
        </p:txBody>
      </p:sp>
      <p:sp>
        <p:nvSpPr>
          <p:cNvPr id="4" name="Footer Placeholder 3">
            <a:extLst>
              <a:ext uri="{FF2B5EF4-FFF2-40B4-BE49-F238E27FC236}">
                <a16:creationId xmlns:a16="http://schemas.microsoft.com/office/drawing/2014/main" id="{5526671F-D9F0-96DE-3E63-F4DEB07A0194}"/>
              </a:ext>
            </a:extLst>
          </p:cNvPr>
          <p:cNvSpPr>
            <a:spLocks noGrp="1"/>
          </p:cNvSpPr>
          <p:nvPr>
            <p:ph type="ftr" idx="11"/>
          </p:nvPr>
        </p:nvSpPr>
        <p:spPr/>
        <p:txBody>
          <a:bodyPr/>
          <a:lstStyle/>
          <a:p>
            <a:endParaRPr lang="en-AU"/>
          </a:p>
        </p:txBody>
      </p:sp>
      <p:sp>
        <p:nvSpPr>
          <p:cNvPr id="8" name="TextBox 7">
            <a:extLst>
              <a:ext uri="{FF2B5EF4-FFF2-40B4-BE49-F238E27FC236}">
                <a16:creationId xmlns:a16="http://schemas.microsoft.com/office/drawing/2014/main" id="{16D67629-CFB5-91AD-F456-123B6FC61778}"/>
              </a:ext>
            </a:extLst>
          </p:cNvPr>
          <p:cNvSpPr txBox="1"/>
          <p:nvPr userDrawn="1"/>
        </p:nvSpPr>
        <p:spPr>
          <a:xfrm>
            <a:off x="838200" y="1886308"/>
            <a:ext cx="10515603" cy="3735238"/>
          </a:xfrm>
          <a:prstGeom prst="rect">
            <a:avLst/>
          </a:prstGeom>
          <a:noFill/>
        </p:spPr>
        <p:txBody>
          <a:bodyPr wrap="square" rtlCol="0">
            <a:spAutoFit/>
          </a:bodyPr>
          <a:lstStyle/>
          <a:p>
            <a:endParaRPr lang="en-AU"/>
          </a:p>
        </p:txBody>
      </p:sp>
      <p:sp>
        <p:nvSpPr>
          <p:cNvPr id="9" name="Google Shape;17;p2">
            <a:extLst>
              <a:ext uri="{FF2B5EF4-FFF2-40B4-BE49-F238E27FC236}">
                <a16:creationId xmlns:a16="http://schemas.microsoft.com/office/drawing/2014/main" id="{50F54F76-B059-ED33-A0AA-4724949B630F}"/>
              </a:ext>
            </a:extLst>
          </p:cNvPr>
          <p:cNvSpPr txBox="1">
            <a:spLocks noGrp="1"/>
          </p:cNvSpPr>
          <p:nvPr>
            <p:ph type="body" idx="1"/>
          </p:nvPr>
        </p:nvSpPr>
        <p:spPr>
          <a:xfrm>
            <a:off x="838196" y="1908149"/>
            <a:ext cx="4863863"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 name="Google Shape;17;p2">
            <a:extLst>
              <a:ext uri="{FF2B5EF4-FFF2-40B4-BE49-F238E27FC236}">
                <a16:creationId xmlns:a16="http://schemas.microsoft.com/office/drawing/2014/main" id="{CA2720A7-BEF0-979C-89D3-1C07FB69AA44}"/>
              </a:ext>
            </a:extLst>
          </p:cNvPr>
          <p:cNvSpPr txBox="1">
            <a:spLocks noGrp="1"/>
          </p:cNvSpPr>
          <p:nvPr>
            <p:ph type="body" idx="12"/>
          </p:nvPr>
        </p:nvSpPr>
        <p:spPr>
          <a:xfrm>
            <a:off x="5960852" y="1905662"/>
            <a:ext cx="5719486"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54455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9DF7-71CB-24F9-37CA-319539C664D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7C34475-CF28-48AE-0384-609736789CFB}"/>
              </a:ext>
            </a:extLst>
          </p:cNvPr>
          <p:cNvSpPr>
            <a:spLocks noGrp="1"/>
          </p:cNvSpPr>
          <p:nvPr>
            <p:ph type="dt" idx="10"/>
          </p:nvPr>
        </p:nvSpPr>
        <p:spPr/>
        <p:txBody>
          <a:bodyPr/>
          <a:lstStyle/>
          <a:p>
            <a:endParaRPr lang="en-AU"/>
          </a:p>
        </p:txBody>
      </p:sp>
      <p:sp>
        <p:nvSpPr>
          <p:cNvPr id="4" name="Footer Placeholder 3">
            <a:extLst>
              <a:ext uri="{FF2B5EF4-FFF2-40B4-BE49-F238E27FC236}">
                <a16:creationId xmlns:a16="http://schemas.microsoft.com/office/drawing/2014/main" id="{C054D7FD-AE68-7D9C-6948-D6A627CDA061}"/>
              </a:ext>
            </a:extLst>
          </p:cNvPr>
          <p:cNvSpPr>
            <a:spLocks noGrp="1"/>
          </p:cNvSpPr>
          <p:nvPr>
            <p:ph type="ftr" idx="11"/>
          </p:nvPr>
        </p:nvSpPr>
        <p:spPr/>
        <p:txBody>
          <a:bodyPr/>
          <a:lstStyle/>
          <a:p>
            <a:endParaRPr lang="en-AU"/>
          </a:p>
        </p:txBody>
      </p:sp>
    </p:spTree>
    <p:extLst>
      <p:ext uri="{BB962C8B-B14F-4D97-AF65-F5344CB8AC3E}">
        <p14:creationId xmlns:p14="http://schemas.microsoft.com/office/powerpoint/2010/main" val="184329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yout 3" userDrawn="1">
  <p:cSld name="Layout 3">
    <p:bg>
      <p:bgPr>
        <a:solidFill>
          <a:schemeClr val="lt1"/>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644601" y="739055"/>
            <a:ext cx="7574314" cy="79752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0"/>
          <p:cNvSpPr>
            <a:spLocks noGrp="1"/>
          </p:cNvSpPr>
          <p:nvPr>
            <p:ph type="pic" idx="2"/>
          </p:nvPr>
        </p:nvSpPr>
        <p:spPr>
          <a:xfrm>
            <a:off x="644601" y="1722320"/>
            <a:ext cx="5493022" cy="412638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0C0C0C"/>
              </a:buClr>
              <a:buSzPts val="2400"/>
              <a:buFont typeface="Arial"/>
              <a:buNone/>
              <a:defRPr sz="2400" b="0" i="0" u="none" strike="noStrike" cap="none">
                <a:solidFill>
                  <a:srgbClr val="0C0C0C"/>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4" name="Google Shape;144;p20"/>
          <p:cNvSpPr txBox="1">
            <a:spLocks noGrp="1"/>
          </p:cNvSpPr>
          <p:nvPr>
            <p:ph type="body" idx="6"/>
          </p:nvPr>
        </p:nvSpPr>
        <p:spPr>
          <a:xfrm>
            <a:off x="6219899" y="1722320"/>
            <a:ext cx="5493022" cy="4126389"/>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500"/>
              <a:buNone/>
              <a:defRPr sz="15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7583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yout 5" userDrawn="1">
  <p:cSld name="Layout 5">
    <p:bg>
      <p:bgPr>
        <a:solidFill>
          <a:schemeClr val="lt1"/>
        </a:solidFill>
        <a:effectLst/>
      </p:bgPr>
    </p:bg>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27854" y="855547"/>
            <a:ext cx="5955826" cy="10006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21"/>
          <p:cNvSpPr txBox="1">
            <a:spLocks noGrp="1"/>
          </p:cNvSpPr>
          <p:nvPr>
            <p:ph type="body" idx="1"/>
          </p:nvPr>
        </p:nvSpPr>
        <p:spPr>
          <a:xfrm>
            <a:off x="627854" y="1859310"/>
            <a:ext cx="5955826" cy="408140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Font typeface="Arial"/>
              <a:buNone/>
              <a:defRPr sz="1800"/>
            </a:lvl1pPr>
            <a:lvl2pPr marL="914400" lvl="1" indent="-228600" algn="l">
              <a:lnSpc>
                <a:spcPct val="90000"/>
              </a:lnSpc>
              <a:spcBef>
                <a:spcPts val="12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51281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39077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7106363"/>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7106363"/>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TextBox 5" descr="UDL in Action: the WHAT, the WHY and the HOW&#10;">
            <a:extLst>
              <a:ext uri="{FF2B5EF4-FFF2-40B4-BE49-F238E27FC236}">
                <a16:creationId xmlns:a16="http://schemas.microsoft.com/office/drawing/2014/main" id="{D8E25527-407A-8B88-5BC2-175E4FBF2509}"/>
              </a:ext>
            </a:extLst>
          </p:cNvPr>
          <p:cNvSpPr txBox="1"/>
          <p:nvPr userDrawn="1"/>
        </p:nvSpPr>
        <p:spPr>
          <a:xfrm>
            <a:off x="3353262" y="5895187"/>
            <a:ext cx="5485476" cy="369332"/>
          </a:xfrm>
          <a:prstGeom prst="rect">
            <a:avLst/>
          </a:prstGeom>
          <a:noFill/>
        </p:spPr>
        <p:txBody>
          <a:bodyPr wrap="none" rtlCol="0">
            <a:spAutoFit/>
          </a:bodyPr>
          <a:lstStyle/>
          <a:p>
            <a:pPr algn="ctr"/>
            <a:r>
              <a:rPr lang="en-AU" b="1" i="0">
                <a:solidFill>
                  <a:srgbClr val="664D8C"/>
                </a:solidFill>
                <a:latin typeface="Arial" panose="020B0604020202020204" pitchFamily="34" charset="0"/>
                <a:ea typeface="Lato Black" panose="020F0502020204030203" pitchFamily="34" charset="0"/>
                <a:cs typeface="Arial" panose="020B0604020202020204" pitchFamily="34" charset="0"/>
              </a:rPr>
              <a:t>UDL in Action: the WHAT, the WHY and the HOW</a:t>
            </a:r>
          </a:p>
        </p:txBody>
      </p:sp>
      <p:pic>
        <p:nvPicPr>
          <p:cNvPr id="8" name="Picture 7" descr="The Australian Disability Clearinghouse on Education and Training (ADCET) Logo">
            <a:extLst>
              <a:ext uri="{FF2B5EF4-FFF2-40B4-BE49-F238E27FC236}">
                <a16:creationId xmlns:a16="http://schemas.microsoft.com/office/drawing/2014/main" id="{E5339C01-9D2D-32B1-D5EA-FE17314056FD}"/>
              </a:ext>
            </a:extLst>
          </p:cNvPr>
          <p:cNvPicPr>
            <a:picLocks noChangeAspect="1"/>
          </p:cNvPicPr>
          <p:nvPr userDrawn="1"/>
        </p:nvPicPr>
        <p:blipFill>
          <a:blip r:embed="rId8"/>
          <a:srcRect/>
          <a:stretch/>
        </p:blipFill>
        <p:spPr>
          <a:xfrm>
            <a:off x="9623478" y="5895187"/>
            <a:ext cx="1730322" cy="459504"/>
          </a:xfrm>
          <a:prstGeom prst="rect">
            <a:avLst/>
          </a:prstGeom>
        </p:spPr>
      </p:pic>
      <p:pic>
        <p:nvPicPr>
          <p:cNvPr id="4" name="Picture 3">
            <a:extLst>
              <a:ext uri="{FF2B5EF4-FFF2-40B4-BE49-F238E27FC236}">
                <a16:creationId xmlns:a16="http://schemas.microsoft.com/office/drawing/2014/main" id="{F6242C31-D139-0035-DC8F-A407081EA644}"/>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0" y="3664447"/>
            <a:ext cx="5029200" cy="3291524"/>
          </a:xfrm>
          <a:prstGeom prst="rect">
            <a:avLst/>
          </a:prstGeom>
        </p:spPr>
      </p:pic>
    </p:spTree>
    <p:extLst>
      <p:ext uri="{BB962C8B-B14F-4D97-AF65-F5344CB8AC3E}">
        <p14:creationId xmlns:p14="http://schemas.microsoft.com/office/powerpoint/2010/main" val="2746693748"/>
      </p:ext>
    </p:extLst>
  </p:cSld>
  <p:clrMap bg1="lt1" tx1="dk1" bg2="dk2" tx2="lt2" accent1="accent1" accent2="accent2" accent3="accent3" accent4="accent4" accent5="accent5" accent6="accent6" hlink="hlink" folHlink="folHlink"/>
  <p:sldLayoutIdLst>
    <p:sldLayoutId id="2147483688" r:id="rId1"/>
    <p:sldLayoutId id="2147483682" r:id="rId2"/>
    <p:sldLayoutId id="2147483703" r:id="rId3"/>
    <p:sldLayoutId id="2147483701" r:id="rId4"/>
    <p:sldLayoutId id="2147483698" r:id="rId5"/>
    <p:sldLayoutId id="214748369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users/geralt-9301/?utm_source=link-attribution&amp;utm_medium=referral&amp;utm_campaign=image&amp;utm_content=8132147" TargetMode="External"/><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hyperlink" Target="https://pixabay.com/?utm_source=link-attribution&amp;utm_medium=referral&amp;utm_campaign=image&amp;utm_content=8132147"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doi.org/10.1177/21582440221079811" TargetMode="External"/><Relationship Id="rId3" Type="http://schemas.openxmlformats.org/officeDocument/2006/relationships/hyperlink" Target="https://msd.unimelb.edu.au/__data/assets/pdf_file/0007/3064372/ArkoudisS-Teaching-International-ST.pdf" TargetMode="External"/><Relationship Id="rId7" Type="http://schemas.openxmlformats.org/officeDocument/2006/relationships/hyperlink" Target="https://isana.proceedings.com.au/docs/2004/paper_elliott.pdf" TargetMode="External"/><Relationship Id="rId2" Type="http://schemas.openxmlformats.org/officeDocument/2006/relationships/hyperlink" Target="https://doi.org/10.1177/2158244020924403" TargetMode="External"/><Relationship Id="rId1" Type="http://schemas.openxmlformats.org/officeDocument/2006/relationships/slideLayout" Target="../slideLayouts/slideLayout5.xml"/><Relationship Id="rId6" Type="http://schemas.openxmlformats.org/officeDocument/2006/relationships/hyperlink" Target="https://secure.ecu.edu.au/service-centres/staffonly/CLT/CLO-Resources/Exemplars/1!-ECU-Course-Learning-Outcomes-exemplars-all-courses.pdf" TargetMode="External"/><Relationship Id="rId5" Type="http://schemas.openxmlformats.org/officeDocument/2006/relationships/hyperlink" Target="https://www.researchgate.net/publication/255583992_Aligning_Teaching_for_Constructing_Learning/citation/download" TargetMode="External"/><Relationship Id="rId10" Type="http://schemas.openxmlformats.org/officeDocument/2006/relationships/hyperlink" Target="https://doi.org/10.32674/jis.v10i3.2005" TargetMode="External"/><Relationship Id="rId4" Type="http://schemas.openxmlformats.org/officeDocument/2006/relationships/hyperlink" Target="https://ltr.edu.au/resources/SP14-4612_ArkoudisHarris_FinalReport_2018.pdf" TargetMode="External"/><Relationship Id="rId9" Type="http://schemas.openxmlformats.org/officeDocument/2006/relationships/hyperlink" Target="https://research.thea.ie/handle/20.500.12065/4118"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education.gov.au/higher-education-statistics/resources/2020-section-11-equity-group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3F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6AC9DA-37D8-2BDA-6921-451BB2ABC026}"/>
              </a:ext>
            </a:extLst>
          </p:cNvPr>
          <p:cNvSpPr>
            <a:spLocks noGrp="1"/>
          </p:cNvSpPr>
          <p:nvPr>
            <p:ph type="ctrTitle"/>
          </p:nvPr>
        </p:nvSpPr>
        <p:spPr>
          <a:xfrm>
            <a:off x="1635820" y="1316180"/>
            <a:ext cx="7404981" cy="2001254"/>
          </a:xfrm>
        </p:spPr>
        <p:txBody>
          <a:bodyPr/>
          <a:lstStyle/>
          <a:p>
            <a:pPr algn="ctr"/>
            <a:r>
              <a:rPr lang="en-AU" sz="7200" b="1">
                <a:solidFill>
                  <a:srgbClr val="664D8C"/>
                </a:solidFill>
                <a:ea typeface="Lato"/>
              </a:rPr>
              <a:t>Inclusive by Design</a:t>
            </a:r>
            <a:endParaRPr lang="en-AU" sz="7200" b="1">
              <a:solidFill>
                <a:srgbClr val="664D8C"/>
              </a:solidFill>
              <a:latin typeface="Arial" panose="020B0604020202020204" pitchFamily="34" charset="0"/>
              <a:ea typeface="Lato" panose="020F0502020204030203" pitchFamily="34" charset="0"/>
              <a:cs typeface="Arial" panose="020B0604020202020204" pitchFamily="34" charset="0"/>
            </a:endParaRPr>
          </a:p>
        </p:txBody>
      </p:sp>
      <p:pic>
        <p:nvPicPr>
          <p:cNvPr id="4" name="Picture 3">
            <a:extLst>
              <a:ext uri="{FF2B5EF4-FFF2-40B4-BE49-F238E27FC236}">
                <a16:creationId xmlns:a16="http://schemas.microsoft.com/office/drawing/2014/main" id="{CC4F98E9-071C-4D7E-28A4-D6C127D852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64858" y="0"/>
            <a:ext cx="4164490" cy="4109013"/>
          </a:xfrm>
          <a:prstGeom prst="rect">
            <a:avLst/>
          </a:prstGeom>
        </p:spPr>
      </p:pic>
      <p:pic>
        <p:nvPicPr>
          <p:cNvPr id="6" name="Picture 5">
            <a:extLst>
              <a:ext uri="{FF2B5EF4-FFF2-40B4-BE49-F238E27FC236}">
                <a16:creationId xmlns:a16="http://schemas.microsoft.com/office/drawing/2014/main" id="{00BD4921-35EA-CE46-8869-9C645F14BF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1060" y="522790"/>
            <a:ext cx="801598" cy="1531716"/>
          </a:xfrm>
          <a:prstGeom prst="rect">
            <a:avLst/>
          </a:prstGeom>
        </p:spPr>
      </p:pic>
      <p:pic>
        <p:nvPicPr>
          <p:cNvPr id="9" name="Picture 8">
            <a:extLst>
              <a:ext uri="{FF2B5EF4-FFF2-40B4-BE49-F238E27FC236}">
                <a16:creationId xmlns:a16="http://schemas.microsoft.com/office/drawing/2014/main" id="{AB2DFDCF-32D2-8CBD-81F1-E1DB19455BD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964601" y="2330892"/>
            <a:ext cx="2811498" cy="2196216"/>
          </a:xfrm>
          <a:prstGeom prst="rect">
            <a:avLst/>
          </a:prstGeom>
        </p:spPr>
      </p:pic>
      <p:sp>
        <p:nvSpPr>
          <p:cNvPr id="2" name="Title 6">
            <a:extLst>
              <a:ext uri="{FF2B5EF4-FFF2-40B4-BE49-F238E27FC236}">
                <a16:creationId xmlns:a16="http://schemas.microsoft.com/office/drawing/2014/main" id="{7B234991-99D4-2CC7-CB7F-020C21EBFFBD}"/>
              </a:ext>
            </a:extLst>
          </p:cNvPr>
          <p:cNvSpPr txBox="1">
            <a:spLocks/>
          </p:cNvSpPr>
          <p:nvPr/>
        </p:nvSpPr>
        <p:spPr>
          <a:xfrm>
            <a:off x="1471859" y="3582198"/>
            <a:ext cx="8346396" cy="23069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400"/>
              <a:buFont typeface="Arial"/>
              <a:buNone/>
              <a:defRPr sz="3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AU" sz="4000" kern="0">
                <a:solidFill>
                  <a:srgbClr val="664D8C"/>
                </a:solidFill>
                <a:ea typeface="Lato"/>
              </a:rPr>
              <a:t>Dr Charmaine Herfkens-Fernandez</a:t>
            </a:r>
            <a:endParaRPr lang="en-AU" sz="4000" kern="0">
              <a:solidFill>
                <a:srgbClr val="664D8C"/>
              </a:solidFill>
              <a:latin typeface="Arial" panose="020B0604020202020204" pitchFamily="34" charset="0"/>
              <a:ea typeface="Lato" panose="020F0502020204030203" pitchFamily="34" charset="0"/>
              <a:cs typeface="Arial" panose="020B0604020202020204" pitchFamily="34" charset="0"/>
            </a:endParaRPr>
          </a:p>
          <a:p>
            <a:pPr algn="ctr"/>
            <a:r>
              <a:rPr lang="en-AU" sz="4000" kern="0">
                <a:solidFill>
                  <a:srgbClr val="664D8C"/>
                </a:solidFill>
                <a:ea typeface="Lato"/>
              </a:rPr>
              <a:t>Alejandra </a:t>
            </a:r>
            <a:r>
              <a:rPr lang="en-AU" sz="4000" kern="0" err="1">
                <a:solidFill>
                  <a:srgbClr val="664D8C"/>
                </a:solidFill>
                <a:ea typeface="Lato"/>
              </a:rPr>
              <a:t>Speziali</a:t>
            </a:r>
          </a:p>
          <a:p>
            <a:pPr algn="ctr"/>
            <a:r>
              <a:rPr lang="en-AU" sz="4000" kern="0">
                <a:solidFill>
                  <a:srgbClr val="664D8C"/>
                </a:solidFill>
                <a:ea typeface="Lato"/>
              </a:rPr>
              <a:t>Heather Pate</a:t>
            </a:r>
          </a:p>
        </p:txBody>
      </p:sp>
    </p:spTree>
    <p:extLst>
      <p:ext uri="{BB962C8B-B14F-4D97-AF65-F5344CB8AC3E}">
        <p14:creationId xmlns:p14="http://schemas.microsoft.com/office/powerpoint/2010/main" val="209406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AF6E-333A-701D-A219-31DF70722716}"/>
              </a:ext>
            </a:extLst>
          </p:cNvPr>
          <p:cNvSpPr>
            <a:spLocks noGrp="1"/>
          </p:cNvSpPr>
          <p:nvPr>
            <p:ph type="title"/>
          </p:nvPr>
        </p:nvSpPr>
        <p:spPr>
          <a:xfrm>
            <a:off x="1" y="529389"/>
            <a:ext cx="12012328" cy="1007189"/>
          </a:xfrm>
        </p:spPr>
        <p:txBody>
          <a:bodyPr/>
          <a:lstStyle/>
          <a:p>
            <a:pPr algn="ctr"/>
            <a:r>
              <a:rPr lang="en-US" sz="3600" dirty="0">
                <a:solidFill>
                  <a:schemeClr val="tx1"/>
                </a:solidFill>
              </a:rPr>
              <a:t>Overview of the </a:t>
            </a:r>
            <a:br>
              <a:rPr lang="en-US" sz="3600" dirty="0">
                <a:solidFill>
                  <a:schemeClr val="tx1"/>
                </a:solidFill>
              </a:rPr>
            </a:br>
            <a:r>
              <a:rPr lang="en-US" sz="3600" i="1" dirty="0">
                <a:solidFill>
                  <a:schemeClr val="tx1"/>
                </a:solidFill>
              </a:rPr>
              <a:t>Engaging and Supporting International Students</a:t>
            </a:r>
            <a:r>
              <a:rPr lang="en-US" sz="3600" dirty="0">
                <a:solidFill>
                  <a:schemeClr val="tx1"/>
                </a:solidFill>
              </a:rPr>
              <a:t> Workshop</a:t>
            </a:r>
          </a:p>
        </p:txBody>
      </p:sp>
      <p:sp>
        <p:nvSpPr>
          <p:cNvPr id="5" name="Freeform: Shape 4">
            <a:extLst>
              <a:ext uri="{FF2B5EF4-FFF2-40B4-BE49-F238E27FC236}">
                <a16:creationId xmlns:a16="http://schemas.microsoft.com/office/drawing/2014/main" id="{63AAC1A5-5372-4808-4C06-5C878AE50809}"/>
              </a:ext>
            </a:extLst>
          </p:cNvPr>
          <p:cNvSpPr/>
          <p:nvPr/>
        </p:nvSpPr>
        <p:spPr>
          <a:xfrm>
            <a:off x="1620339" y="2474118"/>
            <a:ext cx="2144469" cy="2194531"/>
          </a:xfrm>
          <a:custGeom>
            <a:avLst/>
            <a:gdLst>
              <a:gd name="connsiteX0" fmla="*/ 0 w 1748479"/>
              <a:gd name="connsiteY0" fmla="*/ 0 h 1049087"/>
              <a:gd name="connsiteX1" fmla="*/ 1748479 w 1748479"/>
              <a:gd name="connsiteY1" fmla="*/ 0 h 1049087"/>
              <a:gd name="connsiteX2" fmla="*/ 1748479 w 1748479"/>
              <a:gd name="connsiteY2" fmla="*/ 1049087 h 1049087"/>
              <a:gd name="connsiteX3" fmla="*/ 0 w 1748479"/>
              <a:gd name="connsiteY3" fmla="*/ 1049087 h 1049087"/>
              <a:gd name="connsiteX4" fmla="*/ 0 w 1748479"/>
              <a:gd name="connsiteY4" fmla="*/ 0 h 104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479" h="1049087">
                <a:moveTo>
                  <a:pt x="0" y="0"/>
                </a:moveTo>
                <a:lnTo>
                  <a:pt x="1748479" y="0"/>
                </a:lnTo>
                <a:lnTo>
                  <a:pt x="1748479" y="1049087"/>
                </a:lnTo>
                <a:lnTo>
                  <a:pt x="0" y="1049087"/>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577850">
              <a:lnSpc>
                <a:spcPct val="90000"/>
              </a:lnSpc>
              <a:spcBef>
                <a:spcPct val="0"/>
              </a:spcBef>
              <a:spcAft>
                <a:spcPct val="35000"/>
              </a:spcAft>
            </a:pPr>
            <a:r>
              <a:rPr lang="en-AU" sz="2000" kern="1200" dirty="0"/>
              <a:t>Module 1</a:t>
            </a:r>
            <a:endParaRPr lang="en-US" dirty="0"/>
          </a:p>
          <a:p>
            <a:pPr algn="ctr" defTabSz="577850">
              <a:lnSpc>
                <a:spcPct val="90000"/>
              </a:lnSpc>
              <a:spcBef>
                <a:spcPct val="0"/>
              </a:spcBef>
              <a:spcAft>
                <a:spcPct val="35000"/>
              </a:spcAft>
            </a:pPr>
            <a:r>
              <a:rPr lang="en-AU" sz="2000" dirty="0"/>
              <a:t> </a:t>
            </a:r>
            <a:r>
              <a:rPr lang="en-AU" sz="2000" kern="1200" dirty="0"/>
              <a:t>Teaching and Learning with an International Cohort</a:t>
            </a:r>
            <a:endParaRPr lang="en-AU" dirty="0"/>
          </a:p>
        </p:txBody>
      </p:sp>
      <p:sp>
        <p:nvSpPr>
          <p:cNvPr id="6" name="Freeform: Shape 5">
            <a:extLst>
              <a:ext uri="{FF2B5EF4-FFF2-40B4-BE49-F238E27FC236}">
                <a16:creationId xmlns:a16="http://schemas.microsoft.com/office/drawing/2014/main" id="{F7357155-A8C2-8BDB-D769-3B9AC5EDA75E}"/>
              </a:ext>
            </a:extLst>
          </p:cNvPr>
          <p:cNvSpPr/>
          <p:nvPr/>
        </p:nvSpPr>
        <p:spPr>
          <a:xfrm>
            <a:off x="3783263" y="2474118"/>
            <a:ext cx="2144469" cy="2194531"/>
          </a:xfrm>
          <a:custGeom>
            <a:avLst/>
            <a:gdLst>
              <a:gd name="connsiteX0" fmla="*/ 0 w 1748479"/>
              <a:gd name="connsiteY0" fmla="*/ 0 h 1049087"/>
              <a:gd name="connsiteX1" fmla="*/ 1748479 w 1748479"/>
              <a:gd name="connsiteY1" fmla="*/ 0 h 1049087"/>
              <a:gd name="connsiteX2" fmla="*/ 1748479 w 1748479"/>
              <a:gd name="connsiteY2" fmla="*/ 1049087 h 1049087"/>
              <a:gd name="connsiteX3" fmla="*/ 0 w 1748479"/>
              <a:gd name="connsiteY3" fmla="*/ 1049087 h 1049087"/>
              <a:gd name="connsiteX4" fmla="*/ 0 w 1748479"/>
              <a:gd name="connsiteY4" fmla="*/ 0 h 104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479" h="1049087">
                <a:moveTo>
                  <a:pt x="0" y="0"/>
                </a:moveTo>
                <a:lnTo>
                  <a:pt x="1748479" y="0"/>
                </a:lnTo>
                <a:lnTo>
                  <a:pt x="1748479" y="1049087"/>
                </a:lnTo>
                <a:lnTo>
                  <a:pt x="0" y="1049087"/>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lvl="0" indent="0" algn="ctr" defTabSz="577850">
              <a:lnSpc>
                <a:spcPct val="90000"/>
              </a:lnSpc>
              <a:spcBef>
                <a:spcPct val="0"/>
              </a:spcBef>
              <a:spcAft>
                <a:spcPct val="35000"/>
              </a:spcAft>
              <a:buNone/>
            </a:pPr>
            <a:r>
              <a:rPr lang="en-AU" sz="2000" kern="1200" dirty="0"/>
              <a:t>Module 2</a:t>
            </a:r>
          </a:p>
          <a:p>
            <a:pPr marL="0" lvl="0" indent="0" algn="ctr" defTabSz="577850">
              <a:lnSpc>
                <a:spcPct val="90000"/>
              </a:lnSpc>
              <a:spcBef>
                <a:spcPct val="0"/>
              </a:spcBef>
              <a:spcAft>
                <a:spcPct val="35000"/>
              </a:spcAft>
              <a:buNone/>
            </a:pPr>
            <a:r>
              <a:rPr lang="en-AU" sz="2000" kern="1200" dirty="0"/>
              <a:t>Building Inclusive Canvas Sites and Unit Resources</a:t>
            </a:r>
          </a:p>
        </p:txBody>
      </p:sp>
      <p:sp>
        <p:nvSpPr>
          <p:cNvPr id="7" name="Freeform: Shape 6">
            <a:extLst>
              <a:ext uri="{FF2B5EF4-FFF2-40B4-BE49-F238E27FC236}">
                <a16:creationId xmlns:a16="http://schemas.microsoft.com/office/drawing/2014/main" id="{6BEA5C2C-4A9F-538E-9AF7-8B735CFE512A}"/>
              </a:ext>
            </a:extLst>
          </p:cNvPr>
          <p:cNvSpPr/>
          <p:nvPr/>
        </p:nvSpPr>
        <p:spPr>
          <a:xfrm>
            <a:off x="6000930" y="2474118"/>
            <a:ext cx="2358914" cy="2194531"/>
          </a:xfrm>
          <a:custGeom>
            <a:avLst/>
            <a:gdLst>
              <a:gd name="connsiteX0" fmla="*/ 0 w 1748479"/>
              <a:gd name="connsiteY0" fmla="*/ 0 h 1049087"/>
              <a:gd name="connsiteX1" fmla="*/ 1748479 w 1748479"/>
              <a:gd name="connsiteY1" fmla="*/ 0 h 1049087"/>
              <a:gd name="connsiteX2" fmla="*/ 1748479 w 1748479"/>
              <a:gd name="connsiteY2" fmla="*/ 1049087 h 1049087"/>
              <a:gd name="connsiteX3" fmla="*/ 0 w 1748479"/>
              <a:gd name="connsiteY3" fmla="*/ 1049087 h 1049087"/>
              <a:gd name="connsiteX4" fmla="*/ 0 w 1748479"/>
              <a:gd name="connsiteY4" fmla="*/ 0 h 104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479" h="1049087">
                <a:moveTo>
                  <a:pt x="0" y="0"/>
                </a:moveTo>
                <a:lnTo>
                  <a:pt x="1748479" y="0"/>
                </a:lnTo>
                <a:lnTo>
                  <a:pt x="1748479" y="1049087"/>
                </a:lnTo>
                <a:lnTo>
                  <a:pt x="0" y="1049087"/>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lvl="0" indent="0" algn="ctr" defTabSz="577850">
              <a:lnSpc>
                <a:spcPct val="90000"/>
              </a:lnSpc>
              <a:spcBef>
                <a:spcPct val="0"/>
              </a:spcBef>
              <a:spcAft>
                <a:spcPct val="35000"/>
              </a:spcAft>
              <a:buNone/>
            </a:pPr>
            <a:r>
              <a:rPr lang="en-AU" sz="2000" kern="1200" dirty="0"/>
              <a:t>Module 3</a:t>
            </a:r>
          </a:p>
          <a:p>
            <a:pPr marL="0" lvl="0" indent="0" algn="ctr" defTabSz="577850">
              <a:lnSpc>
                <a:spcPct val="90000"/>
              </a:lnSpc>
              <a:spcBef>
                <a:spcPct val="0"/>
              </a:spcBef>
              <a:spcAft>
                <a:spcPct val="35000"/>
              </a:spcAft>
              <a:buNone/>
            </a:pPr>
            <a:r>
              <a:rPr lang="en-AU" sz="2000" kern="1200" dirty="0"/>
              <a:t>Developing Meaningful Connections with International Students</a:t>
            </a:r>
          </a:p>
        </p:txBody>
      </p:sp>
      <p:sp>
        <p:nvSpPr>
          <p:cNvPr id="8" name="Freeform: Shape 7">
            <a:extLst>
              <a:ext uri="{FF2B5EF4-FFF2-40B4-BE49-F238E27FC236}">
                <a16:creationId xmlns:a16="http://schemas.microsoft.com/office/drawing/2014/main" id="{38266C39-2035-D170-9AA5-6FF5C3980785}"/>
              </a:ext>
            </a:extLst>
          </p:cNvPr>
          <p:cNvSpPr/>
          <p:nvPr/>
        </p:nvSpPr>
        <p:spPr>
          <a:xfrm>
            <a:off x="8403608" y="2474118"/>
            <a:ext cx="2358914" cy="2194531"/>
          </a:xfrm>
          <a:custGeom>
            <a:avLst/>
            <a:gdLst>
              <a:gd name="connsiteX0" fmla="*/ 0 w 1748479"/>
              <a:gd name="connsiteY0" fmla="*/ 0 h 1049087"/>
              <a:gd name="connsiteX1" fmla="*/ 1748479 w 1748479"/>
              <a:gd name="connsiteY1" fmla="*/ 0 h 1049087"/>
              <a:gd name="connsiteX2" fmla="*/ 1748479 w 1748479"/>
              <a:gd name="connsiteY2" fmla="*/ 1049087 h 1049087"/>
              <a:gd name="connsiteX3" fmla="*/ 0 w 1748479"/>
              <a:gd name="connsiteY3" fmla="*/ 1049087 h 1049087"/>
              <a:gd name="connsiteX4" fmla="*/ 0 w 1748479"/>
              <a:gd name="connsiteY4" fmla="*/ 0 h 104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479" h="1049087">
                <a:moveTo>
                  <a:pt x="0" y="0"/>
                </a:moveTo>
                <a:lnTo>
                  <a:pt x="1748479" y="0"/>
                </a:lnTo>
                <a:lnTo>
                  <a:pt x="1748479" y="1049087"/>
                </a:lnTo>
                <a:lnTo>
                  <a:pt x="0" y="1049087"/>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lvl="0" indent="0" algn="ctr" defTabSz="577850">
              <a:lnSpc>
                <a:spcPct val="90000"/>
              </a:lnSpc>
              <a:spcBef>
                <a:spcPct val="0"/>
              </a:spcBef>
              <a:spcAft>
                <a:spcPct val="35000"/>
              </a:spcAft>
              <a:buNone/>
            </a:pPr>
            <a:r>
              <a:rPr lang="en-AU" sz="2000" kern="1200" dirty="0"/>
              <a:t>Next Steps</a:t>
            </a:r>
          </a:p>
          <a:p>
            <a:pPr marL="0" lvl="0" indent="0" algn="ctr" defTabSz="577850">
              <a:lnSpc>
                <a:spcPct val="90000"/>
              </a:lnSpc>
              <a:spcBef>
                <a:spcPct val="0"/>
              </a:spcBef>
              <a:spcAft>
                <a:spcPct val="35000"/>
              </a:spcAft>
              <a:buNone/>
            </a:pPr>
            <a:r>
              <a:rPr lang="en-AU" sz="2000" kern="1200" dirty="0"/>
              <a:t>Establishing a Community of Practice in the Course</a:t>
            </a:r>
          </a:p>
        </p:txBody>
      </p:sp>
    </p:spTree>
    <p:extLst>
      <p:ext uri="{BB962C8B-B14F-4D97-AF65-F5344CB8AC3E}">
        <p14:creationId xmlns:p14="http://schemas.microsoft.com/office/powerpoint/2010/main" val="398631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257D-CA53-1B67-6004-7E9B1EFDBB05}"/>
              </a:ext>
            </a:extLst>
          </p:cNvPr>
          <p:cNvSpPr>
            <a:spLocks noGrp="1"/>
          </p:cNvSpPr>
          <p:nvPr>
            <p:ph type="title"/>
          </p:nvPr>
        </p:nvSpPr>
        <p:spPr>
          <a:xfrm>
            <a:off x="644601" y="452387"/>
            <a:ext cx="11281100" cy="1084191"/>
          </a:xfrm>
        </p:spPr>
        <p:txBody>
          <a:bodyPr/>
          <a:lstStyle/>
          <a:p>
            <a:pPr algn="ctr"/>
            <a:r>
              <a:rPr lang="en-US" sz="3600" dirty="0"/>
              <a:t>Module 1: Teaching and Learning with an International Cohort</a:t>
            </a:r>
          </a:p>
        </p:txBody>
      </p:sp>
      <p:sp>
        <p:nvSpPr>
          <p:cNvPr id="10" name="TextBox 9">
            <a:extLst>
              <a:ext uri="{FF2B5EF4-FFF2-40B4-BE49-F238E27FC236}">
                <a16:creationId xmlns:a16="http://schemas.microsoft.com/office/drawing/2014/main" id="{73D52D94-01D7-9B82-2576-CCCAF9A28330}"/>
              </a:ext>
            </a:extLst>
          </p:cNvPr>
          <p:cNvSpPr txBox="1"/>
          <p:nvPr/>
        </p:nvSpPr>
        <p:spPr>
          <a:xfrm>
            <a:off x="779318" y="1893454"/>
            <a:ext cx="6049818" cy="2895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cs typeface="Arial"/>
              </a:rPr>
              <a:t>Provide multiple ways to engage with learning</a:t>
            </a:r>
            <a:r>
              <a:rPr lang="en-US" sz="2000" i="1">
                <a:cs typeface="Arial"/>
              </a:rPr>
              <a:t>.</a:t>
            </a:r>
            <a:endParaRPr lang="en-US" sz="2000" i="1" dirty="0">
              <a:cs typeface="Arial"/>
            </a:endParaRPr>
          </a:p>
          <a:p>
            <a:endParaRPr lang="en-US" sz="2000" dirty="0">
              <a:cs typeface="Arial"/>
            </a:endParaRPr>
          </a:p>
          <a:p>
            <a:pPr>
              <a:spcBef>
                <a:spcPts val="750"/>
              </a:spcBef>
            </a:pPr>
            <a:r>
              <a:rPr lang="en-US" sz="2000" dirty="0">
                <a:cs typeface="Arial"/>
              </a:rPr>
              <a:t>Goal: Expert learners who are purposeful and motivated</a:t>
            </a:r>
          </a:p>
          <a:p>
            <a:endParaRPr lang="en-US" sz="2000" dirty="0">
              <a:cs typeface="Arial"/>
            </a:endParaRPr>
          </a:p>
          <a:p>
            <a:pPr marL="285750" indent="-285750">
              <a:lnSpc>
                <a:spcPts val="1540"/>
              </a:lnSpc>
              <a:spcBef>
                <a:spcPts val="750"/>
              </a:spcBef>
              <a:buFont typeface="Arial,Sans-Serif"/>
              <a:buChar char="•"/>
            </a:pPr>
            <a:r>
              <a:rPr lang="en-US">
                <a:cs typeface="Arial"/>
              </a:rPr>
              <a:t>Self regulation</a:t>
            </a:r>
          </a:p>
          <a:p>
            <a:pPr marL="285750" indent="-285750">
              <a:lnSpc>
                <a:spcPts val="1540"/>
              </a:lnSpc>
              <a:spcBef>
                <a:spcPts val="750"/>
              </a:spcBef>
              <a:buFont typeface="Arial,Sans-Serif"/>
              <a:buChar char="•"/>
            </a:pPr>
            <a:r>
              <a:rPr lang="en-US">
                <a:cs typeface="Arial"/>
              </a:rPr>
              <a:t>Recruiting interest</a:t>
            </a:r>
            <a:endParaRPr lang="en-US"/>
          </a:p>
          <a:p>
            <a:pPr marL="285750" indent="-285750">
              <a:lnSpc>
                <a:spcPts val="1540"/>
              </a:lnSpc>
              <a:spcBef>
                <a:spcPts val="750"/>
              </a:spcBef>
              <a:buFont typeface="Arial,Sans-Serif"/>
              <a:buChar char="•"/>
            </a:pPr>
            <a:r>
              <a:rPr lang="en-US" dirty="0">
                <a:cs typeface="Arial"/>
              </a:rPr>
              <a:t>Sustaining effort and persistence</a:t>
            </a:r>
          </a:p>
          <a:p>
            <a:endParaRPr lang="en-US" dirty="0">
              <a:cs typeface="Arial"/>
            </a:endParaRPr>
          </a:p>
        </p:txBody>
      </p:sp>
      <p:sp>
        <p:nvSpPr>
          <p:cNvPr id="9" name="TextBox 1">
            <a:extLst>
              <a:ext uri="{FF2B5EF4-FFF2-40B4-BE49-F238E27FC236}">
                <a16:creationId xmlns:a16="http://schemas.microsoft.com/office/drawing/2014/main" id="{93B4086D-6C42-E7FC-3102-E18D9F8599A9}"/>
              </a:ext>
            </a:extLst>
          </p:cNvPr>
          <p:cNvSpPr txBox="1"/>
          <p:nvPr/>
        </p:nvSpPr>
        <p:spPr>
          <a:xfrm>
            <a:off x="7045431" y="1890107"/>
            <a:ext cx="4289507" cy="1685077"/>
          </a:xfrm>
          <a:prstGeom prst="rect">
            <a:avLst/>
          </a:prstGeom>
          <a:solidFill>
            <a:schemeClr val="accent1">
              <a:lumMod val="50000"/>
            </a:schemeClr>
          </a:solid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AU" sz="1800" dirty="0">
                <a:solidFill>
                  <a:schemeClr val="bg1"/>
                </a:solidFill>
                <a:ea typeface="+mn-lt"/>
                <a:cs typeface="+mn-lt"/>
              </a:rPr>
              <a:t>This module addresses: </a:t>
            </a:r>
            <a:endParaRPr lang="en-US" dirty="0">
              <a:solidFill>
                <a:schemeClr val="bg1"/>
              </a:solidFill>
              <a:ea typeface="+mn-lt"/>
              <a:cs typeface="+mn-lt"/>
            </a:endParaRPr>
          </a:p>
          <a:p>
            <a:pPr marL="285750" indent="-285750">
              <a:buFont typeface="Arial"/>
              <a:buChar char="•"/>
            </a:pPr>
            <a:r>
              <a:rPr lang="en-AU" sz="1800" dirty="0">
                <a:solidFill>
                  <a:schemeClr val="bg1"/>
                </a:solidFill>
                <a:ea typeface="+mn-lt"/>
                <a:cs typeface="+mn-lt"/>
              </a:rPr>
              <a:t>Strategies on engaging and supporting international students in an Australian higher education context.</a:t>
            </a:r>
          </a:p>
          <a:p>
            <a:endParaRPr lang="en-US" dirty="0">
              <a:solidFill>
                <a:schemeClr val="bg1"/>
              </a:solidFill>
              <a:ea typeface="+mn-lt"/>
              <a:cs typeface="+mn-lt"/>
            </a:endParaRPr>
          </a:p>
        </p:txBody>
      </p:sp>
    </p:spTree>
    <p:extLst>
      <p:ext uri="{BB962C8B-B14F-4D97-AF65-F5344CB8AC3E}">
        <p14:creationId xmlns:p14="http://schemas.microsoft.com/office/powerpoint/2010/main" val="4020900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DFD-E362-854A-C8D9-AAABBE359E57}"/>
              </a:ext>
            </a:extLst>
          </p:cNvPr>
          <p:cNvSpPr>
            <a:spLocks noGrp="1"/>
          </p:cNvSpPr>
          <p:nvPr>
            <p:ph type="title"/>
          </p:nvPr>
        </p:nvSpPr>
        <p:spPr/>
        <p:txBody>
          <a:bodyPr/>
          <a:lstStyle/>
          <a:p>
            <a:r>
              <a:rPr lang="en-US" dirty="0"/>
              <a:t>Self Regulation</a:t>
            </a:r>
          </a:p>
        </p:txBody>
      </p:sp>
      <p:sp>
        <p:nvSpPr>
          <p:cNvPr id="4" name="Text Placeholder 3">
            <a:extLst>
              <a:ext uri="{FF2B5EF4-FFF2-40B4-BE49-F238E27FC236}">
                <a16:creationId xmlns:a16="http://schemas.microsoft.com/office/drawing/2014/main" id="{D258CD58-CD4F-4939-5EF9-00AAAA57EAD2}"/>
              </a:ext>
            </a:extLst>
          </p:cNvPr>
          <p:cNvSpPr>
            <a:spLocks noGrp="1"/>
          </p:cNvSpPr>
          <p:nvPr>
            <p:ph type="body" idx="6"/>
          </p:nvPr>
        </p:nvSpPr>
        <p:spPr>
          <a:xfrm>
            <a:off x="772089" y="2019421"/>
            <a:ext cx="5493022" cy="2389899"/>
          </a:xfrm>
        </p:spPr>
        <p:txBody>
          <a:bodyPr/>
          <a:lstStyle/>
          <a:p>
            <a:pPr marL="0" indent="0" algn="l"/>
            <a:r>
              <a:rPr lang="en-US" sz="2000" i="1" dirty="0"/>
              <a:t>Develop self-assessment and </a:t>
            </a:r>
            <a:r>
              <a:rPr lang="en-US" sz="2000" i="1"/>
              <a:t>reflection.</a:t>
            </a:r>
            <a:endParaRPr lang="en-US" sz="2000" dirty="0"/>
          </a:p>
          <a:p>
            <a:pPr marL="0" indent="0" algn="l"/>
            <a:r>
              <a:rPr lang="en-US" sz="2000" i="1"/>
              <a:t>Facilitate personal coping skills and strategies.</a:t>
            </a:r>
            <a:endParaRPr lang="en-US" i="1"/>
          </a:p>
          <a:p>
            <a:pPr marL="0" indent="0" algn="l"/>
            <a:endParaRPr lang="en-US" sz="2000" dirty="0"/>
          </a:p>
          <a:p>
            <a:pPr marL="0" indent="0" algn="l"/>
            <a:r>
              <a:rPr lang="en-US" sz="2000" dirty="0"/>
              <a:t>Task: Flipped the class – participants were given opportunity to engage with content before attending workshop</a:t>
            </a:r>
          </a:p>
        </p:txBody>
      </p:sp>
      <p:pic>
        <p:nvPicPr>
          <p:cNvPr id="5" name="Picture 4" descr="Screenshot from Module 1 Content: Getting started. Video still with a group of children playing with rings">
            <a:extLst>
              <a:ext uri="{FF2B5EF4-FFF2-40B4-BE49-F238E27FC236}">
                <a16:creationId xmlns:a16="http://schemas.microsoft.com/office/drawing/2014/main" id="{C1A094FE-C5A4-D20B-3D24-A8CC54637CC1}"/>
              </a:ext>
            </a:extLst>
          </p:cNvPr>
          <p:cNvPicPr>
            <a:picLocks noChangeAspect="1"/>
          </p:cNvPicPr>
          <p:nvPr/>
        </p:nvPicPr>
        <p:blipFill>
          <a:blip r:embed="rId2"/>
          <a:stretch>
            <a:fillRect/>
          </a:stretch>
        </p:blipFill>
        <p:spPr>
          <a:xfrm>
            <a:off x="6715992" y="1176728"/>
            <a:ext cx="4526972" cy="366461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582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ED55-146D-4C2A-9296-677A72DBAA0F}"/>
              </a:ext>
            </a:extLst>
          </p:cNvPr>
          <p:cNvSpPr>
            <a:spLocks noGrp="1"/>
          </p:cNvSpPr>
          <p:nvPr>
            <p:ph type="title"/>
          </p:nvPr>
        </p:nvSpPr>
        <p:spPr/>
        <p:txBody>
          <a:bodyPr/>
          <a:lstStyle/>
          <a:p>
            <a:r>
              <a:rPr lang="en-US" dirty="0"/>
              <a:t>Recruiting Interest</a:t>
            </a:r>
          </a:p>
        </p:txBody>
      </p:sp>
      <p:sp>
        <p:nvSpPr>
          <p:cNvPr id="4" name="Text Placeholder 3">
            <a:extLst>
              <a:ext uri="{FF2B5EF4-FFF2-40B4-BE49-F238E27FC236}">
                <a16:creationId xmlns:a16="http://schemas.microsoft.com/office/drawing/2014/main" id="{ABAE5B3B-51B4-B6D9-5C70-C255E82ECD02}"/>
              </a:ext>
            </a:extLst>
          </p:cNvPr>
          <p:cNvSpPr>
            <a:spLocks noGrp="1"/>
          </p:cNvSpPr>
          <p:nvPr>
            <p:ph type="body" idx="6"/>
          </p:nvPr>
        </p:nvSpPr>
        <p:spPr>
          <a:xfrm>
            <a:off x="695399" y="1635729"/>
            <a:ext cx="5493022" cy="4126389"/>
          </a:xfrm>
        </p:spPr>
        <p:txBody>
          <a:bodyPr/>
          <a:lstStyle/>
          <a:p>
            <a:pPr marL="0" indent="0" algn="l"/>
            <a:r>
              <a:rPr lang="en-US" sz="2000" i="1" dirty="0" err="1">
                <a:solidFill>
                  <a:schemeClr val="tx1"/>
                </a:solidFill>
                <a:cs typeface="Calibri"/>
              </a:rPr>
              <a:t>Optimise</a:t>
            </a:r>
            <a:r>
              <a:rPr lang="en-US" sz="2000" i="1" dirty="0">
                <a:solidFill>
                  <a:schemeClr val="tx1"/>
                </a:solidFill>
                <a:cs typeface="Calibri"/>
              </a:rPr>
              <a:t> relevance, value, and authenticity</a:t>
            </a:r>
          </a:p>
          <a:p>
            <a:pPr marL="0" indent="0" algn="l"/>
            <a:r>
              <a:rPr lang="en-US" sz="2000" i="1" err="1"/>
              <a:t>Optimise</a:t>
            </a:r>
            <a:r>
              <a:rPr lang="en-US" sz="2000" i="1"/>
              <a:t> individual choice and autonomy</a:t>
            </a:r>
            <a:endParaRPr lang="en-US" i="1"/>
          </a:p>
          <a:p>
            <a:pPr marL="0" indent="0" algn="l"/>
            <a:endParaRPr lang="en-US" sz="1400" i="1">
              <a:solidFill>
                <a:schemeClr val="tx1"/>
              </a:solidFill>
              <a:latin typeface="Calibri"/>
              <a:ea typeface="+mn-ea"/>
              <a:cs typeface="Calibri"/>
            </a:endParaRPr>
          </a:p>
          <a:p>
            <a:pPr marL="0" indent="0" algn="l"/>
            <a:endParaRPr lang="en-US" sz="2000" kern="1200" dirty="0">
              <a:solidFill>
                <a:schemeClr val="tx1"/>
              </a:solidFill>
              <a:latin typeface="+mn-lt"/>
              <a:ea typeface="+mn-ea"/>
            </a:endParaRPr>
          </a:p>
          <a:p>
            <a:pPr marL="0" indent="0" algn="l"/>
            <a:r>
              <a:rPr lang="en-US" sz="2000" kern="1200" dirty="0">
                <a:solidFill>
                  <a:schemeClr val="tx1"/>
                </a:solidFill>
                <a:latin typeface="+mn-lt"/>
                <a:ea typeface="+mn-ea"/>
              </a:rPr>
              <a:t>Task: Discuss your own experience of world childhood education</a:t>
            </a:r>
          </a:p>
        </p:txBody>
      </p:sp>
      <p:pic>
        <p:nvPicPr>
          <p:cNvPr id="5" name="Picture 4">
            <a:extLst>
              <a:ext uri="{FF2B5EF4-FFF2-40B4-BE49-F238E27FC236}">
                <a16:creationId xmlns:a16="http://schemas.microsoft.com/office/drawing/2014/main" id="{E5B3C117-671E-A4A3-794A-71B6298C39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33310" y="1534141"/>
            <a:ext cx="4509654" cy="3356763"/>
          </a:xfrm>
          <a:prstGeom prst="rect">
            <a:avLst/>
          </a:prstGeom>
        </p:spPr>
      </p:pic>
      <p:sp>
        <p:nvSpPr>
          <p:cNvPr id="7" name="TextBox 6">
            <a:extLst>
              <a:ext uri="{FF2B5EF4-FFF2-40B4-BE49-F238E27FC236}">
                <a16:creationId xmlns:a16="http://schemas.microsoft.com/office/drawing/2014/main" id="{0F64FC05-A20D-D3B1-8444-A687BE963863}"/>
              </a:ext>
            </a:extLst>
          </p:cNvPr>
          <p:cNvSpPr txBox="1"/>
          <p:nvPr/>
        </p:nvSpPr>
        <p:spPr>
          <a:xfrm>
            <a:off x="7529946" y="4992832"/>
            <a:ext cx="3332018"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50">
                <a:latin typeface="Calibri"/>
              </a:rPr>
              <a:t>Image by </a:t>
            </a:r>
            <a:r>
              <a:rPr lang="en-US" sz="1350" u="sng">
                <a:latin typeface="Calibri"/>
                <a:hlinkClick r:id="rId3">
                  <a:extLst>
                    <a:ext uri="{A12FA001-AC4F-418D-AE19-62706E023703}">
                      <ahyp:hlinkClr xmlns:ahyp="http://schemas.microsoft.com/office/drawing/2018/hyperlinkcolor" val="tx"/>
                    </a:ext>
                  </a:extLst>
                </a:hlinkClick>
              </a:rPr>
              <a:t>Gerd Altmann</a:t>
            </a:r>
            <a:r>
              <a:rPr lang="en-US" sz="1350">
                <a:latin typeface="Calibri"/>
              </a:rPr>
              <a:t> from </a:t>
            </a:r>
            <a:r>
              <a:rPr lang="en-US" sz="1350" u="sng">
                <a:latin typeface="Calibri"/>
                <a:hlinkClick r:id="rId4">
                  <a:extLst>
                    <a:ext uri="{A12FA001-AC4F-418D-AE19-62706E023703}">
                      <ahyp:hlinkClr xmlns:ahyp="http://schemas.microsoft.com/office/drawing/2018/hyperlinkcolor" val="tx"/>
                    </a:ext>
                  </a:extLst>
                </a:hlinkClick>
              </a:rPr>
              <a:t>Pixabay</a:t>
            </a:r>
            <a:r>
              <a:rPr lang="en-US" sz="1350">
                <a:latin typeface="Calibri"/>
              </a:rPr>
              <a:t>​</a:t>
            </a:r>
          </a:p>
        </p:txBody>
      </p:sp>
    </p:spTree>
    <p:extLst>
      <p:ext uri="{BB962C8B-B14F-4D97-AF65-F5344CB8AC3E}">
        <p14:creationId xmlns:p14="http://schemas.microsoft.com/office/powerpoint/2010/main" val="24857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397B2-3076-2F7D-6474-0CAC01EAFA37}"/>
              </a:ext>
            </a:extLst>
          </p:cNvPr>
          <p:cNvSpPr>
            <a:spLocks noGrp="1"/>
          </p:cNvSpPr>
          <p:nvPr>
            <p:ph type="title"/>
          </p:nvPr>
        </p:nvSpPr>
        <p:spPr/>
        <p:txBody>
          <a:bodyPr/>
          <a:lstStyle/>
          <a:p>
            <a:r>
              <a:rPr lang="en-US" dirty="0"/>
              <a:t>Sustaining Effort and Persistence</a:t>
            </a:r>
          </a:p>
        </p:txBody>
      </p:sp>
      <p:sp>
        <p:nvSpPr>
          <p:cNvPr id="7" name="TextBox 6">
            <a:extLst>
              <a:ext uri="{FF2B5EF4-FFF2-40B4-BE49-F238E27FC236}">
                <a16:creationId xmlns:a16="http://schemas.microsoft.com/office/drawing/2014/main" id="{BC8F2F93-9EF2-06F2-47B0-B01607FABE5C}"/>
              </a:ext>
            </a:extLst>
          </p:cNvPr>
          <p:cNvSpPr txBox="1"/>
          <p:nvPr/>
        </p:nvSpPr>
        <p:spPr>
          <a:xfrm>
            <a:off x="784515" y="2014867"/>
            <a:ext cx="573058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t>Foster collaboration and community.</a:t>
            </a:r>
            <a:endParaRPr lang="en-US"/>
          </a:p>
          <a:p>
            <a:r>
              <a:rPr lang="en-US" sz="2000" i="1">
                <a:ea typeface="+mn-lt"/>
                <a:cs typeface="+mn-lt"/>
              </a:rPr>
              <a:t>Heighten salience of goals and objectives.</a:t>
            </a:r>
            <a:br>
              <a:rPr lang="en-US" sz="2000" dirty="0"/>
            </a:br>
            <a:br>
              <a:rPr lang="en-US" sz="2000" dirty="0"/>
            </a:br>
            <a:r>
              <a:rPr lang="en-US" sz="2000" dirty="0"/>
              <a:t>Task: Consider ways to engage students outside class and while on placement</a:t>
            </a:r>
            <a:endParaRPr lang="en-US">
              <a:cs typeface="Arial"/>
            </a:endParaRPr>
          </a:p>
        </p:txBody>
      </p:sp>
      <p:sp>
        <p:nvSpPr>
          <p:cNvPr id="5" name="Speech Bubble: Rectangle 4">
            <a:extLst>
              <a:ext uri="{FF2B5EF4-FFF2-40B4-BE49-F238E27FC236}">
                <a16:creationId xmlns:a16="http://schemas.microsoft.com/office/drawing/2014/main" id="{EA1CB2CF-1EAA-6FC2-C793-777DDD63E890}"/>
              </a:ext>
            </a:extLst>
          </p:cNvPr>
          <p:cNvSpPr/>
          <p:nvPr/>
        </p:nvSpPr>
        <p:spPr>
          <a:xfrm>
            <a:off x="6864991" y="1676885"/>
            <a:ext cx="4423387" cy="3098274"/>
          </a:xfrm>
          <a:prstGeom prst="wedgeRectCallou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l" rtl="0"/>
            <a:r>
              <a:rPr lang="en-US" sz="2000" b="0" i="0" u="none" strike="noStrike" dirty="0">
                <a:solidFill>
                  <a:srgbClr val="FFFFFF"/>
                </a:solidFill>
                <a:latin typeface="Sitka Text"/>
              </a:rPr>
              <a:t>"In Australia, when the</a:t>
            </a:r>
            <a:r>
              <a:rPr lang="en-US" sz="2000" dirty="0">
                <a:solidFill>
                  <a:srgbClr val="FFFFFF"/>
                </a:solidFill>
                <a:latin typeface="Sitka Text"/>
              </a:rPr>
              <a:t> </a:t>
            </a:r>
            <a:r>
              <a:rPr lang="en-US" sz="2000" b="0" i="0" u="none" strike="noStrike" dirty="0">
                <a:solidFill>
                  <a:srgbClr val="FFFFFF"/>
                </a:solidFill>
                <a:latin typeface="Sitka Text"/>
              </a:rPr>
              <a:t>lecture or tutorial is finished, everyone </a:t>
            </a:r>
            <a:r>
              <a:rPr lang="en-US" sz="2000" dirty="0">
                <a:solidFill>
                  <a:srgbClr val="FFFFFF"/>
                </a:solidFill>
                <a:latin typeface="Sitka Text"/>
              </a:rPr>
              <a:t>lives</a:t>
            </a:r>
            <a:r>
              <a:rPr lang="en-US" sz="2000" b="0" i="0" u="none" strike="noStrike" dirty="0">
                <a:solidFill>
                  <a:srgbClr val="FFFFFF"/>
                </a:solidFill>
                <a:latin typeface="Sitka Text"/>
              </a:rPr>
              <a:t> all over the town and they hardly ever meet each other</a:t>
            </a:r>
            <a:r>
              <a:rPr lang="en-US" sz="2000" dirty="0">
                <a:solidFill>
                  <a:srgbClr val="FFFFFF"/>
                </a:solidFill>
                <a:latin typeface="Sitka Text"/>
              </a:rPr>
              <a:t>. That</a:t>
            </a:r>
            <a:r>
              <a:rPr lang="en-US" sz="2000" b="0" i="0" u="none" strike="noStrike" dirty="0">
                <a:solidFill>
                  <a:srgbClr val="FFFFFF"/>
                </a:solidFill>
                <a:latin typeface="Sitka Text"/>
              </a:rPr>
              <a:t> </a:t>
            </a:r>
            <a:r>
              <a:rPr lang="en-US" sz="2000" dirty="0">
                <a:solidFill>
                  <a:srgbClr val="FFFFFF"/>
                </a:solidFill>
                <a:latin typeface="Sitka Text"/>
              </a:rPr>
              <a:t>makes it</a:t>
            </a:r>
            <a:r>
              <a:rPr lang="en-US" sz="2000" b="0" i="0" u="none" strike="noStrike" dirty="0">
                <a:solidFill>
                  <a:srgbClr val="FFFFFF"/>
                </a:solidFill>
                <a:latin typeface="Sitka Text"/>
              </a:rPr>
              <a:t> very hard to pick the useful points of studies from the books</a:t>
            </a:r>
            <a:r>
              <a:rPr lang="en-US" sz="2000" dirty="0">
                <a:solidFill>
                  <a:srgbClr val="FFFFFF"/>
                </a:solidFill>
                <a:latin typeface="Sitka Text"/>
              </a:rPr>
              <a:t>. It</a:t>
            </a:r>
            <a:r>
              <a:rPr lang="en-US" sz="2000" b="0" i="0" u="none" strike="noStrike" dirty="0">
                <a:solidFill>
                  <a:srgbClr val="FFFFFF"/>
                </a:solidFill>
                <a:latin typeface="Sitka Text"/>
              </a:rPr>
              <a:t> is almost impossible for a Chinese student to read every single word of a textbook</a:t>
            </a:r>
            <a:r>
              <a:rPr lang="en-US" sz="2000" dirty="0">
                <a:solidFill>
                  <a:srgbClr val="FFFFFF"/>
                </a:solidFill>
                <a:latin typeface="Sitka Text"/>
              </a:rPr>
              <a:t>."</a:t>
            </a:r>
            <a:r>
              <a:rPr lang="en-US" sz="2000" b="0" i="0" u="none" strike="noStrike" dirty="0">
                <a:solidFill>
                  <a:srgbClr val="FFFFFF"/>
                </a:solidFill>
                <a:latin typeface="Calibri"/>
              </a:rPr>
              <a:t> </a:t>
            </a:r>
            <a:r>
              <a:rPr lang="en-US" sz="2000" b="0" i="0" dirty="0">
                <a:solidFill>
                  <a:srgbClr val="FFFFFF"/>
                </a:solidFill>
                <a:latin typeface="Calibri"/>
              </a:rPr>
              <a:t>​</a:t>
            </a:r>
            <a:endParaRPr lang="en-US" sz="2000" b="0" i="0" dirty="0">
              <a:solidFill>
                <a:srgbClr val="FFFFFF"/>
              </a:solidFill>
              <a:latin typeface="Calibri"/>
              <a:cs typeface="Calibri"/>
            </a:endParaRPr>
          </a:p>
        </p:txBody>
      </p:sp>
      <p:sp>
        <p:nvSpPr>
          <p:cNvPr id="6" name="TextBox 5">
            <a:extLst>
              <a:ext uri="{FF2B5EF4-FFF2-40B4-BE49-F238E27FC236}">
                <a16:creationId xmlns:a16="http://schemas.microsoft.com/office/drawing/2014/main" id="{512D7DDE-E923-4AEF-B8C6-BFF835D9BADA}"/>
              </a:ext>
            </a:extLst>
          </p:cNvPr>
          <p:cNvSpPr txBox="1"/>
          <p:nvPr/>
        </p:nvSpPr>
        <p:spPr>
          <a:xfrm>
            <a:off x="6802583" y="5140036"/>
            <a:ext cx="505517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rPr>
              <a:t>Bachelor of Business graduate, University of New England (international student)​</a:t>
            </a:r>
          </a:p>
        </p:txBody>
      </p:sp>
    </p:spTree>
    <p:extLst>
      <p:ext uri="{BB962C8B-B14F-4D97-AF65-F5344CB8AC3E}">
        <p14:creationId xmlns:p14="http://schemas.microsoft.com/office/powerpoint/2010/main" val="339253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023A-F65B-928B-BE47-6A7B7D5BE7A4}"/>
              </a:ext>
            </a:extLst>
          </p:cNvPr>
          <p:cNvSpPr>
            <a:spLocks noGrp="1"/>
          </p:cNvSpPr>
          <p:nvPr>
            <p:ph type="title"/>
          </p:nvPr>
        </p:nvSpPr>
        <p:spPr>
          <a:xfrm>
            <a:off x="644601" y="510139"/>
            <a:ext cx="11072586" cy="1026439"/>
          </a:xfrm>
        </p:spPr>
        <p:txBody>
          <a:bodyPr/>
          <a:lstStyle/>
          <a:p>
            <a:pPr algn="ctr"/>
            <a:r>
              <a:rPr lang="en-US" dirty="0"/>
              <a:t>Module 2: Building Inclusive Canvas Sites and Unit Resources</a:t>
            </a:r>
          </a:p>
        </p:txBody>
      </p:sp>
      <p:sp>
        <p:nvSpPr>
          <p:cNvPr id="4" name="Text Placeholder 3">
            <a:extLst>
              <a:ext uri="{FF2B5EF4-FFF2-40B4-BE49-F238E27FC236}">
                <a16:creationId xmlns:a16="http://schemas.microsoft.com/office/drawing/2014/main" id="{5495D157-A364-DA71-A1D3-C50BFBDFF3D8}"/>
              </a:ext>
            </a:extLst>
          </p:cNvPr>
          <p:cNvSpPr>
            <a:spLocks noGrp="1"/>
          </p:cNvSpPr>
          <p:nvPr>
            <p:ph type="body" idx="6"/>
          </p:nvPr>
        </p:nvSpPr>
        <p:spPr>
          <a:xfrm>
            <a:off x="856357" y="1993651"/>
            <a:ext cx="5587115" cy="2915233"/>
          </a:xfrm>
        </p:spPr>
        <p:txBody>
          <a:bodyPr/>
          <a:lstStyle/>
          <a:p>
            <a:pPr marL="0" indent="0" algn="l"/>
            <a:r>
              <a:rPr lang="en-US" sz="2000" i="1" dirty="0">
                <a:solidFill>
                  <a:schemeClr val="tx1"/>
                </a:solidFill>
              </a:rPr>
              <a:t>Provide multiple means of representation.</a:t>
            </a:r>
            <a:endParaRPr lang="en-US" sz="2000" dirty="0">
              <a:solidFill>
                <a:schemeClr val="tx1"/>
              </a:solidFill>
            </a:endParaRPr>
          </a:p>
          <a:p>
            <a:pPr marL="0" indent="0" algn="l"/>
            <a:endParaRPr lang="en-US" sz="2000" i="1" dirty="0">
              <a:solidFill>
                <a:schemeClr val="tx1"/>
              </a:solidFill>
            </a:endParaRPr>
          </a:p>
          <a:p>
            <a:pPr marL="0" indent="0" algn="l"/>
            <a:r>
              <a:rPr lang="en-US" sz="2000" dirty="0">
                <a:solidFill>
                  <a:schemeClr val="tx1"/>
                </a:solidFill>
              </a:rPr>
              <a:t>Goal: Expert learners who are resourceful and knowledgeable</a:t>
            </a:r>
          </a:p>
          <a:p>
            <a:pPr indent="-285750" algn="l"/>
            <a:endParaRPr lang="en-US" sz="2000" dirty="0">
              <a:solidFill>
                <a:schemeClr val="tx1"/>
              </a:solidFill>
            </a:endParaRPr>
          </a:p>
          <a:p>
            <a:pPr indent="-285750" algn="l">
              <a:lnSpc>
                <a:spcPts val="1540"/>
              </a:lnSpc>
              <a:spcBef>
                <a:spcPts val="750"/>
              </a:spcBef>
              <a:buClr>
                <a:srgbClr val="000000"/>
              </a:buClr>
              <a:buFont typeface="Arial,Sans-Serif"/>
              <a:buChar char="•"/>
            </a:pPr>
            <a:r>
              <a:rPr lang="en-US" sz="2000" dirty="0">
                <a:solidFill>
                  <a:schemeClr val="tx1"/>
                </a:solidFill>
              </a:rPr>
              <a:t>Perception</a:t>
            </a:r>
          </a:p>
          <a:p>
            <a:pPr indent="-285750" algn="l">
              <a:lnSpc>
                <a:spcPts val="1540"/>
              </a:lnSpc>
              <a:spcBef>
                <a:spcPts val="750"/>
              </a:spcBef>
              <a:buClr>
                <a:srgbClr val="000000"/>
              </a:buClr>
              <a:buFont typeface="Arial,Sans-Serif"/>
              <a:buChar char="•"/>
            </a:pPr>
            <a:r>
              <a:rPr lang="en-US" sz="2000" dirty="0">
                <a:solidFill>
                  <a:schemeClr val="tx1"/>
                </a:solidFill>
              </a:rPr>
              <a:t>Language and Symbols</a:t>
            </a:r>
          </a:p>
          <a:p>
            <a:pPr indent="-285750" algn="l">
              <a:lnSpc>
                <a:spcPts val="1540"/>
              </a:lnSpc>
              <a:spcBef>
                <a:spcPts val="750"/>
              </a:spcBef>
              <a:buClr>
                <a:srgbClr val="000000"/>
              </a:buClr>
              <a:buFont typeface="Arial,Sans-Serif"/>
              <a:buChar char="•"/>
            </a:pPr>
            <a:r>
              <a:rPr lang="en-US" sz="2000" dirty="0">
                <a:solidFill>
                  <a:schemeClr val="tx1"/>
                </a:solidFill>
              </a:rPr>
              <a:t>Comprehension</a:t>
            </a:r>
          </a:p>
        </p:txBody>
      </p:sp>
      <p:sp>
        <p:nvSpPr>
          <p:cNvPr id="5" name="TextBox 1">
            <a:extLst>
              <a:ext uri="{FF2B5EF4-FFF2-40B4-BE49-F238E27FC236}">
                <a16:creationId xmlns:a16="http://schemas.microsoft.com/office/drawing/2014/main" id="{03E5FE48-BBE1-7EB5-C5F0-9BA31AB5AE98}"/>
              </a:ext>
            </a:extLst>
          </p:cNvPr>
          <p:cNvSpPr txBox="1"/>
          <p:nvPr/>
        </p:nvSpPr>
        <p:spPr>
          <a:xfrm>
            <a:off x="6907611" y="2252312"/>
            <a:ext cx="4353948" cy="2554545"/>
          </a:xfrm>
          <a:prstGeom prst="rect">
            <a:avLst/>
          </a:prstGeom>
          <a:solidFill>
            <a:schemeClr val="accent1">
              <a:lumMod val="50000"/>
            </a:schemeClr>
          </a:solid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AU" sz="2000" dirty="0">
                <a:solidFill>
                  <a:schemeClr val="bg1"/>
                </a:solidFill>
              </a:rPr>
              <a:t>This module addresses:</a:t>
            </a:r>
            <a:endParaRPr lang="en-US" sz="2000" dirty="0">
              <a:solidFill>
                <a:schemeClr val="bg1"/>
              </a:solidFill>
              <a:cs typeface="Arial"/>
            </a:endParaRPr>
          </a:p>
          <a:p>
            <a:pPr marL="285750" indent="-285750">
              <a:buFont typeface="Arial"/>
              <a:buChar char="•"/>
            </a:pPr>
            <a:r>
              <a:rPr lang="en-AU" sz="2000" dirty="0">
                <a:solidFill>
                  <a:schemeClr val="bg1"/>
                </a:solidFill>
              </a:rPr>
              <a:t>The use of available learning technologies to create inclusive and accessible Canvas unit sites;</a:t>
            </a:r>
          </a:p>
          <a:p>
            <a:r>
              <a:rPr lang="en-AU" sz="2000" dirty="0">
                <a:solidFill>
                  <a:schemeClr val="bg1"/>
                </a:solidFill>
              </a:rPr>
              <a:t> </a:t>
            </a:r>
            <a:endParaRPr lang="en-AU" sz="2000" dirty="0">
              <a:solidFill>
                <a:schemeClr val="bg1"/>
              </a:solidFill>
              <a:cs typeface="Arial"/>
            </a:endParaRPr>
          </a:p>
          <a:p>
            <a:pPr marL="285750" indent="-285750">
              <a:buFont typeface="Arial"/>
              <a:buChar char="•"/>
            </a:pPr>
            <a:r>
              <a:rPr lang="en-AU" sz="2000" dirty="0">
                <a:solidFill>
                  <a:schemeClr val="bg1"/>
                </a:solidFill>
              </a:rPr>
              <a:t>Unit resources to enhance learning for international students.</a:t>
            </a:r>
          </a:p>
          <a:p>
            <a:endParaRPr lang="en-AU" sz="2000" dirty="0">
              <a:solidFill>
                <a:schemeClr val="bg1"/>
              </a:solidFill>
              <a:cs typeface="Arial"/>
            </a:endParaRPr>
          </a:p>
        </p:txBody>
      </p:sp>
    </p:spTree>
    <p:extLst>
      <p:ext uri="{BB962C8B-B14F-4D97-AF65-F5344CB8AC3E}">
        <p14:creationId xmlns:p14="http://schemas.microsoft.com/office/powerpoint/2010/main" val="13250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8680-1AAE-AA81-F96A-EB26C7C653F6}"/>
              </a:ext>
            </a:extLst>
          </p:cNvPr>
          <p:cNvSpPr>
            <a:spLocks noGrp="1"/>
          </p:cNvSpPr>
          <p:nvPr>
            <p:ph type="title"/>
          </p:nvPr>
        </p:nvSpPr>
        <p:spPr/>
        <p:txBody>
          <a:bodyPr/>
          <a:lstStyle/>
          <a:p>
            <a:r>
              <a:rPr lang="en-US" dirty="0"/>
              <a:t>Perception</a:t>
            </a:r>
          </a:p>
        </p:txBody>
      </p:sp>
      <p:sp>
        <p:nvSpPr>
          <p:cNvPr id="4" name="Text Placeholder 3">
            <a:extLst>
              <a:ext uri="{FF2B5EF4-FFF2-40B4-BE49-F238E27FC236}">
                <a16:creationId xmlns:a16="http://schemas.microsoft.com/office/drawing/2014/main" id="{B670FD2E-090C-9487-EB05-05FC21BA802F}"/>
              </a:ext>
            </a:extLst>
          </p:cNvPr>
          <p:cNvSpPr>
            <a:spLocks noGrp="1"/>
          </p:cNvSpPr>
          <p:nvPr>
            <p:ph type="body" idx="1"/>
          </p:nvPr>
        </p:nvSpPr>
        <p:spPr>
          <a:xfrm>
            <a:off x="741943" y="2044186"/>
            <a:ext cx="4863863" cy="3828027"/>
          </a:xfrm>
        </p:spPr>
        <p:txBody>
          <a:bodyPr/>
          <a:lstStyle/>
          <a:p>
            <a:pPr marL="0" indent="0" algn="l">
              <a:buNone/>
            </a:pPr>
            <a:r>
              <a:rPr lang="en-US" sz="2000" i="1" dirty="0">
                <a:solidFill>
                  <a:schemeClr val="tx1"/>
                </a:solidFill>
                <a:cs typeface="Calibri"/>
              </a:rPr>
              <a:t>Offer ways of </a:t>
            </a:r>
            <a:r>
              <a:rPr lang="en-US" sz="2000" i="1" dirty="0" err="1">
                <a:solidFill>
                  <a:schemeClr val="tx1"/>
                </a:solidFill>
                <a:cs typeface="Calibri"/>
              </a:rPr>
              <a:t>customising</a:t>
            </a:r>
            <a:r>
              <a:rPr lang="en-US" sz="2000" i="1" dirty="0">
                <a:solidFill>
                  <a:schemeClr val="tx1"/>
                </a:solidFill>
                <a:cs typeface="Calibri"/>
              </a:rPr>
              <a:t> the display of information.</a:t>
            </a:r>
            <a:endParaRPr lang="en-US" sz="2000" dirty="0">
              <a:solidFill>
                <a:schemeClr val="tx1"/>
              </a:solidFill>
              <a:cs typeface="Calibri"/>
            </a:endParaRPr>
          </a:p>
          <a:p>
            <a:pPr marL="0" indent="0" algn="l">
              <a:buNone/>
            </a:pPr>
            <a:r>
              <a:rPr lang="en-US" sz="2000" i="1" dirty="0">
                <a:solidFill>
                  <a:schemeClr val="tx1"/>
                </a:solidFill>
                <a:cs typeface="Calibri"/>
              </a:rPr>
              <a:t>Offer alternatives for auditory information.</a:t>
            </a:r>
          </a:p>
          <a:p>
            <a:pPr marL="0" indent="0" algn="l">
              <a:buNone/>
            </a:pPr>
            <a:endParaRPr lang="en-US" sz="2000" dirty="0">
              <a:solidFill>
                <a:schemeClr val="tx1"/>
              </a:solidFill>
              <a:cs typeface="Calibri"/>
            </a:endParaRPr>
          </a:p>
          <a:p>
            <a:pPr marL="0" indent="0" algn="l">
              <a:buNone/>
            </a:pPr>
            <a:r>
              <a:rPr lang="en-US" sz="2000" dirty="0">
                <a:solidFill>
                  <a:schemeClr val="tx1"/>
                </a:solidFill>
                <a:cs typeface="Calibri"/>
              </a:rPr>
              <a:t>Task: </a:t>
            </a:r>
            <a:r>
              <a:rPr lang="en-US" sz="2000" dirty="0" err="1">
                <a:solidFill>
                  <a:schemeClr val="tx1"/>
                </a:solidFill>
                <a:cs typeface="Calibri"/>
              </a:rPr>
              <a:t>Summarise</a:t>
            </a:r>
            <a:r>
              <a:rPr lang="en-US" sz="2000" dirty="0">
                <a:solidFill>
                  <a:schemeClr val="tx1"/>
                </a:solidFill>
                <a:cs typeface="Calibri"/>
              </a:rPr>
              <a:t> what the audio recording is about. </a:t>
            </a:r>
          </a:p>
          <a:p>
            <a:pPr marL="0" indent="0" algn="l">
              <a:buNone/>
            </a:pPr>
            <a:endParaRPr lang="en-US" sz="2000" dirty="0">
              <a:solidFill>
                <a:schemeClr val="tx1"/>
              </a:solidFill>
              <a:cs typeface="Calibri"/>
            </a:endParaRPr>
          </a:p>
          <a:p>
            <a:pPr marL="0" indent="0">
              <a:buNone/>
            </a:pPr>
            <a:r>
              <a:rPr lang="en-US" sz="2000" dirty="0">
                <a:solidFill>
                  <a:schemeClr val="tx1"/>
                </a:solidFill>
                <a:cs typeface="Calibri"/>
              </a:rPr>
              <a:t>Use the Transcribe and Translate functions in Word 365.</a:t>
            </a:r>
          </a:p>
        </p:txBody>
      </p:sp>
      <p:pic>
        <p:nvPicPr>
          <p:cNvPr id="14" name="Picture 13" descr="Screenshot of the Listening Comprehension Task in the PD workshop's LMS site.">
            <a:extLst>
              <a:ext uri="{FF2B5EF4-FFF2-40B4-BE49-F238E27FC236}">
                <a16:creationId xmlns:a16="http://schemas.microsoft.com/office/drawing/2014/main" id="{5CC3D4E8-17B0-6997-4C57-2DE0C73E8D86}"/>
              </a:ext>
            </a:extLst>
          </p:cNvPr>
          <p:cNvPicPr>
            <a:picLocks noChangeAspect="1"/>
          </p:cNvPicPr>
          <p:nvPr/>
        </p:nvPicPr>
        <p:blipFill>
          <a:blip r:embed="rId2"/>
          <a:stretch>
            <a:fillRect/>
          </a:stretch>
        </p:blipFill>
        <p:spPr>
          <a:xfrm>
            <a:off x="6489944" y="173094"/>
            <a:ext cx="5050748" cy="6511812"/>
          </a:xfrm>
          <a:prstGeom prst="rect">
            <a:avLst/>
          </a:prstGeom>
        </p:spPr>
      </p:pic>
    </p:spTree>
    <p:extLst>
      <p:ext uri="{BB962C8B-B14F-4D97-AF65-F5344CB8AC3E}">
        <p14:creationId xmlns:p14="http://schemas.microsoft.com/office/powerpoint/2010/main" val="3003207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EEF1-A856-DC39-0476-DC6EDBBABA6D}"/>
              </a:ext>
            </a:extLst>
          </p:cNvPr>
          <p:cNvSpPr>
            <a:spLocks noGrp="1"/>
          </p:cNvSpPr>
          <p:nvPr>
            <p:ph type="title"/>
          </p:nvPr>
        </p:nvSpPr>
        <p:spPr/>
        <p:txBody>
          <a:bodyPr/>
          <a:lstStyle/>
          <a:p>
            <a:r>
              <a:rPr lang="en-US"/>
              <a:t>Language &amp; Symbols</a:t>
            </a:r>
          </a:p>
        </p:txBody>
      </p:sp>
      <p:sp>
        <p:nvSpPr>
          <p:cNvPr id="4" name="Text Placeholder 3">
            <a:extLst>
              <a:ext uri="{FF2B5EF4-FFF2-40B4-BE49-F238E27FC236}">
                <a16:creationId xmlns:a16="http://schemas.microsoft.com/office/drawing/2014/main" id="{B92B7F10-3A9C-CFBB-6518-46D05A06124A}"/>
              </a:ext>
            </a:extLst>
          </p:cNvPr>
          <p:cNvSpPr>
            <a:spLocks noGrp="1"/>
          </p:cNvSpPr>
          <p:nvPr>
            <p:ph type="body" idx="6"/>
          </p:nvPr>
        </p:nvSpPr>
        <p:spPr>
          <a:xfrm>
            <a:off x="803244" y="1944229"/>
            <a:ext cx="4532991" cy="2969542"/>
          </a:xfrm>
        </p:spPr>
        <p:txBody>
          <a:bodyPr/>
          <a:lstStyle/>
          <a:p>
            <a:pPr marL="0" indent="0" algn="l">
              <a:buSzPts val="2100"/>
            </a:pPr>
            <a:r>
              <a:rPr lang="en-US" sz="2000" i="1" dirty="0">
                <a:solidFill>
                  <a:schemeClr val="tx1"/>
                </a:solidFill>
                <a:cs typeface="Calibri"/>
              </a:rPr>
              <a:t>Clarify vocabulary and symbols. </a:t>
            </a:r>
          </a:p>
          <a:p>
            <a:pPr marL="0" indent="0" algn="l">
              <a:buSzPts val="2100"/>
            </a:pPr>
            <a:r>
              <a:rPr lang="en-US" sz="2000" i="1" dirty="0">
                <a:solidFill>
                  <a:schemeClr val="tx1"/>
                </a:solidFill>
                <a:cs typeface="Calibri"/>
              </a:rPr>
              <a:t>Promote understanding across languages. </a:t>
            </a:r>
          </a:p>
          <a:p>
            <a:pPr marL="0" indent="0" algn="l">
              <a:buSzPts val="2100"/>
            </a:pPr>
            <a:r>
              <a:rPr lang="en-US" sz="2000" i="1" dirty="0">
                <a:solidFill>
                  <a:schemeClr val="tx1"/>
                </a:solidFill>
                <a:cs typeface="Calibri"/>
              </a:rPr>
              <a:t>Illustrate through multiple media.</a:t>
            </a:r>
          </a:p>
          <a:p>
            <a:pPr marL="0" indent="0" algn="l">
              <a:buSzPts val="2100"/>
            </a:pPr>
            <a:endParaRPr lang="en-US" sz="2000" i="1" dirty="0">
              <a:solidFill>
                <a:schemeClr val="tx1"/>
              </a:solidFill>
              <a:cs typeface="Calibri"/>
            </a:endParaRPr>
          </a:p>
          <a:p>
            <a:pPr marL="0" indent="0" algn="l">
              <a:buSzPts val="2100"/>
            </a:pPr>
            <a:r>
              <a:rPr lang="en-US" sz="2000" dirty="0">
                <a:solidFill>
                  <a:schemeClr val="tx1"/>
                </a:solidFill>
                <a:cs typeface="Calibri"/>
              </a:rPr>
              <a:t>Task: Use the glossary template provided to clarify key terms and concepts in your units.</a:t>
            </a:r>
          </a:p>
          <a:p>
            <a:pPr marL="0" indent="0" algn="l">
              <a:buSzPts val="2100"/>
            </a:pPr>
            <a:endParaRPr lang="en-US" sz="2000" dirty="0"/>
          </a:p>
        </p:txBody>
      </p:sp>
      <p:pic>
        <p:nvPicPr>
          <p:cNvPr id="8" name="Picture 7" descr="A screenshot of the glossary of terms page on the Canvas site.">
            <a:extLst>
              <a:ext uri="{FF2B5EF4-FFF2-40B4-BE49-F238E27FC236}">
                <a16:creationId xmlns:a16="http://schemas.microsoft.com/office/drawing/2014/main" id="{E3B1589F-5F2A-3D74-6B5A-38068D402817}"/>
              </a:ext>
            </a:extLst>
          </p:cNvPr>
          <p:cNvPicPr>
            <a:picLocks noChangeAspect="1"/>
          </p:cNvPicPr>
          <p:nvPr/>
        </p:nvPicPr>
        <p:blipFill>
          <a:blip r:embed="rId2"/>
          <a:stretch>
            <a:fillRect/>
          </a:stretch>
        </p:blipFill>
        <p:spPr>
          <a:xfrm>
            <a:off x="5738312" y="1376704"/>
            <a:ext cx="6327108" cy="4364533"/>
          </a:xfrm>
          <a:prstGeom prst="rect">
            <a:avLst/>
          </a:prstGeom>
        </p:spPr>
      </p:pic>
    </p:spTree>
    <p:extLst>
      <p:ext uri="{BB962C8B-B14F-4D97-AF65-F5344CB8AC3E}">
        <p14:creationId xmlns:p14="http://schemas.microsoft.com/office/powerpoint/2010/main" val="293036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7DE3C-B2D0-FCBD-BD4C-833C9898938B}"/>
              </a:ext>
            </a:extLst>
          </p:cNvPr>
          <p:cNvSpPr>
            <a:spLocks noGrp="1"/>
          </p:cNvSpPr>
          <p:nvPr>
            <p:ph type="title"/>
          </p:nvPr>
        </p:nvSpPr>
        <p:spPr/>
        <p:txBody>
          <a:bodyPr/>
          <a:lstStyle/>
          <a:p>
            <a:r>
              <a:rPr lang="en-US"/>
              <a:t>Comprehension</a:t>
            </a:r>
          </a:p>
        </p:txBody>
      </p:sp>
      <p:sp>
        <p:nvSpPr>
          <p:cNvPr id="4" name="Text Placeholder 3">
            <a:extLst>
              <a:ext uri="{FF2B5EF4-FFF2-40B4-BE49-F238E27FC236}">
                <a16:creationId xmlns:a16="http://schemas.microsoft.com/office/drawing/2014/main" id="{AB2A0462-C28E-24DF-6AD3-826D74BBF866}"/>
              </a:ext>
            </a:extLst>
          </p:cNvPr>
          <p:cNvSpPr>
            <a:spLocks noGrp="1"/>
          </p:cNvSpPr>
          <p:nvPr>
            <p:ph type="body" idx="6"/>
          </p:nvPr>
        </p:nvSpPr>
        <p:spPr>
          <a:xfrm>
            <a:off x="741597" y="2036990"/>
            <a:ext cx="4573366" cy="3134778"/>
          </a:xfrm>
        </p:spPr>
        <p:txBody>
          <a:bodyPr/>
          <a:lstStyle/>
          <a:p>
            <a:pPr marL="0" indent="0" algn="l"/>
            <a:r>
              <a:rPr lang="en-US" sz="2000" i="1" dirty="0"/>
              <a:t>Activate or supply background knowledge. </a:t>
            </a:r>
          </a:p>
          <a:p>
            <a:pPr marL="0" indent="0" algn="l"/>
            <a:r>
              <a:rPr lang="en-US" sz="2000" i="1" dirty="0"/>
              <a:t>Guide information processing and </a:t>
            </a:r>
            <a:r>
              <a:rPr lang="en-US" sz="2000" i="1" dirty="0" err="1"/>
              <a:t>visualisation</a:t>
            </a:r>
            <a:r>
              <a:rPr lang="en-US" sz="2000" i="1" dirty="0"/>
              <a:t>. </a:t>
            </a:r>
          </a:p>
          <a:p>
            <a:pPr marL="0" indent="0" algn="l"/>
            <a:endParaRPr lang="en-US" sz="2000" dirty="0"/>
          </a:p>
          <a:p>
            <a:pPr marL="0" indent="0" algn="l"/>
            <a:r>
              <a:rPr lang="en-US" sz="2000" dirty="0"/>
              <a:t>Task 3: Explore the Immersive Reader in Canvas, Microsoft Edge, and M365 apps</a:t>
            </a:r>
          </a:p>
        </p:txBody>
      </p:sp>
      <p:pic>
        <p:nvPicPr>
          <p:cNvPr id="10" name="Picture 9" descr="Screenshot of the Module 2 Content page read by the Immersive Reader for translation to Chinese by word.">
            <a:extLst>
              <a:ext uri="{FF2B5EF4-FFF2-40B4-BE49-F238E27FC236}">
                <a16:creationId xmlns:a16="http://schemas.microsoft.com/office/drawing/2014/main" id="{E45D7AE7-D85D-657E-9FF5-DE32DD389416}"/>
              </a:ext>
            </a:extLst>
          </p:cNvPr>
          <p:cNvPicPr>
            <a:picLocks noChangeAspect="1"/>
          </p:cNvPicPr>
          <p:nvPr/>
        </p:nvPicPr>
        <p:blipFill>
          <a:blip r:embed="rId2"/>
          <a:stretch>
            <a:fillRect/>
          </a:stretch>
        </p:blipFill>
        <p:spPr>
          <a:xfrm>
            <a:off x="5314963" y="1585752"/>
            <a:ext cx="6788546" cy="3686495"/>
          </a:xfrm>
          <a:prstGeom prst="rect">
            <a:avLst/>
          </a:prstGeom>
        </p:spPr>
      </p:pic>
    </p:spTree>
    <p:extLst>
      <p:ext uri="{BB962C8B-B14F-4D97-AF65-F5344CB8AC3E}">
        <p14:creationId xmlns:p14="http://schemas.microsoft.com/office/powerpoint/2010/main" val="3052091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A59B-E2C5-5261-C551-CC941B687C47}"/>
              </a:ext>
            </a:extLst>
          </p:cNvPr>
          <p:cNvSpPr>
            <a:spLocks noGrp="1"/>
          </p:cNvSpPr>
          <p:nvPr>
            <p:ph type="title"/>
          </p:nvPr>
        </p:nvSpPr>
        <p:spPr>
          <a:xfrm>
            <a:off x="644601" y="739055"/>
            <a:ext cx="11055268" cy="797523"/>
          </a:xfrm>
        </p:spPr>
        <p:txBody>
          <a:bodyPr/>
          <a:lstStyle/>
          <a:p>
            <a:r>
              <a:rPr lang="en-US"/>
              <a:t>Module 3: Developing meaningful connections with international students</a:t>
            </a:r>
          </a:p>
        </p:txBody>
      </p:sp>
      <p:sp>
        <p:nvSpPr>
          <p:cNvPr id="4" name="Text Placeholder 3">
            <a:extLst>
              <a:ext uri="{FF2B5EF4-FFF2-40B4-BE49-F238E27FC236}">
                <a16:creationId xmlns:a16="http://schemas.microsoft.com/office/drawing/2014/main" id="{E611C2E7-B352-D34F-665E-A9183968B4FE}"/>
              </a:ext>
            </a:extLst>
          </p:cNvPr>
          <p:cNvSpPr>
            <a:spLocks noGrp="1"/>
          </p:cNvSpPr>
          <p:nvPr>
            <p:ph type="body" idx="6"/>
          </p:nvPr>
        </p:nvSpPr>
        <p:spPr>
          <a:xfrm>
            <a:off x="790649" y="1947456"/>
            <a:ext cx="5493022" cy="4126389"/>
          </a:xfrm>
        </p:spPr>
        <p:txBody>
          <a:bodyPr/>
          <a:lstStyle/>
          <a:p>
            <a:pPr marL="0" indent="0" algn="l"/>
            <a:r>
              <a:rPr lang="en-US" sz="2000" i="1" dirty="0">
                <a:solidFill>
                  <a:schemeClr val="tx1"/>
                </a:solidFill>
              </a:rPr>
              <a:t>Provide numerous ways of action and expression</a:t>
            </a:r>
            <a:br>
              <a:rPr lang="en-US" sz="2000" i="1" dirty="0">
                <a:solidFill>
                  <a:schemeClr val="tx1"/>
                </a:solidFill>
              </a:rPr>
            </a:br>
            <a:endParaRPr lang="en-US" sz="2000" i="1" dirty="0">
              <a:solidFill>
                <a:schemeClr val="tx1"/>
              </a:solidFill>
            </a:endParaRPr>
          </a:p>
          <a:p>
            <a:pPr marL="0" indent="0" algn="l"/>
            <a:r>
              <a:rPr lang="en-US" sz="2000" dirty="0">
                <a:solidFill>
                  <a:schemeClr val="tx1"/>
                </a:solidFill>
              </a:rPr>
              <a:t>Goal: Expert learners who are strategic and goal directed</a:t>
            </a:r>
          </a:p>
          <a:p>
            <a:pPr marL="0" indent="0" algn="l"/>
            <a:endParaRPr lang="en-US" sz="2000" dirty="0">
              <a:solidFill>
                <a:schemeClr val="tx1"/>
              </a:solidFill>
            </a:endParaRPr>
          </a:p>
          <a:p>
            <a:pPr indent="-285750" algn="l">
              <a:lnSpc>
                <a:spcPts val="1540"/>
              </a:lnSpc>
              <a:spcBef>
                <a:spcPts val="750"/>
              </a:spcBef>
              <a:buClr>
                <a:srgbClr val="000000"/>
              </a:buClr>
              <a:buFont typeface="Arial,Sans-Serif"/>
              <a:buChar char="•"/>
            </a:pPr>
            <a:r>
              <a:rPr lang="en-US" sz="2000" dirty="0">
                <a:solidFill>
                  <a:schemeClr val="tx1"/>
                </a:solidFill>
              </a:rPr>
              <a:t>Physical action</a:t>
            </a:r>
          </a:p>
          <a:p>
            <a:pPr indent="-285750" algn="l">
              <a:lnSpc>
                <a:spcPts val="1540"/>
              </a:lnSpc>
              <a:spcBef>
                <a:spcPts val="750"/>
              </a:spcBef>
              <a:buClr>
                <a:srgbClr val="000000"/>
              </a:buClr>
              <a:buFont typeface="Arial,Sans-Serif"/>
              <a:buChar char="•"/>
            </a:pPr>
            <a:r>
              <a:rPr lang="en-US" sz="2000" dirty="0">
                <a:solidFill>
                  <a:schemeClr val="tx1"/>
                </a:solidFill>
              </a:rPr>
              <a:t>Expression and communication</a:t>
            </a:r>
          </a:p>
          <a:p>
            <a:pPr indent="-285750" algn="l">
              <a:lnSpc>
                <a:spcPts val="1540"/>
              </a:lnSpc>
              <a:spcBef>
                <a:spcPts val="750"/>
              </a:spcBef>
              <a:buClr>
                <a:srgbClr val="000000"/>
              </a:buClr>
              <a:buFont typeface="Arial,Sans-Serif"/>
              <a:buChar char="•"/>
            </a:pPr>
            <a:r>
              <a:rPr lang="en-US" sz="2000" dirty="0">
                <a:solidFill>
                  <a:schemeClr val="tx1"/>
                </a:solidFill>
              </a:rPr>
              <a:t>Executive functions</a:t>
            </a:r>
          </a:p>
        </p:txBody>
      </p:sp>
      <p:sp>
        <p:nvSpPr>
          <p:cNvPr id="6" name="TextBox 5">
            <a:extLst>
              <a:ext uri="{FF2B5EF4-FFF2-40B4-BE49-F238E27FC236}">
                <a16:creationId xmlns:a16="http://schemas.microsoft.com/office/drawing/2014/main" id="{2D96B495-3AC0-772B-D209-DCBC74AFD037}"/>
              </a:ext>
            </a:extLst>
          </p:cNvPr>
          <p:cNvSpPr txBox="1"/>
          <p:nvPr/>
        </p:nvSpPr>
        <p:spPr>
          <a:xfrm>
            <a:off x="7157999" y="2037312"/>
            <a:ext cx="4289507" cy="2862322"/>
          </a:xfrm>
          <a:prstGeom prst="rect">
            <a:avLst/>
          </a:prstGeom>
          <a:solidFill>
            <a:schemeClr val="accent1">
              <a:lumMod val="50000"/>
            </a:schemeClr>
          </a:solid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AU" sz="2000" dirty="0">
                <a:solidFill>
                  <a:schemeClr val="bg1"/>
                </a:solidFill>
                <a:ea typeface="+mn-lt"/>
                <a:cs typeface="+mn-lt"/>
              </a:rPr>
              <a:t>This module addresses:</a:t>
            </a:r>
            <a:endParaRPr lang="en-AU" sz="2000" dirty="0">
              <a:solidFill>
                <a:schemeClr val="bg1"/>
              </a:solidFill>
              <a:cs typeface="Arial"/>
            </a:endParaRPr>
          </a:p>
          <a:p>
            <a:pPr marL="285750" indent="-285750">
              <a:buFont typeface="Arial"/>
              <a:buChar char="•"/>
            </a:pPr>
            <a:r>
              <a:rPr lang="en-AU" sz="2000" dirty="0">
                <a:solidFill>
                  <a:schemeClr val="bg1"/>
                </a:solidFill>
                <a:ea typeface="+mn-lt"/>
                <a:cs typeface="+mn-lt"/>
              </a:rPr>
              <a:t>Principles underpinning effective engagement and support for international students;</a:t>
            </a:r>
          </a:p>
          <a:p>
            <a:endParaRPr lang="en-AU" sz="2000" dirty="0">
              <a:solidFill>
                <a:schemeClr val="bg1"/>
              </a:solidFill>
              <a:cs typeface="Arial"/>
            </a:endParaRPr>
          </a:p>
          <a:p>
            <a:pPr marL="285750" indent="-285750">
              <a:buFont typeface="Arial"/>
              <a:buChar char="•"/>
            </a:pPr>
            <a:r>
              <a:rPr lang="en-AU" sz="2000" dirty="0">
                <a:solidFill>
                  <a:schemeClr val="bg1"/>
                </a:solidFill>
              </a:rPr>
              <a:t>Strategies and approaches to support international students in higher education.</a:t>
            </a:r>
            <a:endParaRPr lang="en-AU" sz="1800" dirty="0">
              <a:solidFill>
                <a:schemeClr val="bg1"/>
              </a:solidFill>
              <a:ea typeface="+mn-lt"/>
              <a:cs typeface="+mn-lt"/>
            </a:endParaRPr>
          </a:p>
          <a:p>
            <a:endParaRPr lang="en-AU" sz="2000" dirty="0">
              <a:solidFill>
                <a:schemeClr val="bg1"/>
              </a:solidFill>
              <a:cs typeface="Arial"/>
            </a:endParaRPr>
          </a:p>
        </p:txBody>
      </p:sp>
    </p:spTree>
    <p:extLst>
      <p:ext uri="{BB962C8B-B14F-4D97-AF65-F5344CB8AC3E}">
        <p14:creationId xmlns:p14="http://schemas.microsoft.com/office/powerpoint/2010/main" val="280560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219075" y="296177"/>
            <a:ext cx="10957593" cy="1000685"/>
          </a:xfrm>
        </p:spPr>
        <p:txBody>
          <a:bodyPr/>
          <a:lstStyle/>
          <a:p>
            <a:r>
              <a:rPr lang="en-US" dirty="0">
                <a:solidFill>
                  <a:schemeClr val="tx1"/>
                </a:solidFill>
              </a:rPr>
              <a:t>About this Session</a:t>
            </a:r>
          </a:p>
        </p:txBody>
      </p:sp>
      <p:sp>
        <p:nvSpPr>
          <p:cNvPr id="4" name="Text Placeholder 2">
            <a:extLst>
              <a:ext uri="{FF2B5EF4-FFF2-40B4-BE49-F238E27FC236}">
                <a16:creationId xmlns:a16="http://schemas.microsoft.com/office/drawing/2014/main" id="{67B36043-17AC-85C7-6490-DEA78759496F}"/>
              </a:ext>
            </a:extLst>
          </p:cNvPr>
          <p:cNvSpPr txBox="1">
            <a:spLocks/>
          </p:cNvSpPr>
          <p:nvPr/>
        </p:nvSpPr>
        <p:spPr>
          <a:xfrm>
            <a:off x="441325" y="1296862"/>
            <a:ext cx="11531600" cy="42642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pPr marL="342900" indent="-342900">
              <a:lnSpc>
                <a:spcPct val="150000"/>
              </a:lnSpc>
            </a:pPr>
            <a:r>
              <a:rPr lang="en-US" kern="0">
                <a:solidFill>
                  <a:schemeClr val="tx1"/>
                </a:solidFill>
              </a:rPr>
              <a:t>This session is being recorded. If you do not wish to appear on screen please hide camera</a:t>
            </a:r>
          </a:p>
          <a:p>
            <a:pPr marL="342900" indent="-342900">
              <a:lnSpc>
                <a:spcPct val="150000"/>
              </a:lnSpc>
            </a:pPr>
            <a:r>
              <a:rPr lang="en-US" kern="0">
                <a:solidFill>
                  <a:schemeClr val="tx1"/>
                </a:solidFill>
              </a:rPr>
              <a:t>This session will be captioned (either live captioning or closed captions)</a:t>
            </a:r>
          </a:p>
          <a:p>
            <a:pPr marL="0" indent="0">
              <a:lnSpc>
                <a:spcPct val="150000"/>
              </a:lnSpc>
              <a:buNone/>
            </a:pPr>
            <a:r>
              <a:rPr lang="en-US" b="1" kern="0">
                <a:solidFill>
                  <a:schemeClr val="tx1"/>
                </a:solidFill>
              </a:rPr>
              <a:t>Session etiquette</a:t>
            </a:r>
          </a:p>
          <a:p>
            <a:pPr marL="285750" indent="-285750">
              <a:lnSpc>
                <a:spcPct val="150000"/>
              </a:lnSpc>
              <a:buFont typeface="Arial,Sans-Serif"/>
              <a:buChar char="•"/>
            </a:pPr>
            <a:r>
              <a:rPr lang="en-US" kern="0"/>
              <a:t>Use Chat or Q+A function as directed by presenter</a:t>
            </a:r>
          </a:p>
          <a:p>
            <a:pPr marL="285750" indent="-285750">
              <a:lnSpc>
                <a:spcPct val="150000"/>
              </a:lnSpc>
              <a:buFont typeface="Arial,Sans-Serif"/>
              <a:buChar char="•"/>
            </a:pPr>
            <a:r>
              <a:rPr lang="en-US" kern="0"/>
              <a:t>Indicate in the Q+A if you have a question throughout this session</a:t>
            </a:r>
          </a:p>
          <a:p>
            <a:pPr marL="285750" indent="-285750">
              <a:lnSpc>
                <a:spcPct val="150000"/>
              </a:lnSpc>
              <a:buFont typeface="Arial,Sans-Serif"/>
              <a:buChar char="•"/>
            </a:pPr>
            <a:r>
              <a:rPr lang="en-US" kern="0"/>
              <a:t>Use Raised hand emoji to ask questions after the presentation, during the Q+A segment</a:t>
            </a:r>
          </a:p>
          <a:p>
            <a:pPr marL="285750" indent="-285750">
              <a:lnSpc>
                <a:spcPct val="150000"/>
              </a:lnSpc>
              <a:buFont typeface="Arial,Sans-Serif"/>
              <a:buChar char="•"/>
            </a:pPr>
            <a:r>
              <a:rPr lang="en-US" kern="0"/>
              <a:t>Ensure your surrounding environment is quiet when mic is on (e.g., phones, pets </a:t>
            </a:r>
            <a:r>
              <a:rPr lang="en-US" kern="0" err="1"/>
              <a:t>etc</a:t>
            </a:r>
            <a:r>
              <a:rPr lang="en-US" kern="0"/>
              <a:t>)</a:t>
            </a:r>
          </a:p>
          <a:p>
            <a:pPr marL="285750" indent="-285750">
              <a:lnSpc>
                <a:spcPct val="150000"/>
              </a:lnSpc>
              <a:buFont typeface="Arial,Sans-Serif"/>
              <a:buChar char="•"/>
            </a:pPr>
            <a:r>
              <a:rPr lang="en-US" kern="0"/>
              <a:t>Turn off mic when not speaking</a:t>
            </a:r>
          </a:p>
          <a:p>
            <a:pPr marL="285750" indent="-285750">
              <a:lnSpc>
                <a:spcPct val="150000"/>
              </a:lnSpc>
              <a:buFont typeface="Arial,Sans-Serif"/>
              <a:buChar char="•"/>
            </a:pPr>
            <a:endParaRPr lang="en-US" kern="0"/>
          </a:p>
          <a:p>
            <a:pPr marL="285750" indent="-285750">
              <a:lnSpc>
                <a:spcPct val="150000"/>
              </a:lnSpc>
              <a:buFont typeface="Arial,Sans-Serif"/>
              <a:buChar char="•"/>
            </a:pPr>
            <a:endParaRPr lang="en-US" kern="0"/>
          </a:p>
        </p:txBody>
      </p:sp>
      <p:pic>
        <p:nvPicPr>
          <p:cNvPr id="6" name="Graphic 5" descr="Raised hand with solid fill">
            <a:extLst>
              <a:ext uri="{FF2B5EF4-FFF2-40B4-BE49-F238E27FC236}">
                <a16:creationId xmlns:a16="http://schemas.microsoft.com/office/drawing/2014/main" id="{05B93517-927A-8AD3-5496-3DF97AD42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8075" y="3672531"/>
            <a:ext cx="482600" cy="482600"/>
          </a:xfrm>
          <a:prstGeom prst="rect">
            <a:avLst/>
          </a:prstGeom>
        </p:spPr>
      </p:pic>
    </p:spTree>
    <p:extLst>
      <p:ext uri="{BB962C8B-B14F-4D97-AF65-F5344CB8AC3E}">
        <p14:creationId xmlns:p14="http://schemas.microsoft.com/office/powerpoint/2010/main" val="1143932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4323D-CC2E-B2EB-3000-0DF53E561966}"/>
              </a:ext>
            </a:extLst>
          </p:cNvPr>
          <p:cNvSpPr>
            <a:spLocks noGrp="1"/>
          </p:cNvSpPr>
          <p:nvPr>
            <p:ph type="title"/>
          </p:nvPr>
        </p:nvSpPr>
        <p:spPr/>
        <p:txBody>
          <a:bodyPr/>
          <a:lstStyle/>
          <a:p>
            <a:r>
              <a:rPr lang="en-US" dirty="0"/>
              <a:t>Physical action</a:t>
            </a:r>
          </a:p>
        </p:txBody>
      </p:sp>
      <p:sp>
        <p:nvSpPr>
          <p:cNvPr id="4" name="Text Placeholder 3">
            <a:extLst>
              <a:ext uri="{FF2B5EF4-FFF2-40B4-BE49-F238E27FC236}">
                <a16:creationId xmlns:a16="http://schemas.microsoft.com/office/drawing/2014/main" id="{3F148610-1C10-86AF-5A89-D513CE9D59EF}"/>
              </a:ext>
            </a:extLst>
          </p:cNvPr>
          <p:cNvSpPr>
            <a:spLocks noGrp="1"/>
          </p:cNvSpPr>
          <p:nvPr>
            <p:ph type="body" idx="6"/>
          </p:nvPr>
        </p:nvSpPr>
        <p:spPr>
          <a:xfrm>
            <a:off x="813562" y="1962283"/>
            <a:ext cx="4210825" cy="3129481"/>
          </a:xfrm>
        </p:spPr>
        <p:txBody>
          <a:bodyPr/>
          <a:lstStyle/>
          <a:p>
            <a:pPr marL="0" indent="0" algn="l"/>
            <a:r>
              <a:rPr lang="en-US" sz="2000" i="1" dirty="0"/>
              <a:t>Vary the methods for response and navigation</a:t>
            </a:r>
          </a:p>
          <a:p>
            <a:pPr marL="0" indent="0" algn="l"/>
            <a:endParaRPr lang="en-US" sz="2000" dirty="0"/>
          </a:p>
          <a:p>
            <a:pPr marL="0" indent="0" algn="l"/>
            <a:r>
              <a:rPr lang="en-US" sz="2000" dirty="0"/>
              <a:t>Task: Use </a:t>
            </a:r>
            <a:r>
              <a:rPr lang="en-US" sz="2000" dirty="0" err="1"/>
              <a:t>Mentimeter</a:t>
            </a:r>
            <a:r>
              <a:rPr lang="en-US" sz="2000" dirty="0"/>
              <a:t> to indicate the percentage of students that reported these activities as a source of anxiety according to a recent survey?</a:t>
            </a:r>
          </a:p>
        </p:txBody>
      </p:sp>
      <p:graphicFrame>
        <p:nvGraphicFramePr>
          <p:cNvPr id="6" name="Chart 5" descr="A data table and horizontal bar chat showing staff perceptions and student responses of anxiety by activity type.">
            <a:extLst>
              <a:ext uri="{FF2B5EF4-FFF2-40B4-BE49-F238E27FC236}">
                <a16:creationId xmlns:a16="http://schemas.microsoft.com/office/drawing/2014/main" id="{FD22A616-0E6B-C635-F514-8166752918F7}"/>
              </a:ext>
            </a:extLst>
          </p:cNvPr>
          <p:cNvGraphicFramePr>
            <a:graphicFrameLocks/>
          </p:cNvGraphicFramePr>
          <p:nvPr>
            <p:extLst>
              <p:ext uri="{D42A27DB-BD31-4B8C-83A1-F6EECF244321}">
                <p14:modId xmlns:p14="http://schemas.microsoft.com/office/powerpoint/2010/main" val="855244511"/>
              </p:ext>
            </p:extLst>
          </p:nvPr>
        </p:nvGraphicFramePr>
        <p:xfrm>
          <a:off x="5146867" y="739055"/>
          <a:ext cx="6741710" cy="49596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1584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C93F-0DB7-6210-97AA-E120249DFA19}"/>
              </a:ext>
            </a:extLst>
          </p:cNvPr>
          <p:cNvSpPr>
            <a:spLocks noGrp="1"/>
          </p:cNvSpPr>
          <p:nvPr>
            <p:ph type="title"/>
          </p:nvPr>
        </p:nvSpPr>
        <p:spPr/>
        <p:txBody>
          <a:bodyPr/>
          <a:lstStyle/>
          <a:p>
            <a:r>
              <a:rPr lang="en-US"/>
              <a:t>Expression &amp; communication</a:t>
            </a:r>
          </a:p>
        </p:txBody>
      </p:sp>
      <p:sp>
        <p:nvSpPr>
          <p:cNvPr id="4" name="Text Placeholder 3">
            <a:extLst>
              <a:ext uri="{FF2B5EF4-FFF2-40B4-BE49-F238E27FC236}">
                <a16:creationId xmlns:a16="http://schemas.microsoft.com/office/drawing/2014/main" id="{B4B0982D-D3F6-2C55-9820-C5C51C4B68FE}"/>
              </a:ext>
            </a:extLst>
          </p:cNvPr>
          <p:cNvSpPr>
            <a:spLocks noGrp="1"/>
          </p:cNvSpPr>
          <p:nvPr>
            <p:ph type="body" idx="6"/>
          </p:nvPr>
        </p:nvSpPr>
        <p:spPr>
          <a:xfrm>
            <a:off x="924982" y="2083392"/>
            <a:ext cx="4484415" cy="3056745"/>
          </a:xfrm>
        </p:spPr>
        <p:txBody>
          <a:bodyPr/>
          <a:lstStyle/>
          <a:p>
            <a:pPr marL="0" indent="0" algn="l"/>
            <a:r>
              <a:rPr lang="en-US" sz="2000" i="1" dirty="0"/>
              <a:t>Build fluencies with graduated levels of support for practice and performance.</a:t>
            </a:r>
          </a:p>
          <a:p>
            <a:pPr marL="0" indent="0" algn="l"/>
            <a:endParaRPr lang="en-US" sz="2000" dirty="0"/>
          </a:p>
          <a:p>
            <a:pPr marL="0" indent="0" algn="l"/>
            <a:r>
              <a:rPr lang="en-US" sz="2000" dirty="0"/>
              <a:t>Task: Are any of the challenges with class participation  shared by the three international students on the video reflected in your students' feedback?</a:t>
            </a:r>
          </a:p>
        </p:txBody>
      </p:sp>
      <p:sp>
        <p:nvSpPr>
          <p:cNvPr id="6" name="Speech Bubble: Rectangle with Corners Rounded 5">
            <a:extLst>
              <a:ext uri="{FF2B5EF4-FFF2-40B4-BE49-F238E27FC236}">
                <a16:creationId xmlns:a16="http://schemas.microsoft.com/office/drawing/2014/main" id="{69E122B1-32AA-DD76-2266-BD7508AD843D}"/>
              </a:ext>
              <a:ext uri="{C183D7F6-B498-43B3-948B-1728B52AA6E4}">
                <adec:decorative xmlns:adec="http://schemas.microsoft.com/office/drawing/2017/decorative" val="1"/>
              </a:ext>
            </a:extLst>
          </p:cNvPr>
          <p:cNvSpPr/>
          <p:nvPr/>
        </p:nvSpPr>
        <p:spPr>
          <a:xfrm>
            <a:off x="6450123" y="923481"/>
            <a:ext cx="5239548" cy="4401082"/>
          </a:xfrm>
          <a:prstGeom prst="wedgeRoundRectCallou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GB"/>
          </a:p>
        </p:txBody>
      </p:sp>
      <p:sp>
        <p:nvSpPr>
          <p:cNvPr id="5" name="TextBox 1">
            <a:extLst>
              <a:ext uri="{FF2B5EF4-FFF2-40B4-BE49-F238E27FC236}">
                <a16:creationId xmlns:a16="http://schemas.microsoft.com/office/drawing/2014/main" id="{9583C4F8-B737-A2D2-A6BC-50CA9C3EEF6D}"/>
              </a:ext>
            </a:extLst>
          </p:cNvPr>
          <p:cNvSpPr txBox="1"/>
          <p:nvPr/>
        </p:nvSpPr>
        <p:spPr>
          <a:xfrm>
            <a:off x="6785055" y="1138863"/>
            <a:ext cx="4874600" cy="39703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rtl="0"/>
            <a:r>
              <a:rPr lang="en-US" sz="1800" dirty="0">
                <a:solidFill>
                  <a:schemeClr val="bg1"/>
                </a:solidFill>
              </a:rPr>
              <a:t>Text: [15:08]​​</a:t>
            </a:r>
            <a:br>
              <a:rPr lang="en-US" sz="1800" dirty="0">
                <a:solidFill>
                  <a:schemeClr val="bg1"/>
                </a:solidFill>
              </a:rPr>
            </a:br>
            <a:br>
              <a:rPr lang="en-US" sz="1800" dirty="0">
                <a:solidFill>
                  <a:schemeClr val="bg1"/>
                </a:solidFill>
              </a:rPr>
            </a:br>
            <a:r>
              <a:rPr lang="en-US" sz="1800" dirty="0">
                <a:solidFill>
                  <a:schemeClr val="bg1"/>
                </a:solidFill>
              </a:rPr>
              <a:t>"In China when teacher lectures we take notes. We are surprised that in the US students answer easy questions, because in China teachers only ask very hard questions, so when lecturers ask easy questions we won’t answer immediately, because we don’t think the teacher needs the answer, so to answer it is mainly to show off. Also we would consider easy questions be to insult their intelligence; we think maybe the easy question the question itself could be some kind of a trap…"​​</a:t>
            </a:r>
            <a:endParaRPr lang="en-GB" sz="1800" dirty="0">
              <a:solidFill>
                <a:schemeClr val="bg1"/>
              </a:solidFill>
              <a:cs typeface="Segoe UI"/>
            </a:endParaRPr>
          </a:p>
        </p:txBody>
      </p:sp>
    </p:spTree>
    <p:extLst>
      <p:ext uri="{BB962C8B-B14F-4D97-AF65-F5344CB8AC3E}">
        <p14:creationId xmlns:p14="http://schemas.microsoft.com/office/powerpoint/2010/main" val="3633921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B8E7-1CAB-FD0B-44F8-2BE710C92EEF}"/>
              </a:ext>
            </a:extLst>
          </p:cNvPr>
          <p:cNvSpPr>
            <a:spLocks noGrp="1"/>
          </p:cNvSpPr>
          <p:nvPr>
            <p:ph type="title"/>
          </p:nvPr>
        </p:nvSpPr>
        <p:spPr/>
        <p:txBody>
          <a:bodyPr/>
          <a:lstStyle/>
          <a:p>
            <a:r>
              <a:rPr lang="en-US"/>
              <a:t>Executive functions</a:t>
            </a:r>
          </a:p>
        </p:txBody>
      </p:sp>
      <p:sp>
        <p:nvSpPr>
          <p:cNvPr id="4" name="Text Placeholder 3">
            <a:extLst>
              <a:ext uri="{FF2B5EF4-FFF2-40B4-BE49-F238E27FC236}">
                <a16:creationId xmlns:a16="http://schemas.microsoft.com/office/drawing/2014/main" id="{DABE1F01-53E7-263F-7DA1-6888FBF0DBD5}"/>
              </a:ext>
            </a:extLst>
          </p:cNvPr>
          <p:cNvSpPr>
            <a:spLocks noGrp="1"/>
          </p:cNvSpPr>
          <p:nvPr>
            <p:ph type="body" idx="6"/>
          </p:nvPr>
        </p:nvSpPr>
        <p:spPr>
          <a:xfrm>
            <a:off x="819917" y="1996102"/>
            <a:ext cx="4704984" cy="2094635"/>
          </a:xfrm>
        </p:spPr>
        <p:txBody>
          <a:bodyPr/>
          <a:lstStyle/>
          <a:p>
            <a:pPr marL="0" indent="0" algn="l"/>
            <a:r>
              <a:rPr lang="en-US" sz="2000" i="1" dirty="0"/>
              <a:t>Provide scaffolds for higher level executive skills and strategies</a:t>
            </a:r>
          </a:p>
          <a:p>
            <a:pPr marL="0" indent="0" algn="l"/>
            <a:endParaRPr lang="en-US" sz="2000" dirty="0"/>
          </a:p>
          <a:p>
            <a:pPr marL="0" indent="0" algn="l"/>
            <a:r>
              <a:rPr lang="en-US" sz="2000" dirty="0"/>
              <a:t>Task: Reflective activity: How could you scaffold one skill throughout the unit/course?</a:t>
            </a:r>
          </a:p>
          <a:p>
            <a:endParaRPr lang="en-US" dirty="0"/>
          </a:p>
        </p:txBody>
      </p:sp>
      <p:sp>
        <p:nvSpPr>
          <p:cNvPr id="5" name="Rectangle: Rounded Corners 4">
            <a:extLst>
              <a:ext uri="{FF2B5EF4-FFF2-40B4-BE49-F238E27FC236}">
                <a16:creationId xmlns:a16="http://schemas.microsoft.com/office/drawing/2014/main" id="{F085EDFD-7DE3-20F6-3CF0-F8FA468032BB}"/>
              </a:ext>
              <a:ext uri="{C183D7F6-B498-43B3-948B-1728B52AA6E4}">
                <adec:decorative xmlns:adec="http://schemas.microsoft.com/office/drawing/2017/decorative" val="1"/>
              </a:ext>
            </a:extLst>
          </p:cNvPr>
          <p:cNvSpPr/>
          <p:nvPr/>
        </p:nvSpPr>
        <p:spPr>
          <a:xfrm>
            <a:off x="6364562" y="452387"/>
            <a:ext cx="5647456" cy="49759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a:p>
        </p:txBody>
      </p:sp>
      <p:sp>
        <p:nvSpPr>
          <p:cNvPr id="6" name="TextBox 2">
            <a:extLst>
              <a:ext uri="{FF2B5EF4-FFF2-40B4-BE49-F238E27FC236}">
                <a16:creationId xmlns:a16="http://schemas.microsoft.com/office/drawing/2014/main" id="{26011D73-A10E-7B1F-DB82-3E3F18D9889E}"/>
              </a:ext>
            </a:extLst>
          </p:cNvPr>
          <p:cNvSpPr txBox="1"/>
          <p:nvPr/>
        </p:nvSpPr>
        <p:spPr>
          <a:xfrm>
            <a:off x="6467809" y="1345223"/>
            <a:ext cx="5647457" cy="403187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dirty="0">
                <a:solidFill>
                  <a:schemeClr val="bg1"/>
                </a:solidFill>
                <a:ea typeface="+mn-lt"/>
                <a:cs typeface="+mn-lt"/>
              </a:rPr>
              <a:t>Consider a strategy you would like to implement in your unit next semester to encourage international student engagement (</a:t>
            </a:r>
            <a:r>
              <a:rPr lang="en-GB" sz="2000" dirty="0" err="1">
                <a:solidFill>
                  <a:schemeClr val="bg1"/>
                </a:solidFill>
                <a:ea typeface="+mn-lt"/>
                <a:cs typeface="+mn-lt"/>
              </a:rPr>
              <a:t>eg</a:t>
            </a:r>
            <a:r>
              <a:rPr lang="en-GB" sz="2000" dirty="0">
                <a:solidFill>
                  <a:schemeClr val="bg1"/>
                </a:solidFill>
                <a:ea typeface="+mn-lt"/>
                <a:cs typeface="+mn-lt"/>
              </a:rPr>
              <a:t>, group work, oral presentations):</a:t>
            </a:r>
            <a:endParaRPr lang="en-US" sz="2000" dirty="0">
              <a:solidFill>
                <a:schemeClr val="bg1"/>
              </a:solidFill>
              <a:cs typeface="Arial"/>
            </a:endParaRPr>
          </a:p>
          <a:p>
            <a:pPr marL="400050" indent="-285750">
              <a:buFont typeface="Arial"/>
              <a:buChar char="•"/>
            </a:pPr>
            <a:r>
              <a:rPr lang="en-GB" sz="2000" dirty="0">
                <a:solidFill>
                  <a:schemeClr val="bg1"/>
                </a:solidFill>
                <a:ea typeface="+mn-lt"/>
                <a:cs typeface="+mn-lt"/>
              </a:rPr>
              <a:t>How would you introduce it to the students?</a:t>
            </a:r>
            <a:endParaRPr lang="en-GB" sz="2000" dirty="0">
              <a:solidFill>
                <a:schemeClr val="bg1"/>
              </a:solidFill>
              <a:cs typeface="Calibri" panose="020F0502020204030204"/>
            </a:endParaRPr>
          </a:p>
          <a:p>
            <a:pPr marL="400050" indent="-285750">
              <a:buFont typeface="Arial"/>
              <a:buChar char="•"/>
            </a:pPr>
            <a:r>
              <a:rPr lang="en-GB" sz="2000" dirty="0">
                <a:solidFill>
                  <a:schemeClr val="bg1"/>
                </a:solidFill>
                <a:ea typeface="+mn-lt"/>
                <a:cs typeface="+mn-lt"/>
              </a:rPr>
              <a:t>How would you embed it across the course to vary the level of scaffolding in the activity?</a:t>
            </a:r>
            <a:endParaRPr lang="en-GB" sz="2000" dirty="0">
              <a:solidFill>
                <a:schemeClr val="bg1"/>
              </a:solidFill>
              <a:cs typeface="Calibri" panose="020F0502020204030204"/>
            </a:endParaRPr>
          </a:p>
          <a:p>
            <a:pPr marL="114300"/>
            <a:r>
              <a:rPr lang="en-GB" sz="2000" dirty="0">
                <a:solidFill>
                  <a:schemeClr val="bg1"/>
                </a:solidFill>
                <a:ea typeface="+mn-lt"/>
                <a:cs typeface="+mn-lt"/>
              </a:rPr>
              <a:t>First iteration: low stakes, high scaffolding</a:t>
            </a:r>
            <a:endParaRPr lang="en-GB" sz="2000" dirty="0">
              <a:solidFill>
                <a:schemeClr val="bg1"/>
              </a:solidFill>
              <a:cs typeface="Calibri" panose="020F0502020204030204"/>
            </a:endParaRPr>
          </a:p>
          <a:p>
            <a:pPr marL="114300"/>
            <a:r>
              <a:rPr lang="en-GB" sz="2000" dirty="0">
                <a:solidFill>
                  <a:schemeClr val="bg1"/>
                </a:solidFill>
                <a:ea typeface="+mn-lt"/>
                <a:cs typeface="+mn-lt"/>
              </a:rPr>
              <a:t>Second iteration: medium stakes, medium scaffolding</a:t>
            </a:r>
            <a:endParaRPr lang="en-GB" sz="2000" dirty="0">
              <a:solidFill>
                <a:schemeClr val="bg1"/>
              </a:solidFill>
              <a:cs typeface="Calibri" panose="020F0502020204030204"/>
            </a:endParaRPr>
          </a:p>
          <a:p>
            <a:pPr marL="114300"/>
            <a:r>
              <a:rPr lang="en-GB" sz="2000" dirty="0">
                <a:solidFill>
                  <a:schemeClr val="bg1"/>
                </a:solidFill>
                <a:ea typeface="+mn-lt"/>
                <a:cs typeface="+mn-lt"/>
              </a:rPr>
              <a:t>Third iteration: more challenging, low scaffolding</a:t>
            </a:r>
            <a:endParaRPr lang="en-GB" sz="2000" dirty="0">
              <a:solidFill>
                <a:schemeClr val="bg1"/>
              </a:solidFill>
              <a:cs typeface="Calibri" panose="020F0502020204030204"/>
            </a:endParaRPr>
          </a:p>
          <a:p>
            <a:pPr marL="114300" indent="-114300"/>
            <a:endParaRPr lang="en-GB" sz="1600" dirty="0">
              <a:solidFill>
                <a:schemeClr val="bg1"/>
              </a:solidFill>
              <a:latin typeface="Arial"/>
              <a:cs typeface="Arial"/>
            </a:endParaRPr>
          </a:p>
        </p:txBody>
      </p:sp>
      <p:pic>
        <p:nvPicPr>
          <p:cNvPr id="7" name="Picture 6">
            <a:extLst>
              <a:ext uri="{FF2B5EF4-FFF2-40B4-BE49-F238E27FC236}">
                <a16:creationId xmlns:a16="http://schemas.microsoft.com/office/drawing/2014/main" id="{46A1A59A-A770-DCF2-DADC-9366A36893AD}"/>
              </a:ext>
              <a:ext uri="{C183D7F6-B498-43B3-948B-1728B52AA6E4}">
                <adec:decorative xmlns:adec="http://schemas.microsoft.com/office/drawing/2017/decorative" val="1"/>
              </a:ext>
            </a:extLst>
          </p:cNvPr>
          <p:cNvPicPr>
            <a:picLocks noChangeAspect="1"/>
          </p:cNvPicPr>
          <p:nvPr/>
        </p:nvPicPr>
        <p:blipFill>
          <a:blip r:embed="rId2"/>
          <a:srcRect l="545" r="545"/>
          <a:stretch/>
        </p:blipFill>
        <p:spPr>
          <a:xfrm>
            <a:off x="7262801" y="615915"/>
            <a:ext cx="736456" cy="723754"/>
          </a:xfrm>
          <a:prstGeom prst="rect">
            <a:avLst/>
          </a:prstGeom>
        </p:spPr>
      </p:pic>
      <p:sp>
        <p:nvSpPr>
          <p:cNvPr id="8" name="TextBox 4">
            <a:extLst>
              <a:ext uri="{FF2B5EF4-FFF2-40B4-BE49-F238E27FC236}">
                <a16:creationId xmlns:a16="http://schemas.microsoft.com/office/drawing/2014/main" id="{D80E57AC-4099-124E-4DC5-FBB163189805}"/>
              </a:ext>
            </a:extLst>
          </p:cNvPr>
          <p:cNvSpPr txBox="1"/>
          <p:nvPr/>
        </p:nvSpPr>
        <p:spPr>
          <a:xfrm>
            <a:off x="8056351" y="762732"/>
            <a:ext cx="323243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a:solidFill>
                  <a:schemeClr val="bg1"/>
                </a:solidFill>
                <a:cs typeface="Calibri"/>
              </a:rPr>
              <a:t>Reflective Activity</a:t>
            </a:r>
            <a:endParaRPr lang="en-GB" sz="2000">
              <a:solidFill>
                <a:schemeClr val="bg1"/>
              </a:solidFill>
            </a:endParaRPr>
          </a:p>
        </p:txBody>
      </p:sp>
    </p:spTree>
    <p:extLst>
      <p:ext uri="{BB962C8B-B14F-4D97-AF65-F5344CB8AC3E}">
        <p14:creationId xmlns:p14="http://schemas.microsoft.com/office/powerpoint/2010/main" val="1978254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62ED-55C4-EA58-E22C-1DA6CE5B40D5}"/>
              </a:ext>
            </a:extLst>
          </p:cNvPr>
          <p:cNvSpPr>
            <a:spLocks noGrp="1"/>
          </p:cNvSpPr>
          <p:nvPr>
            <p:ph type="title"/>
          </p:nvPr>
        </p:nvSpPr>
        <p:spPr/>
        <p:txBody>
          <a:bodyPr/>
          <a:lstStyle/>
          <a:p>
            <a:r>
              <a:rPr lang="en-US"/>
              <a:t>References</a:t>
            </a:r>
          </a:p>
        </p:txBody>
      </p:sp>
      <p:sp>
        <p:nvSpPr>
          <p:cNvPr id="4" name="Text Placeholder 3">
            <a:extLst>
              <a:ext uri="{FF2B5EF4-FFF2-40B4-BE49-F238E27FC236}">
                <a16:creationId xmlns:a16="http://schemas.microsoft.com/office/drawing/2014/main" id="{5FD6AD81-7B18-81A7-7AA6-77AFCCB3328B}"/>
              </a:ext>
            </a:extLst>
          </p:cNvPr>
          <p:cNvSpPr>
            <a:spLocks noGrp="1"/>
          </p:cNvSpPr>
          <p:nvPr>
            <p:ph type="body" idx="6"/>
          </p:nvPr>
        </p:nvSpPr>
        <p:spPr>
          <a:xfrm>
            <a:off x="1543989" y="1211434"/>
            <a:ext cx="10264181" cy="4126389"/>
          </a:xfrm>
        </p:spPr>
        <p:txBody>
          <a:bodyPr/>
          <a:lstStyle/>
          <a:p>
            <a:pPr marL="228600" algn="l"/>
            <a:r>
              <a:rPr lang="en-GB" sz="2000">
                <a:solidFill>
                  <a:srgbClr val="333333"/>
                </a:solidFill>
                <a:latin typeface="Calibri"/>
                <a:cs typeface="Calibri"/>
              </a:rPr>
              <a:t>A</a:t>
            </a:r>
            <a:r>
              <a:rPr lang="en-GB" sz="1600">
                <a:solidFill>
                  <a:srgbClr val="333333"/>
                </a:solidFill>
                <a:cs typeface="Calibri"/>
              </a:rPr>
              <a:t>dil, M. (2020). Exploring the Role of Translation in Communicative Language Teaching or the Communicative Approach. </a:t>
            </a:r>
            <a:r>
              <a:rPr lang="en-GB" sz="1600" i="1">
                <a:solidFill>
                  <a:srgbClr val="333333"/>
                </a:solidFill>
                <a:cs typeface="Calibri"/>
              </a:rPr>
              <a:t>SAGE Open</a:t>
            </a:r>
            <a:r>
              <a:rPr lang="en-GB" sz="1600">
                <a:solidFill>
                  <a:srgbClr val="333333"/>
                </a:solidFill>
                <a:cs typeface="Calibri"/>
              </a:rPr>
              <a:t>, </a:t>
            </a:r>
            <a:r>
              <a:rPr lang="en-GB" sz="1600" i="1">
                <a:solidFill>
                  <a:srgbClr val="333333"/>
                </a:solidFill>
                <a:cs typeface="Calibri"/>
              </a:rPr>
              <a:t>10</a:t>
            </a:r>
            <a:r>
              <a:rPr lang="en-GB" sz="1600">
                <a:solidFill>
                  <a:srgbClr val="333333"/>
                </a:solidFill>
                <a:cs typeface="Calibri"/>
              </a:rPr>
              <a:t>(2). </a:t>
            </a:r>
            <a:r>
              <a:rPr lang="en-GB" sz="1600" u="sng">
                <a:solidFill>
                  <a:srgbClr val="006ACC"/>
                </a:solidFill>
                <a:cs typeface="Calibri"/>
                <a:hlinkClick r:id="rId2"/>
              </a:rPr>
              <a:t>https://doi.org/10.1177/2158244020924403</a:t>
            </a:r>
            <a:endParaRPr lang="en-US" sz="1600">
              <a:solidFill>
                <a:srgbClr val="00172A"/>
              </a:solidFill>
              <a:cs typeface="Calibri"/>
            </a:endParaRPr>
          </a:p>
          <a:p>
            <a:pPr marL="228600" algn="l"/>
            <a:r>
              <a:rPr lang="en-GB" sz="1600" err="1">
                <a:cs typeface="Calibri"/>
              </a:rPr>
              <a:t>Arkoudis</a:t>
            </a:r>
            <a:r>
              <a:rPr lang="en-GB" sz="1600">
                <a:cs typeface="Calibri"/>
              </a:rPr>
              <a:t>, S. (2005). </a:t>
            </a:r>
            <a:r>
              <a:rPr lang="en-GB" sz="1600" i="1">
                <a:cs typeface="Calibri"/>
              </a:rPr>
              <a:t>Teaching International Students: Strategies to enhance learning</a:t>
            </a:r>
            <a:r>
              <a:rPr lang="en-GB" sz="1600">
                <a:cs typeface="Calibri"/>
              </a:rPr>
              <a:t>. Centre for the Study of Higher Education, The University of Melbourne. </a:t>
            </a:r>
            <a:r>
              <a:rPr lang="en-GB" sz="1600" u="sng">
                <a:solidFill>
                  <a:srgbClr val="004B85"/>
                </a:solidFill>
                <a:cs typeface="Calibri"/>
                <a:hlinkClick r:id="rId3"/>
              </a:rPr>
              <a:t>https://msd.unimelb.edu.au/__data/assets/pdf_file/0007/3064372/ArkoudisS-Teaching-International-ST.pdf</a:t>
            </a:r>
            <a:endParaRPr lang="en-US" sz="1600">
              <a:solidFill>
                <a:srgbClr val="00172A"/>
              </a:solidFill>
              <a:cs typeface="Calibri"/>
            </a:endParaRPr>
          </a:p>
          <a:p>
            <a:pPr marL="228600" algn="l"/>
            <a:r>
              <a:rPr lang="en-US" sz="1600" err="1">
                <a:solidFill>
                  <a:srgbClr val="00172A"/>
                </a:solidFill>
                <a:cs typeface="Calibri"/>
              </a:rPr>
              <a:t>Arkoudis</a:t>
            </a:r>
            <a:r>
              <a:rPr lang="en-US" sz="1600">
                <a:solidFill>
                  <a:srgbClr val="00172A"/>
                </a:solidFill>
                <a:cs typeface="Calibri"/>
              </a:rPr>
              <a:t>, S. and Harris, A. (2018). </a:t>
            </a:r>
            <a:r>
              <a:rPr lang="en-US" sz="1600" i="1">
                <a:solidFill>
                  <a:srgbClr val="00172A"/>
                </a:solidFill>
                <a:cs typeface="Calibri"/>
              </a:rPr>
              <a:t>Strengthening the evidence base for graduate communication skills. </a:t>
            </a:r>
            <a:r>
              <a:rPr lang="en-US" sz="1600">
                <a:solidFill>
                  <a:srgbClr val="00172A"/>
                </a:solidFill>
                <a:cs typeface="Calibri"/>
                <a:hlinkClick r:id="rId4"/>
              </a:rPr>
              <a:t>https://ltr.edu.au/resources/SP14-4612_ArkoudisHarris_FinalReport_2018.pdf</a:t>
            </a:r>
            <a:endParaRPr lang="en-US" sz="1600">
              <a:solidFill>
                <a:srgbClr val="00172A"/>
              </a:solidFill>
              <a:cs typeface="Calibri"/>
            </a:endParaRPr>
          </a:p>
          <a:p>
            <a:pPr marL="228600" algn="l"/>
            <a:r>
              <a:rPr lang="en-US" sz="1600">
                <a:solidFill>
                  <a:srgbClr val="00172A"/>
                </a:solidFill>
                <a:cs typeface="Calibri"/>
              </a:rPr>
              <a:t>Biggs, J. (2003). Aligning teaching for constructing learning. </a:t>
            </a:r>
            <a:r>
              <a:rPr lang="en-US" sz="1600">
                <a:solidFill>
                  <a:srgbClr val="004B85"/>
                </a:solidFill>
                <a:cs typeface="Calibri"/>
                <a:hlinkClick r:id="rId5"/>
              </a:rPr>
              <a:t>Download citation of Aligning Teaching for Constructing Learning (researchgate.net)</a:t>
            </a:r>
            <a:endParaRPr lang="en-US" sz="1600">
              <a:solidFill>
                <a:srgbClr val="00172A"/>
              </a:solidFill>
              <a:cs typeface="Calibri"/>
            </a:endParaRPr>
          </a:p>
          <a:p>
            <a:pPr marL="228600" algn="l"/>
            <a:r>
              <a:rPr lang="en-US" sz="1600">
                <a:solidFill>
                  <a:srgbClr val="00172A"/>
                </a:solidFill>
                <a:cs typeface="Calibri"/>
              </a:rPr>
              <a:t>ECU. (2018). Course Learning Outcomes – Exemplars. </a:t>
            </a:r>
            <a:r>
              <a:rPr lang="en-US" sz="1600">
                <a:solidFill>
                  <a:srgbClr val="004B85"/>
                </a:solidFill>
                <a:cs typeface="Calibri"/>
                <a:hlinkClick r:id="rId6"/>
              </a:rPr>
              <a:t>https://secure.ecu.edu.au/service-centres/staffonly/CLT/CLO-Resources/Exemplars/1!-ECU-Course-Learning-Outcomes-exemplars-all-courses.pdf</a:t>
            </a:r>
            <a:endParaRPr lang="en-US" sz="1600">
              <a:solidFill>
                <a:srgbClr val="00172A"/>
              </a:solidFill>
              <a:cs typeface="Calibri"/>
            </a:endParaRPr>
          </a:p>
          <a:p>
            <a:pPr marL="228600" algn="l"/>
            <a:r>
              <a:rPr lang="en-US" sz="1600">
                <a:solidFill>
                  <a:srgbClr val="00172A"/>
                </a:solidFill>
                <a:cs typeface="Calibri"/>
              </a:rPr>
              <a:t>Elliot and Chong (n.d.). Presentation Anxiety: A challenge for some students and a pit of despair for others. </a:t>
            </a:r>
            <a:r>
              <a:rPr lang="en-US" sz="1600">
                <a:solidFill>
                  <a:srgbClr val="004B85"/>
                </a:solidFill>
                <a:cs typeface="Calibri"/>
                <a:hlinkClick r:id="rId7"/>
              </a:rPr>
              <a:t>https://isana.proceedings.com.au/docs/2004/paper_elliott.pdf</a:t>
            </a:r>
            <a:endParaRPr lang="en-US" sz="1600">
              <a:solidFill>
                <a:srgbClr val="00172A"/>
              </a:solidFill>
              <a:cs typeface="Calibri"/>
            </a:endParaRPr>
          </a:p>
          <a:p>
            <a:pPr marL="228600" algn="l"/>
            <a:r>
              <a:rPr lang="en-US" sz="1600">
                <a:solidFill>
                  <a:srgbClr val="333333"/>
                </a:solidFill>
                <a:cs typeface="Calibri"/>
              </a:rPr>
              <a:t>Mahdi, D. A. (2022). Improving Speaking and Presentation Skills through Interactive Multimedia Environment for Non-Native Speakers of English. </a:t>
            </a:r>
            <a:r>
              <a:rPr lang="en-US" sz="1600" i="1">
                <a:solidFill>
                  <a:srgbClr val="333333"/>
                </a:solidFill>
                <a:cs typeface="Calibri"/>
              </a:rPr>
              <a:t>SAGE Open</a:t>
            </a:r>
            <a:r>
              <a:rPr lang="en-US" sz="1600">
                <a:solidFill>
                  <a:srgbClr val="333333"/>
                </a:solidFill>
                <a:cs typeface="Calibri"/>
              </a:rPr>
              <a:t>, </a:t>
            </a:r>
            <a:r>
              <a:rPr lang="en-US" sz="1600" i="1">
                <a:solidFill>
                  <a:srgbClr val="333333"/>
                </a:solidFill>
                <a:cs typeface="Calibri"/>
              </a:rPr>
              <a:t>12</a:t>
            </a:r>
            <a:r>
              <a:rPr lang="en-US" sz="1600">
                <a:solidFill>
                  <a:srgbClr val="333333"/>
                </a:solidFill>
                <a:cs typeface="Calibri"/>
              </a:rPr>
              <a:t>(1). </a:t>
            </a:r>
            <a:r>
              <a:rPr lang="en-US" sz="1600" u="sng">
                <a:solidFill>
                  <a:srgbClr val="006ACC"/>
                </a:solidFill>
                <a:cs typeface="Calibri"/>
                <a:hlinkClick r:id="rId8"/>
              </a:rPr>
              <a:t>https://doi.org/10.1177/21582440221079811</a:t>
            </a:r>
            <a:endParaRPr lang="en-US" sz="1600">
              <a:solidFill>
                <a:srgbClr val="00172A"/>
              </a:solidFill>
              <a:cs typeface="Calibri"/>
            </a:endParaRPr>
          </a:p>
          <a:p>
            <a:pPr marL="228600" algn="l"/>
            <a:r>
              <a:rPr lang="en-US" sz="1600">
                <a:solidFill>
                  <a:srgbClr val="00172A"/>
                </a:solidFill>
                <a:cs typeface="Calibri"/>
              </a:rPr>
              <a:t>O'Donoghue, C. (2022). Supporting International Students Using UDL. </a:t>
            </a:r>
            <a:r>
              <a:rPr lang="en-US" sz="1600">
                <a:solidFill>
                  <a:srgbClr val="004B85"/>
                </a:solidFill>
                <a:cs typeface="Calibri"/>
                <a:hlinkClick r:id="rId9"/>
              </a:rPr>
              <a:t>https://research.thea.ie/handle/20.500.12065/4118</a:t>
            </a:r>
            <a:endParaRPr lang="en-US" sz="1600">
              <a:solidFill>
                <a:srgbClr val="00172A"/>
              </a:solidFill>
              <a:cs typeface="Calibri"/>
            </a:endParaRPr>
          </a:p>
          <a:p>
            <a:pPr marL="228600" algn="l"/>
            <a:r>
              <a:rPr lang="en-US" sz="1600">
                <a:cs typeface="Calibri"/>
              </a:rPr>
              <a:t>Tran, L.T. (2020). Teaching and Engaging International Students. </a:t>
            </a:r>
            <a:r>
              <a:rPr lang="en-US" sz="1600" i="1">
                <a:cs typeface="Calibri"/>
              </a:rPr>
              <a:t>Journal of International Students</a:t>
            </a:r>
            <a:r>
              <a:rPr lang="en-US" sz="1600">
                <a:cs typeface="Calibri"/>
              </a:rPr>
              <a:t>, </a:t>
            </a:r>
            <a:r>
              <a:rPr lang="en-US" sz="1600" i="1">
                <a:cs typeface="Calibri"/>
              </a:rPr>
              <a:t>10</a:t>
            </a:r>
            <a:r>
              <a:rPr lang="en-US" sz="1600">
                <a:cs typeface="Calibri"/>
              </a:rPr>
              <a:t>(3), xii-xvii. </a:t>
            </a:r>
            <a:r>
              <a:rPr lang="en-US" sz="1600" u="sng">
                <a:solidFill>
                  <a:srgbClr val="00172A"/>
                </a:solidFill>
                <a:cs typeface="Calibri"/>
                <a:hlinkClick r:id="rId10"/>
              </a:rPr>
              <a:t>https://doi.org/10.32674/jis.v10i3.2005</a:t>
            </a:r>
            <a:endParaRPr lang="en-US" sz="1600"/>
          </a:p>
        </p:txBody>
      </p:sp>
    </p:spTree>
    <p:extLst>
      <p:ext uri="{BB962C8B-B14F-4D97-AF65-F5344CB8AC3E}">
        <p14:creationId xmlns:p14="http://schemas.microsoft.com/office/powerpoint/2010/main" val="855665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1F50-BF7F-2839-9E2F-CD7FB9CDC6CD}"/>
              </a:ext>
            </a:extLst>
          </p:cNvPr>
          <p:cNvSpPr>
            <a:spLocks noGrp="1"/>
          </p:cNvSpPr>
          <p:nvPr>
            <p:ph type="title"/>
          </p:nvPr>
        </p:nvSpPr>
        <p:spPr/>
        <p:txBody>
          <a:bodyPr/>
          <a:lstStyle/>
          <a:p>
            <a:r>
              <a:rPr lang="en-US"/>
              <a:t>Workshop feedback</a:t>
            </a:r>
          </a:p>
        </p:txBody>
      </p:sp>
      <p:sp>
        <p:nvSpPr>
          <p:cNvPr id="4" name="Text Placeholder 3">
            <a:extLst>
              <a:ext uri="{FF2B5EF4-FFF2-40B4-BE49-F238E27FC236}">
                <a16:creationId xmlns:a16="http://schemas.microsoft.com/office/drawing/2014/main" id="{8F5436EC-32C7-AB8F-92E3-55E0BAB6CF47}"/>
              </a:ext>
            </a:extLst>
          </p:cNvPr>
          <p:cNvSpPr>
            <a:spLocks noGrp="1"/>
          </p:cNvSpPr>
          <p:nvPr>
            <p:ph type="body" idx="6"/>
          </p:nvPr>
        </p:nvSpPr>
        <p:spPr>
          <a:xfrm>
            <a:off x="383671" y="1220093"/>
            <a:ext cx="8255271" cy="4126389"/>
          </a:xfrm>
        </p:spPr>
        <p:txBody>
          <a:bodyPr/>
          <a:lstStyle/>
          <a:p>
            <a:pPr algn="l"/>
            <a:r>
              <a:rPr lang="en-US" sz="2000">
                <a:solidFill>
                  <a:srgbClr val="00172A"/>
                </a:solidFill>
              </a:rPr>
              <a:t>"I will certainly review my Canvas sites – resources/strategies – to support and enhance learning for international students (all students really)."</a:t>
            </a:r>
            <a:endParaRPr lang="en-US"/>
          </a:p>
          <a:p>
            <a:pPr algn="l"/>
            <a:endParaRPr lang="en-US" sz="2000">
              <a:solidFill>
                <a:srgbClr val="00172A"/>
              </a:solidFill>
            </a:endParaRPr>
          </a:p>
          <a:p>
            <a:pPr algn="l"/>
            <a:r>
              <a:rPr lang="en-US" sz="2000"/>
              <a:t>"The video showing the international contexts was very helpful. Discussion and sharing of strategy ideas." </a:t>
            </a:r>
          </a:p>
          <a:p>
            <a:pPr algn="l"/>
            <a:endParaRPr lang="en-US" sz="2000"/>
          </a:p>
          <a:p>
            <a:pPr algn="l"/>
            <a:r>
              <a:rPr lang="en-US" sz="2000">
                <a:solidFill>
                  <a:srgbClr val="00172A"/>
                </a:solidFill>
              </a:rPr>
              <a:t>"Opportunity to share experiences within the team to highlight areas for improvement."</a:t>
            </a:r>
            <a:endParaRPr lang="en-US" sz="2000">
              <a:solidFill>
                <a:srgbClr val="000000"/>
              </a:solidFill>
            </a:endParaRPr>
          </a:p>
          <a:p>
            <a:pPr algn="l"/>
            <a:endParaRPr lang="en-US" sz="2000">
              <a:solidFill>
                <a:srgbClr val="00172A"/>
              </a:solidFill>
            </a:endParaRPr>
          </a:p>
          <a:p>
            <a:pPr algn="l"/>
            <a:r>
              <a:rPr lang="en-AU" sz="2000">
                <a:solidFill>
                  <a:srgbClr val="00172A"/>
                </a:solidFill>
              </a:rPr>
              <a:t>"Very interesting and relevant content - I liked using the Canvas site and gives us a reference point to go back to afterwards. Great. Thanks very much!" </a:t>
            </a:r>
          </a:p>
        </p:txBody>
      </p:sp>
      <p:pic>
        <p:nvPicPr>
          <p:cNvPr id="5" name="Picture 4">
            <a:extLst>
              <a:ext uri="{FF2B5EF4-FFF2-40B4-BE49-F238E27FC236}">
                <a16:creationId xmlns:a16="http://schemas.microsoft.com/office/drawing/2014/main" id="{CC60195D-EF41-815E-FFA1-A5C9C79EA65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551719" y="-37124"/>
            <a:ext cx="3643745" cy="5434225"/>
          </a:xfrm>
          <a:prstGeom prst="rect">
            <a:avLst/>
          </a:prstGeom>
        </p:spPr>
      </p:pic>
    </p:spTree>
    <p:extLst>
      <p:ext uri="{BB962C8B-B14F-4D97-AF65-F5344CB8AC3E}">
        <p14:creationId xmlns:p14="http://schemas.microsoft.com/office/powerpoint/2010/main" val="1742706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BECCC-C38F-5E28-63B2-7643027D55A8}"/>
              </a:ext>
            </a:extLst>
          </p:cNvPr>
          <p:cNvSpPr>
            <a:spLocks noGrp="1"/>
          </p:cNvSpPr>
          <p:nvPr>
            <p:ph type="title"/>
          </p:nvPr>
        </p:nvSpPr>
        <p:spPr>
          <a:xfrm>
            <a:off x="644601" y="300905"/>
            <a:ext cx="7574314" cy="797523"/>
          </a:xfrm>
        </p:spPr>
        <p:txBody>
          <a:bodyPr/>
          <a:lstStyle/>
          <a:p>
            <a:r>
              <a:rPr lang="en-US" dirty="0"/>
              <a:t>What's next?</a:t>
            </a:r>
          </a:p>
        </p:txBody>
      </p:sp>
      <p:sp>
        <p:nvSpPr>
          <p:cNvPr id="23" name="Text Placeholder 22">
            <a:extLst>
              <a:ext uri="{FF2B5EF4-FFF2-40B4-BE49-F238E27FC236}">
                <a16:creationId xmlns:a16="http://schemas.microsoft.com/office/drawing/2014/main" id="{1A820054-758E-5637-E2B4-7E0E06E48412}"/>
              </a:ext>
            </a:extLst>
          </p:cNvPr>
          <p:cNvSpPr>
            <a:spLocks noGrp="1"/>
          </p:cNvSpPr>
          <p:nvPr>
            <p:ph type="body" idx="6"/>
          </p:nvPr>
        </p:nvSpPr>
        <p:spPr>
          <a:xfrm>
            <a:off x="6219899" y="1274644"/>
            <a:ext cx="5493022" cy="4126389"/>
          </a:xfrm>
        </p:spPr>
        <p:txBody>
          <a:bodyPr/>
          <a:lstStyle/>
          <a:p>
            <a:pPr algn="l"/>
            <a:endParaRPr lang="en-AU" sz="2000" dirty="0"/>
          </a:p>
          <a:p>
            <a:pPr marL="571500" indent="-342900" algn="l">
              <a:buChar char="•"/>
            </a:pPr>
            <a:r>
              <a:rPr lang="en-AU" sz="2000" dirty="0"/>
              <a:t>Review workshop for next iteration in the School</a:t>
            </a:r>
          </a:p>
          <a:p>
            <a:pPr marL="571500" indent="-342900" algn="l">
              <a:buChar char="•"/>
            </a:pPr>
            <a:r>
              <a:rPr lang="en-AU" sz="2000" dirty="0"/>
              <a:t>Work with other Schools</a:t>
            </a:r>
          </a:p>
          <a:p>
            <a:pPr marL="571500" indent="-342900" algn="l">
              <a:buChar char="•"/>
            </a:pPr>
            <a:r>
              <a:rPr lang="en-AU" sz="2000" dirty="0"/>
              <a:t>Share with other interest groups</a:t>
            </a:r>
          </a:p>
          <a:p>
            <a:pPr marL="571500" indent="-342900" algn="l">
              <a:buChar char="•"/>
            </a:pPr>
            <a:r>
              <a:rPr lang="en-AU" sz="2000" dirty="0"/>
              <a:t>Conduct research </a:t>
            </a:r>
          </a:p>
          <a:p>
            <a:pPr marL="228600" indent="0" algn="l"/>
            <a:endParaRPr lang="en-AU" sz="2000" dirty="0"/>
          </a:p>
        </p:txBody>
      </p:sp>
      <p:pic>
        <p:nvPicPr>
          <p:cNvPr id="6" name="Google Shape;151;p21">
            <a:extLst>
              <a:ext uri="{FF2B5EF4-FFF2-40B4-BE49-F238E27FC236}">
                <a16:creationId xmlns:a16="http://schemas.microsoft.com/office/drawing/2014/main" id="{E65A09D7-9710-B934-CF2D-C17389CBDEB1}"/>
              </a:ext>
              <a:ext uri="{C183D7F6-B498-43B3-948B-1728B52AA6E4}">
                <adec:decorative xmlns:adec="http://schemas.microsoft.com/office/drawing/2017/decorative" val="1"/>
              </a:ext>
            </a:extLst>
          </p:cNvPr>
          <p:cNvPicPr preferRelativeResize="0"/>
          <p:nvPr/>
        </p:nvPicPr>
        <p:blipFill rotWithShape="1">
          <a:blip r:embed="rId2">
            <a:alphaModFix/>
          </a:blip>
          <a:srcRect b="10442"/>
          <a:stretch/>
        </p:blipFill>
        <p:spPr>
          <a:xfrm>
            <a:off x="866024" y="1252132"/>
            <a:ext cx="4426712" cy="3859062"/>
          </a:xfrm>
          <a:prstGeom prst="rect">
            <a:avLst/>
          </a:prstGeom>
          <a:noFill/>
          <a:ln>
            <a:noFill/>
          </a:ln>
        </p:spPr>
      </p:pic>
    </p:spTree>
    <p:extLst>
      <p:ext uri="{BB962C8B-B14F-4D97-AF65-F5344CB8AC3E}">
        <p14:creationId xmlns:p14="http://schemas.microsoft.com/office/powerpoint/2010/main" val="1369489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627855" y="309447"/>
            <a:ext cx="10957593" cy="1000685"/>
          </a:xfrm>
        </p:spPr>
        <p:txBody>
          <a:bodyPr/>
          <a:lstStyle/>
          <a:p>
            <a:r>
              <a:rPr lang="en-US"/>
              <a:t>Contact Us</a:t>
            </a:r>
          </a:p>
        </p:txBody>
      </p:sp>
      <p:sp>
        <p:nvSpPr>
          <p:cNvPr id="4" name="Oval 3">
            <a:extLst>
              <a:ext uri="{FF2B5EF4-FFF2-40B4-BE49-F238E27FC236}">
                <a16:creationId xmlns:a16="http://schemas.microsoft.com/office/drawing/2014/main" id="{4332E715-16CA-DF2E-1391-FE65FAE79155}"/>
              </a:ext>
              <a:ext uri="{C183D7F6-B498-43B3-948B-1728B52AA6E4}">
                <adec:decorative xmlns:adec="http://schemas.microsoft.com/office/drawing/2017/decorative" val="1"/>
              </a:ext>
            </a:extLst>
          </p:cNvPr>
          <p:cNvSpPr/>
          <p:nvPr/>
        </p:nvSpPr>
        <p:spPr>
          <a:xfrm>
            <a:off x="1436611" y="1191521"/>
            <a:ext cx="2053771" cy="295813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AU"/>
          </a:p>
        </p:txBody>
      </p:sp>
      <p:sp>
        <p:nvSpPr>
          <p:cNvPr id="3" name="Text Placeholder 2">
            <a:extLst>
              <a:ext uri="{FF2B5EF4-FFF2-40B4-BE49-F238E27FC236}">
                <a16:creationId xmlns:a16="http://schemas.microsoft.com/office/drawing/2014/main" id="{329D3A2F-0DA5-0B49-8BEB-F91F5C149F52}"/>
              </a:ext>
            </a:extLst>
          </p:cNvPr>
          <p:cNvSpPr>
            <a:spLocks noGrp="1"/>
          </p:cNvSpPr>
          <p:nvPr>
            <p:ph type="body" idx="1"/>
          </p:nvPr>
        </p:nvSpPr>
        <p:spPr>
          <a:xfrm>
            <a:off x="497969" y="4311872"/>
            <a:ext cx="3926412" cy="745391"/>
          </a:xfrm>
        </p:spPr>
        <p:txBody>
          <a:bodyPr/>
          <a:lstStyle/>
          <a:p>
            <a:pPr marL="95250" indent="0" algn="ctr">
              <a:buNone/>
            </a:pPr>
            <a:r>
              <a:rPr lang="en-AU" sz="2000">
                <a:solidFill>
                  <a:schemeClr val="tx1"/>
                </a:solidFill>
                <a:latin typeface="Calibri"/>
                <a:cs typeface="Calibri"/>
              </a:rPr>
              <a:t>Dr Charmaine Herfkens-Fernandez</a:t>
            </a:r>
          </a:p>
          <a:p>
            <a:pPr marL="95250" indent="0" algn="ctr">
              <a:buNone/>
            </a:pPr>
            <a:r>
              <a:rPr lang="en-AU" sz="2000">
                <a:solidFill>
                  <a:schemeClr val="tx1"/>
                </a:solidFill>
                <a:latin typeface="Calibri"/>
                <a:cs typeface="Calibri"/>
              </a:rPr>
              <a:t>Learning Designer</a:t>
            </a:r>
          </a:p>
          <a:p>
            <a:pPr marL="95250" indent="0" algn="ctr">
              <a:buNone/>
            </a:pPr>
            <a:r>
              <a:rPr lang="en-AU" sz="2000">
                <a:solidFill>
                  <a:schemeClr val="tx1"/>
                </a:solidFill>
                <a:latin typeface="Calibri"/>
                <a:cs typeface="Calibri"/>
              </a:rPr>
              <a:t>c.herfkens-fernandez@ecu.edu.au</a:t>
            </a:r>
          </a:p>
          <a:p>
            <a:pPr marL="95250" indent="0" algn="ctr">
              <a:buNone/>
            </a:pPr>
            <a:endParaRPr lang="en-AU" sz="2000">
              <a:solidFill>
                <a:schemeClr val="tx1"/>
              </a:solidFill>
              <a:latin typeface="Calibri"/>
              <a:cs typeface="Calibri"/>
            </a:endParaRPr>
          </a:p>
        </p:txBody>
      </p:sp>
      <p:pic>
        <p:nvPicPr>
          <p:cNvPr id="5" name="Picture 4">
            <a:extLst>
              <a:ext uri="{FF2B5EF4-FFF2-40B4-BE49-F238E27FC236}">
                <a16:creationId xmlns:a16="http://schemas.microsoft.com/office/drawing/2014/main" id="{7E1C29FB-8172-94E2-2A1C-2346EAB135C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48670" y="947738"/>
            <a:ext cx="2190750" cy="3057525"/>
          </a:xfrm>
          <a:prstGeom prst="rect">
            <a:avLst/>
          </a:prstGeom>
        </p:spPr>
      </p:pic>
      <p:sp>
        <p:nvSpPr>
          <p:cNvPr id="11" name="Text Placeholder 2">
            <a:extLst>
              <a:ext uri="{FF2B5EF4-FFF2-40B4-BE49-F238E27FC236}">
                <a16:creationId xmlns:a16="http://schemas.microsoft.com/office/drawing/2014/main" id="{CFA39B25-03B4-A9A7-19FA-0A9D5845942B}"/>
              </a:ext>
            </a:extLst>
          </p:cNvPr>
          <p:cNvSpPr txBox="1">
            <a:spLocks/>
          </p:cNvSpPr>
          <p:nvPr/>
        </p:nvSpPr>
        <p:spPr>
          <a:xfrm>
            <a:off x="4062051" y="4256454"/>
            <a:ext cx="3926412" cy="7453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pPr marL="95250" indent="0" algn="ctr">
              <a:buNone/>
            </a:pPr>
            <a:r>
              <a:rPr lang="en-AU" sz="2000" kern="0">
                <a:solidFill>
                  <a:schemeClr val="tx1"/>
                </a:solidFill>
                <a:latin typeface="Calibri"/>
                <a:cs typeface="Calibri"/>
              </a:rPr>
              <a:t>Heather Pate</a:t>
            </a:r>
          </a:p>
          <a:p>
            <a:pPr marL="95250" indent="0" algn="ctr">
              <a:buNone/>
            </a:pPr>
            <a:r>
              <a:rPr lang="en-AU" sz="2000" kern="0">
                <a:solidFill>
                  <a:schemeClr val="tx1"/>
                </a:solidFill>
                <a:latin typeface="Calibri"/>
                <a:cs typeface="Calibri"/>
              </a:rPr>
              <a:t>Senior Learning Designer</a:t>
            </a:r>
          </a:p>
          <a:p>
            <a:pPr marL="95250" indent="0" algn="ctr">
              <a:buNone/>
            </a:pPr>
            <a:r>
              <a:rPr lang="en-AU" sz="2000" kern="0">
                <a:solidFill>
                  <a:schemeClr val="tx1"/>
                </a:solidFill>
                <a:latin typeface="Calibri"/>
                <a:cs typeface="Calibri"/>
              </a:rPr>
              <a:t>h.pate@ecu.edu.au</a:t>
            </a:r>
          </a:p>
        </p:txBody>
      </p:sp>
      <p:grpSp>
        <p:nvGrpSpPr>
          <p:cNvPr id="6" name="Group 5">
            <a:extLst>
              <a:ext uri="{FF2B5EF4-FFF2-40B4-BE49-F238E27FC236}">
                <a16:creationId xmlns:a16="http://schemas.microsoft.com/office/drawing/2014/main" id="{9D2D0145-E8E7-A3D3-6617-7B5E14EC3D2B}"/>
              </a:ext>
              <a:ext uri="{C183D7F6-B498-43B3-948B-1728B52AA6E4}">
                <adec:decorative xmlns:adec="http://schemas.microsoft.com/office/drawing/2017/decorative" val="1"/>
              </a:ext>
            </a:extLst>
          </p:cNvPr>
          <p:cNvGrpSpPr/>
          <p:nvPr/>
        </p:nvGrpSpPr>
        <p:grpSpPr>
          <a:xfrm>
            <a:off x="8848822" y="973565"/>
            <a:ext cx="2053771" cy="2958135"/>
            <a:chOff x="6761981" y="938929"/>
            <a:chExt cx="2053771" cy="2958135"/>
          </a:xfrm>
        </p:grpSpPr>
        <p:sp>
          <p:nvSpPr>
            <p:cNvPr id="7" name="Oval 6">
              <a:extLst>
                <a:ext uri="{FF2B5EF4-FFF2-40B4-BE49-F238E27FC236}">
                  <a16:creationId xmlns:a16="http://schemas.microsoft.com/office/drawing/2014/main" id="{8FB354EF-2D0C-66FD-787C-545B2A2E4910}"/>
                </a:ext>
                <a:ext uri="{C183D7F6-B498-43B3-948B-1728B52AA6E4}">
                  <adec:decorative xmlns:adec="http://schemas.microsoft.com/office/drawing/2017/decorative" val="1"/>
                </a:ext>
              </a:extLst>
            </p:cNvPr>
            <p:cNvSpPr/>
            <p:nvPr/>
          </p:nvSpPr>
          <p:spPr>
            <a:xfrm>
              <a:off x="6761981" y="938929"/>
              <a:ext cx="2053771" cy="2958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AU"/>
            </a:p>
          </p:txBody>
        </p:sp>
        <p:pic>
          <p:nvPicPr>
            <p:cNvPr id="8" name="Picture 7" descr="A group of women wearing Halloween costumes&#10;">
              <a:extLst>
                <a:ext uri="{FF2B5EF4-FFF2-40B4-BE49-F238E27FC236}">
                  <a16:creationId xmlns:a16="http://schemas.microsoft.com/office/drawing/2014/main" id="{FC42F6D3-8003-5876-2FD4-FC5865AFD0BB}"/>
                </a:ext>
              </a:extLst>
            </p:cNvPr>
            <p:cNvPicPr>
              <a:picLocks noChangeAspect="1"/>
            </p:cNvPicPr>
            <p:nvPr/>
          </p:nvPicPr>
          <p:blipFill rotWithShape="1">
            <a:blip r:embed="rId5"/>
            <a:srcRect l="22777" t="-1225" r="30320" b="1671"/>
            <a:stretch/>
          </p:blipFill>
          <p:spPr>
            <a:xfrm>
              <a:off x="6801011" y="981091"/>
              <a:ext cx="1974629" cy="2880426"/>
            </a:xfrm>
            <a:prstGeom prst="ellipse">
              <a:avLst/>
            </a:prstGeom>
          </p:spPr>
        </p:pic>
      </p:grpSp>
      <p:sp>
        <p:nvSpPr>
          <p:cNvPr id="13" name="Text Placeholder 2">
            <a:extLst>
              <a:ext uri="{FF2B5EF4-FFF2-40B4-BE49-F238E27FC236}">
                <a16:creationId xmlns:a16="http://schemas.microsoft.com/office/drawing/2014/main" id="{A3363DA1-7D30-6DAF-C94E-A8F218EE0CB3}"/>
              </a:ext>
            </a:extLst>
          </p:cNvPr>
          <p:cNvSpPr txBox="1">
            <a:spLocks/>
          </p:cNvSpPr>
          <p:nvPr/>
        </p:nvSpPr>
        <p:spPr>
          <a:xfrm>
            <a:off x="7820096" y="4256454"/>
            <a:ext cx="3926412" cy="7453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pPr marL="95250" indent="0" algn="ctr">
              <a:buNone/>
            </a:pPr>
            <a:r>
              <a:rPr lang="en-AU" sz="2000" kern="0">
                <a:solidFill>
                  <a:schemeClr val="tx1"/>
                </a:solidFill>
                <a:latin typeface="Calibri"/>
                <a:cs typeface="Calibri"/>
              </a:rPr>
              <a:t>Alejandra </a:t>
            </a:r>
            <a:r>
              <a:rPr lang="en-AU" sz="2000" kern="0" err="1">
                <a:solidFill>
                  <a:schemeClr val="tx1"/>
                </a:solidFill>
                <a:latin typeface="Calibri"/>
                <a:cs typeface="Calibri"/>
              </a:rPr>
              <a:t>Speziali</a:t>
            </a:r>
            <a:endParaRPr lang="en-US">
              <a:solidFill>
                <a:schemeClr val="tx1"/>
              </a:solidFill>
            </a:endParaRPr>
          </a:p>
          <a:p>
            <a:pPr marL="95250" indent="0" algn="ctr">
              <a:buNone/>
            </a:pPr>
            <a:r>
              <a:rPr lang="en-AU" sz="2000" kern="0">
                <a:solidFill>
                  <a:schemeClr val="tx1"/>
                </a:solidFill>
                <a:latin typeface="Calibri"/>
                <a:cs typeface="Calibri"/>
              </a:rPr>
              <a:t>Senior Learning Adviser</a:t>
            </a:r>
          </a:p>
          <a:p>
            <a:pPr marL="95250" indent="0" algn="ctr">
              <a:buNone/>
            </a:pPr>
            <a:r>
              <a:rPr lang="en-AU" sz="2000" kern="0">
                <a:solidFill>
                  <a:schemeClr val="tx1"/>
                </a:solidFill>
                <a:latin typeface="Calibri"/>
                <a:cs typeface="Calibri"/>
              </a:rPr>
              <a:t>a.speziali@ecu.edu.au</a:t>
            </a:r>
            <a:endParaRPr lang="en-AU">
              <a:solidFill>
                <a:schemeClr val="tx1"/>
              </a:solidFill>
            </a:endParaRPr>
          </a:p>
        </p:txBody>
      </p:sp>
      <p:sp>
        <p:nvSpPr>
          <p:cNvPr id="9" name="TextBox 8">
            <a:extLst>
              <a:ext uri="{FF2B5EF4-FFF2-40B4-BE49-F238E27FC236}">
                <a16:creationId xmlns:a16="http://schemas.microsoft.com/office/drawing/2014/main" id="{EB0E078E-DF09-FC64-F373-3B31CA78F3B0}"/>
              </a:ext>
            </a:extLst>
          </p:cNvPr>
          <p:cNvSpPr txBox="1"/>
          <p:nvPr/>
        </p:nvSpPr>
        <p:spPr>
          <a:xfrm>
            <a:off x="3001241" y="5356514"/>
            <a:ext cx="6691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2000" b="1">
                <a:latin typeface="Calibri"/>
              </a:rPr>
              <a:t>Centre for Learning and Teaching</a:t>
            </a:r>
            <a:r>
              <a:rPr lang="en-US" sz="2000" b="1">
                <a:latin typeface="Calibri"/>
              </a:rPr>
              <a:t>​, </a:t>
            </a:r>
            <a:r>
              <a:rPr lang="en-AU" sz="2000" b="1">
                <a:latin typeface="Calibri"/>
              </a:rPr>
              <a:t>Edith Cowan University</a:t>
            </a:r>
            <a:r>
              <a:rPr lang="en-US" sz="2000" b="1">
                <a:latin typeface="Calibri"/>
              </a:rPr>
              <a:t>​</a:t>
            </a:r>
            <a:endParaRPr lang="en-US" sz="2000" b="1">
              <a:latin typeface="Calibri"/>
              <a:cs typeface="Calibri"/>
            </a:endParaRPr>
          </a:p>
        </p:txBody>
      </p:sp>
    </p:spTree>
    <p:extLst>
      <p:ext uri="{BB962C8B-B14F-4D97-AF65-F5344CB8AC3E}">
        <p14:creationId xmlns:p14="http://schemas.microsoft.com/office/powerpoint/2010/main" val="221356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248CB3-516F-1F4D-9683-0181E8561B04}"/>
              </a:ext>
            </a:extLst>
          </p:cNvPr>
          <p:cNvSpPr>
            <a:spLocks noGrp="1"/>
          </p:cNvSpPr>
          <p:nvPr>
            <p:ph type="ctrTitle"/>
          </p:nvPr>
        </p:nvSpPr>
        <p:spPr/>
        <p:txBody>
          <a:bodyPr/>
          <a:lstStyle/>
          <a:p>
            <a:r>
              <a:rPr lang="en-AU" dirty="0"/>
              <a:t>Q &amp; A session</a:t>
            </a:r>
          </a:p>
        </p:txBody>
      </p:sp>
    </p:spTree>
    <p:extLst>
      <p:ext uri="{BB962C8B-B14F-4D97-AF65-F5344CB8AC3E}">
        <p14:creationId xmlns:p14="http://schemas.microsoft.com/office/powerpoint/2010/main" val="692082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248CB3-516F-1F4D-9683-0181E8561B04}"/>
              </a:ext>
            </a:extLst>
          </p:cNvPr>
          <p:cNvSpPr>
            <a:spLocks noGrp="1"/>
          </p:cNvSpPr>
          <p:nvPr>
            <p:ph type="ctrTitle"/>
          </p:nvPr>
        </p:nvSpPr>
        <p:spPr/>
        <p:txBody>
          <a:bodyPr/>
          <a:lstStyle/>
          <a:p>
            <a:r>
              <a:rPr lang="en-AU" dirty="0"/>
              <a:t>Thank you!</a:t>
            </a:r>
          </a:p>
        </p:txBody>
      </p:sp>
    </p:spTree>
    <p:extLst>
      <p:ext uri="{BB962C8B-B14F-4D97-AF65-F5344CB8AC3E}">
        <p14:creationId xmlns:p14="http://schemas.microsoft.com/office/powerpoint/2010/main" val="145488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627855" y="491695"/>
            <a:ext cx="10957593" cy="1000685"/>
          </a:xfrm>
        </p:spPr>
        <p:txBody>
          <a:bodyPr/>
          <a:lstStyle/>
          <a:p>
            <a:r>
              <a:rPr lang="en-US" dirty="0">
                <a:solidFill>
                  <a:schemeClr val="tx1"/>
                </a:solidFill>
              </a:rPr>
              <a:t>Acknowledgement to Traditional Custodians</a:t>
            </a:r>
          </a:p>
        </p:txBody>
      </p:sp>
      <p:sp>
        <p:nvSpPr>
          <p:cNvPr id="3" name="Text Placeholder 2">
            <a:extLst>
              <a:ext uri="{FF2B5EF4-FFF2-40B4-BE49-F238E27FC236}">
                <a16:creationId xmlns:a16="http://schemas.microsoft.com/office/drawing/2014/main" id="{1542B101-338E-AD85-9A59-1EF56C679B2B}"/>
              </a:ext>
            </a:extLst>
          </p:cNvPr>
          <p:cNvSpPr>
            <a:spLocks noGrp="1"/>
          </p:cNvSpPr>
          <p:nvPr>
            <p:ph type="body" idx="1"/>
          </p:nvPr>
        </p:nvSpPr>
        <p:spPr>
          <a:xfrm>
            <a:off x="627855" y="1492380"/>
            <a:ext cx="10957594" cy="3828027"/>
          </a:xfrm>
        </p:spPr>
        <p:txBody>
          <a:bodyPr/>
          <a:lstStyle/>
          <a:p>
            <a:pPr marL="0" indent="0">
              <a:lnSpc>
                <a:spcPct val="150000"/>
              </a:lnSpc>
              <a:buNone/>
            </a:pPr>
            <a:r>
              <a:rPr lang="en-AU" sz="2000">
                <a:solidFill>
                  <a:schemeClr val="bg2"/>
                </a:solidFill>
              </a:rPr>
              <a:t>Edith Cowan University is committed to reconciliation and recognises and respects the significance of Aboriginal and Torres Strait Islander peoples’ communities, cultures and histories. In particular, we acknowledge and respect the </a:t>
            </a:r>
            <a:r>
              <a:rPr lang="en-AU" sz="2000" err="1">
                <a:solidFill>
                  <a:schemeClr val="bg2"/>
                </a:solidFill>
              </a:rPr>
              <a:t>Nyoongar</a:t>
            </a:r>
            <a:r>
              <a:rPr lang="en-AU" sz="2000">
                <a:solidFill>
                  <a:schemeClr val="bg2"/>
                </a:solidFill>
              </a:rPr>
              <a:t> people, the traditional custodians of the land upon which ECU’s campuses stand and where we are zooming in from today.</a:t>
            </a:r>
            <a:endParaRPr lang="en-US" sz="2000">
              <a:solidFill>
                <a:schemeClr val="bg2"/>
              </a:solidFill>
            </a:endParaRPr>
          </a:p>
        </p:txBody>
      </p:sp>
    </p:spTree>
    <p:extLst>
      <p:ext uri="{BB962C8B-B14F-4D97-AF65-F5344CB8AC3E}">
        <p14:creationId xmlns:p14="http://schemas.microsoft.com/office/powerpoint/2010/main" val="5848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627855" y="372947"/>
            <a:ext cx="10957593" cy="1000685"/>
          </a:xfrm>
        </p:spPr>
        <p:txBody>
          <a:bodyPr/>
          <a:lstStyle/>
          <a:p>
            <a:r>
              <a:rPr lang="en-US" dirty="0">
                <a:solidFill>
                  <a:schemeClr val="tx1"/>
                </a:solidFill>
              </a:rPr>
              <a:t>Overview</a:t>
            </a:r>
          </a:p>
        </p:txBody>
      </p:sp>
      <p:sp>
        <p:nvSpPr>
          <p:cNvPr id="3" name="Text Placeholder 2">
            <a:extLst>
              <a:ext uri="{FF2B5EF4-FFF2-40B4-BE49-F238E27FC236}">
                <a16:creationId xmlns:a16="http://schemas.microsoft.com/office/drawing/2014/main" id="{1542B101-338E-AD85-9A59-1EF56C679B2B}"/>
              </a:ext>
            </a:extLst>
          </p:cNvPr>
          <p:cNvSpPr>
            <a:spLocks noGrp="1"/>
          </p:cNvSpPr>
          <p:nvPr>
            <p:ph type="body" idx="1"/>
          </p:nvPr>
        </p:nvSpPr>
        <p:spPr>
          <a:xfrm>
            <a:off x="767554" y="1123535"/>
            <a:ext cx="10957594" cy="3804065"/>
          </a:xfrm>
        </p:spPr>
        <p:txBody>
          <a:bodyPr/>
          <a:lstStyle/>
          <a:p>
            <a:pPr marL="285750" indent="-285750">
              <a:lnSpc>
                <a:spcPct val="150000"/>
              </a:lnSpc>
              <a:buFont typeface="Arial,Sans-Serif"/>
            </a:pPr>
            <a:r>
              <a:rPr lang="en-US" dirty="0">
                <a:solidFill>
                  <a:schemeClr val="tx1"/>
                </a:solidFill>
              </a:rPr>
              <a:t>Background to workshop initiative </a:t>
            </a:r>
          </a:p>
          <a:p>
            <a:pPr marL="285750" indent="-285750">
              <a:lnSpc>
                <a:spcPct val="150000"/>
              </a:lnSpc>
              <a:buFont typeface="Arial,Sans-Serif"/>
            </a:pPr>
            <a:r>
              <a:rPr lang="en-US" dirty="0"/>
              <a:t>Using Universal Design for Learning (UDL) in our workshop design</a:t>
            </a:r>
          </a:p>
          <a:p>
            <a:pPr marL="285750" indent="-285750">
              <a:lnSpc>
                <a:spcPct val="150000"/>
              </a:lnSpc>
              <a:buFont typeface="Arial,Sans-Serif"/>
            </a:pPr>
            <a:r>
              <a:rPr lang="en-US" dirty="0"/>
              <a:t>Elements of the </a:t>
            </a:r>
            <a:r>
              <a:rPr lang="en-US" i="1" dirty="0"/>
              <a:t>Engaging and Supporting International Students</a:t>
            </a:r>
            <a:r>
              <a:rPr lang="en-US" dirty="0"/>
              <a:t> PD Workshop</a:t>
            </a:r>
          </a:p>
          <a:p>
            <a:pPr marL="285750" indent="-285750">
              <a:lnSpc>
                <a:spcPct val="150000"/>
              </a:lnSpc>
              <a:buFont typeface="Arial,Sans-Serif"/>
            </a:pPr>
            <a:r>
              <a:rPr lang="en-US" dirty="0"/>
              <a:t>Informal feedback &amp; next iteration</a:t>
            </a:r>
          </a:p>
          <a:p>
            <a:pPr marL="285750" indent="-285750">
              <a:lnSpc>
                <a:spcPct val="150000"/>
              </a:lnSpc>
              <a:buFont typeface="Arial,Sans-Serif"/>
            </a:pPr>
            <a:r>
              <a:rPr lang="en-US" dirty="0"/>
              <a:t>Q&amp;A</a:t>
            </a:r>
          </a:p>
        </p:txBody>
      </p:sp>
    </p:spTree>
    <p:extLst>
      <p:ext uri="{BB962C8B-B14F-4D97-AF65-F5344CB8AC3E}">
        <p14:creationId xmlns:p14="http://schemas.microsoft.com/office/powerpoint/2010/main" val="377428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627855" y="309447"/>
            <a:ext cx="10957593" cy="1000685"/>
          </a:xfrm>
        </p:spPr>
        <p:txBody>
          <a:bodyPr/>
          <a:lstStyle/>
          <a:p>
            <a:r>
              <a:rPr lang="en-US" dirty="0"/>
              <a:t>Background: The Cohort</a:t>
            </a:r>
          </a:p>
        </p:txBody>
      </p:sp>
      <p:pic>
        <p:nvPicPr>
          <p:cNvPr id="8" name="Picture 7" descr="A pie chart with size of typical on campus cohort in Master of Teaching (Early Childhood)">
            <a:extLst>
              <a:ext uri="{FF2B5EF4-FFF2-40B4-BE49-F238E27FC236}">
                <a16:creationId xmlns:a16="http://schemas.microsoft.com/office/drawing/2014/main" id="{3D3748AF-A0E8-2FC8-C95C-C42482FDC6CD}"/>
              </a:ext>
            </a:extLst>
          </p:cNvPr>
          <p:cNvPicPr>
            <a:picLocks noChangeAspect="1"/>
          </p:cNvPicPr>
          <p:nvPr/>
        </p:nvPicPr>
        <p:blipFill>
          <a:blip r:embed="rId3"/>
          <a:stretch>
            <a:fillRect/>
          </a:stretch>
        </p:blipFill>
        <p:spPr>
          <a:xfrm>
            <a:off x="186267" y="1138450"/>
            <a:ext cx="4351866" cy="2633767"/>
          </a:xfrm>
          <a:prstGeom prst="rect">
            <a:avLst/>
          </a:prstGeom>
        </p:spPr>
      </p:pic>
      <p:graphicFrame>
        <p:nvGraphicFramePr>
          <p:cNvPr id="3" name="Chart 2" descr="A data table and chart showing the number of international enrolments in the Master of Teaching (Early Childhood Education) course from 2019-2023.">
            <a:extLst>
              <a:ext uri="{FF2B5EF4-FFF2-40B4-BE49-F238E27FC236}">
                <a16:creationId xmlns:a16="http://schemas.microsoft.com/office/drawing/2014/main" id="{A2A381EE-AE65-B5D8-32CF-2BD56485B345}"/>
              </a:ext>
            </a:extLst>
          </p:cNvPr>
          <p:cNvGraphicFramePr>
            <a:graphicFrameLocks/>
          </p:cNvGraphicFramePr>
          <p:nvPr>
            <p:extLst>
              <p:ext uri="{D42A27DB-BD31-4B8C-83A1-F6EECF244321}">
                <p14:modId xmlns:p14="http://schemas.microsoft.com/office/powerpoint/2010/main" val="3781290716"/>
              </p:ext>
            </p:extLst>
          </p:nvPr>
        </p:nvGraphicFramePr>
        <p:xfrm>
          <a:off x="2846249" y="1138450"/>
          <a:ext cx="9068371" cy="44194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230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627855" y="309447"/>
            <a:ext cx="10957593" cy="1000685"/>
          </a:xfrm>
        </p:spPr>
        <p:txBody>
          <a:bodyPr/>
          <a:lstStyle/>
          <a:p>
            <a:r>
              <a:rPr lang="en-US" dirty="0"/>
              <a:t>Universities Accord</a:t>
            </a:r>
          </a:p>
        </p:txBody>
      </p:sp>
      <p:pic>
        <p:nvPicPr>
          <p:cNvPr id="4" name="Picture 3" descr="Graph showing the quality of entire educational experience for domestic and international students from 2017-2022. ">
            <a:extLst>
              <a:ext uri="{FF2B5EF4-FFF2-40B4-BE49-F238E27FC236}">
                <a16:creationId xmlns:a16="http://schemas.microsoft.com/office/drawing/2014/main" id="{D53C6F0D-DEFC-B7A7-CE2C-AD8BAA56C5F7}"/>
              </a:ext>
            </a:extLst>
          </p:cNvPr>
          <p:cNvPicPr>
            <a:picLocks noChangeAspect="1"/>
          </p:cNvPicPr>
          <p:nvPr/>
        </p:nvPicPr>
        <p:blipFill>
          <a:blip r:embed="rId3"/>
          <a:stretch>
            <a:fillRect/>
          </a:stretch>
        </p:blipFill>
        <p:spPr>
          <a:xfrm>
            <a:off x="342900" y="923103"/>
            <a:ext cx="8042563" cy="4197841"/>
          </a:xfrm>
          <a:prstGeom prst="rect">
            <a:avLst/>
          </a:prstGeom>
        </p:spPr>
      </p:pic>
      <p:sp>
        <p:nvSpPr>
          <p:cNvPr id="3" name="TextBox 2">
            <a:extLst>
              <a:ext uri="{FF2B5EF4-FFF2-40B4-BE49-F238E27FC236}">
                <a16:creationId xmlns:a16="http://schemas.microsoft.com/office/drawing/2014/main" id="{F5DFDC93-BD45-E37B-D0FF-04C006A33146}"/>
              </a:ext>
            </a:extLst>
          </p:cNvPr>
          <p:cNvSpPr txBox="1"/>
          <p:nvPr/>
        </p:nvSpPr>
        <p:spPr>
          <a:xfrm>
            <a:off x="8465127" y="940377"/>
            <a:ext cx="366972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Equity groups include students that:</a:t>
            </a:r>
            <a:br>
              <a:rPr lang="en-US" dirty="0"/>
            </a:br>
            <a:endParaRPr lang="en-US" dirty="0"/>
          </a:p>
          <a:p>
            <a:pPr marL="285750" indent="-285750">
              <a:buFont typeface="Arial"/>
              <a:buChar char="•"/>
            </a:pPr>
            <a:r>
              <a:rPr lang="en-US" dirty="0"/>
              <a:t>Non-English speaking backgrounds (NESB)</a:t>
            </a:r>
            <a:endParaRPr lang="en-US" dirty="0">
              <a:cs typeface="Arial"/>
            </a:endParaRPr>
          </a:p>
          <a:p>
            <a:pPr marL="285750" indent="-285750">
              <a:buFont typeface="Arial"/>
              <a:buChar char="•"/>
            </a:pPr>
            <a:r>
              <a:rPr lang="en-US" dirty="0"/>
              <a:t>Have disability</a:t>
            </a:r>
            <a:endParaRPr lang="en-US" dirty="0">
              <a:cs typeface="Arial"/>
            </a:endParaRPr>
          </a:p>
          <a:p>
            <a:pPr marL="285750" indent="-285750">
              <a:buFont typeface="Arial"/>
              <a:buChar char="•"/>
            </a:pPr>
            <a:r>
              <a:rPr lang="en-US" dirty="0"/>
              <a:t>Women in non-traditional areas</a:t>
            </a:r>
            <a:endParaRPr lang="en-US" dirty="0">
              <a:cs typeface="Arial"/>
            </a:endParaRPr>
          </a:p>
          <a:p>
            <a:pPr marL="285750" indent="-285750">
              <a:buFont typeface="Arial"/>
              <a:buChar char="•"/>
            </a:pPr>
            <a:r>
              <a:rPr lang="en-US" dirty="0"/>
              <a:t>Indigenous</a:t>
            </a:r>
            <a:endParaRPr lang="en-US" dirty="0">
              <a:cs typeface="Arial"/>
            </a:endParaRPr>
          </a:p>
          <a:p>
            <a:pPr marL="285750" indent="-285750">
              <a:buFont typeface="Arial"/>
              <a:buChar char="•"/>
            </a:pPr>
            <a:r>
              <a:rPr lang="en-US" dirty="0"/>
              <a:t>From low socioeconomic status</a:t>
            </a:r>
            <a:endParaRPr lang="en-US" dirty="0">
              <a:cs typeface="Arial"/>
            </a:endParaRPr>
          </a:p>
          <a:p>
            <a:pPr marL="285750" indent="-285750">
              <a:buFont typeface="Arial"/>
              <a:buChar char="•"/>
            </a:pPr>
            <a:r>
              <a:rPr lang="en-US" dirty="0"/>
              <a:t>From regional and remote locations</a:t>
            </a:r>
          </a:p>
          <a:p>
            <a:pPr marL="285750" indent="-285750">
              <a:buFont typeface="Arial"/>
              <a:buChar char="•"/>
            </a:pPr>
            <a:endParaRPr lang="en-US" dirty="0">
              <a:cs typeface="Arial"/>
            </a:endParaRPr>
          </a:p>
          <a:p>
            <a:r>
              <a:rPr lang="en-US" dirty="0">
                <a:cs typeface="Arial"/>
                <a:hlinkClick r:id="rId4"/>
              </a:rPr>
              <a:t>Australian Government, 2020</a:t>
            </a:r>
          </a:p>
        </p:txBody>
      </p:sp>
    </p:spTree>
    <p:extLst>
      <p:ext uri="{BB962C8B-B14F-4D97-AF65-F5344CB8AC3E}">
        <p14:creationId xmlns:p14="http://schemas.microsoft.com/office/powerpoint/2010/main" val="233893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A7AE-16C0-D5D0-8E91-BF5F62EB898D}"/>
              </a:ext>
            </a:extLst>
          </p:cNvPr>
          <p:cNvSpPr>
            <a:spLocks noGrp="1"/>
          </p:cNvSpPr>
          <p:nvPr>
            <p:ph type="title"/>
          </p:nvPr>
        </p:nvSpPr>
        <p:spPr/>
        <p:txBody>
          <a:bodyPr/>
          <a:lstStyle/>
          <a:p>
            <a:r>
              <a:rPr lang="en-US" dirty="0">
                <a:solidFill>
                  <a:schemeClr val="tx1"/>
                </a:solidFill>
              </a:rPr>
              <a:t>Challenges Faced by Students</a:t>
            </a:r>
          </a:p>
        </p:txBody>
      </p:sp>
      <p:sp>
        <p:nvSpPr>
          <p:cNvPr id="3" name="Content Placeholder 9">
            <a:extLst>
              <a:ext uri="{FF2B5EF4-FFF2-40B4-BE49-F238E27FC236}">
                <a16:creationId xmlns:a16="http://schemas.microsoft.com/office/drawing/2014/main" id="{455C4E42-79B1-EB35-1369-B2E0BE1C038C}"/>
              </a:ext>
            </a:extLst>
          </p:cNvPr>
          <p:cNvSpPr>
            <a:spLocks noGrp="1"/>
          </p:cNvSpPr>
          <p:nvPr/>
        </p:nvSpPr>
        <p:spPr>
          <a:xfrm>
            <a:off x="607539" y="1978273"/>
            <a:ext cx="5701900" cy="3928527"/>
          </a:xfrm>
          <a:prstGeom prst="rect">
            <a:avLst/>
          </a:prstGeom>
        </p:spPr>
        <p:txBody>
          <a:bodyPr vert="horz" lIns="91440" tIns="45720" rIns="91440" bIns="45720" rtlCol="0" anchor="t">
            <a:normAutofit/>
          </a:bodyPr>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buFont typeface="Arial" panose="020B0604020202020204" pitchFamily="34" charset="0"/>
              <a:buChar char="•"/>
              <a:defRPr sz="12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2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b="1">
                <a:latin typeface="Lato Extended"/>
                <a:ea typeface="+mn-ea"/>
                <a:cs typeface="+mn-cs"/>
              </a:rPr>
              <a:t>Local and international students</a:t>
            </a:r>
            <a:endParaRPr lang="en-US" sz="2000" b="1">
              <a:latin typeface="Lato Extended"/>
              <a:ea typeface="+mn-ea"/>
              <a:cs typeface="+mn-cs"/>
            </a:endParaRPr>
          </a:p>
          <a:p>
            <a:pPr marL="342900" indent="-342900">
              <a:buChar char="•"/>
            </a:pPr>
            <a:r>
              <a:rPr lang="en-GB" sz="2000">
                <a:latin typeface="Arial"/>
                <a:cs typeface="Arial"/>
              </a:rPr>
              <a:t>Oral presentations</a:t>
            </a:r>
            <a:endParaRPr lang="en-GB" sz="2000"/>
          </a:p>
          <a:p>
            <a:endParaRPr lang="en-GB" sz="2000"/>
          </a:p>
          <a:p>
            <a:r>
              <a:rPr lang="en-GB" sz="2000" b="1">
                <a:latin typeface="Lato Extended"/>
                <a:ea typeface="+mn-ea"/>
                <a:cs typeface="+mn-cs"/>
              </a:rPr>
              <a:t>International students</a:t>
            </a:r>
            <a:r>
              <a:rPr lang="en-GB" sz="2000">
                <a:latin typeface="Arial"/>
                <a:cs typeface="Arial"/>
              </a:rPr>
              <a:t> </a:t>
            </a:r>
            <a:endParaRPr lang="en-GB" sz="2000">
              <a:cs typeface="Arial"/>
            </a:endParaRPr>
          </a:p>
          <a:p>
            <a:pPr marL="342900" indent="-342900">
              <a:buChar char="•"/>
            </a:pPr>
            <a:r>
              <a:rPr lang="en-GB" sz="2000">
                <a:latin typeface="Arial"/>
                <a:cs typeface="Arial"/>
              </a:rPr>
              <a:t>Culture</a:t>
            </a:r>
            <a:endParaRPr lang="en-GB" sz="2000">
              <a:cs typeface="Arial"/>
            </a:endParaRPr>
          </a:p>
          <a:p>
            <a:pPr marL="342900" indent="-342900">
              <a:buChar char="•"/>
            </a:pPr>
            <a:r>
              <a:rPr lang="en-GB" sz="2000">
                <a:latin typeface="Arial"/>
                <a:cs typeface="Arial"/>
              </a:rPr>
              <a:t>Disciplinary content and discourse </a:t>
            </a:r>
            <a:endParaRPr lang="en-GB" sz="2000"/>
          </a:p>
          <a:p>
            <a:pPr marL="342900" indent="-342900">
              <a:buChar char="•"/>
            </a:pPr>
            <a:r>
              <a:rPr lang="en-GB" sz="2000">
                <a:latin typeface="Arial"/>
                <a:cs typeface="Arial"/>
              </a:rPr>
              <a:t>Foreign university context</a:t>
            </a:r>
            <a:endParaRPr lang="en-GB" sz="2000"/>
          </a:p>
          <a:p>
            <a:pPr algn="r"/>
            <a:endParaRPr lang="en-GB" sz="1100">
              <a:solidFill>
                <a:srgbClr val="000000"/>
              </a:solidFill>
              <a:cs typeface="Arial"/>
            </a:endParaRPr>
          </a:p>
        </p:txBody>
      </p:sp>
      <p:graphicFrame>
        <p:nvGraphicFramePr>
          <p:cNvPr id="6" name="Table 5">
            <a:extLst>
              <a:ext uri="{FF2B5EF4-FFF2-40B4-BE49-F238E27FC236}">
                <a16:creationId xmlns:a16="http://schemas.microsoft.com/office/drawing/2014/main" id="{B12A410E-7FEC-E023-6DC1-52BA1332BE78}"/>
              </a:ext>
            </a:extLst>
          </p:cNvPr>
          <p:cNvGraphicFramePr>
            <a:graphicFrameLocks noGrp="1"/>
          </p:cNvGraphicFramePr>
          <p:nvPr>
            <p:extLst>
              <p:ext uri="{D42A27DB-BD31-4B8C-83A1-F6EECF244321}">
                <p14:modId xmlns:p14="http://schemas.microsoft.com/office/powerpoint/2010/main" val="3328326958"/>
              </p:ext>
            </p:extLst>
          </p:nvPr>
        </p:nvGraphicFramePr>
        <p:xfrm>
          <a:off x="6172199" y="2099733"/>
          <a:ext cx="5454784" cy="3075095"/>
        </p:xfrm>
        <a:graphic>
          <a:graphicData uri="http://schemas.openxmlformats.org/drawingml/2006/table">
            <a:tbl>
              <a:tblPr firstRow="1" bandRow="1">
                <a:tableStyleId>{5C22544A-7EE6-4342-B048-85BDC9FD1C3A}</a:tableStyleId>
              </a:tblPr>
              <a:tblGrid>
                <a:gridCol w="1945256">
                  <a:extLst>
                    <a:ext uri="{9D8B030D-6E8A-4147-A177-3AD203B41FA5}">
                      <a16:colId xmlns:a16="http://schemas.microsoft.com/office/drawing/2014/main" val="2554035756"/>
                    </a:ext>
                  </a:extLst>
                </a:gridCol>
                <a:gridCol w="1787565">
                  <a:extLst>
                    <a:ext uri="{9D8B030D-6E8A-4147-A177-3AD203B41FA5}">
                      <a16:colId xmlns:a16="http://schemas.microsoft.com/office/drawing/2014/main" val="1343848550"/>
                    </a:ext>
                  </a:extLst>
                </a:gridCol>
                <a:gridCol w="1721963">
                  <a:extLst>
                    <a:ext uri="{9D8B030D-6E8A-4147-A177-3AD203B41FA5}">
                      <a16:colId xmlns:a16="http://schemas.microsoft.com/office/drawing/2014/main" val="1284287440"/>
                    </a:ext>
                  </a:extLst>
                </a:gridCol>
              </a:tblGrid>
              <a:tr h="823686">
                <a:tc>
                  <a:txBody>
                    <a:bodyPr/>
                    <a:lstStyle/>
                    <a:p>
                      <a:pPr algn="l" fontAlgn="base"/>
                      <a:r>
                        <a:rPr lang="en-GB" sz="2000">
                          <a:effectLst/>
                        </a:rPr>
                        <a:t>Activity​</a:t>
                      </a:r>
                      <a:endParaRPr lang="en-GB" sz="2000" b="1" i="0">
                        <a:solidFill>
                          <a:srgbClr val="FFFFFF"/>
                        </a:solidFill>
                        <a:effectLst/>
                      </a:endParaRPr>
                    </a:p>
                  </a:txBody>
                  <a:tcPr/>
                </a:tc>
                <a:tc>
                  <a:txBody>
                    <a:bodyPr/>
                    <a:lstStyle/>
                    <a:p>
                      <a:pPr algn="ctr" fontAlgn="base"/>
                      <a:r>
                        <a:rPr lang="en-GB" sz="2000">
                          <a:effectLst/>
                        </a:rPr>
                        <a:t>International students​</a:t>
                      </a:r>
                      <a:endParaRPr lang="en-GB" sz="2000" b="1" i="0">
                        <a:solidFill>
                          <a:srgbClr val="FFFFFF"/>
                        </a:solidFill>
                        <a:effectLst/>
                      </a:endParaRPr>
                    </a:p>
                  </a:txBody>
                  <a:tcPr/>
                </a:tc>
                <a:tc>
                  <a:txBody>
                    <a:bodyPr/>
                    <a:lstStyle/>
                    <a:p>
                      <a:pPr algn="ctr" fontAlgn="base"/>
                      <a:r>
                        <a:rPr lang="en-GB" sz="2000">
                          <a:effectLst/>
                        </a:rPr>
                        <a:t>Australian Citizens PR​</a:t>
                      </a:r>
                      <a:endParaRPr lang="en-GB" sz="2000" b="1" i="0">
                        <a:solidFill>
                          <a:srgbClr val="FFFFFF"/>
                        </a:solidFill>
                        <a:effectLst/>
                      </a:endParaRPr>
                    </a:p>
                  </a:txBody>
                  <a:tcPr/>
                </a:tc>
                <a:extLst>
                  <a:ext uri="{0D108BD9-81ED-4DB2-BD59-A6C34878D82A}">
                    <a16:rowId xmlns:a16="http://schemas.microsoft.com/office/drawing/2014/main" val="3217496282"/>
                  </a:ext>
                </a:extLst>
              </a:tr>
              <a:tr h="823686">
                <a:tc>
                  <a:txBody>
                    <a:bodyPr/>
                    <a:lstStyle/>
                    <a:p>
                      <a:pPr algn="l" fontAlgn="base"/>
                      <a:r>
                        <a:rPr lang="en-GB" sz="2000">
                          <a:effectLst/>
                        </a:rPr>
                        <a:t>Presentation​</a:t>
                      </a:r>
                      <a:endParaRPr lang="en-GB" sz="2000" b="0" i="0">
                        <a:solidFill>
                          <a:srgbClr val="FFFFFF"/>
                        </a:solidFill>
                        <a:effectLst/>
                      </a:endParaRPr>
                    </a:p>
                  </a:txBody>
                  <a:tcPr/>
                </a:tc>
                <a:tc>
                  <a:txBody>
                    <a:bodyPr/>
                    <a:lstStyle/>
                    <a:p>
                      <a:pPr algn="ctr" fontAlgn="base"/>
                      <a:r>
                        <a:rPr lang="en-GB" sz="2000">
                          <a:effectLst/>
                        </a:rPr>
                        <a:t>34%​</a:t>
                      </a:r>
                      <a:endParaRPr lang="en-GB" sz="2000" b="0" i="0">
                        <a:solidFill>
                          <a:srgbClr val="FFFFFF"/>
                        </a:solidFill>
                        <a:effectLst/>
                      </a:endParaRPr>
                    </a:p>
                  </a:txBody>
                  <a:tcPr/>
                </a:tc>
                <a:tc>
                  <a:txBody>
                    <a:bodyPr/>
                    <a:lstStyle/>
                    <a:p>
                      <a:pPr algn="ctr" fontAlgn="base"/>
                      <a:r>
                        <a:rPr lang="en-GB" sz="2000">
                          <a:effectLst/>
                        </a:rPr>
                        <a:t>41%​</a:t>
                      </a:r>
                      <a:endParaRPr lang="en-GB" sz="2000" b="0" i="0">
                        <a:solidFill>
                          <a:srgbClr val="FFFFFF"/>
                        </a:solidFill>
                        <a:effectLst/>
                      </a:endParaRPr>
                    </a:p>
                  </a:txBody>
                  <a:tcPr/>
                </a:tc>
                <a:extLst>
                  <a:ext uri="{0D108BD9-81ED-4DB2-BD59-A6C34878D82A}">
                    <a16:rowId xmlns:a16="http://schemas.microsoft.com/office/drawing/2014/main" val="715210266"/>
                  </a:ext>
                </a:extLst>
              </a:tr>
              <a:tr h="823686">
                <a:tc>
                  <a:txBody>
                    <a:bodyPr/>
                    <a:lstStyle/>
                    <a:p>
                      <a:pPr algn="l" fontAlgn="base"/>
                      <a:r>
                        <a:rPr lang="en-GB" sz="2000">
                          <a:effectLst/>
                        </a:rPr>
                        <a:t>Personal attribute​</a:t>
                      </a:r>
                      <a:endParaRPr lang="en-GB" sz="2000" b="0" i="0">
                        <a:solidFill>
                          <a:srgbClr val="FFFFFF"/>
                        </a:solidFill>
                        <a:effectLst/>
                      </a:endParaRPr>
                    </a:p>
                  </a:txBody>
                  <a:tcPr/>
                </a:tc>
                <a:tc>
                  <a:txBody>
                    <a:bodyPr/>
                    <a:lstStyle/>
                    <a:p>
                      <a:pPr algn="ctr" fontAlgn="base"/>
                      <a:r>
                        <a:rPr lang="en-GB" sz="2000">
                          <a:effectLst/>
                        </a:rPr>
                        <a:t>39%​</a:t>
                      </a:r>
                      <a:endParaRPr lang="en-GB" sz="2000" b="0" i="0">
                        <a:solidFill>
                          <a:srgbClr val="FFFFFF"/>
                        </a:solidFill>
                        <a:effectLst/>
                      </a:endParaRPr>
                    </a:p>
                  </a:txBody>
                  <a:tcPr/>
                </a:tc>
                <a:tc>
                  <a:txBody>
                    <a:bodyPr/>
                    <a:lstStyle/>
                    <a:p>
                      <a:pPr algn="ctr" fontAlgn="base"/>
                      <a:r>
                        <a:rPr lang="en-GB" sz="2000">
                          <a:effectLst/>
                        </a:rPr>
                        <a:t>21%​</a:t>
                      </a:r>
                      <a:endParaRPr lang="en-GB" sz="2000" b="0" i="0">
                        <a:solidFill>
                          <a:srgbClr val="FFFFFF"/>
                        </a:solidFill>
                        <a:effectLst/>
                      </a:endParaRPr>
                    </a:p>
                  </a:txBody>
                  <a:tcPr/>
                </a:tc>
                <a:extLst>
                  <a:ext uri="{0D108BD9-81ED-4DB2-BD59-A6C34878D82A}">
                    <a16:rowId xmlns:a16="http://schemas.microsoft.com/office/drawing/2014/main" val="3628553519"/>
                  </a:ext>
                </a:extLst>
              </a:tr>
              <a:tr h="604037">
                <a:tc>
                  <a:txBody>
                    <a:bodyPr/>
                    <a:lstStyle/>
                    <a:p>
                      <a:pPr algn="l" fontAlgn="base"/>
                      <a:r>
                        <a:rPr lang="en-GB" sz="2000">
                          <a:effectLst/>
                        </a:rPr>
                        <a:t>Evaluation​</a:t>
                      </a:r>
                      <a:endParaRPr lang="en-GB" sz="2000" b="0" i="0">
                        <a:solidFill>
                          <a:srgbClr val="FFFFFF"/>
                        </a:solidFill>
                        <a:effectLst/>
                      </a:endParaRPr>
                    </a:p>
                  </a:txBody>
                  <a:tcPr/>
                </a:tc>
                <a:tc>
                  <a:txBody>
                    <a:bodyPr/>
                    <a:lstStyle/>
                    <a:p>
                      <a:pPr algn="ctr" fontAlgn="base"/>
                      <a:r>
                        <a:rPr lang="en-GB" sz="2000">
                          <a:effectLst/>
                        </a:rPr>
                        <a:t>27%​</a:t>
                      </a:r>
                      <a:endParaRPr lang="en-GB" sz="2000" b="0" i="0">
                        <a:solidFill>
                          <a:srgbClr val="FFFFFF"/>
                        </a:solidFill>
                        <a:effectLst/>
                      </a:endParaRPr>
                    </a:p>
                  </a:txBody>
                  <a:tcPr/>
                </a:tc>
                <a:tc>
                  <a:txBody>
                    <a:bodyPr/>
                    <a:lstStyle/>
                    <a:p>
                      <a:pPr algn="ctr" fontAlgn="base"/>
                      <a:r>
                        <a:rPr lang="en-GB" sz="2000">
                          <a:effectLst/>
                        </a:rPr>
                        <a:t>38%​</a:t>
                      </a:r>
                      <a:endParaRPr lang="en-GB" sz="2000" b="0" i="0">
                        <a:solidFill>
                          <a:srgbClr val="FFFFFF"/>
                        </a:solidFill>
                        <a:effectLst/>
                      </a:endParaRPr>
                    </a:p>
                  </a:txBody>
                  <a:tcPr/>
                </a:tc>
                <a:extLst>
                  <a:ext uri="{0D108BD9-81ED-4DB2-BD59-A6C34878D82A}">
                    <a16:rowId xmlns:a16="http://schemas.microsoft.com/office/drawing/2014/main" val="1459637803"/>
                  </a:ext>
                </a:extLst>
              </a:tr>
            </a:tbl>
          </a:graphicData>
        </a:graphic>
      </p:graphicFrame>
    </p:spTree>
    <p:extLst>
      <p:ext uri="{BB962C8B-B14F-4D97-AF65-F5344CB8AC3E}">
        <p14:creationId xmlns:p14="http://schemas.microsoft.com/office/powerpoint/2010/main" val="171935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BECCC-C38F-5E28-63B2-7643027D55A8}"/>
              </a:ext>
            </a:extLst>
          </p:cNvPr>
          <p:cNvSpPr>
            <a:spLocks noGrp="1"/>
          </p:cNvSpPr>
          <p:nvPr>
            <p:ph type="title"/>
          </p:nvPr>
        </p:nvSpPr>
        <p:spPr>
          <a:xfrm>
            <a:off x="623580" y="392213"/>
            <a:ext cx="7574314" cy="797523"/>
          </a:xfrm>
        </p:spPr>
        <p:txBody>
          <a:bodyPr/>
          <a:lstStyle/>
          <a:p>
            <a:r>
              <a:rPr lang="en-AU" dirty="0">
                <a:solidFill>
                  <a:schemeClr val="tx1"/>
                </a:solidFill>
              </a:rPr>
              <a:t>Challenges Identified by Staff</a:t>
            </a:r>
            <a:endParaRPr lang="en-US" dirty="0">
              <a:solidFill>
                <a:schemeClr val="tx1"/>
              </a:solidFill>
            </a:endParaRPr>
          </a:p>
        </p:txBody>
      </p:sp>
      <p:graphicFrame>
        <p:nvGraphicFramePr>
          <p:cNvPr id="3" name="Diagram 2" descr="Summary of selected challenges identified by staff working with international students in the School of Education">
            <a:extLst>
              <a:ext uri="{FF2B5EF4-FFF2-40B4-BE49-F238E27FC236}">
                <a16:creationId xmlns:a16="http://schemas.microsoft.com/office/drawing/2014/main" id="{A5F3A5F5-5A38-4DE1-27BA-8BC2992E2DBE}"/>
              </a:ext>
            </a:extLst>
          </p:cNvPr>
          <p:cNvGraphicFramePr/>
          <p:nvPr>
            <p:extLst>
              <p:ext uri="{D42A27DB-BD31-4B8C-83A1-F6EECF244321}">
                <p14:modId xmlns:p14="http://schemas.microsoft.com/office/powerpoint/2010/main" val="2232355573"/>
              </p:ext>
            </p:extLst>
          </p:nvPr>
        </p:nvGraphicFramePr>
        <p:xfrm>
          <a:off x="-292677" y="104239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hart 1" descr="Chart type: Clustered Bar. Distribution of 'Theme' from challenges identified by staff">
            <a:extLst>
              <a:ext uri="{FF2B5EF4-FFF2-40B4-BE49-F238E27FC236}">
                <a16:creationId xmlns:a16="http://schemas.microsoft.com/office/drawing/2014/main" id="{D517D7CB-3EB9-3263-D708-FB530E82948E}"/>
              </a:ext>
            </a:extLst>
          </p:cNvPr>
          <p:cNvGraphicFramePr>
            <a:graphicFrameLocks/>
          </p:cNvGraphicFramePr>
          <p:nvPr>
            <p:extLst>
              <p:ext uri="{D42A27DB-BD31-4B8C-83A1-F6EECF244321}">
                <p14:modId xmlns:p14="http://schemas.microsoft.com/office/powerpoint/2010/main" val="2502371646"/>
              </p:ext>
            </p:extLst>
          </p:nvPr>
        </p:nvGraphicFramePr>
        <p:xfrm>
          <a:off x="5204114" y="1042395"/>
          <a:ext cx="6720320" cy="47307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6075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A7FA-28AC-8094-4F9D-E0A895AA6774}"/>
              </a:ext>
            </a:extLst>
          </p:cNvPr>
          <p:cNvSpPr>
            <a:spLocks noGrp="1"/>
          </p:cNvSpPr>
          <p:nvPr>
            <p:ph type="title"/>
          </p:nvPr>
        </p:nvSpPr>
        <p:spPr>
          <a:xfrm>
            <a:off x="142504" y="657520"/>
            <a:ext cx="4358244" cy="1421538"/>
          </a:xfrm>
        </p:spPr>
        <p:txBody>
          <a:bodyPr/>
          <a:lstStyle/>
          <a:p>
            <a:pPr algn="ctr"/>
            <a:r>
              <a:rPr lang="en-AU" sz="3200" dirty="0">
                <a:solidFill>
                  <a:schemeClr val="tx1"/>
                </a:solidFill>
              </a:rPr>
              <a:t>The Universal Design for Learning Guidelines</a:t>
            </a:r>
            <a:endParaRPr lang="en-US" sz="3200" dirty="0">
              <a:solidFill>
                <a:schemeClr val="tx1"/>
              </a:solidFill>
            </a:endParaRPr>
          </a:p>
        </p:txBody>
      </p:sp>
      <p:sp>
        <p:nvSpPr>
          <p:cNvPr id="4" name="Text Placeholder 3">
            <a:extLst>
              <a:ext uri="{FF2B5EF4-FFF2-40B4-BE49-F238E27FC236}">
                <a16:creationId xmlns:a16="http://schemas.microsoft.com/office/drawing/2014/main" id="{8B03F3B0-F707-2553-4CC7-077723A7A616}"/>
              </a:ext>
            </a:extLst>
          </p:cNvPr>
          <p:cNvSpPr>
            <a:spLocks noGrp="1"/>
          </p:cNvSpPr>
          <p:nvPr>
            <p:ph type="body" idx="6"/>
          </p:nvPr>
        </p:nvSpPr>
        <p:spPr>
          <a:xfrm>
            <a:off x="136213" y="2446317"/>
            <a:ext cx="4720229" cy="4298867"/>
          </a:xfrm>
        </p:spPr>
        <p:txBody>
          <a:bodyPr/>
          <a:lstStyle/>
          <a:p>
            <a:pPr marL="514350" indent="-285750" algn="l">
              <a:buChar char="•"/>
            </a:pPr>
            <a:r>
              <a:rPr lang="en-US" sz="2400"/>
              <a:t>Engagement</a:t>
            </a:r>
          </a:p>
          <a:p>
            <a:pPr lvl="1">
              <a:buChar char="•"/>
            </a:pPr>
            <a:r>
              <a:rPr lang="en-US" sz="2400">
                <a:solidFill>
                  <a:schemeClr val="tx1"/>
                </a:solidFill>
              </a:rPr>
              <a:t>Use a range of ways to engage students</a:t>
            </a:r>
          </a:p>
          <a:p>
            <a:pPr marL="514350" indent="-285750" algn="l">
              <a:buChar char="•"/>
            </a:pPr>
            <a:r>
              <a:rPr lang="en-US" sz="2400"/>
              <a:t>Representation</a:t>
            </a:r>
          </a:p>
          <a:p>
            <a:pPr lvl="1">
              <a:buChar char="•"/>
            </a:pPr>
            <a:r>
              <a:rPr lang="en-US" sz="2400">
                <a:solidFill>
                  <a:srgbClr val="000000"/>
                </a:solidFill>
              </a:rPr>
              <a:t>Use a range of ways to present the content</a:t>
            </a:r>
          </a:p>
          <a:p>
            <a:pPr marL="514350" indent="-285750" algn="l">
              <a:buChar char="•"/>
            </a:pPr>
            <a:r>
              <a:rPr lang="en-US" sz="2400"/>
              <a:t>Action and expression</a:t>
            </a:r>
          </a:p>
          <a:p>
            <a:pPr lvl="1" algn="l">
              <a:buChar char="•"/>
            </a:pPr>
            <a:r>
              <a:rPr lang="en-US" sz="2400">
                <a:solidFill>
                  <a:schemeClr val="tx1"/>
                </a:solidFill>
              </a:rPr>
              <a:t>Use a range of ways to show their learning</a:t>
            </a:r>
          </a:p>
        </p:txBody>
      </p:sp>
      <p:pic>
        <p:nvPicPr>
          <p:cNvPr id="3" name="Picture 2" descr="The Universal Design for Learning Guidelines graphic organiser. Available on the CAST website.">
            <a:extLst>
              <a:ext uri="{FF2B5EF4-FFF2-40B4-BE49-F238E27FC236}">
                <a16:creationId xmlns:a16="http://schemas.microsoft.com/office/drawing/2014/main" id="{AB3E5B15-9BE9-08DE-D4E6-5FC7A9305266}"/>
              </a:ext>
            </a:extLst>
          </p:cNvPr>
          <p:cNvPicPr>
            <a:picLocks noChangeAspect="1"/>
          </p:cNvPicPr>
          <p:nvPr/>
        </p:nvPicPr>
        <p:blipFill rotWithShape="1">
          <a:blip r:embed="rId3"/>
          <a:srcRect l="1521"/>
          <a:stretch/>
        </p:blipFill>
        <p:spPr>
          <a:xfrm>
            <a:off x="4500748" y="320635"/>
            <a:ext cx="7691252" cy="6332220"/>
          </a:xfrm>
          <a:prstGeom prst="rect">
            <a:avLst/>
          </a:prstGeom>
          <a:noFill/>
        </p:spPr>
      </p:pic>
    </p:spTree>
    <p:extLst>
      <p:ext uri="{BB962C8B-B14F-4D97-AF65-F5344CB8AC3E}">
        <p14:creationId xmlns:p14="http://schemas.microsoft.com/office/powerpoint/2010/main" val="3307909235"/>
      </p:ext>
    </p:extLst>
  </p:cSld>
  <p:clrMapOvr>
    <a:masterClrMapping/>
  </p:clrMapOvr>
</p:sld>
</file>

<file path=ppt/theme/theme1.xml><?xml version="1.0" encoding="utf-8"?>
<a:theme xmlns:a="http://schemas.openxmlformats.org/drawingml/2006/main" name="2_Office Theme">
  <a:themeElements>
    <a:clrScheme name="ADCET">
      <a:dk1>
        <a:srgbClr val="000000"/>
      </a:dk1>
      <a:lt1>
        <a:srgbClr val="FFFFFF"/>
      </a:lt1>
      <a:dk2>
        <a:srgbClr val="323232"/>
      </a:dk2>
      <a:lt2>
        <a:srgbClr val="B2B2B2"/>
      </a:lt2>
      <a:accent1>
        <a:srgbClr val="0089A8"/>
      </a:accent1>
      <a:accent2>
        <a:srgbClr val="00B7E0"/>
      </a:accent2>
      <a:accent3>
        <a:srgbClr val="000000"/>
      </a:accent3>
      <a:accent4>
        <a:srgbClr val="A5A5A5"/>
      </a:accent4>
      <a:accent5>
        <a:srgbClr val="53DFFF"/>
      </a:accent5>
      <a:accent6>
        <a:srgbClr val="8CEAFE"/>
      </a:accent6>
      <a:hlink>
        <a:srgbClr val="00B7E0"/>
      </a:hlink>
      <a:folHlink>
        <a:srgbClr val="00B7E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435717-49c9-4489-9470-c7c98d62699d">
      <Terms xmlns="http://schemas.microsoft.com/office/infopath/2007/PartnerControls"/>
    </lcf76f155ced4ddcb4097134ff3c332f>
    <TaxCatchAll xmlns="242681ae-e6e2-4ee6-90fd-f2c0d11c7b0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3" ma:contentTypeDescription="Create a new document." ma:contentTypeScope="" ma:versionID="0102e17739e9ada5fd068af298699220">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26b463508315ee9b7d9eb8427db6bc5b"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B4A057-D1D1-41A5-A0F9-4BCA4BF09A0C}">
  <ds:schemaRefs>
    <ds:schemaRef ds:uri="http://schemas.microsoft.com/office/2006/documentManagement/types"/>
    <ds:schemaRef ds:uri="http://schemas.microsoft.com/office/2006/metadata/properti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242681ae-e6e2-4ee6-90fd-f2c0d11c7b09"/>
    <ds:schemaRef ds:uri="43435717-49c9-4489-9470-c7c98d62699d"/>
    <ds:schemaRef ds:uri="http://purl.org/dc/dcmitype/"/>
  </ds:schemaRefs>
</ds:datastoreItem>
</file>

<file path=customXml/itemProps2.xml><?xml version="1.0" encoding="utf-8"?>
<ds:datastoreItem xmlns:ds="http://schemas.openxmlformats.org/officeDocument/2006/customXml" ds:itemID="{E3079A77-084E-4110-99E8-F6D31C33CD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5717-49c9-4489-9470-c7c98d62699d"/>
    <ds:schemaRef ds:uri="242681ae-e6e2-4ee6-90fd-f2c0d11c7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33E022-EC21-417D-82F4-D1FA1D53AB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1679</Words>
  <Application>Microsoft Office PowerPoint</Application>
  <PresentationFormat>Widescreen</PresentationFormat>
  <Paragraphs>214</Paragraphs>
  <Slides>28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Arial,Sans-Serif</vt:lpstr>
      <vt:lpstr>Calibri</vt:lpstr>
      <vt:lpstr>Lato Extended</vt:lpstr>
      <vt:lpstr>Sitka Text</vt:lpstr>
      <vt:lpstr>2_Office Theme</vt:lpstr>
      <vt:lpstr>Inclusive by Design</vt:lpstr>
      <vt:lpstr>About this Session</vt:lpstr>
      <vt:lpstr>Acknowledgement to Traditional Custodians</vt:lpstr>
      <vt:lpstr>Overview</vt:lpstr>
      <vt:lpstr>Background: The Cohort</vt:lpstr>
      <vt:lpstr>Universities Accord</vt:lpstr>
      <vt:lpstr>Challenges Faced by Students</vt:lpstr>
      <vt:lpstr>Challenges Identified by Staff</vt:lpstr>
      <vt:lpstr>The Universal Design for Learning Guidelines</vt:lpstr>
      <vt:lpstr>Overview of the  Engaging and Supporting International Students Workshop</vt:lpstr>
      <vt:lpstr>Module 1: Teaching and Learning with an International Cohort</vt:lpstr>
      <vt:lpstr>Self Regulation</vt:lpstr>
      <vt:lpstr>Recruiting Interest</vt:lpstr>
      <vt:lpstr>Sustaining Effort and Persistence</vt:lpstr>
      <vt:lpstr>Module 2: Building Inclusive Canvas Sites and Unit Resources</vt:lpstr>
      <vt:lpstr>Perception</vt:lpstr>
      <vt:lpstr>Language &amp; Symbols</vt:lpstr>
      <vt:lpstr>Comprehension</vt:lpstr>
      <vt:lpstr>Module 3: Developing meaningful connections with international students</vt:lpstr>
      <vt:lpstr>Physical action</vt:lpstr>
      <vt:lpstr>Expression &amp; communication</vt:lpstr>
      <vt:lpstr>Executive functions</vt:lpstr>
      <vt:lpstr>References</vt:lpstr>
      <vt:lpstr>Workshop feedback</vt:lpstr>
      <vt:lpstr>What's next?</vt:lpstr>
      <vt:lpstr>Contact Us</vt:lpstr>
      <vt:lpstr>Q &amp; A session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Duncan</dc:creator>
  <cp:lastModifiedBy>Kylie Geard</cp:lastModifiedBy>
  <cp:revision>1</cp:revision>
  <dcterms:created xsi:type="dcterms:W3CDTF">2021-04-07T23:16:07Z</dcterms:created>
  <dcterms:modified xsi:type="dcterms:W3CDTF">2023-09-01T03:18:23Z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2021-04-07T23:16:08Z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c86f6691-0e77-4151-be4b-70a846ccf7ed</vt:lpwstr>
  </property>
  <property fmtid="{D5CDD505-2E9C-101B-9397-08002B2CF9AE}" pid="8" name="MSIP_Label_51a6c3db-1667-4f49-995a-8b9973972958_ContentBits">
    <vt:lpwstr>0</vt:lpwstr>
  </property>
  <property fmtid="{D5CDD505-2E9C-101B-9397-08002B2CF9AE}" pid="9" name="ContentTypeId">
    <vt:lpwstr>0x010100595E3D60D9E6E04A88E6C46A8F8E80F5</vt:lpwstr>
  </property>
  <property fmtid="{D5CDD505-2E9C-101B-9397-08002B2CF9AE}" pid="10" name="MediaServiceImageTags">
    <vt:lpwstr/>
  </property>
</Properties>
</file>