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93" r:id="rId5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143500" type="screen16x9"/>
  <p:notesSz cx="6858000" cy="9144000"/>
  <p:embeddedFontLst>
    <p:embeddedFont>
      <p:font typeface="Nunito Sans" pitchFamily="2" charset="0"/>
      <p:regular r:id="rId24"/>
      <p:bold r:id="rId25"/>
      <p:italic r:id="rId26"/>
      <p:boldItalic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Light" panose="000004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0YhzkP02rYhIZZkektNuoBa/6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1727" autoAdjust="0"/>
  </p:normalViewPr>
  <p:slideViewPr>
    <p:cSldViewPr snapToGrid="0">
      <p:cViewPr varScale="1">
        <p:scale>
          <a:sx n="135" d="100"/>
          <a:sy n="135" d="100"/>
        </p:scale>
        <p:origin x="192" y="120"/>
      </p:cViewPr>
      <p:guideLst>
        <p:guide orient="horz" pos="162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Hawkeswood" userId="63bada2e-462c-4af3-bfba-3429ca74680e" providerId="ADAL" clId="{DDCD45C0-70A4-4DC0-945E-748D4A6C703E}"/>
    <pc:docChg chg="modSld">
      <pc:chgData name="Jane Hawkeswood" userId="63bada2e-462c-4af3-bfba-3429ca74680e" providerId="ADAL" clId="{DDCD45C0-70A4-4DC0-945E-748D4A6C703E}" dt="2023-09-07T08:04:43.849" v="14" actId="20577"/>
      <pc:docMkLst>
        <pc:docMk/>
      </pc:docMkLst>
      <pc:sldChg chg="modNotesTx">
        <pc:chgData name="Jane Hawkeswood" userId="63bada2e-462c-4af3-bfba-3429ca74680e" providerId="ADAL" clId="{DDCD45C0-70A4-4DC0-945E-748D4A6C703E}" dt="2023-09-07T08:03:33.369" v="2" actId="20577"/>
        <pc:sldMkLst>
          <pc:docMk/>
          <pc:sldMk cId="0" sldId="256"/>
        </pc:sldMkLst>
      </pc:sldChg>
      <pc:sldChg chg="modNotesTx">
        <pc:chgData name="Jane Hawkeswood" userId="63bada2e-462c-4af3-bfba-3429ca74680e" providerId="ADAL" clId="{DDCD45C0-70A4-4DC0-945E-748D4A6C703E}" dt="2023-09-07T08:03:44.746" v="3" actId="20577"/>
        <pc:sldMkLst>
          <pc:docMk/>
          <pc:sldMk cId="0" sldId="259"/>
        </pc:sldMkLst>
      </pc:sldChg>
      <pc:sldChg chg="modNotesTx">
        <pc:chgData name="Jane Hawkeswood" userId="63bada2e-462c-4af3-bfba-3429ca74680e" providerId="ADAL" clId="{DDCD45C0-70A4-4DC0-945E-748D4A6C703E}" dt="2023-09-07T08:03:51.375" v="4" actId="20577"/>
        <pc:sldMkLst>
          <pc:docMk/>
          <pc:sldMk cId="0" sldId="260"/>
        </pc:sldMkLst>
      </pc:sldChg>
      <pc:sldChg chg="modNotesTx">
        <pc:chgData name="Jane Hawkeswood" userId="63bada2e-462c-4af3-bfba-3429ca74680e" providerId="ADAL" clId="{DDCD45C0-70A4-4DC0-945E-748D4A6C703E}" dt="2023-09-07T08:03:56.896" v="5" actId="20577"/>
        <pc:sldMkLst>
          <pc:docMk/>
          <pc:sldMk cId="0" sldId="261"/>
        </pc:sldMkLst>
      </pc:sldChg>
      <pc:sldChg chg="modNotesTx">
        <pc:chgData name="Jane Hawkeswood" userId="63bada2e-462c-4af3-bfba-3429ca74680e" providerId="ADAL" clId="{DDCD45C0-70A4-4DC0-945E-748D4A6C703E}" dt="2023-09-07T08:04:03.489" v="6" actId="20577"/>
        <pc:sldMkLst>
          <pc:docMk/>
          <pc:sldMk cId="0" sldId="262"/>
        </pc:sldMkLst>
      </pc:sldChg>
      <pc:sldChg chg="modNotesTx">
        <pc:chgData name="Jane Hawkeswood" userId="63bada2e-462c-4af3-bfba-3429ca74680e" providerId="ADAL" clId="{DDCD45C0-70A4-4DC0-945E-748D4A6C703E}" dt="2023-09-07T08:04:07.805" v="7" actId="20577"/>
        <pc:sldMkLst>
          <pc:docMk/>
          <pc:sldMk cId="0" sldId="263"/>
        </pc:sldMkLst>
      </pc:sldChg>
      <pc:sldChg chg="modNotesTx">
        <pc:chgData name="Jane Hawkeswood" userId="63bada2e-462c-4af3-bfba-3429ca74680e" providerId="ADAL" clId="{DDCD45C0-70A4-4DC0-945E-748D4A6C703E}" dt="2023-09-07T08:04:13.754" v="8" actId="20577"/>
        <pc:sldMkLst>
          <pc:docMk/>
          <pc:sldMk cId="0" sldId="264"/>
        </pc:sldMkLst>
      </pc:sldChg>
      <pc:sldChg chg="modNotesTx">
        <pc:chgData name="Jane Hawkeswood" userId="63bada2e-462c-4af3-bfba-3429ca74680e" providerId="ADAL" clId="{DDCD45C0-70A4-4DC0-945E-748D4A6C703E}" dt="2023-09-07T08:04:18.139" v="9" actId="20577"/>
        <pc:sldMkLst>
          <pc:docMk/>
          <pc:sldMk cId="0" sldId="265"/>
        </pc:sldMkLst>
      </pc:sldChg>
      <pc:sldChg chg="modNotesTx">
        <pc:chgData name="Jane Hawkeswood" userId="63bada2e-462c-4af3-bfba-3429ca74680e" providerId="ADAL" clId="{DDCD45C0-70A4-4DC0-945E-748D4A6C703E}" dt="2023-09-07T08:04:21.884" v="10" actId="20577"/>
        <pc:sldMkLst>
          <pc:docMk/>
          <pc:sldMk cId="0" sldId="266"/>
        </pc:sldMkLst>
      </pc:sldChg>
      <pc:sldChg chg="modNotesTx">
        <pc:chgData name="Jane Hawkeswood" userId="63bada2e-462c-4af3-bfba-3429ca74680e" providerId="ADAL" clId="{DDCD45C0-70A4-4DC0-945E-748D4A6C703E}" dt="2023-09-07T08:04:26.286" v="11" actId="20577"/>
        <pc:sldMkLst>
          <pc:docMk/>
          <pc:sldMk cId="0" sldId="267"/>
        </pc:sldMkLst>
      </pc:sldChg>
      <pc:sldChg chg="modNotesTx">
        <pc:chgData name="Jane Hawkeswood" userId="63bada2e-462c-4af3-bfba-3429ca74680e" providerId="ADAL" clId="{DDCD45C0-70A4-4DC0-945E-748D4A6C703E}" dt="2023-09-07T08:04:29.725" v="12" actId="20577"/>
        <pc:sldMkLst>
          <pc:docMk/>
          <pc:sldMk cId="0" sldId="268"/>
        </pc:sldMkLst>
      </pc:sldChg>
      <pc:sldChg chg="modNotesTx">
        <pc:chgData name="Jane Hawkeswood" userId="63bada2e-462c-4af3-bfba-3429ca74680e" providerId="ADAL" clId="{DDCD45C0-70A4-4DC0-945E-748D4A6C703E}" dt="2023-09-07T08:04:34.246" v="13" actId="20577"/>
        <pc:sldMkLst>
          <pc:docMk/>
          <pc:sldMk cId="0" sldId="269"/>
        </pc:sldMkLst>
      </pc:sldChg>
      <pc:sldChg chg="modNotesTx">
        <pc:chgData name="Jane Hawkeswood" userId="63bada2e-462c-4af3-bfba-3429ca74680e" providerId="ADAL" clId="{DDCD45C0-70A4-4DC0-945E-748D4A6C703E}" dt="2023-09-07T08:04:43.849" v="14" actId="20577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7b77dcd40b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27b77dcd40b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7b77dcd40b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27b77dcd40b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7b77dcd40b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27b77dcd40b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7b77dcd40b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27b77dcd40b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7b77dcd40b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27b77dcd40b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-GB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b77dcd40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7b77dcd40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b77dcd40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7b77dcd40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endParaRPr sz="14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b77dcd40b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27b77dcd40b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7b77dcd40b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27b77dcd40b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7b77dcd40b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27b77dcd40b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7b77dcd4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27b77dcd4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2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8"/>
          <p:cNvSpPr>
            <a:spLocks noGrp="1"/>
          </p:cNvSpPr>
          <p:nvPr>
            <p:ph type="pic" idx="2"/>
          </p:nvPr>
        </p:nvSpPr>
        <p:spPr>
          <a:xfrm>
            <a:off x="1558050" y="1555625"/>
            <a:ext cx="2105700" cy="21057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98"/>
          <p:cNvSpPr>
            <a:spLocks noGrp="1"/>
          </p:cNvSpPr>
          <p:nvPr>
            <p:ph type="pic" idx="3"/>
          </p:nvPr>
        </p:nvSpPr>
        <p:spPr>
          <a:xfrm>
            <a:off x="5480250" y="1555625"/>
            <a:ext cx="2105700" cy="21057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98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673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title" idx="4"/>
          </p:nvPr>
        </p:nvSpPr>
        <p:spPr>
          <a:xfrm>
            <a:off x="966600" y="3832125"/>
            <a:ext cx="32886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8" name="Google Shape;58;p98"/>
          <p:cNvSpPr txBox="1">
            <a:spLocks noGrp="1"/>
          </p:cNvSpPr>
          <p:nvPr>
            <p:ph type="subTitle" idx="1"/>
          </p:nvPr>
        </p:nvSpPr>
        <p:spPr>
          <a:xfrm>
            <a:off x="966600" y="4243150"/>
            <a:ext cx="30807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9" name="Google Shape;59;p98"/>
          <p:cNvSpPr txBox="1">
            <a:spLocks noGrp="1"/>
          </p:cNvSpPr>
          <p:nvPr>
            <p:ph type="title" idx="5"/>
          </p:nvPr>
        </p:nvSpPr>
        <p:spPr>
          <a:xfrm>
            <a:off x="4888800" y="3832125"/>
            <a:ext cx="32886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0" name="Google Shape;60;p98"/>
          <p:cNvSpPr txBox="1">
            <a:spLocks noGrp="1"/>
          </p:cNvSpPr>
          <p:nvPr>
            <p:ph type="subTitle" idx="6"/>
          </p:nvPr>
        </p:nvSpPr>
        <p:spPr>
          <a:xfrm>
            <a:off x="4888800" y="4243150"/>
            <a:ext cx="30807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sz="12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CAPTION_ONLY">
    <p:bg>
      <p:bgPr>
        <a:solidFill>
          <a:srgbClr val="FC88C6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9"/>
          <p:cNvSpPr txBox="1">
            <a:spLocks noGrp="1"/>
          </p:cNvSpPr>
          <p:nvPr>
            <p:ph type="title"/>
          </p:nvPr>
        </p:nvSpPr>
        <p:spPr>
          <a:xfrm>
            <a:off x="1169650" y="3594050"/>
            <a:ext cx="673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3" name="Google Shape;63;p99"/>
          <p:cNvSpPr>
            <a:spLocks noGrp="1"/>
          </p:cNvSpPr>
          <p:nvPr>
            <p:ph type="pic" idx="2"/>
          </p:nvPr>
        </p:nvSpPr>
        <p:spPr>
          <a:xfrm>
            <a:off x="3281950" y="847675"/>
            <a:ext cx="2510400" cy="251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APTION_ONLY_1">
    <p:bg>
      <p:bgPr>
        <a:solidFill>
          <a:srgbClr val="BF72FD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0"/>
          <p:cNvSpPr txBox="1">
            <a:spLocks noGrp="1"/>
          </p:cNvSpPr>
          <p:nvPr>
            <p:ph type="title"/>
          </p:nvPr>
        </p:nvSpPr>
        <p:spPr>
          <a:xfrm>
            <a:off x="1169650" y="3594050"/>
            <a:ext cx="673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6" name="Google Shape;66;p100"/>
          <p:cNvSpPr>
            <a:spLocks noGrp="1"/>
          </p:cNvSpPr>
          <p:nvPr>
            <p:ph type="pic" idx="2"/>
          </p:nvPr>
        </p:nvSpPr>
        <p:spPr>
          <a:xfrm>
            <a:off x="3281950" y="847675"/>
            <a:ext cx="2510400" cy="251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CAPTION_ONLY_1_1">
    <p:bg>
      <p:bgPr>
        <a:solidFill>
          <a:srgbClr val="FF5457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1"/>
          <p:cNvSpPr txBox="1">
            <a:spLocks noGrp="1"/>
          </p:cNvSpPr>
          <p:nvPr>
            <p:ph type="title"/>
          </p:nvPr>
        </p:nvSpPr>
        <p:spPr>
          <a:xfrm>
            <a:off x="1169650" y="3594050"/>
            <a:ext cx="673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69" name="Google Shape;69;p101"/>
          <p:cNvSpPr>
            <a:spLocks noGrp="1"/>
          </p:cNvSpPr>
          <p:nvPr>
            <p:ph type="pic" idx="2"/>
          </p:nvPr>
        </p:nvSpPr>
        <p:spPr>
          <a:xfrm>
            <a:off x="3281950" y="847675"/>
            <a:ext cx="2510400" cy="251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4">
  <p:cSld name="CAPTION_ONLY_1_1_1">
    <p:bg>
      <p:bgPr>
        <a:solidFill>
          <a:srgbClr val="9797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2"/>
          <p:cNvSpPr txBox="1">
            <a:spLocks noGrp="1"/>
          </p:cNvSpPr>
          <p:nvPr>
            <p:ph type="title"/>
          </p:nvPr>
        </p:nvSpPr>
        <p:spPr>
          <a:xfrm>
            <a:off x="1169650" y="3594050"/>
            <a:ext cx="673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2" name="Google Shape;72;p102"/>
          <p:cNvSpPr>
            <a:spLocks noGrp="1"/>
          </p:cNvSpPr>
          <p:nvPr>
            <p:ph type="pic" idx="2"/>
          </p:nvPr>
        </p:nvSpPr>
        <p:spPr>
          <a:xfrm>
            <a:off x="3281950" y="847675"/>
            <a:ext cx="2510400" cy="251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Story">
  <p:cSld name="BIG_NUMB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3"/>
          <p:cNvSpPr>
            <a:spLocks noGrp="1"/>
          </p:cNvSpPr>
          <p:nvPr>
            <p:ph type="pic" idx="2"/>
          </p:nvPr>
        </p:nvSpPr>
        <p:spPr>
          <a:xfrm>
            <a:off x="873038" y="1711575"/>
            <a:ext cx="13443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03"/>
          <p:cNvSpPr txBox="1">
            <a:spLocks noGrp="1"/>
          </p:cNvSpPr>
          <p:nvPr>
            <p:ph type="subTitle" idx="1"/>
          </p:nvPr>
        </p:nvSpPr>
        <p:spPr>
          <a:xfrm>
            <a:off x="757838" y="3338800"/>
            <a:ext cx="15747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3"/>
          <p:cNvSpPr>
            <a:spLocks noGrp="1"/>
          </p:cNvSpPr>
          <p:nvPr>
            <p:ph type="pic" idx="3"/>
          </p:nvPr>
        </p:nvSpPr>
        <p:spPr>
          <a:xfrm>
            <a:off x="2890913" y="1711575"/>
            <a:ext cx="13443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03"/>
          <p:cNvSpPr txBox="1">
            <a:spLocks noGrp="1"/>
          </p:cNvSpPr>
          <p:nvPr>
            <p:ph type="subTitle" idx="4"/>
          </p:nvPr>
        </p:nvSpPr>
        <p:spPr>
          <a:xfrm>
            <a:off x="2775713" y="3338800"/>
            <a:ext cx="15747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3"/>
          <p:cNvSpPr>
            <a:spLocks noGrp="1"/>
          </p:cNvSpPr>
          <p:nvPr>
            <p:ph type="pic" idx="5"/>
          </p:nvPr>
        </p:nvSpPr>
        <p:spPr>
          <a:xfrm>
            <a:off x="4908788" y="1711575"/>
            <a:ext cx="13443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3"/>
          <p:cNvSpPr txBox="1">
            <a:spLocks noGrp="1"/>
          </p:cNvSpPr>
          <p:nvPr>
            <p:ph type="subTitle" idx="6"/>
          </p:nvPr>
        </p:nvSpPr>
        <p:spPr>
          <a:xfrm>
            <a:off x="4793588" y="3338800"/>
            <a:ext cx="15747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3"/>
          <p:cNvSpPr>
            <a:spLocks noGrp="1"/>
          </p:cNvSpPr>
          <p:nvPr>
            <p:ph type="pic" idx="7"/>
          </p:nvPr>
        </p:nvSpPr>
        <p:spPr>
          <a:xfrm>
            <a:off x="6926663" y="1711575"/>
            <a:ext cx="13443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03"/>
          <p:cNvSpPr txBox="1">
            <a:spLocks noGrp="1"/>
          </p:cNvSpPr>
          <p:nvPr>
            <p:ph type="subTitle" idx="8"/>
          </p:nvPr>
        </p:nvSpPr>
        <p:spPr>
          <a:xfrm>
            <a:off x="6811463" y="3338800"/>
            <a:ext cx="15747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3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673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method (uneditable)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4"/>
          <p:cNvSpPr txBox="1"/>
          <p:nvPr/>
        </p:nvSpPr>
        <p:spPr>
          <a:xfrm>
            <a:off x="549600" y="3493626"/>
            <a:ext cx="207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Capture</a:t>
            </a:r>
            <a:endParaRPr sz="2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" name="Google Shape;85;p104"/>
          <p:cNvSpPr txBox="1"/>
          <p:nvPr/>
        </p:nvSpPr>
        <p:spPr>
          <a:xfrm>
            <a:off x="2501100" y="3493626"/>
            <a:ext cx="207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Organise</a:t>
            </a: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04"/>
          <p:cNvSpPr txBox="1"/>
          <p:nvPr/>
        </p:nvSpPr>
        <p:spPr>
          <a:xfrm>
            <a:off x="4579825" y="3493626"/>
            <a:ext cx="207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Refine</a:t>
            </a: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04"/>
          <p:cNvSpPr txBox="1"/>
          <p:nvPr/>
        </p:nvSpPr>
        <p:spPr>
          <a:xfrm>
            <a:off x="6549025" y="3493626"/>
            <a:ext cx="207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Integrate</a:t>
            </a: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104"/>
          <p:cNvSpPr txBox="1"/>
          <p:nvPr/>
        </p:nvSpPr>
        <p:spPr>
          <a:xfrm>
            <a:off x="707750" y="584675"/>
            <a:ext cx="806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Glean Method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9" name="Google Shape;89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600" y="1738484"/>
            <a:ext cx="1604900" cy="160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2025" y="1767309"/>
            <a:ext cx="1604900" cy="160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4100" y="1767297"/>
            <a:ext cx="1604900" cy="160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2825" y="1767297"/>
            <a:ext cx="1604900" cy="1608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1">
  <p:cSld name="CUSTOM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5"/>
          <p:cNvSpPr>
            <a:spLocks noGrp="1"/>
          </p:cNvSpPr>
          <p:nvPr>
            <p:ph type="pic" idx="2"/>
          </p:nvPr>
        </p:nvSpPr>
        <p:spPr>
          <a:xfrm>
            <a:off x="5273925" y="1066650"/>
            <a:ext cx="3010200" cy="30102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05"/>
          <p:cNvSpPr txBox="1">
            <a:spLocks noGrp="1"/>
          </p:cNvSpPr>
          <p:nvPr>
            <p:ph type="body" idx="1"/>
          </p:nvPr>
        </p:nvSpPr>
        <p:spPr>
          <a:xfrm>
            <a:off x="524650" y="1694725"/>
            <a:ext cx="3516300" cy="26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" name="Google Shape;96;p105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4059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2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5497299" y="1227801"/>
            <a:ext cx="2498400" cy="28565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06"/>
          <p:cNvSpPr txBox="1">
            <a:spLocks noGrp="1"/>
          </p:cNvSpPr>
          <p:nvPr>
            <p:ph type="body" idx="1"/>
          </p:nvPr>
        </p:nvSpPr>
        <p:spPr>
          <a:xfrm>
            <a:off x="524650" y="1694725"/>
            <a:ext cx="3516300" cy="26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" name="Google Shape;100;p106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4059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1" name="Google Shape;101;p106"/>
          <p:cNvSpPr txBox="1">
            <a:spLocks noGrp="1"/>
          </p:cNvSpPr>
          <p:nvPr>
            <p:ph type="title" idx="2"/>
          </p:nvPr>
        </p:nvSpPr>
        <p:spPr>
          <a:xfrm>
            <a:off x="6148900" y="1858850"/>
            <a:ext cx="1338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2" name="Google Shape;102;p106"/>
          <p:cNvSpPr txBox="1">
            <a:spLocks noGrp="1"/>
          </p:cNvSpPr>
          <p:nvPr>
            <p:ph type="subTitle" idx="3"/>
          </p:nvPr>
        </p:nvSpPr>
        <p:spPr>
          <a:xfrm>
            <a:off x="6043450" y="2436800"/>
            <a:ext cx="15492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3">
  <p:cSld name="CUSTOM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578255" y="1126675"/>
            <a:ext cx="2671352" cy="30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07"/>
          <p:cNvSpPr txBox="1">
            <a:spLocks noGrp="1"/>
          </p:cNvSpPr>
          <p:nvPr>
            <p:ph type="body" idx="1"/>
          </p:nvPr>
        </p:nvSpPr>
        <p:spPr>
          <a:xfrm>
            <a:off x="524650" y="1694725"/>
            <a:ext cx="3516300" cy="26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07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4059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7" name="Google Shape;107;p107"/>
          <p:cNvSpPr txBox="1">
            <a:spLocks noGrp="1"/>
          </p:cNvSpPr>
          <p:nvPr>
            <p:ph type="title" idx="2"/>
          </p:nvPr>
        </p:nvSpPr>
        <p:spPr>
          <a:xfrm>
            <a:off x="6148900" y="1858850"/>
            <a:ext cx="1338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08" name="Google Shape;108;p107"/>
          <p:cNvSpPr txBox="1">
            <a:spLocks noGrp="1"/>
          </p:cNvSpPr>
          <p:nvPr>
            <p:ph type="subTitle" idx="3"/>
          </p:nvPr>
        </p:nvSpPr>
        <p:spPr>
          <a:xfrm>
            <a:off x="6043450" y="2436800"/>
            <a:ext cx="15492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dge 4">
  <p:cSld name="CUSTOM_4_1_4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ctrTitle"/>
          </p:nvPr>
        </p:nvSpPr>
        <p:spPr>
          <a:xfrm>
            <a:off x="697100" y="777800"/>
            <a:ext cx="40836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body" idx="1"/>
          </p:nvPr>
        </p:nvSpPr>
        <p:spPr>
          <a:xfrm>
            <a:off x="697100" y="1661850"/>
            <a:ext cx="3952200" cy="23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pic>
        <p:nvPicPr>
          <p:cNvPr id="16" name="Google Shape;1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0276" y="1966650"/>
            <a:ext cx="6353724" cy="3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7"/>
          <p:cNvSpPr>
            <a:spLocks noGrp="1"/>
          </p:cNvSpPr>
          <p:nvPr>
            <p:ph type="pic" idx="2"/>
          </p:nvPr>
        </p:nvSpPr>
        <p:spPr>
          <a:xfrm>
            <a:off x="5735550" y="1354500"/>
            <a:ext cx="2434500" cy="243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4">
  <p:cSld name="CUSTOM_1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69599" y="1293475"/>
            <a:ext cx="2552690" cy="292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08"/>
          <p:cNvSpPr txBox="1">
            <a:spLocks noGrp="1"/>
          </p:cNvSpPr>
          <p:nvPr>
            <p:ph type="body" idx="1"/>
          </p:nvPr>
        </p:nvSpPr>
        <p:spPr>
          <a:xfrm>
            <a:off x="524650" y="1694725"/>
            <a:ext cx="3516300" cy="26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108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40599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3" name="Google Shape;113;p108"/>
          <p:cNvSpPr txBox="1">
            <a:spLocks noGrp="1"/>
          </p:cNvSpPr>
          <p:nvPr>
            <p:ph type="title" idx="2"/>
          </p:nvPr>
        </p:nvSpPr>
        <p:spPr>
          <a:xfrm>
            <a:off x="6148900" y="1858850"/>
            <a:ext cx="1338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4" name="Google Shape;114;p108"/>
          <p:cNvSpPr txBox="1">
            <a:spLocks noGrp="1"/>
          </p:cNvSpPr>
          <p:nvPr>
            <p:ph type="subTitle" idx="3"/>
          </p:nvPr>
        </p:nvSpPr>
        <p:spPr>
          <a:xfrm>
            <a:off x="6043450" y="2436800"/>
            <a:ext cx="15492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TD (uneditable)">
  <p:cSld name="CUSTOM_1_3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9"/>
          <p:cNvSpPr txBox="1"/>
          <p:nvPr/>
        </p:nvSpPr>
        <p:spPr>
          <a:xfrm>
            <a:off x="707750" y="620675"/>
            <a:ext cx="684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 notetakers Dilema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7" name="Google Shape;117;p109"/>
          <p:cNvSpPr txBox="1"/>
          <p:nvPr/>
        </p:nvSpPr>
        <p:spPr>
          <a:xfrm>
            <a:off x="4844625" y="3217238"/>
            <a:ext cx="29922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 engage in the moment?</a:t>
            </a: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" name="Google Shape;118;p109"/>
          <p:cNvSpPr txBox="1"/>
          <p:nvPr/>
        </p:nvSpPr>
        <p:spPr>
          <a:xfrm>
            <a:off x="907175" y="3217250"/>
            <a:ext cx="37167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Note everything </a:t>
            </a:r>
            <a:b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22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down in class?</a:t>
            </a: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9" name="Google Shape;119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24900" y="1459825"/>
            <a:ext cx="1681225" cy="16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1725" y="1481438"/>
            <a:ext cx="1638000" cy="16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cons basic">
  <p:cSld name="CUSTOM_1_3_3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0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54450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3" name="Google Shape;123;p110"/>
          <p:cNvSpPr txBox="1">
            <a:spLocks noGrp="1"/>
          </p:cNvSpPr>
          <p:nvPr>
            <p:ph type="subTitle" idx="1"/>
          </p:nvPr>
        </p:nvSpPr>
        <p:spPr>
          <a:xfrm>
            <a:off x="1440975" y="3490900"/>
            <a:ext cx="2410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None/>
              <a:defRPr sz="13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4" name="Google Shape;124;p110"/>
          <p:cNvSpPr txBox="1">
            <a:spLocks noGrp="1"/>
          </p:cNvSpPr>
          <p:nvPr>
            <p:ph type="subTitle" idx="2"/>
          </p:nvPr>
        </p:nvSpPr>
        <p:spPr>
          <a:xfrm>
            <a:off x="5145363" y="3490900"/>
            <a:ext cx="2410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None/>
              <a:defRPr sz="13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None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5" name="Google Shape;125;p110"/>
          <p:cNvSpPr>
            <a:spLocks noGrp="1"/>
          </p:cNvSpPr>
          <p:nvPr>
            <p:ph type="pic" idx="3"/>
          </p:nvPr>
        </p:nvSpPr>
        <p:spPr>
          <a:xfrm>
            <a:off x="1931475" y="1787900"/>
            <a:ext cx="14292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10"/>
          <p:cNvSpPr>
            <a:spLocks noGrp="1"/>
          </p:cNvSpPr>
          <p:nvPr>
            <p:ph type="pic" idx="4"/>
          </p:nvPr>
        </p:nvSpPr>
        <p:spPr>
          <a:xfrm>
            <a:off x="5635875" y="1787900"/>
            <a:ext cx="1429200" cy="142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 icon basic 1">
  <p:cSld name="CUSTOM_1_3_3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1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53436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29" name="Google Shape;129;p111"/>
          <p:cNvSpPr txBox="1">
            <a:spLocks noGrp="1"/>
          </p:cNvSpPr>
          <p:nvPr>
            <p:ph type="subTitle" idx="1"/>
          </p:nvPr>
        </p:nvSpPr>
        <p:spPr>
          <a:xfrm>
            <a:off x="2715775" y="3490900"/>
            <a:ext cx="1474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0" name="Google Shape;130;p111"/>
          <p:cNvSpPr>
            <a:spLocks noGrp="1"/>
          </p:cNvSpPr>
          <p:nvPr>
            <p:ph type="pic" idx="2"/>
          </p:nvPr>
        </p:nvSpPr>
        <p:spPr>
          <a:xfrm>
            <a:off x="2738250" y="1787900"/>
            <a:ext cx="14292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11"/>
          <p:cNvSpPr txBox="1">
            <a:spLocks noGrp="1"/>
          </p:cNvSpPr>
          <p:nvPr>
            <p:ph type="subTitle" idx="3"/>
          </p:nvPr>
        </p:nvSpPr>
        <p:spPr>
          <a:xfrm>
            <a:off x="620563" y="3490900"/>
            <a:ext cx="1474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111"/>
          <p:cNvSpPr>
            <a:spLocks noGrp="1"/>
          </p:cNvSpPr>
          <p:nvPr>
            <p:ph type="pic" idx="4"/>
          </p:nvPr>
        </p:nvSpPr>
        <p:spPr>
          <a:xfrm>
            <a:off x="643038" y="1787900"/>
            <a:ext cx="14292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11"/>
          <p:cNvSpPr txBox="1">
            <a:spLocks noGrp="1"/>
          </p:cNvSpPr>
          <p:nvPr>
            <p:ph type="subTitle" idx="5"/>
          </p:nvPr>
        </p:nvSpPr>
        <p:spPr>
          <a:xfrm>
            <a:off x="6928638" y="3490900"/>
            <a:ext cx="1474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111"/>
          <p:cNvSpPr>
            <a:spLocks noGrp="1"/>
          </p:cNvSpPr>
          <p:nvPr>
            <p:ph type="pic" idx="6"/>
          </p:nvPr>
        </p:nvSpPr>
        <p:spPr>
          <a:xfrm>
            <a:off x="6951113" y="1787900"/>
            <a:ext cx="14292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11"/>
          <p:cNvSpPr txBox="1">
            <a:spLocks noGrp="1"/>
          </p:cNvSpPr>
          <p:nvPr>
            <p:ph type="subTitle" idx="7"/>
          </p:nvPr>
        </p:nvSpPr>
        <p:spPr>
          <a:xfrm>
            <a:off x="4810963" y="3490900"/>
            <a:ext cx="1474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6" name="Google Shape;136;p111"/>
          <p:cNvSpPr>
            <a:spLocks noGrp="1"/>
          </p:cNvSpPr>
          <p:nvPr>
            <p:ph type="pic" idx="8"/>
          </p:nvPr>
        </p:nvSpPr>
        <p:spPr>
          <a:xfrm>
            <a:off x="4833438" y="1787900"/>
            <a:ext cx="1429200" cy="1429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 icon basic 2">
  <p:cSld name="CUSTOM_1_3_3_3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2"/>
          <p:cNvSpPr txBox="1">
            <a:spLocks noGrp="1"/>
          </p:cNvSpPr>
          <p:nvPr>
            <p:ph type="title"/>
          </p:nvPr>
        </p:nvSpPr>
        <p:spPr>
          <a:xfrm>
            <a:off x="524650" y="622250"/>
            <a:ext cx="5255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39" name="Google Shape;139;p112"/>
          <p:cNvSpPr>
            <a:spLocks noGrp="1"/>
          </p:cNvSpPr>
          <p:nvPr>
            <p:ph type="pic" idx="2"/>
          </p:nvPr>
        </p:nvSpPr>
        <p:spPr>
          <a:xfrm>
            <a:off x="556475" y="1669450"/>
            <a:ext cx="11229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12"/>
          <p:cNvSpPr>
            <a:spLocks noGrp="1"/>
          </p:cNvSpPr>
          <p:nvPr>
            <p:ph type="pic" idx="3"/>
          </p:nvPr>
        </p:nvSpPr>
        <p:spPr>
          <a:xfrm>
            <a:off x="556475" y="3027763"/>
            <a:ext cx="11229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12"/>
          <p:cNvSpPr>
            <a:spLocks noGrp="1"/>
          </p:cNvSpPr>
          <p:nvPr>
            <p:ph type="pic" idx="4"/>
          </p:nvPr>
        </p:nvSpPr>
        <p:spPr>
          <a:xfrm>
            <a:off x="4731213" y="1669450"/>
            <a:ext cx="11229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112"/>
          <p:cNvSpPr>
            <a:spLocks noGrp="1"/>
          </p:cNvSpPr>
          <p:nvPr>
            <p:ph type="pic" idx="5"/>
          </p:nvPr>
        </p:nvSpPr>
        <p:spPr>
          <a:xfrm>
            <a:off x="4731213" y="3027763"/>
            <a:ext cx="1122900" cy="112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12"/>
          <p:cNvSpPr txBox="1">
            <a:spLocks noGrp="1"/>
          </p:cNvSpPr>
          <p:nvPr>
            <p:ph type="subTitle" idx="1"/>
          </p:nvPr>
        </p:nvSpPr>
        <p:spPr>
          <a:xfrm>
            <a:off x="1895758" y="1922350"/>
            <a:ext cx="2370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112"/>
          <p:cNvSpPr txBox="1">
            <a:spLocks noGrp="1"/>
          </p:cNvSpPr>
          <p:nvPr>
            <p:ph type="subTitle" idx="6"/>
          </p:nvPr>
        </p:nvSpPr>
        <p:spPr>
          <a:xfrm>
            <a:off x="1895758" y="3280675"/>
            <a:ext cx="2370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12"/>
          <p:cNvSpPr txBox="1">
            <a:spLocks noGrp="1"/>
          </p:cNvSpPr>
          <p:nvPr>
            <p:ph type="subTitle" idx="7"/>
          </p:nvPr>
        </p:nvSpPr>
        <p:spPr>
          <a:xfrm>
            <a:off x="6082308" y="1922350"/>
            <a:ext cx="2370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6" name="Google Shape;146;p112"/>
          <p:cNvSpPr txBox="1">
            <a:spLocks noGrp="1"/>
          </p:cNvSpPr>
          <p:nvPr>
            <p:ph type="subTitle" idx="8"/>
          </p:nvPr>
        </p:nvSpPr>
        <p:spPr>
          <a:xfrm>
            <a:off x="6082308" y="3280675"/>
            <a:ext cx="2370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ffset">
  <p:cSld name="CUSTOM_1_3_3_4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0">
            <a:off x="5635288" y="145100"/>
            <a:ext cx="4324348" cy="4955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113"/>
          <p:cNvGrpSpPr/>
          <p:nvPr/>
        </p:nvGrpSpPr>
        <p:grpSpPr>
          <a:xfrm>
            <a:off x="5060808" y="1310985"/>
            <a:ext cx="4806999" cy="2764024"/>
            <a:chOff x="1676213" y="1660950"/>
            <a:chExt cx="5791565" cy="3330150"/>
          </a:xfrm>
        </p:grpSpPr>
        <p:grpSp>
          <p:nvGrpSpPr>
            <p:cNvPr id="150" name="Google Shape;150;p113"/>
            <p:cNvGrpSpPr/>
            <p:nvPr/>
          </p:nvGrpSpPr>
          <p:grpSpPr>
            <a:xfrm>
              <a:off x="1676213" y="1660950"/>
              <a:ext cx="5791565" cy="3330150"/>
              <a:chOff x="1676213" y="1660950"/>
              <a:chExt cx="5791565" cy="3330150"/>
            </a:xfrm>
          </p:grpSpPr>
          <p:pic>
            <p:nvPicPr>
              <p:cNvPr id="151" name="Google Shape;151;p1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676213" y="1660950"/>
                <a:ext cx="5791565" cy="3330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2" name="Google Shape;152;p113"/>
              <p:cNvSpPr/>
              <p:nvPr/>
            </p:nvSpPr>
            <p:spPr>
              <a:xfrm>
                <a:off x="4369475" y="4768975"/>
                <a:ext cx="486900" cy="81300"/>
              </a:xfrm>
              <a:prstGeom prst="rect">
                <a:avLst/>
              </a:prstGeom>
              <a:solidFill>
                <a:srgbClr val="1F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53;p113"/>
            <p:cNvSpPr/>
            <p:nvPr/>
          </p:nvSpPr>
          <p:spPr>
            <a:xfrm>
              <a:off x="2396975" y="1903850"/>
              <a:ext cx="4356900" cy="272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113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32886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55" name="Google Shape;155;p113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30807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centre">
  <p:cSld name="CUSTOM_1_3_3_5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14"/>
          <p:cNvPicPr preferRelativeResize="0"/>
          <p:nvPr/>
        </p:nvPicPr>
        <p:blipFill rotWithShape="1">
          <a:blip r:embed="rId2">
            <a:alphaModFix/>
          </a:blip>
          <a:srcRect b="25155"/>
          <a:stretch/>
        </p:blipFill>
        <p:spPr>
          <a:xfrm flipH="1">
            <a:off x="0" y="1995175"/>
            <a:ext cx="9144000" cy="3148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14"/>
          <p:cNvGrpSpPr/>
          <p:nvPr/>
        </p:nvGrpSpPr>
        <p:grpSpPr>
          <a:xfrm>
            <a:off x="1725140" y="1056036"/>
            <a:ext cx="5693687" cy="3273870"/>
            <a:chOff x="1676213" y="1660950"/>
            <a:chExt cx="5791565" cy="3330150"/>
          </a:xfrm>
        </p:grpSpPr>
        <p:grpSp>
          <p:nvGrpSpPr>
            <p:cNvPr id="159" name="Google Shape;159;p114"/>
            <p:cNvGrpSpPr/>
            <p:nvPr/>
          </p:nvGrpSpPr>
          <p:grpSpPr>
            <a:xfrm>
              <a:off x="1676213" y="1660950"/>
              <a:ext cx="5791565" cy="3330150"/>
              <a:chOff x="1676213" y="1660950"/>
              <a:chExt cx="5791565" cy="3330150"/>
            </a:xfrm>
          </p:grpSpPr>
          <p:pic>
            <p:nvPicPr>
              <p:cNvPr id="160" name="Google Shape;160;p1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676213" y="1660950"/>
                <a:ext cx="5791565" cy="3330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1" name="Google Shape;161;p114"/>
              <p:cNvSpPr/>
              <p:nvPr/>
            </p:nvSpPr>
            <p:spPr>
              <a:xfrm>
                <a:off x="4369475" y="4768975"/>
                <a:ext cx="486900" cy="81300"/>
              </a:xfrm>
              <a:prstGeom prst="rect">
                <a:avLst/>
              </a:prstGeom>
              <a:solidFill>
                <a:srgbClr val="1F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" name="Google Shape;162;p114"/>
            <p:cNvSpPr/>
            <p:nvPr/>
          </p:nvSpPr>
          <p:spPr>
            <a:xfrm>
              <a:off x="2396975" y="1903850"/>
              <a:ext cx="4356900" cy="272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 1">
  <p:cSld name="CUSTOM_1_3_3_6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5004678" y="1010477"/>
            <a:ext cx="5149799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5"/>
          <p:cNvSpPr>
            <a:spLocks noGrp="1"/>
          </p:cNvSpPr>
          <p:nvPr>
            <p:ph type="pic" idx="2"/>
          </p:nvPr>
        </p:nvSpPr>
        <p:spPr>
          <a:xfrm>
            <a:off x="5874675" y="1480950"/>
            <a:ext cx="2181600" cy="218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6" name="Google Shape;166;p115"/>
          <p:cNvSpPr txBox="1">
            <a:spLocks noGrp="1"/>
          </p:cNvSpPr>
          <p:nvPr>
            <p:ph type="title"/>
          </p:nvPr>
        </p:nvSpPr>
        <p:spPr>
          <a:xfrm>
            <a:off x="524650" y="847350"/>
            <a:ext cx="46734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67" name="Google Shape;167;p115"/>
          <p:cNvSpPr txBox="1">
            <a:spLocks noGrp="1"/>
          </p:cNvSpPr>
          <p:nvPr>
            <p:ph type="subTitle" idx="1"/>
          </p:nvPr>
        </p:nvSpPr>
        <p:spPr>
          <a:xfrm>
            <a:off x="524650" y="1972975"/>
            <a:ext cx="4812600" cy="2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 2">
  <p:cSld name="CUSTOM_1_3_3_6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4743250" y="742750"/>
            <a:ext cx="5154426" cy="36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16"/>
          <p:cNvSpPr>
            <a:spLocks noGrp="1"/>
          </p:cNvSpPr>
          <p:nvPr>
            <p:ph type="pic" idx="2"/>
          </p:nvPr>
        </p:nvSpPr>
        <p:spPr>
          <a:xfrm>
            <a:off x="5874675" y="1480950"/>
            <a:ext cx="2181600" cy="218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1" name="Google Shape;171;p116"/>
          <p:cNvSpPr txBox="1">
            <a:spLocks noGrp="1"/>
          </p:cNvSpPr>
          <p:nvPr>
            <p:ph type="title"/>
          </p:nvPr>
        </p:nvSpPr>
        <p:spPr>
          <a:xfrm>
            <a:off x="524650" y="847350"/>
            <a:ext cx="46734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72" name="Google Shape;172;p116"/>
          <p:cNvSpPr txBox="1">
            <a:spLocks noGrp="1"/>
          </p:cNvSpPr>
          <p:nvPr>
            <p:ph type="subTitle" idx="1"/>
          </p:nvPr>
        </p:nvSpPr>
        <p:spPr>
          <a:xfrm>
            <a:off x="524650" y="1972975"/>
            <a:ext cx="4812600" cy="2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i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(uneditable)">
  <p:cSld name="CUSTOM_1_3_3_6_2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7"/>
          <p:cNvSpPr txBox="1"/>
          <p:nvPr/>
        </p:nvSpPr>
        <p:spPr>
          <a:xfrm>
            <a:off x="0" y="3293813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 sz="36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5" name="Google Shape;175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9900" y="892225"/>
            <a:ext cx="2404201" cy="24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91"/>
          <p:cNvPicPr preferRelativeResize="0"/>
          <p:nvPr/>
        </p:nvPicPr>
        <p:blipFill rotWithShape="1">
          <a:blip r:embed="rId2">
            <a:alphaModFix/>
          </a:blip>
          <a:srcRect t="5044" b="5043"/>
          <a:stretch/>
        </p:blipFill>
        <p:spPr>
          <a:xfrm>
            <a:off x="524642" y="537050"/>
            <a:ext cx="1174702" cy="39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5004678" y="1010477"/>
            <a:ext cx="5149799" cy="31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1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45972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25" name="Google Shape;25;p91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4306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(uneditable)">
  <p:cSld name="CUSTOM_1_3_3_6_2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8"/>
          <p:cNvSpPr txBox="1"/>
          <p:nvPr/>
        </p:nvSpPr>
        <p:spPr>
          <a:xfrm>
            <a:off x="0" y="3293813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  <a:endParaRPr sz="36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8" name="Google Shape;178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9425" y="651325"/>
            <a:ext cx="2760874" cy="276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LANK_1_1_1_2_1">
    <p:bg>
      <p:bgPr>
        <a:solidFill>
          <a:schemeClr val="dk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1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1">
  <p:cSld name="TITLE_3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0" name="Google Shape;190;p1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2">
  <p:cSld name="TITLE_4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3" name="Google Shape;193;p1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6" name="Google Shape;196;p1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7" name="Google Shape;197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3">
  <p:cSld name="TITLE_6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0" name="Google Shape;200;p1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3" name="Google Shape;203;p1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8">
  <p:cSld name="TITLE_8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7" name="Google Shape;207;p1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8" name="Google Shape;208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2"/>
          <p:cNvPicPr preferRelativeResize="0"/>
          <p:nvPr/>
        </p:nvPicPr>
        <p:blipFill rotWithShape="1">
          <a:blip r:embed="rId2">
            <a:alphaModFix/>
          </a:blip>
          <a:srcRect b="25155"/>
          <a:stretch/>
        </p:blipFill>
        <p:spPr>
          <a:xfrm flipH="1">
            <a:off x="0" y="1995175"/>
            <a:ext cx="9144000" cy="31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92"/>
          <p:cNvPicPr preferRelativeResize="0"/>
          <p:nvPr/>
        </p:nvPicPr>
        <p:blipFill rotWithShape="1">
          <a:blip r:embed="rId3">
            <a:alphaModFix/>
          </a:blip>
          <a:srcRect t="5044" b="5043"/>
          <a:stretch/>
        </p:blipFill>
        <p:spPr>
          <a:xfrm>
            <a:off x="524642" y="537050"/>
            <a:ext cx="1174702" cy="39865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92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32886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0" name="Google Shape;30;p92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30807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3">
  <p:cSld name="TITLE_AND_BODY_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9">
  <p:cSld name="TITLE_9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5" name="Google Shape;215;p1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4">
  <p:cSld name="TITLE_10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9" name="Google Shape;219;p1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5">
  <p:cSld name="TITLE_1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p1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dge 3">
  <p:cSld name="CUSTOM_4_1_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ctrTitle"/>
          </p:nvPr>
        </p:nvSpPr>
        <p:spPr>
          <a:xfrm>
            <a:off x="697100" y="777800"/>
            <a:ext cx="40836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body" idx="1"/>
          </p:nvPr>
        </p:nvSpPr>
        <p:spPr>
          <a:xfrm>
            <a:off x="697100" y="1661850"/>
            <a:ext cx="3952200" cy="23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pic>
        <p:nvPicPr>
          <p:cNvPr id="229" name="Google Shape;229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0276" y="1966650"/>
            <a:ext cx="6353724" cy="3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1"/>
          <p:cNvSpPr>
            <a:spLocks noGrp="1"/>
          </p:cNvSpPr>
          <p:nvPr>
            <p:ph type="pic" idx="2"/>
          </p:nvPr>
        </p:nvSpPr>
        <p:spPr>
          <a:xfrm>
            <a:off x="5735550" y="1354500"/>
            <a:ext cx="2434500" cy="243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" type="title">
  <p:cSld name="TITL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6" name="Google Shape;236;p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7" name="Google Shape;23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2">
  <p:cSld name="TITLE_3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0" name="Google Shape;240;p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3" name="Google Shape;243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7" name="Google Shape;24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93"/>
          <p:cNvPicPr preferRelativeResize="0"/>
          <p:nvPr/>
        </p:nvPicPr>
        <p:blipFill rotWithShape="1">
          <a:blip r:embed="rId2">
            <a:alphaModFix/>
          </a:blip>
          <a:srcRect b="43750"/>
          <a:stretch/>
        </p:blipFill>
        <p:spPr>
          <a:xfrm>
            <a:off x="0" y="2018525"/>
            <a:ext cx="9143999" cy="312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93"/>
          <p:cNvPicPr preferRelativeResize="0"/>
          <p:nvPr/>
        </p:nvPicPr>
        <p:blipFill rotWithShape="1">
          <a:blip r:embed="rId3">
            <a:alphaModFix/>
          </a:blip>
          <a:srcRect t="5044" b="5043"/>
          <a:stretch/>
        </p:blipFill>
        <p:spPr>
          <a:xfrm>
            <a:off x="524642" y="537050"/>
            <a:ext cx="1174702" cy="39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3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45972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35" name="Google Shape;35;p93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4306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1" name="Google Shape;251;p4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2" name="Google Shape;25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5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9" name="Google Shape;259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66" name="Google Shape;266;p5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5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71" name="Google Shape;27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" name="Google Shape;274;p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LANK_1_1_1_2_1">
    <p:bg>
      <p:bgPr>
        <a:solidFill>
          <a:schemeClr val="dk2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ean Theme 1">
  <p:cSld name="TITLE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1" name="Google Shape;281;p5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4"/>
          <p:cNvPicPr preferRelativeResize="0"/>
          <p:nvPr/>
        </p:nvPicPr>
        <p:blipFill rotWithShape="1">
          <a:blip r:embed="rId2">
            <a:alphaModFix/>
          </a:blip>
          <a:srcRect t="5044" b="5043"/>
          <a:stretch/>
        </p:blipFill>
        <p:spPr>
          <a:xfrm>
            <a:off x="524642" y="537050"/>
            <a:ext cx="1174702" cy="39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4743250" y="742750"/>
            <a:ext cx="5154426" cy="36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4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45972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0" name="Google Shape;40;p94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43065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(uneditable)">
  <p:cSld name="CUSTOM_1_3_3_6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8"/>
          <p:cNvSpPr txBox="1"/>
          <p:nvPr/>
        </p:nvSpPr>
        <p:spPr>
          <a:xfrm>
            <a:off x="0" y="3293813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Questions?</a:t>
            </a:r>
            <a:endParaRPr sz="36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4" name="Google Shape;28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9900" y="892225"/>
            <a:ext cx="2404201" cy="24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1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95"/>
          <p:cNvPicPr preferRelativeResize="0"/>
          <p:nvPr/>
        </p:nvPicPr>
        <p:blipFill rotWithShape="1">
          <a:blip r:embed="rId2">
            <a:alphaModFix/>
          </a:blip>
          <a:srcRect t="5044" b="5043"/>
          <a:stretch/>
        </p:blipFill>
        <p:spPr>
          <a:xfrm>
            <a:off x="524642" y="537050"/>
            <a:ext cx="1174702" cy="39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6600" y="480600"/>
            <a:ext cx="4178426" cy="41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5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32886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5" name="Google Shape;45;p95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30807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duct 2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94" y="0"/>
            <a:ext cx="9129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00" y="366775"/>
            <a:ext cx="7254400" cy="40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1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7"/>
          <p:cNvSpPr txBox="1">
            <a:spLocks noGrp="1"/>
          </p:cNvSpPr>
          <p:nvPr>
            <p:ph type="title"/>
          </p:nvPr>
        </p:nvSpPr>
        <p:spPr>
          <a:xfrm>
            <a:off x="524650" y="1536650"/>
            <a:ext cx="32886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51" name="Google Shape;51;p97"/>
          <p:cNvSpPr txBox="1">
            <a:spLocks noGrp="1"/>
          </p:cNvSpPr>
          <p:nvPr>
            <p:ph type="subTitle" idx="1"/>
          </p:nvPr>
        </p:nvSpPr>
        <p:spPr>
          <a:xfrm>
            <a:off x="524650" y="2542100"/>
            <a:ext cx="30807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7"/>
          <p:cNvSpPr>
            <a:spLocks noGrp="1"/>
          </p:cNvSpPr>
          <p:nvPr>
            <p:ph type="pic" idx="2"/>
          </p:nvPr>
        </p:nvSpPr>
        <p:spPr>
          <a:xfrm>
            <a:off x="5046275" y="1066650"/>
            <a:ext cx="3010200" cy="301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  <a:defRPr sz="18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"/>
          <p:cNvSpPr txBox="1">
            <a:spLocks noGrp="1"/>
          </p:cNvSpPr>
          <p:nvPr>
            <p:ph type="title" idx="4294967295"/>
          </p:nvPr>
        </p:nvSpPr>
        <p:spPr>
          <a:xfrm>
            <a:off x="524650" y="1844400"/>
            <a:ext cx="5739900" cy="287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Glean: What’s new in 2023 </a:t>
            </a:r>
            <a:r>
              <a:rPr lang="en-GB" sz="3000" dirty="0"/>
              <a:t>and </a:t>
            </a:r>
            <a:r>
              <a:rPr lang="en-GB" sz="30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HUGE new update!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ADCET Webinar - Friday 8th September, 2023</a:t>
            </a:r>
            <a:br>
              <a:rPr lang="en-GB" sz="16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GB" sz="16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Presenters: Lee Chambers and Jim Sprialis</a:t>
            </a:r>
            <a:endParaRPr dirty="0"/>
          </a:p>
        </p:txBody>
      </p:sp>
      <p:pic>
        <p:nvPicPr>
          <p:cNvPr id="290" name="Google Shape;290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6550"/>
          <a:stretch/>
        </p:blipFill>
        <p:spPr>
          <a:xfrm rot="-5400000">
            <a:off x="5463088" y="958313"/>
            <a:ext cx="5156175" cy="32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" descr="A black and white logo of Gle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650" y="608250"/>
            <a:ext cx="1445299" cy="5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" descr="A graphic of a magnifying glass, a notepad and a mobile phone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4049" y="1515825"/>
            <a:ext cx="2695750" cy="259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7b77dcd40b_1_60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How does the process work?</a:t>
            </a:r>
            <a:endParaRPr/>
          </a:p>
        </p:txBody>
      </p:sp>
      <p:pic>
        <p:nvPicPr>
          <p:cNvPr id="377" name="Google Shape;377;g27b77dcd40b_1_60" descr="A box with folders ins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475" y="1644425"/>
            <a:ext cx="1576600" cy="15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27b77dcd40b_1_60"/>
          <p:cNvSpPr txBox="1"/>
          <p:nvPr/>
        </p:nvSpPr>
        <p:spPr>
          <a:xfrm>
            <a:off x="831825" y="3360300"/>
            <a:ext cx="181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Admin sets up new Shared Collection.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79" name="Google Shape;379;g27b77dcd40b_1_60" descr="A computer with a pink sc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500" y="1644425"/>
            <a:ext cx="1576600" cy="15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27b77dcd40b_1_60"/>
          <p:cNvSpPr txBox="1"/>
          <p:nvPr/>
        </p:nvSpPr>
        <p:spPr>
          <a:xfrm>
            <a:off x="3407225" y="3360300"/>
            <a:ext cx="2177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Notetaker takes notes and adds them to Shared Collection when ready.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81" name="Google Shape;381;g27b77dcd40b_1_60" descr="A computer with text on the scre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6850" y="1644425"/>
            <a:ext cx="1576600" cy="15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27b77dcd40b_1_60"/>
          <p:cNvSpPr txBox="1"/>
          <p:nvPr/>
        </p:nvSpPr>
        <p:spPr>
          <a:xfrm>
            <a:off x="6167400" y="3360300"/>
            <a:ext cx="203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Recipient  instantly receives full notes with audio recording.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b77dcd40b_1_99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593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Benefits of peer note taking in Glean for your support service</a:t>
            </a:r>
            <a:endParaRPr/>
          </a:p>
        </p:txBody>
      </p:sp>
      <p:pic>
        <p:nvPicPr>
          <p:cNvPr id="390" name="Google Shape;390;g27b77dcd40b_1_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050" y="1738025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27b77dcd40b_1_99"/>
          <p:cNvSpPr txBox="1"/>
          <p:nvPr/>
        </p:nvSpPr>
        <p:spPr>
          <a:xfrm>
            <a:off x="1838160" y="1884700"/>
            <a:ext cx="2428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Easy to administer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Set up in 3 clicks. Simple as that!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92" name="Google Shape;392;g27b77dcd40b_1_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225" y="1724525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27b77dcd40b_1_99"/>
          <p:cNvSpPr txBox="1"/>
          <p:nvPr/>
        </p:nvSpPr>
        <p:spPr>
          <a:xfrm>
            <a:off x="6015472" y="1884700"/>
            <a:ext cx="3128400" cy="1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Parity of student experience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Offer an equivalent experience to students whether they require a peer notetaker or work independently with Glean.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94" name="Google Shape;394;g27b77dcd40b_1_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75" y="3054800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7b77dcd40b_1_99"/>
          <p:cNvSpPr txBox="1"/>
          <p:nvPr/>
        </p:nvSpPr>
        <p:spPr>
          <a:xfrm>
            <a:off x="1838150" y="3174475"/>
            <a:ext cx="2682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Confidence in completeness of provided notes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Student gets notes in Glean, plus a full recording and transcript of class.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96" name="Google Shape;396;g27b77dcd40b_1_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6700" y="3054800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7b77dcd40b_1_99"/>
          <p:cNvSpPr txBox="1"/>
          <p:nvPr/>
        </p:nvSpPr>
        <p:spPr>
          <a:xfrm>
            <a:off x="6015474" y="3174475"/>
            <a:ext cx="2641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Confidence in quality of provided notes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Admins can access any Events shared within shared collections.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7b77dcd40b_1_111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593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Benefits of peer note taking in Glean for your students</a:t>
            </a:r>
            <a:endParaRPr/>
          </a:p>
        </p:txBody>
      </p:sp>
      <p:pic>
        <p:nvPicPr>
          <p:cNvPr id="403" name="Google Shape;403;g27b77dcd40b_1_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050" y="1738025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27b77dcd40b_1_111"/>
          <p:cNvSpPr txBox="1"/>
          <p:nvPr/>
        </p:nvSpPr>
        <p:spPr>
          <a:xfrm>
            <a:off x="1838150" y="1884700"/>
            <a:ext cx="27339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Share notes with two clicks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It’s so easy for the note taker to share notes with the note recipient!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05" name="Google Shape;405;g27b77dcd40b_1_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225" y="1724525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27b77dcd40b_1_111"/>
          <p:cNvSpPr txBox="1"/>
          <p:nvPr/>
        </p:nvSpPr>
        <p:spPr>
          <a:xfrm>
            <a:off x="6015472" y="1884700"/>
            <a:ext cx="3128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Less stress for peer notetakers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They send notes, recording and transcript, they don’t need to note everything down.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07" name="Google Shape;407;g27b77dcd40b_1_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75" y="3054800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27b77dcd40b_1_111"/>
          <p:cNvSpPr txBox="1"/>
          <p:nvPr/>
        </p:nvSpPr>
        <p:spPr>
          <a:xfrm>
            <a:off x="1838150" y="3174475"/>
            <a:ext cx="2682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Receive access to notes, slides, recording, &amp; transcript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Minimise reliance on the notetaker for clarifications.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09" name="Google Shape;409;g27b77dcd40b_1_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6700" y="3054800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27b77dcd40b_1_111"/>
          <p:cNvSpPr txBox="1"/>
          <p:nvPr/>
        </p:nvSpPr>
        <p:spPr>
          <a:xfrm>
            <a:off x="6015475" y="3174475"/>
            <a:ext cx="2987700" cy="12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Supports independent skill development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Recipients can add to and edit provided notes, creating a truly personalised study resource.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b77dcd40b_1_128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Update #4 -</a:t>
            </a:r>
            <a:r>
              <a:rPr lang="en-GB"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Single Sign-On</a:t>
            </a:r>
            <a:endParaRPr/>
          </a:p>
        </p:txBody>
      </p:sp>
      <p:pic>
        <p:nvPicPr>
          <p:cNvPr id="417" name="Google Shape;417;g27b77dcd40b_1_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3150" y="0"/>
            <a:ext cx="29908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27b77dcd40b_1_128"/>
          <p:cNvSpPr txBox="1"/>
          <p:nvPr/>
        </p:nvSpPr>
        <p:spPr>
          <a:xfrm>
            <a:off x="631550" y="1671025"/>
            <a:ext cx="42408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Single Sign-On (SSO) is an authentication method that enables users to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securely authenticate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with multiple applications and websites by using just one set of credentials. 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For Glean, this means that students and admins can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log in using their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institutional credentials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rather than relying on separate login for Glean. 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19" name="Google Shape;419;g27b77dcd40b_1_128" descr="A computer with a key and tool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727" y="1277761"/>
            <a:ext cx="2587974" cy="258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b77dcd40b_1_140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Why implement SSO?</a:t>
            </a:r>
            <a:endParaRPr/>
          </a:p>
        </p:txBody>
      </p:sp>
      <p:pic>
        <p:nvPicPr>
          <p:cNvPr id="424" name="Google Shape;424;g27b77dcd40b_1_140" descr="A key in a keyho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550" y="1421925"/>
            <a:ext cx="1041900" cy="10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7b77dcd40b_1_140"/>
          <p:cNvSpPr txBox="1"/>
          <p:nvPr/>
        </p:nvSpPr>
        <p:spPr>
          <a:xfrm>
            <a:off x="1730040" y="1634322"/>
            <a:ext cx="2990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Easy access for students</a:t>
            </a:r>
            <a:endParaRPr sz="1400" b="1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Reduce friction during sign-up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26" name="Google Shape;426;g27b77dcd40b_1_140" descr="A cartoon of a rob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2550" y="1388825"/>
            <a:ext cx="1041900" cy="10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27b77dcd40b_1_140"/>
          <p:cNvSpPr txBox="1"/>
          <p:nvPr/>
        </p:nvSpPr>
        <p:spPr>
          <a:xfrm>
            <a:off x="6066858" y="1634322"/>
            <a:ext cx="25209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Increased security 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Apply stronger security requirements for authentication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28" name="Google Shape;428;g27b77dcd40b_1_140" descr="A computer screen with a purple and pink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50" y="2854275"/>
            <a:ext cx="1041900" cy="10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27b77dcd40b_1_140"/>
          <p:cNvSpPr txBox="1"/>
          <p:nvPr/>
        </p:nvSpPr>
        <p:spPr>
          <a:xfrm>
            <a:off x="1730050" y="3066670"/>
            <a:ext cx="25209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Staff can use it too!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Access Glean Admin via SSO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30" name="Google Shape;430;g27b77dcd40b_1_140" descr="A cartoon of a mug with hot liqui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2550" y="2854275"/>
            <a:ext cx="1041900" cy="10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7b77dcd40b_1_140"/>
          <p:cNvSpPr txBox="1"/>
          <p:nvPr/>
        </p:nvSpPr>
        <p:spPr>
          <a:xfrm>
            <a:off x="6066848" y="3066670"/>
            <a:ext cx="26148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Peace of mind for faculty</a:t>
            </a:r>
            <a:endParaRPr sz="1400" b="1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Knowledge that access to Glean is backed by the security of the university’s SSO credentials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88C6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"/>
          <p:cNvSpPr txBox="1">
            <a:spLocks noGrp="1"/>
          </p:cNvSpPr>
          <p:nvPr>
            <p:ph type="ctrTitle"/>
          </p:nvPr>
        </p:nvSpPr>
        <p:spPr>
          <a:xfrm>
            <a:off x="311700" y="3229600"/>
            <a:ext cx="85206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800" b="1">
                <a:latin typeface="Poppins"/>
                <a:ea typeface="Poppins"/>
                <a:cs typeface="Poppins"/>
                <a:sym typeface="Poppins"/>
              </a:rPr>
              <a:t>Update #</a:t>
            </a:r>
            <a:r>
              <a:rPr lang="en-GB" sz="2800"/>
              <a:t>5</a:t>
            </a:r>
            <a:r>
              <a:rPr lang="en-GB" sz="2800" b="1"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GB" sz="2800"/>
              <a:t>Live Captions</a:t>
            </a:r>
            <a:endParaRPr sz="2800"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38" name="Google Shape;438;p6" descr="logo of closed captio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3350" y="759500"/>
            <a:ext cx="2357300" cy="23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"/>
          <p:cNvSpPr txBox="1">
            <a:spLocks noGrp="1"/>
          </p:cNvSpPr>
          <p:nvPr>
            <p:ph type="ctrTitle"/>
          </p:nvPr>
        </p:nvSpPr>
        <p:spPr>
          <a:xfrm>
            <a:off x="320275" y="31601"/>
            <a:ext cx="8520600" cy="93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sz="3600"/>
              <a:t>Live Captions + Glean</a:t>
            </a:r>
            <a:endParaRPr/>
          </a:p>
        </p:txBody>
      </p:sp>
      <p:pic>
        <p:nvPicPr>
          <p:cNvPr id="445" name="Google Shape;445;p7" descr="logo of closed captio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375" y="1110954"/>
            <a:ext cx="1278100" cy="12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7" descr="logo of Gle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6327" y="908593"/>
            <a:ext cx="1566848" cy="142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"/>
          <p:cNvSpPr txBox="1"/>
          <p:nvPr/>
        </p:nvSpPr>
        <p:spPr>
          <a:xfrm>
            <a:off x="905625" y="2431330"/>
            <a:ext cx="262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Live Captions</a:t>
            </a:r>
            <a:endParaRPr sz="20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46" name="Google Shape;446;p7" descr="plus sign"/>
          <p:cNvSpPr txBox="1"/>
          <p:nvPr/>
        </p:nvSpPr>
        <p:spPr>
          <a:xfrm>
            <a:off x="3476838" y="2398146"/>
            <a:ext cx="1510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GB" sz="24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and</a:t>
            </a:r>
            <a:endParaRPr sz="2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7" name="Google Shape;447;p7"/>
          <p:cNvSpPr txBox="1"/>
          <p:nvPr/>
        </p:nvSpPr>
        <p:spPr>
          <a:xfrm>
            <a:off x="5303175" y="2274930"/>
            <a:ext cx="2481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Glean’s beloved note taking tool</a:t>
            </a:r>
            <a:endParaRPr sz="2000" b="0" i="0" u="none" strike="noStrike" cap="none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49" name="Google Shape;449;p7"/>
          <p:cNvSpPr txBox="1"/>
          <p:nvPr/>
        </p:nvSpPr>
        <p:spPr>
          <a:xfrm>
            <a:off x="1775275" y="3132278"/>
            <a:ext cx="561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=  even more students supported</a:t>
            </a:r>
            <a:endParaRPr sz="2400" b="0" i="0" u="none" strike="noStrike" cap="none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5" y="3783925"/>
            <a:ext cx="9144000" cy="1359600"/>
          </a:xfrm>
          <a:prstGeom prst="rect">
            <a:avLst/>
          </a:prstGeom>
          <a:solidFill>
            <a:srgbClr val="FF5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"/>
          <p:cNvSpPr txBox="1"/>
          <p:nvPr/>
        </p:nvSpPr>
        <p:spPr>
          <a:xfrm>
            <a:off x="536575" y="4040055"/>
            <a:ext cx="2355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90%</a:t>
            </a:r>
            <a:r>
              <a:rPr lang="en-GB"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of users say Glean has helped them achieve better grades</a:t>
            </a:r>
            <a:endParaRPr sz="1400" b="0" i="0" u="none" strike="noStrike" cap="non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51" name="Google Shape;451;p7"/>
          <p:cNvSpPr txBox="1"/>
          <p:nvPr/>
        </p:nvSpPr>
        <p:spPr>
          <a:xfrm>
            <a:off x="3212250" y="4040055"/>
            <a:ext cx="246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88%</a:t>
            </a:r>
            <a:r>
              <a:rPr lang="en-GB"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find studying less stressful using Glean</a:t>
            </a:r>
            <a:endParaRPr sz="1400" b="0" i="0" u="none" strike="noStrike" cap="non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52" name="Google Shape;452;p7"/>
          <p:cNvSpPr txBox="1"/>
          <p:nvPr/>
        </p:nvSpPr>
        <p:spPr>
          <a:xfrm>
            <a:off x="5998925" y="4040055"/>
            <a:ext cx="2608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85%</a:t>
            </a:r>
            <a:r>
              <a:rPr lang="en-GB" sz="1400" b="0" i="0" u="none" strike="noStrike" cap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say Glean has helped them become a more confident learner</a:t>
            </a:r>
            <a:endParaRPr sz="1400" b="0" i="0" u="none" strike="noStrike" cap="non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88C6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0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dirty="0"/>
              <a:t>Accommodations streamlined</a:t>
            </a:r>
            <a:endParaRPr dirty="0"/>
          </a:p>
        </p:txBody>
      </p:sp>
      <p:sp>
        <p:nvSpPr>
          <p:cNvPr id="458" name="Google Shape;458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925" y="1706400"/>
            <a:ext cx="2646900" cy="974700"/>
          </a:xfrm>
          <a:prstGeom prst="roundRect">
            <a:avLst>
              <a:gd name="adj" fmla="val 1172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3050" y="2488175"/>
            <a:ext cx="2646900" cy="974700"/>
          </a:xfrm>
          <a:prstGeom prst="roundRect">
            <a:avLst>
              <a:gd name="adj" fmla="val 1172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0"/>
          <p:cNvSpPr txBox="1"/>
          <p:nvPr/>
        </p:nvSpPr>
        <p:spPr>
          <a:xfrm>
            <a:off x="757913" y="1978200"/>
            <a:ext cx="259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Live captioning tool</a:t>
            </a:r>
            <a:endParaRPr sz="1600" b="0" i="0" u="none" strike="noStrike" cap="none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61" name="Google Shape;461;p10"/>
          <p:cNvSpPr txBox="1"/>
          <p:nvPr/>
        </p:nvSpPr>
        <p:spPr>
          <a:xfrm>
            <a:off x="1215538" y="2759975"/>
            <a:ext cx="254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Note taking tool</a:t>
            </a:r>
            <a:endParaRPr sz="16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62" name="Google Shape;462;p10"/>
          <p:cNvSpPr txBox="1"/>
          <p:nvPr/>
        </p:nvSpPr>
        <p:spPr>
          <a:xfrm>
            <a:off x="4295275" y="2243125"/>
            <a:ext cx="6516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</a:t>
            </a:r>
            <a:endParaRPr sz="2400" b="1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3" name="Google Shape;463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14750" y="2063263"/>
            <a:ext cx="2646900" cy="974700"/>
          </a:xfrm>
          <a:prstGeom prst="roundRect">
            <a:avLst>
              <a:gd name="adj" fmla="val 1172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10" descr="A black and white logo of Glean"/>
          <p:cNvPicPr preferRelativeResize="0"/>
          <p:nvPr/>
        </p:nvPicPr>
        <p:blipFill rotWithShape="1">
          <a:blip r:embed="rId3">
            <a:alphaModFix/>
          </a:blip>
          <a:srcRect t="5044" b="5043"/>
          <a:stretch/>
        </p:blipFill>
        <p:spPr>
          <a:xfrm>
            <a:off x="6032154" y="2243150"/>
            <a:ext cx="1812101" cy="61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/>
              <a:t>A quick Glean refresher demo</a:t>
            </a:r>
            <a:endParaRPr/>
          </a:p>
        </p:txBody>
      </p:sp>
      <p:sp>
        <p:nvSpPr>
          <p:cNvPr id="297" name="Google Shape;297;p3"/>
          <p:cNvSpPr txBox="1">
            <a:spLocks noGrp="1"/>
          </p:cNvSpPr>
          <p:nvPr>
            <p:ph type="body" idx="1"/>
          </p:nvPr>
        </p:nvSpPr>
        <p:spPr>
          <a:xfrm>
            <a:off x="697100" y="1460900"/>
            <a:ext cx="3952200" cy="3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unito Sans"/>
              <a:buAutoNum type="arabicPeriod"/>
            </a:pPr>
            <a:r>
              <a:rPr lang="en-GB" sz="1400" dirty="0">
                <a:latin typeface="Nunito Sans"/>
                <a:ea typeface="Nunito Sans"/>
                <a:cs typeface="Nunito Sans"/>
                <a:sym typeface="Nunito Sans"/>
              </a:rPr>
              <a:t>Recording in-person lectures.</a:t>
            </a:r>
            <a:endParaRPr sz="14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Nunito Sans"/>
              <a:buAutoNum type="arabicPeriod"/>
            </a:pPr>
            <a:r>
              <a:rPr lang="en-GB" sz="1400" dirty="0">
                <a:latin typeface="Nunito Sans"/>
                <a:ea typeface="Nunito Sans"/>
                <a:cs typeface="Nunito Sans"/>
                <a:sym typeface="Nunito Sans"/>
              </a:rPr>
              <a:t>Working with presentation slides.</a:t>
            </a:r>
            <a:endParaRPr sz="14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Nunito Sans"/>
              <a:buAutoNum type="arabicPeriod"/>
            </a:pPr>
            <a:r>
              <a:rPr lang="en-GB" sz="1400" dirty="0">
                <a:latin typeface="Nunito Sans"/>
                <a:ea typeface="Nunito Sans"/>
                <a:cs typeface="Nunito Sans"/>
                <a:sym typeface="Nunito Sans"/>
              </a:rPr>
              <a:t>Playing back and editing events.</a:t>
            </a:r>
            <a:endParaRPr sz="1400" dirty="0">
              <a:latin typeface="Nunito Sans"/>
              <a:ea typeface="Nunito Sans"/>
              <a:cs typeface="Nunito Sans"/>
              <a:sym typeface="Nunito San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 dirty="0"/>
              <a:t>Adding images, definitions </a:t>
            </a:r>
            <a:r>
              <a:rPr lang="en-GB"/>
              <a:t>and tasks.</a:t>
            </a:r>
            <a:endParaRPr dirty="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Nunito Sans"/>
              <a:buAutoNum type="arabicPeriod"/>
            </a:pPr>
            <a:r>
              <a:rPr lang="en-GB" sz="1400" dirty="0">
                <a:latin typeface="Nunito Sans"/>
                <a:ea typeface="Nunito Sans"/>
                <a:cs typeface="Nunito Sans"/>
                <a:sym typeface="Nunito Sans"/>
              </a:rPr>
              <a:t>Reading and exporting notes.</a:t>
            </a:r>
            <a:endParaRPr dirty="0"/>
          </a:p>
        </p:txBody>
      </p:sp>
      <p:pic>
        <p:nvPicPr>
          <p:cNvPr id="298" name="Google Shape;298;p3" descr="A colorful bench press with numerous notebook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87950" y="1460900"/>
            <a:ext cx="2434501" cy="252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66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2023 enhancements we’ll cover today</a:t>
            </a:r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body" idx="1"/>
          </p:nvPr>
        </p:nvSpPr>
        <p:spPr>
          <a:xfrm>
            <a:off x="697100" y="1460900"/>
            <a:ext cx="4780800" cy="3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083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Audio import</a:t>
            </a:r>
            <a:endParaRPr/>
          </a:p>
          <a:p>
            <a:pPr marL="457200" lvl="0" indent="-31083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Mobile app parity</a:t>
            </a:r>
            <a:endParaRPr/>
          </a:p>
          <a:p>
            <a:pPr marL="457200" lvl="0" indent="-31083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Shared collections.</a:t>
            </a:r>
            <a:endParaRPr/>
          </a:p>
          <a:p>
            <a:pPr marL="457200" lvl="0" indent="-31083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Single sign-on (SSO)</a:t>
            </a:r>
            <a:endParaRPr/>
          </a:p>
          <a:p>
            <a:pPr marL="457200" lvl="0" indent="-31083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Live captions</a:t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05" name="Google Shape;305;p5" descr="A colorful bench press with numerous notebooks"/>
          <p:cNvPicPr preferRelativeResize="0"/>
          <p:nvPr/>
        </p:nvPicPr>
        <p:blipFill rotWithShape="1">
          <a:blip r:embed="rId3">
            <a:alphaModFix/>
          </a:blip>
          <a:srcRect b="1826"/>
          <a:stretch/>
        </p:blipFill>
        <p:spPr>
          <a:xfrm>
            <a:off x="5887950" y="1460900"/>
            <a:ext cx="2434501" cy="248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b77dcd40b_1_5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Update #1 - </a:t>
            </a:r>
            <a:r>
              <a:rPr lang="en-GB"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Audio Import</a:t>
            </a:r>
            <a:endParaRPr/>
          </a:p>
        </p:txBody>
      </p:sp>
      <p:pic>
        <p:nvPicPr>
          <p:cNvPr id="312" name="Google Shape;312;g27b77dcd40b_1_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0263" y="0"/>
            <a:ext cx="31337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27b77dcd40b_1_5"/>
          <p:cNvSpPr txBox="1"/>
          <p:nvPr/>
        </p:nvSpPr>
        <p:spPr>
          <a:xfrm>
            <a:off x="631550" y="1671025"/>
            <a:ext cx="48255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We’ve added the ability to import audio files into Glean!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You can now build out your notes in Glean using recordings from other devices, older and pre-recorded files. 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 ability to import audio has been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one of our most requested features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Now you can add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pre-recorded lectures, podcasts, audiobooks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more into Glean and start making notes!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14" name="Google Shape;314;g27b77dcd40b_1_5" descr="A computer with headphones and fold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6475" y="1286149"/>
            <a:ext cx="2749474" cy="274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D4EB-F1A7-3246-E81D-27C864BD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1755"/>
            <a:ext cx="8520600" cy="841800"/>
          </a:xfrm>
        </p:spPr>
        <p:txBody>
          <a:bodyPr/>
          <a:lstStyle/>
          <a:p>
            <a:r>
              <a:rPr lang="en-AU" dirty="0"/>
              <a:t>Audio Import flowchart</a:t>
            </a:r>
          </a:p>
        </p:txBody>
      </p:sp>
      <p:pic>
        <p:nvPicPr>
          <p:cNvPr id="319" name="Google Shape;319;g27b77dcd40b_0_9" descr="A screenshot of a computer with the Glean ap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094" y="630729"/>
            <a:ext cx="4105305" cy="21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27b77dcd40b_0_9" descr="A screenshot of a computer showing Glean importing an audio fi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294" y="630730"/>
            <a:ext cx="4105305" cy="21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7b77dcd40b_0_9" descr="A screenshot of a computer showing Glean create the audio visualisati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6288" y="2869158"/>
            <a:ext cx="4105305" cy="21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7b77dcd40b_0_9" descr="A screenshot of a computer showing Glean generate a transcript of the audi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100" y="2866221"/>
            <a:ext cx="4105305" cy="220108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27b77dcd40b_0_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08476" y="1621891"/>
            <a:ext cx="594624" cy="3660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5" name="Google Shape;325;g27b77dcd40b_0_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805447" y="2452019"/>
            <a:ext cx="580024" cy="4014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4" name="Google Shape;324;g27b77dcd40b_0_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355930" y="3771996"/>
            <a:ext cx="631334" cy="38952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b77dcd40b_1_152"/>
          <p:cNvSpPr txBox="1">
            <a:spLocks noGrp="1"/>
          </p:cNvSpPr>
          <p:nvPr>
            <p:ph type="title" idx="4294967295"/>
          </p:nvPr>
        </p:nvSpPr>
        <p:spPr>
          <a:xfrm>
            <a:off x="707750" y="620675"/>
            <a:ext cx="6841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Most students initially use their mobile device to be more effective on the move</a:t>
            </a:r>
            <a:endParaRPr/>
          </a:p>
        </p:txBody>
      </p:sp>
      <p:pic>
        <p:nvPicPr>
          <p:cNvPr id="331" name="Google Shape;331;g27b77dcd40b_1_152" descr="A mobile phone showing the Glean ap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400" y="1773425"/>
            <a:ext cx="1836441" cy="18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7b77dcd40b_1_152"/>
          <p:cNvSpPr txBox="1"/>
          <p:nvPr/>
        </p:nvSpPr>
        <p:spPr>
          <a:xfrm>
            <a:off x="949675" y="3755125"/>
            <a:ext cx="202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Record discreetly in lectures</a:t>
            </a:r>
            <a:endParaRPr sz="1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3" name="Google Shape;333;g27b77dcd40b_1_152" descr="A pink and purple suitca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6080" y="1773425"/>
            <a:ext cx="1836441" cy="18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27b77dcd40b_1_152"/>
          <p:cNvSpPr txBox="1"/>
          <p:nvPr/>
        </p:nvSpPr>
        <p:spPr>
          <a:xfrm>
            <a:off x="3631350" y="3755125"/>
            <a:ext cx="202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Review notes on the move</a:t>
            </a:r>
            <a:endParaRPr sz="1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35" name="Google Shape;335;g27b77dcd40b_1_152" descr="A cartoon of a camer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9959" y="1773425"/>
            <a:ext cx="1836441" cy="183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27b77dcd40b_1_152"/>
          <p:cNvSpPr txBox="1"/>
          <p:nvPr/>
        </p:nvSpPr>
        <p:spPr>
          <a:xfrm>
            <a:off x="6313037" y="3755113"/>
            <a:ext cx="1770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Add photos more easily</a:t>
            </a:r>
            <a:endParaRPr sz="1600" b="0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7b77dcd40b_1_24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Update #2 - Mobile app parity</a:t>
            </a:r>
            <a:endParaRPr/>
          </a:p>
        </p:txBody>
      </p:sp>
      <p:pic>
        <p:nvPicPr>
          <p:cNvPr id="341" name="Google Shape;341;g27b77dcd40b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825" y="1744138"/>
            <a:ext cx="400225" cy="4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7b77dcd40b_1_24"/>
          <p:cNvSpPr txBox="1"/>
          <p:nvPr/>
        </p:nvSpPr>
        <p:spPr>
          <a:xfrm>
            <a:off x="1230500" y="1744150"/>
            <a:ext cx="34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Full Slide Support</a:t>
            </a:r>
            <a:endParaRPr sz="1400" b="0" i="1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3" name="Google Shape;343;g27b77dcd40b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825" y="2389050"/>
            <a:ext cx="400225" cy="4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27b77dcd40b_1_24"/>
          <p:cNvSpPr txBox="1"/>
          <p:nvPr/>
        </p:nvSpPr>
        <p:spPr>
          <a:xfrm>
            <a:off x="1230500" y="2389075"/>
            <a:ext cx="343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Add definitions and photos</a:t>
            </a:r>
            <a:endParaRPr sz="1400" b="0" i="1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5" name="Google Shape;345;g27b77dcd40b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825" y="3033975"/>
            <a:ext cx="400225" cy="4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7b77dcd40b_1_24"/>
          <p:cNvSpPr txBox="1"/>
          <p:nvPr/>
        </p:nvSpPr>
        <p:spPr>
          <a:xfrm>
            <a:off x="1230500" y="3034000"/>
            <a:ext cx="40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Add tasks and due dates</a:t>
            </a:r>
            <a:endParaRPr sz="1400" b="0" i="1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7" name="Google Shape;347;g27b77dcd40b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825" y="3678900"/>
            <a:ext cx="400225" cy="4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27b77dcd40b_1_24"/>
          <p:cNvSpPr txBox="1"/>
          <p:nvPr/>
        </p:nvSpPr>
        <p:spPr>
          <a:xfrm>
            <a:off x="1230500" y="3678925"/>
            <a:ext cx="40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i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Generate and view transcripts</a:t>
            </a:r>
            <a:endParaRPr sz="1400" b="0" i="1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9" name="Google Shape;349;g27b77dcd40b_1_24" descr="A screenshot of a mobile pho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3300" y="1421075"/>
            <a:ext cx="1573059" cy="331818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50" name="Google Shape;350;g27b77dcd40b_1_24" descr="A screenshot of a transcript displayed on a mobile phone"/>
          <p:cNvPicPr preferRelativeResize="0"/>
          <p:nvPr/>
        </p:nvPicPr>
        <p:blipFill rotWithShape="1">
          <a:blip r:embed="rId5">
            <a:alphaModFix/>
          </a:blip>
          <a:srcRect l="1171" r="1162"/>
          <a:stretch/>
        </p:blipFill>
        <p:spPr>
          <a:xfrm>
            <a:off x="6944584" y="1421062"/>
            <a:ext cx="1645667" cy="33181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7b77dcd40b_1_87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59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Issues with traditional peer note taking</a:t>
            </a:r>
            <a:endParaRPr/>
          </a:p>
        </p:txBody>
      </p:sp>
      <p:pic>
        <p:nvPicPr>
          <p:cNvPr id="356" name="Google Shape;356;g27b77dcd40b_1_87" descr="A notebook with check marks against items in a li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050" y="1738025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27b77dcd40b_1_87"/>
          <p:cNvSpPr txBox="1"/>
          <p:nvPr/>
        </p:nvSpPr>
        <p:spPr>
          <a:xfrm>
            <a:off x="1838160" y="1884700"/>
            <a:ext cx="24282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Challenging to administer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Coordinating support is time consuming and complex.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60" name="Google Shape;360;g27b77dcd40b_1_87" descr="A light bulb pulled a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225" y="1724525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7b77dcd40b_1_87"/>
          <p:cNvSpPr txBox="1"/>
          <p:nvPr/>
        </p:nvSpPr>
        <p:spPr>
          <a:xfrm>
            <a:off x="6015472" y="1884700"/>
            <a:ext cx="31284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Poor notes impacts learning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Studies show that better notes lead to better learning outcomes.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58" name="Google Shape;358;g27b77dcd40b_1_87" descr="A white trash bin with a lid op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050" y="3054800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7b77dcd40b_1_87"/>
          <p:cNvSpPr txBox="1"/>
          <p:nvPr/>
        </p:nvSpPr>
        <p:spPr>
          <a:xfrm>
            <a:off x="1838149" y="3174475"/>
            <a:ext cx="2641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Unreliable and of</a:t>
            </a:r>
            <a:endParaRPr sz="1400" b="1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variable quality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Poor quality or missing notes from peer notes affects compliance.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62" name="Google Shape;362;g27b77dcd40b_1_87" descr="A tray with a notebook in i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0225" y="3027800"/>
            <a:ext cx="1122825" cy="11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27b77dcd40b_1_87"/>
          <p:cNvSpPr txBox="1"/>
          <p:nvPr/>
        </p:nvSpPr>
        <p:spPr>
          <a:xfrm>
            <a:off x="6015474" y="3174475"/>
            <a:ext cx="2641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Creates dependence,</a:t>
            </a:r>
            <a:endParaRPr sz="1400" b="1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not independence</a:t>
            </a:r>
            <a:br>
              <a:rPr lang="en-GB" sz="14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-GB" sz="12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Relying on peer notes limits the own student’s note taking skills.</a:t>
            </a:r>
            <a:endParaRPr sz="12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7b77dcd40b_1_53"/>
          <p:cNvSpPr txBox="1">
            <a:spLocks noGrp="1"/>
          </p:cNvSpPr>
          <p:nvPr>
            <p:ph type="title" idx="4294967295"/>
          </p:nvPr>
        </p:nvSpPr>
        <p:spPr>
          <a:xfrm>
            <a:off x="631550" y="627475"/>
            <a:ext cx="70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/>
              <a:t>Update #3 - </a:t>
            </a:r>
            <a:r>
              <a:rPr lang="en-GB"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Shared Collections</a:t>
            </a:r>
            <a:endParaRPr/>
          </a:p>
        </p:txBody>
      </p:sp>
      <p:pic>
        <p:nvPicPr>
          <p:cNvPr id="370" name="Google Shape;370;g27b77dcd40b_1_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956" y="0"/>
            <a:ext cx="33480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27b77dcd40b_1_53"/>
          <p:cNvSpPr txBox="1"/>
          <p:nvPr/>
        </p:nvSpPr>
        <p:spPr>
          <a:xfrm>
            <a:off x="631550" y="1614900"/>
            <a:ext cx="4435800" cy="23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Shared Collections allow you to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seamlessly offer peer note taking support via Glean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. 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Shared Collections is a means of sharing notes anonymously between two students - where one is a designated notetaker, and the other a note recipient.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Compared to traditional support, Shared Collections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drastically reduce the burden placed on support services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and offer a </a:t>
            </a:r>
            <a:r>
              <a:rPr lang="en-GB" sz="11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much-improved experience for note takers and recipients</a:t>
            </a:r>
            <a:r>
              <a:rPr lang="en-GB" sz="11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alike.</a:t>
            </a:r>
            <a:endParaRPr sz="1100" b="0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72" name="Google Shape;372;g27b77dcd40b_1_53" descr="A computer and a box of fil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0300" y="1691100"/>
            <a:ext cx="2601900" cy="22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lean Theme '2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17389f-58e4-49c5-9807-a75b64a65690">
      <Terms xmlns="http://schemas.microsoft.com/office/infopath/2007/PartnerControls"/>
    </lcf76f155ced4ddcb4097134ff3c332f>
    <TaxCatchAll xmlns="2d221494-178b-4357-bea6-3a87c5967e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766DE7D4B1242B60D5F644306D5FE" ma:contentTypeVersion="17" ma:contentTypeDescription="Create a new document." ma:contentTypeScope="" ma:versionID="7c33bfa6f5ea87dadd466d375bbb9c01">
  <xsd:schema xmlns:xsd="http://www.w3.org/2001/XMLSchema" xmlns:xs="http://www.w3.org/2001/XMLSchema" xmlns:p="http://schemas.microsoft.com/office/2006/metadata/properties" xmlns:ns2="2617389f-58e4-49c5-9807-a75b64a65690" xmlns:ns3="4fbe84ba-42ff-48fc-84b2-90bec8d5fc41" xmlns:ns4="2d221494-178b-4357-bea6-3a87c5967eb4" targetNamespace="http://schemas.microsoft.com/office/2006/metadata/properties" ma:root="true" ma:fieldsID="709c7dab9ef301252f08f87edf70f506" ns2:_="" ns3:_="" ns4:_="">
    <xsd:import namespace="2617389f-58e4-49c5-9807-a75b64a65690"/>
    <xsd:import namespace="4fbe84ba-42ff-48fc-84b2-90bec8d5fc41"/>
    <xsd:import namespace="2d221494-178b-4357-bea6-3a87c5967e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7389f-58e4-49c5-9807-a75b64a656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e84ba-42ff-48fc-84b2-90bec8d5fc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21494-178b-4357-bea6-3a87c5967eb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749e8a7-8d61-44ed-9808-8b61a4cad994}" ma:internalName="TaxCatchAll" ma:showField="CatchAllData" ma:web="4fbe84ba-42ff-48fc-84b2-90bec8d5fc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579F25-9A21-419A-B042-3DAAF2E1F654}">
  <ds:schemaRefs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2617389f-58e4-49c5-9807-a75b64a65690"/>
    <ds:schemaRef ds:uri="http://schemas.microsoft.com/office/infopath/2007/PartnerControls"/>
    <ds:schemaRef ds:uri="http://schemas.openxmlformats.org/package/2006/metadata/core-properties"/>
    <ds:schemaRef ds:uri="2d221494-178b-4357-bea6-3a87c5967eb4"/>
    <ds:schemaRef ds:uri="4fbe84ba-42ff-48fc-84b2-90bec8d5fc41"/>
  </ds:schemaRefs>
</ds:datastoreItem>
</file>

<file path=customXml/itemProps2.xml><?xml version="1.0" encoding="utf-8"?>
<ds:datastoreItem xmlns:ds="http://schemas.openxmlformats.org/officeDocument/2006/customXml" ds:itemID="{D04BA6D8-F2E1-45AB-8ABC-1ADE196961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E97767-C4DF-4E27-9C69-6BD6225BDF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17389f-58e4-49c5-9807-a75b64a65690"/>
    <ds:schemaRef ds:uri="4fbe84ba-42ff-48fc-84b2-90bec8d5fc41"/>
    <ds:schemaRef ds:uri="2d221494-178b-4357-bea6-3a87c5967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738</Words>
  <Application>Microsoft Office PowerPoint</Application>
  <PresentationFormat>On-screen Show (16:9)</PresentationFormat>
  <Paragraphs>84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Nunito Sans</vt:lpstr>
      <vt:lpstr>Poppins</vt:lpstr>
      <vt:lpstr>Arial</vt:lpstr>
      <vt:lpstr>Poppins Light</vt:lpstr>
      <vt:lpstr>Glean Theme '22</vt:lpstr>
      <vt:lpstr>Simple Light</vt:lpstr>
      <vt:lpstr>Glean: What’s new in 2023 and a HUGE new update!   ADCET Webinar - Friday 8th September, 2023 Presenters: Lee Chambers and Jim Sprialis</vt:lpstr>
      <vt:lpstr>A quick Glean refresher demo</vt:lpstr>
      <vt:lpstr>2023 enhancements we’ll cover today</vt:lpstr>
      <vt:lpstr>Update #1 - Audio Import</vt:lpstr>
      <vt:lpstr>Audio Import flowchart</vt:lpstr>
      <vt:lpstr>Most students initially use their mobile device to be more effective on the move</vt:lpstr>
      <vt:lpstr>Update #2 - Mobile app parity</vt:lpstr>
      <vt:lpstr>Issues with traditional peer note taking</vt:lpstr>
      <vt:lpstr>Update #3 - Shared Collections</vt:lpstr>
      <vt:lpstr>How does the process work?</vt:lpstr>
      <vt:lpstr>Benefits of peer note taking in Glean for your support service</vt:lpstr>
      <vt:lpstr>Benefits of peer note taking in Glean for your students</vt:lpstr>
      <vt:lpstr>Update #4 - Single Sign-On</vt:lpstr>
      <vt:lpstr>Why implement SSO?</vt:lpstr>
      <vt:lpstr>Update #5 - Live Captions</vt:lpstr>
      <vt:lpstr>Live Captions + Glean</vt:lpstr>
      <vt:lpstr>Accommodations streamlined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Glean: What’s new in 2023 and a HUGE new update!   ADCET Webinar - Friday 8th September, 2023</dc:title>
  <cp:lastModifiedBy>Kylie Geard</cp:lastModifiedBy>
  <cp:revision>10</cp:revision>
  <dcterms:modified xsi:type="dcterms:W3CDTF">2023-09-11T23:53:31Z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0x0101003E6766DE7D4B1242B60D5F644306D5FE</vt:lpwstr>
  </property>
  <property fmtid="{D5CDD505-2E9C-101B-9397-08002B2CF9AE}" pid="3" name="MediaServiceImageTags">
    <vt:lpwstr/>
  </property>
</Properties>
</file>