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4"/>
    <p:sldMasterId id="2147483713" r:id="rId5"/>
    <p:sldMasterId id="2147483720" r:id="rId6"/>
    <p:sldMasterId id="2147483725" r:id="rId7"/>
    <p:sldMasterId id="2147483648" r:id="rId8"/>
  </p:sldMasterIdLst>
  <p:notesMasterIdLst>
    <p:notesMasterId r:id="rId32"/>
  </p:notesMasterIdLst>
  <p:sldIdLst>
    <p:sldId id="438" r:id="rId9"/>
    <p:sldId id="437" r:id="rId10"/>
    <p:sldId id="404" r:id="rId11"/>
    <p:sldId id="426" r:id="rId12"/>
    <p:sldId id="414" r:id="rId13"/>
    <p:sldId id="391" r:id="rId14"/>
    <p:sldId id="436" r:id="rId15"/>
    <p:sldId id="421" r:id="rId16"/>
    <p:sldId id="420" r:id="rId17"/>
    <p:sldId id="422" r:id="rId18"/>
    <p:sldId id="423" r:id="rId19"/>
    <p:sldId id="415" r:id="rId20"/>
    <p:sldId id="424" r:id="rId21"/>
    <p:sldId id="433" r:id="rId22"/>
    <p:sldId id="425" r:id="rId23"/>
    <p:sldId id="427" r:id="rId24"/>
    <p:sldId id="432" r:id="rId25"/>
    <p:sldId id="429" r:id="rId26"/>
    <p:sldId id="430" r:id="rId27"/>
    <p:sldId id="434" r:id="rId28"/>
    <p:sldId id="431" r:id="rId29"/>
    <p:sldId id="428" r:id="rId30"/>
    <p:sldId id="378" r:id="rId3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1A345E"/>
    <a:srgbClr val="8F9EC9"/>
    <a:srgbClr val="DAA8A2"/>
    <a:srgbClr val="000000"/>
    <a:srgbClr val="FF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00" autoAdjust="0"/>
  </p:normalViewPr>
  <p:slideViewPr>
    <p:cSldViewPr>
      <p:cViewPr varScale="1">
        <p:scale>
          <a:sx n="69" d="100"/>
          <a:sy n="69" d="100"/>
        </p:scale>
        <p:origin x="77" y="437"/>
      </p:cViewPr>
      <p:guideLst/>
    </p:cSldViewPr>
  </p:slideViewPr>
  <p:outlineViewPr>
    <p:cViewPr>
      <p:scale>
        <a:sx n="33" d="100"/>
        <a:sy n="33" d="100"/>
      </p:scale>
      <p:origin x="0" y="-190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53762-C138-0D4D-98BD-E45749408AA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51B1-F1C2-C342-9482-CA419A1A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5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6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70397">
              <a:defRPr/>
            </a:pP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0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75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5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51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5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9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2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51B1-F1C2-C342-9482-CA419A1AF9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0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sydney.edu.au" TargetMode="Externa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835BF8-3736-3E19-5EB7-11457372C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58" y="4031055"/>
            <a:ext cx="47726" cy="53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352" y="4083808"/>
            <a:ext cx="1867689" cy="656911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26C391-EC2F-854E-3FAC-8EDA85399D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</a:t>
            </a:r>
          </a:p>
          <a:p>
            <a:r>
              <a:rPr lang="en-GB" dirty="0"/>
              <a:t>1-2 lines of copy 28pt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5ABDE1-C8DD-9C86-C1BA-029E99357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3108324"/>
            <a:ext cx="5533967" cy="6064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C1A71F-2256-88FB-1073-78B7D8E702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00" y="1812923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r>
              <a:rPr lang="en-GB" dirty="0"/>
              <a:t>Presentation subheading </a:t>
            </a:r>
            <a:br>
              <a:rPr lang="en-GB" dirty="0"/>
            </a:br>
            <a:r>
              <a:rPr lang="en-GB" dirty="0"/>
              <a:t>can go over 2 lines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C5D2DBAA-0372-EA1B-CAD1-7C9766B44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984068"/>
            <a:ext cx="5359400" cy="13171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800" i="0" dirty="0">
                <a:latin typeface="Arial"/>
                <a:cs typeface="Arial"/>
              </a:rPr>
              <a:t>Add in own text for Welcome to Country 18pt</a:t>
            </a:r>
            <a:endParaRPr lang="en-AU" sz="1800" i="0" spc="-2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7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only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43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DE63B7-3D2D-E116-E58F-2358C7026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 dirty="0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931C68-5A57-D921-2A9C-73B3990F83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0A2F580-458B-6978-E5C4-D439F8A8EF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0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1066835-3577-7EA9-7C60-12C9BC765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 dirty="0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AAED2F-1B70-12A0-8666-145503BF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F367AE0-0B1A-C793-8FD0-6C83B3BAF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FC22782-CE95-2810-1D92-2B7EA357B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966" y="1047750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b="0" i="1" dirty="0">
                <a:solidFill>
                  <a:srgbClr val="000000"/>
                </a:solidFill>
                <a:latin typeface="Times" pitchFamily="2" charset="0"/>
              </a:rPr>
              <a:t>1-2 lines of copy</a:t>
            </a:r>
            <a:endParaRPr lang="en-AU" b="0" i="1" dirty="0">
              <a:latin typeface="Time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F8263D2-F9BE-3D44-C629-FD1F86B3E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33" y="3028950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D0B820-7965-14E8-72F1-2EE5EF1CB3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66" y="574675"/>
            <a:ext cx="8032750" cy="623058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2800" dirty="0">
                <a:solidFill>
                  <a:srgbClr val="000000"/>
                </a:solidFill>
                <a:latin typeface="Arial"/>
                <a:cs typeface="Arial"/>
              </a:rPr>
              <a:t>Chapter break headline 28pt</a:t>
            </a:r>
            <a:endParaRPr lang="en-AU" b="0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5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50296C6E-3B64-67D7-F619-28187B1295E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06A1B-395E-4CB0-3B0C-D14FDE9BA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339" y="2261198"/>
            <a:ext cx="1829323" cy="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entre och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E466C-1ADC-0DA2-E815-89094AED2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338" y="2261197"/>
            <a:ext cx="1829323" cy="6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E8375F2-9EFB-E2E0-D249-EBD6EB92736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tx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 dirty="0">
                <a:solidFill>
                  <a:srgbClr val="000000"/>
                </a:solidFill>
              </a:rPr>
              <a:t>“Insert quote </a:t>
            </a:r>
            <a:r>
              <a:rPr sz="3800" spc="-10" dirty="0">
                <a:solidFill>
                  <a:srgbClr val="000000"/>
                </a:solidFill>
              </a:rPr>
              <a:t>here</a:t>
            </a:r>
            <a:r>
              <a:rPr lang="en-AU" sz="3800" spc="-10" dirty="0">
                <a:solidFill>
                  <a:srgbClr val="000000"/>
                </a:solidFill>
              </a:rPr>
              <a:t>. </a:t>
            </a:r>
            <a:br>
              <a:rPr lang="en-AU" sz="3800" spc="-10" dirty="0">
                <a:solidFill>
                  <a:srgbClr val="000000"/>
                </a:solidFill>
              </a:rPr>
            </a:br>
            <a:r>
              <a:rPr lang="en-AU" sz="3800" spc="-10" dirty="0" err="1">
                <a:solidFill>
                  <a:srgbClr val="000000"/>
                </a:solidFill>
              </a:rPr>
              <a:t>Unti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cuptasitae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velluptatur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suntem</a:t>
            </a:r>
            <a:r>
              <a:rPr lang="en-AU" sz="3800" spc="-10" dirty="0">
                <a:solidFill>
                  <a:srgbClr val="000000"/>
                </a:solidFill>
              </a:rPr>
              <a:t> as </a:t>
            </a:r>
            <a:r>
              <a:rPr lang="en-AU" sz="3800" spc="-10" dirty="0" err="1">
                <a:solidFill>
                  <a:srgbClr val="000000"/>
                </a:solidFill>
              </a:rPr>
              <a:t>derempo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rposten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dignisqui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omnissum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eiur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earchit</a:t>
            </a:r>
            <a:r>
              <a:rPr lang="en-AU" sz="3800" spc="-10" dirty="0">
                <a:solidFill>
                  <a:srgbClr val="000000"/>
                </a:solidFill>
              </a:rPr>
              <a:t> ab </a:t>
            </a:r>
            <a:r>
              <a:rPr lang="en-AU" sz="3800" spc="-10" dirty="0" err="1">
                <a:solidFill>
                  <a:srgbClr val="000000"/>
                </a:solidFill>
              </a:rPr>
              <a:t>ipidici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llorum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coreriae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quia</a:t>
            </a:r>
            <a:r>
              <a:rPr lang="en-AU" sz="3800" spc="-10" dirty="0">
                <a:solidFill>
                  <a:srgbClr val="000000"/>
                </a:solidFill>
              </a:rPr>
              <a:t>.”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35615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A3A097E-185C-39F4-467B-3196A19AD6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819150"/>
            <a:ext cx="7391400" cy="350520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>
            <a:lvl1pPr algn="ctr">
              <a:defRPr sz="3800" b="0" i="0">
                <a:solidFill>
                  <a:schemeClr val="accent1"/>
                </a:solidFill>
                <a:latin typeface="Times" pitchFamily="2" charset="0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3800" dirty="0">
                <a:solidFill>
                  <a:srgbClr val="000000"/>
                </a:solidFill>
              </a:rPr>
              <a:t>“Insert quote </a:t>
            </a:r>
            <a:r>
              <a:rPr sz="3800" spc="-10" dirty="0">
                <a:solidFill>
                  <a:srgbClr val="000000"/>
                </a:solidFill>
              </a:rPr>
              <a:t>here</a:t>
            </a:r>
            <a:r>
              <a:rPr lang="en-AU" sz="3800" spc="-10" dirty="0">
                <a:solidFill>
                  <a:srgbClr val="000000"/>
                </a:solidFill>
              </a:rPr>
              <a:t>. </a:t>
            </a:r>
            <a:br>
              <a:rPr lang="en-AU" sz="3800" spc="-10" dirty="0">
                <a:solidFill>
                  <a:srgbClr val="000000"/>
                </a:solidFill>
              </a:rPr>
            </a:br>
            <a:r>
              <a:rPr lang="en-AU" sz="3800" spc="-10" dirty="0" err="1">
                <a:solidFill>
                  <a:srgbClr val="000000"/>
                </a:solidFill>
              </a:rPr>
              <a:t>Unti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cuptasitae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velluptatur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suntem</a:t>
            </a:r>
            <a:r>
              <a:rPr lang="en-AU" sz="3800" spc="-10" dirty="0">
                <a:solidFill>
                  <a:srgbClr val="000000"/>
                </a:solidFill>
              </a:rPr>
              <a:t> as </a:t>
            </a:r>
            <a:r>
              <a:rPr lang="en-AU" sz="3800" spc="-10" dirty="0" err="1">
                <a:solidFill>
                  <a:srgbClr val="000000"/>
                </a:solidFill>
              </a:rPr>
              <a:t>derempo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rposten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dignisqui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omnissum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eiur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earchit</a:t>
            </a:r>
            <a:r>
              <a:rPr lang="en-AU" sz="3800" spc="-10" dirty="0">
                <a:solidFill>
                  <a:srgbClr val="000000"/>
                </a:solidFill>
              </a:rPr>
              <a:t> ab </a:t>
            </a:r>
            <a:r>
              <a:rPr lang="en-AU" sz="3800" spc="-10" dirty="0" err="1">
                <a:solidFill>
                  <a:srgbClr val="000000"/>
                </a:solidFill>
              </a:rPr>
              <a:t>ipidici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llorum</a:t>
            </a:r>
            <a:r>
              <a:rPr lang="en-AU" sz="3800" spc="-10" dirty="0">
                <a:solidFill>
                  <a:srgbClr val="000000"/>
                </a:solidFill>
              </a:rPr>
              <a:t>, </a:t>
            </a:r>
            <a:r>
              <a:rPr lang="en-AU" sz="3800" spc="-10" dirty="0" err="1">
                <a:solidFill>
                  <a:srgbClr val="000000"/>
                </a:solidFill>
              </a:rPr>
              <a:t>coreriae</a:t>
            </a:r>
            <a:r>
              <a:rPr lang="en-AU" sz="3800" spc="-10" dirty="0">
                <a:solidFill>
                  <a:srgbClr val="000000"/>
                </a:solidFill>
              </a:rPr>
              <a:t> </a:t>
            </a:r>
            <a:r>
              <a:rPr lang="en-AU" sz="3800" spc="-10" dirty="0" err="1">
                <a:solidFill>
                  <a:srgbClr val="000000"/>
                </a:solidFill>
              </a:rPr>
              <a:t>quia</a:t>
            </a:r>
            <a:r>
              <a:rPr lang="en-AU" sz="3800" spc="-10" dirty="0">
                <a:solidFill>
                  <a:srgbClr val="000000"/>
                </a:solidFill>
              </a:rPr>
              <a:t>.”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34912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69D3DD68-72FE-5430-2CCD-62A73AAF985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835BF8-3736-3E19-5EB7-11457372C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58" y="4031055"/>
            <a:ext cx="47726" cy="53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352" y="4083808"/>
            <a:ext cx="1867689" cy="656911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400" y="420492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B6FB2-6FB1-E8EE-71E2-F3031BBC4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33" y="574675"/>
            <a:ext cx="5533967" cy="106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</a:t>
            </a:r>
          </a:p>
          <a:p>
            <a:r>
              <a:rPr lang="en-GB" dirty="0"/>
              <a:t>1-2 lines of copy 28pt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3DE4E7-C9AA-0998-373D-DCFBF8D610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33" y="1813272"/>
            <a:ext cx="5533967" cy="1901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Presented by 14pt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5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>
            <a:extLst>
              <a:ext uri="{FF2B5EF4-FFF2-40B4-BE49-F238E27FC236}">
                <a16:creationId xmlns:a16="http://schemas.microsoft.com/office/drawing/2014/main" id="{0DE0EA6B-E5AC-3B11-BD85-9AE2F2B2BA1F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43998" cy="5143499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BD44173-B046-E632-8483-B2707C81E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4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FF160-6414-B7D0-2DD1-0585D58A2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41"/>
            <a:ext cx="9141620" cy="514484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3B0390-CE09-F982-4224-39703DE91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6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3DE60E2F-8D86-E014-B1B6-8CC60B835BB9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4">
            <a:extLst>
              <a:ext uri="{FF2B5EF4-FFF2-40B4-BE49-F238E27FC236}">
                <a16:creationId xmlns:a16="http://schemas.microsoft.com/office/drawing/2014/main" id="{A3A6835A-E678-9758-9D77-104E4690DC81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349" cy="5143500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667EFA4-5A0B-BEF2-9D70-1A347D686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3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D3558D7F-D425-CB58-246D-476403851039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BF24C0-EEA2-4E54-D028-0224BD962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3333750"/>
            <a:ext cx="5829300" cy="1004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Times" pitchFamily="2" charset="0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4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28B85562-1D3A-B537-DAF4-3A657A3D4AE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3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3399B2A-36AB-AE15-E217-C1D472E7E1EC}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CED1024-5DA2-8840-7AC2-C7FC158C755F}"/>
              </a:ext>
            </a:extLst>
          </p:cNvPr>
          <p:cNvSpPr/>
          <p:nvPr userDrawn="1"/>
        </p:nvSpPr>
        <p:spPr>
          <a:xfrm>
            <a:off x="0" y="2640647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1B0B21C-FA2D-826B-7943-A68F827AB4FB}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E3BADCE-997C-7AED-BF38-6CE000F80779}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add text 10pt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85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3399B2A-36AB-AE15-E217-C1D472E7E1EC}"/>
              </a:ext>
            </a:extLst>
          </p:cNvPr>
          <p:cNvSpPr/>
          <p:nvPr userDrawn="1"/>
        </p:nvSpPr>
        <p:spPr>
          <a:xfrm>
            <a:off x="0" y="3100387"/>
            <a:ext cx="9144000" cy="2043430"/>
          </a:xfrm>
          <a:custGeom>
            <a:avLst/>
            <a:gdLst/>
            <a:ahLst/>
            <a:cxnLst/>
            <a:rect l="l" t="t" r="r" b="b"/>
            <a:pathLst>
              <a:path w="9144000" h="2043429">
                <a:moveTo>
                  <a:pt x="9144000" y="0"/>
                </a:moveTo>
                <a:lnTo>
                  <a:pt x="0" y="0"/>
                </a:lnTo>
                <a:lnTo>
                  <a:pt x="0" y="2043112"/>
                </a:lnTo>
                <a:lnTo>
                  <a:pt x="9144000" y="2043112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CED1024-5DA2-8840-7AC2-C7FC158C755F}"/>
              </a:ext>
            </a:extLst>
          </p:cNvPr>
          <p:cNvSpPr/>
          <p:nvPr userDrawn="1"/>
        </p:nvSpPr>
        <p:spPr>
          <a:xfrm>
            <a:off x="0" y="2640647"/>
            <a:ext cx="9144000" cy="459740"/>
          </a:xfrm>
          <a:custGeom>
            <a:avLst/>
            <a:gdLst/>
            <a:ahLst/>
            <a:cxnLst/>
            <a:rect l="l" t="t" r="r" b="b"/>
            <a:pathLst>
              <a:path w="9144000" h="459739">
                <a:moveTo>
                  <a:pt x="9144000" y="0"/>
                </a:moveTo>
                <a:lnTo>
                  <a:pt x="0" y="0"/>
                </a:lnTo>
                <a:lnTo>
                  <a:pt x="0" y="459739"/>
                </a:lnTo>
                <a:lnTo>
                  <a:pt x="9144000" y="459739"/>
                </a:lnTo>
                <a:lnTo>
                  <a:pt x="9144000" y="0"/>
                </a:lnTo>
                <a:close/>
              </a:path>
            </a:pathLst>
          </a:custGeom>
          <a:solidFill>
            <a:srgbClr val="E64626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1B0B21C-FA2D-826B-7943-A68F827AB4FB}"/>
              </a:ext>
            </a:extLst>
          </p:cNvPr>
          <p:cNvSpPr/>
          <p:nvPr userDrawn="1"/>
        </p:nvSpPr>
        <p:spPr>
          <a:xfrm>
            <a:off x="3272443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E3BADCE-997C-7AED-BF38-6CE000F80779}"/>
              </a:ext>
            </a:extLst>
          </p:cNvPr>
          <p:cNvSpPr/>
          <p:nvPr userDrawn="1"/>
        </p:nvSpPr>
        <p:spPr>
          <a:xfrm>
            <a:off x="5918200" y="3403748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199"/>
                </a:lnTo>
              </a:path>
            </a:pathLst>
          </a:custGeom>
          <a:ln w="254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0A86295-3799-4055-1C7A-59CAA363C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0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A750FE79-0F06-BEC8-114A-CEEB0654F5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8676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add text 10pt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816E88B2-2440-D778-EE70-7C9542EC020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615997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52D6ACAB-5609-38FC-D3ED-9C642272FE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333318" y="3357000"/>
            <a:ext cx="1945974" cy="1530203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AU" dirty="0"/>
              <a:t>Click to add text 10pt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11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4C3413-144B-3E34-A5A7-2A85DAA63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013" y="1657350"/>
            <a:ext cx="3152775" cy="236220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 sz="10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000" b="1" dirty="0">
                <a:latin typeface="Arial"/>
                <a:cs typeface="Arial"/>
              </a:rPr>
              <a:t>Insert team/discipline </a:t>
            </a:r>
            <a:r>
              <a:rPr lang="en-AU" sz="1000" b="1" spc="-20" dirty="0">
                <a:latin typeface="Arial"/>
                <a:cs typeface="Arial"/>
              </a:rPr>
              <a:t>area</a:t>
            </a:r>
            <a:endParaRPr lang="en-AU" sz="1000" dirty="0">
              <a:latin typeface="Arial"/>
              <a:cs typeface="Arial"/>
            </a:endParaRPr>
          </a:p>
          <a:p>
            <a:pPr marL="12700" marR="711200">
              <a:lnSpc>
                <a:spcPct val="100000"/>
              </a:lnSpc>
            </a:pPr>
            <a:r>
              <a:rPr lang="en-AU" sz="1000" dirty="0">
                <a:latin typeface="Arial"/>
                <a:cs typeface="Arial"/>
              </a:rPr>
              <a:t>Name</a:t>
            </a:r>
            <a:r>
              <a:rPr lang="en-AU" sz="1000" spc="-20" dirty="0">
                <a:latin typeface="Arial"/>
                <a:cs typeface="Arial"/>
              </a:rPr>
              <a:t> </a:t>
            </a:r>
            <a:r>
              <a:rPr lang="en-AU" sz="1000" spc="-10" dirty="0">
                <a:latin typeface="Arial"/>
                <a:cs typeface="Arial"/>
              </a:rPr>
              <a:t>Surname Title</a:t>
            </a: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dirty="0">
                <a:latin typeface="Arial"/>
                <a:cs typeface="Arial"/>
              </a:rPr>
              <a:t>+61</a:t>
            </a:r>
            <a:r>
              <a:rPr lang="en-AU" sz="1000" spc="-10" dirty="0">
                <a:latin typeface="Arial"/>
                <a:cs typeface="Arial"/>
              </a:rPr>
              <a:t> </a:t>
            </a:r>
            <a:r>
              <a:rPr lang="en-AU" sz="1000" dirty="0">
                <a:latin typeface="Arial"/>
                <a:cs typeface="Arial"/>
              </a:rPr>
              <a:t>2</a:t>
            </a:r>
            <a:r>
              <a:rPr lang="en-AU" sz="1000" spc="-5" dirty="0">
                <a:latin typeface="Arial"/>
                <a:cs typeface="Arial"/>
              </a:rPr>
              <a:t> </a:t>
            </a:r>
            <a:r>
              <a:rPr lang="en-AU" sz="1000" dirty="0">
                <a:latin typeface="Arial"/>
                <a:cs typeface="Arial"/>
              </a:rPr>
              <a:t>1234</a:t>
            </a:r>
            <a:r>
              <a:rPr lang="en-AU" sz="1000" spc="-10" dirty="0">
                <a:latin typeface="Arial"/>
                <a:cs typeface="Arial"/>
              </a:rPr>
              <a:t> </a:t>
            </a:r>
            <a:r>
              <a:rPr lang="en-AU" sz="1000" spc="-20" dirty="0">
                <a:latin typeface="Arial"/>
                <a:cs typeface="Arial"/>
              </a:rPr>
              <a:t>5678</a:t>
            </a: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spc="-10" dirty="0">
                <a:latin typeface="Arial"/>
                <a:cs typeface="Arial"/>
                <a:hlinkClick r:id="rId2"/>
              </a:rPr>
              <a:t>first.last@sydney.edu.au</a:t>
            </a:r>
            <a:endParaRPr lang="en-AU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b="1" spc="-10" dirty="0" err="1">
                <a:latin typeface="Arial"/>
                <a:cs typeface="Arial"/>
              </a:rPr>
              <a:t>sydney.edu.au</a:t>
            </a:r>
            <a:r>
              <a:rPr lang="en-AU" sz="1000" b="1" spc="-10" dirty="0">
                <a:latin typeface="Arial"/>
                <a:cs typeface="Arial"/>
              </a:rPr>
              <a:t>/</a:t>
            </a:r>
            <a:r>
              <a:rPr lang="en-AU" sz="1000" b="1" spc="-10" dirty="0" err="1">
                <a:latin typeface="Arial"/>
                <a:cs typeface="Arial"/>
              </a:rPr>
              <a:t>xxxx</a:t>
            </a:r>
            <a:endParaRPr lang="en-AU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7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only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5682CEC0-2F2F-E2FD-4FDE-2AF1F4D1AE5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10" y="0"/>
            <a:ext cx="9155310" cy="514350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63CD1C2-E224-8DF3-9A0D-E3EFD27C13FF}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35BF8-3736-3E19-5EB7-11457372C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73" y="3859068"/>
            <a:ext cx="47726" cy="53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22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Sandston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only – Sandstone 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- Light Grey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accent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only – light grey 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2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1 column text box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4750A85D-7EC4-4F3C-A957-3387FB721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2 column text box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38B76861-0B8E-1907-DDCC-D9BE0F7299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2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36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3 column text box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F691CD0B-A249-E00E-D26B-FCB09FEB61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6673850" cy="2781300"/>
          </a:xfrm>
          <a:prstGeom prst="rect">
            <a:avLst/>
          </a:prstGeom>
        </p:spPr>
        <p:txBody>
          <a:bodyPr lIns="0" tIns="0" rIns="0" bIns="0" numCol="3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 marL="628650" indent="-171450"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371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, large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1 column text box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5C77E-CD2E-BA7A-975E-54EF9CC46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668496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27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large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2 column text box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AE129D5-BC83-5BC6-7696-A62ABBA70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EE874E2-82AB-542D-E56B-2FB8466A8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0969" y="1809750"/>
            <a:ext cx="322421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34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, large body copy 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 and 3 column text box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89C3E4A-3CEE-6A06-BFB0-526F77478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188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FC8A7E-2401-E620-E338-5D28D2506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0315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04634B-900F-6E88-EAFF-FBF5C77F1A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4627" y="1814829"/>
            <a:ext cx="1954832" cy="27559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4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and 1 object</a:t>
            </a:r>
            <a:endParaRPr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7CDED4A-4823-EF24-3881-13F93D526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668496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 dirty="0"/>
              <a:t>Click to add text or click on icon </a:t>
            </a:r>
            <a:br>
              <a:rPr lang="en-AU" dirty="0"/>
            </a:br>
            <a:r>
              <a:rPr lang="en-AU" dirty="0"/>
              <a:t>below to add object’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072B83BE-F949-7430-0580-E28A8377541C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704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Title and 2 objects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188118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 dirty="0"/>
              <a:t>Click to add text or click on icon </a:t>
            </a:r>
            <a:br>
              <a:rPr lang="en-AU" dirty="0"/>
            </a:br>
            <a:r>
              <a:rPr lang="en-AU" dirty="0"/>
              <a:t>below to add object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593909B7-37E7-FB1F-A3FB-7C585D474988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BCF546AC-A09B-3B79-BF41-C9B5E391B8D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418138" y="1802292"/>
            <a:ext cx="3148012" cy="276335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System Font Regular"/>
              <a:buNone/>
              <a:defRPr sz="1000"/>
            </a:lvl1pPr>
            <a:lvl2pPr>
              <a:defRPr sz="1000"/>
            </a:lvl2pPr>
          </a:lstStyle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stem Font Regular"/>
              <a:buChar char="-"/>
              <a:tabLst/>
              <a:defRPr/>
            </a:pPr>
            <a:r>
              <a:rPr lang="en-AU" dirty="0"/>
              <a:t>Click to add text or click on icon </a:t>
            </a:r>
            <a:br>
              <a:rPr lang="en-AU" dirty="0"/>
            </a:br>
            <a:r>
              <a:rPr lang="en-AU" dirty="0"/>
              <a:t>below to add object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55C3392B-8DA7-67EB-42E2-F7ED8CDF0A2F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63CD1C2-E224-8DF3-9A0D-E3EFD27C13FF}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35BF8-3736-3E19-5EB7-11457372C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73" y="3859068"/>
            <a:ext cx="47726" cy="53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38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, small body copy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5670550" cy="738664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Small body copy</a:t>
            </a:r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0F62FA-786C-07E8-C52D-1D109342A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5810" y="0"/>
            <a:ext cx="2648190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B0FAA322-1959-4F66-2CF0-5AB1E42AA9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92300" y="1803399"/>
            <a:ext cx="4356100" cy="27813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  <a:lvl2pPr>
              <a:buFont typeface="System Font Regular"/>
              <a:buChar char="-"/>
              <a:defRPr sz="1000"/>
            </a:lvl2pPr>
          </a:lstStyle>
          <a:p>
            <a:r>
              <a:rPr lang="en-AU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124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339949" y="1128518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1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339949" y="94004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E7C6475-9E09-2C25-60AA-C01FFE5493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571999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690FE27-A077-176C-683F-060F8B919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9948" y="2495550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22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63C846B-3BBC-0A9B-343F-8DA8440D4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495550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1500" y="1128518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2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71500" y="94004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616AA6-F329-1BD8-2BEA-73266C279033}"/>
              </a:ext>
            </a:extLst>
          </p:cNvPr>
          <p:cNvSpPr/>
          <p:nvPr userDrawn="1"/>
        </p:nvSpPr>
        <p:spPr>
          <a:xfrm>
            <a:off x="533400" y="51435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223EA41-0E53-E4BC-82D3-F2D428AAD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7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33447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AF4810-CD2A-169B-7819-02D6EDE188AA}"/>
              </a:ext>
            </a:extLst>
          </p:cNvPr>
          <p:cNvSpPr/>
          <p:nvPr userDrawn="1"/>
        </p:nvSpPr>
        <p:spPr>
          <a:xfrm>
            <a:off x="0" y="0"/>
            <a:ext cx="4562082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1500" y="1128518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3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71500" y="94004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F473830-12BA-DF64-1A9E-1CAE3632CA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9B2E54-042A-B95A-337E-B5C4C9A5C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2495550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2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1AF305-2512-8B00-F76B-C57D232745EB}"/>
              </a:ext>
            </a:extLst>
          </p:cNvPr>
          <p:cNvSpPr/>
          <p:nvPr userDrawn="1"/>
        </p:nvSpPr>
        <p:spPr>
          <a:xfrm>
            <a:off x="0" y="0"/>
            <a:ext cx="4562082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1500" y="1128518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4</a:t>
            </a:r>
            <a:br>
              <a:rPr lang="en-AU" dirty="0"/>
            </a:br>
            <a:r>
              <a:rPr lang="en-US" dirty="0"/>
              <a:t>Title, text box and image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71500" y="94004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01BB514-CFB3-0A62-D442-0367254D28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2082" y="0"/>
            <a:ext cx="4581918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A1A2B76-7231-1188-47F7-90C1CBB05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1" y="2495550"/>
            <a:ext cx="3055937" cy="2070100"/>
          </a:xfrm>
        </p:spPr>
        <p:txBody>
          <a:bodyPr/>
          <a:lstStyle>
            <a:lvl1pPr marL="1714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1pPr>
            <a:lvl2pPr marL="6286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System Font Regular"/>
              <a:buChar char="-"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31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8585A7-12B9-F7BC-085D-8B7FD93ECD26}"/>
              </a:ext>
            </a:extLst>
          </p:cNvPr>
          <p:cNvSpPr/>
          <p:nvPr userDrawn="1"/>
        </p:nvSpPr>
        <p:spPr>
          <a:xfrm>
            <a:off x="3882842" y="0"/>
            <a:ext cx="526115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1500" y="1128518"/>
            <a:ext cx="3055938" cy="1107996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5</a:t>
            </a:r>
            <a:br>
              <a:rPr lang="en-AU" dirty="0"/>
            </a:br>
            <a:r>
              <a:rPr lang="en-US" dirty="0"/>
              <a:t>Title, text box + images</a:t>
            </a:r>
            <a:br>
              <a:rPr lang="en-US" dirty="0"/>
            </a:br>
            <a:r>
              <a:rPr lang="en-US" dirty="0"/>
              <a:t>Large body copy</a:t>
            </a:r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7413FA-6408-3254-1779-682CAAAE9ECF}"/>
              </a:ext>
            </a:extLst>
          </p:cNvPr>
          <p:cNvSpPr/>
          <p:nvPr userDrawn="1"/>
        </p:nvSpPr>
        <p:spPr>
          <a:xfrm>
            <a:off x="571500" y="94004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64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616AA6-F329-1BD8-2BEA-73266C279033}"/>
              </a:ext>
            </a:extLst>
          </p:cNvPr>
          <p:cNvSpPr/>
          <p:nvPr userDrawn="1"/>
        </p:nvSpPr>
        <p:spPr>
          <a:xfrm>
            <a:off x="533400" y="51435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42651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E67DE4A2-A084-6CFF-A647-B7F40F5B32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68993" y="577850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2651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EDA01D0-B9B6-53CA-5A69-95C997DC2B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68993" y="2636387"/>
            <a:ext cx="1996249" cy="192926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6260F83-22E0-FB93-2602-46785993E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071" y="2495550"/>
            <a:ext cx="3055937" cy="2070100"/>
          </a:xfrm>
        </p:spPr>
        <p:txBody>
          <a:bodyPr/>
          <a:lstStyle>
            <a:lvl1pPr marL="171450" indent="-171450">
              <a:buClr>
                <a:schemeClr val="tx1"/>
              </a:buClr>
              <a:buFont typeface="System Font Regular"/>
              <a:buChar char="-"/>
              <a:defRPr sz="1300"/>
            </a:lvl1pPr>
            <a:lvl2pPr marL="628650" indent="-171450">
              <a:buClr>
                <a:schemeClr val="tx1"/>
              </a:buClr>
              <a:buFont typeface="System Font Regular"/>
              <a:buChar char="-"/>
              <a:defRPr sz="1300"/>
            </a:lvl2pPr>
            <a:lvl3pPr marL="1085850" indent="-171450">
              <a:buClr>
                <a:schemeClr val="tx1"/>
              </a:buClr>
              <a:buFont typeface="System Font Regular"/>
              <a:buChar char="-"/>
              <a:defRPr sz="1300"/>
            </a:lvl3pPr>
            <a:lvl4pPr marL="1543050" indent="-171450">
              <a:buClr>
                <a:schemeClr val="tx1"/>
              </a:buClr>
              <a:buFont typeface="System Font Regular"/>
              <a:buChar char="-"/>
              <a:defRPr sz="1300"/>
            </a:lvl4pPr>
            <a:lvl5pPr marL="2000250" indent="-171450">
              <a:buClr>
                <a:schemeClr val="tx1"/>
              </a:buClr>
              <a:buFont typeface="System Font Regular"/>
              <a:buChar char="-"/>
              <a:defRPr sz="13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42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imag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1500" y="742950"/>
            <a:ext cx="7993742" cy="381000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AU" dirty="0"/>
              <a:t>Heading 6 – single line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4476750"/>
            <a:ext cx="7994650" cy="21817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7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FA3D8C20-B9F8-111A-7311-B7F42789D4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47206EB-D996-0FD4-E065-E9595D10C0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74628" y="2957976"/>
            <a:ext cx="1996249" cy="144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79C8713-47DB-6665-EC36-148C9CB7B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6150" y="1436723"/>
            <a:ext cx="2880000" cy="296125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3F9157D3-AB43-6EAD-7F21-F164319B31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74627" y="1434554"/>
            <a:ext cx="1998000" cy="140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0105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Speaker bios with image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892173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744D6788-A0C0-B174-4895-15A2149AC77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892173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 dirty="0"/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17CE8A92-798F-6C5E-0F46-EC0B5684D2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05194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352B38CD-C9E2-6FCF-659C-51A52C84804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05194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 dirty="0"/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4BEEB3E0-898E-2BE3-26F4-15A3FF45411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50856" y="3365497"/>
            <a:ext cx="1917700" cy="1375162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E08F0228-3E66-E48B-74F0-3A18CDB08DA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50856" y="2776903"/>
            <a:ext cx="1917700" cy="387734"/>
          </a:xfrm>
          <a:prstGeom prst="rect">
            <a:avLst/>
          </a:prstGeom>
        </p:spPr>
        <p:txBody>
          <a:bodyPr lIns="0" tIns="0" rIns="0" bIns="0" numCol="1" spcCol="252000"/>
          <a:lstStyle>
            <a:lvl1pPr marL="0" indent="0">
              <a:buFontTx/>
              <a:buNone/>
              <a:defRPr sz="1000" b="1" i="0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First Last 10pt Arial</a:t>
            </a:r>
          </a:p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Title goes here 10pt Times</a:t>
            </a:r>
            <a:endParaRPr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4BEE90D4-8B0A-FDDF-BF6B-72D8DFDC89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2173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F9DD4CC-F211-99E0-B144-C7DF316647C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05194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33A6F673-B304-E705-5E66-2DBDA1BA76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50856" y="1410798"/>
            <a:ext cx="1322070" cy="1219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0595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ios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77850" y="736598"/>
            <a:ext cx="79883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64626"/>
                </a:solidFill>
                <a:latin typeface="Times" pitchFamily="2" charset="0"/>
                <a:cs typeface="Times New Roman"/>
              </a:defRPr>
            </a:lvl1pPr>
          </a:lstStyle>
          <a:p>
            <a:r>
              <a:rPr lang="en-US" dirty="0"/>
              <a:t>Speaker bios no image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887052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</a:p>
          <a:p>
            <a:endParaRPr lang="en-A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0011B6C-DBFE-00E0-6C67-77C29B241DF5}"/>
              </a:ext>
            </a:extLst>
          </p:cNvPr>
          <p:cNvSpPr/>
          <p:nvPr userDrawn="1"/>
        </p:nvSpPr>
        <p:spPr>
          <a:xfrm>
            <a:off x="1881188" y="1426363"/>
            <a:ext cx="2966720" cy="2540"/>
          </a:xfrm>
          <a:custGeom>
            <a:avLst/>
            <a:gdLst/>
            <a:ahLst/>
            <a:cxnLst/>
            <a:rect l="l" t="t" r="r" b="b"/>
            <a:pathLst>
              <a:path w="2966720" h="2540">
                <a:moveTo>
                  <a:pt x="0" y="2387"/>
                </a:moveTo>
                <a:lnTo>
                  <a:pt x="2966466" y="2387"/>
                </a:lnTo>
                <a:lnTo>
                  <a:pt x="2966466" y="0"/>
                </a:lnTo>
                <a:lnTo>
                  <a:pt x="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FAE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01046116-FA83-47AD-17FA-94D776E8C80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887052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 dirty="0"/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980934C0-12AC-D7ED-F525-AC92298085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12958" y="1795462"/>
            <a:ext cx="2960856" cy="2770187"/>
          </a:xfrm>
          <a:prstGeom prst="rect">
            <a:avLst/>
          </a:prstGeom>
          <a:solidFill>
            <a:schemeClr val="bg2"/>
          </a:solidFill>
        </p:spPr>
        <p:txBody>
          <a:bodyPr lIns="251999" tIns="251999" rIns="251999" bIns="251999" numCol="1" spcCol="252000"/>
          <a:lstStyle>
            <a:lvl1pPr marL="171450" indent="-171450"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Body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copy</a:t>
            </a:r>
            <a:r>
              <a:rPr lang="en-AU" sz="1000" spc="-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small</a:t>
            </a:r>
            <a:r>
              <a:rPr lang="en-AU" sz="1000" spc="-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10pt</a:t>
            </a:r>
            <a:endParaRPr dirty="0"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2593A6BD-50DF-0434-8D9C-6C5105B3794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12958" y="1426364"/>
            <a:ext cx="2960856" cy="369098"/>
          </a:xfrm>
          <a:prstGeom prst="rect">
            <a:avLst/>
          </a:prstGeom>
          <a:solidFill>
            <a:schemeClr val="accent1"/>
          </a:solidFill>
        </p:spPr>
        <p:txBody>
          <a:bodyPr lIns="251999" tIns="72000" rIns="251999" bIns="72000" numCol="1" spcCol="252000" anchor="ctr" anchorCtr="0"/>
          <a:lstStyle>
            <a:lvl1pPr marL="0" indent="0">
              <a:buFontTx/>
              <a:buNone/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sz="1000" dirty="0">
                <a:solidFill>
                  <a:srgbClr val="3C3C3B"/>
                </a:solidFill>
                <a:latin typeface="Arial"/>
                <a:cs typeface="Arial"/>
              </a:rPr>
              <a:t>Heading 10pt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080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title (line and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4">
            <a:extLst>
              <a:ext uri="{FF2B5EF4-FFF2-40B4-BE49-F238E27FC236}">
                <a16:creationId xmlns:a16="http://schemas.microsoft.com/office/drawing/2014/main" id="{5F3EC686-45BE-B93E-4FCF-69A5D6EAB825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63CD1C2-E224-8DF3-9A0D-E3EFD27C13FF}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35BF8-3736-3E19-5EB7-11457372C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73" y="3859068"/>
            <a:ext cx="47726" cy="53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91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BF0C12-4EFA-AA48-3CFD-E595F2CE757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449019C6-1203-A665-3FD8-FD540835A7C2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63CD1C2-E224-8DF3-9A0D-E3EFD27C13FF}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35BF8-3736-3E19-5EB7-11457372C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73" y="3859068"/>
            <a:ext cx="47726" cy="53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03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606078DF-189E-7701-3E41-D165B0517577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63CD1C2-E224-8DF3-9A0D-E3EFD27C13FF}"/>
              </a:ext>
            </a:extLst>
          </p:cNvPr>
          <p:cNvSpPr/>
          <p:nvPr userDrawn="1"/>
        </p:nvSpPr>
        <p:spPr>
          <a:xfrm>
            <a:off x="0" y="571500"/>
            <a:ext cx="4572000" cy="4000500"/>
          </a:xfrm>
          <a:custGeom>
            <a:avLst/>
            <a:gdLst/>
            <a:ahLst/>
            <a:cxnLst/>
            <a:rect l="l" t="t" r="r" b="b"/>
            <a:pathLst>
              <a:path w="4572000" h="4000500">
                <a:moveTo>
                  <a:pt x="4572000" y="0"/>
                </a:moveTo>
                <a:lnTo>
                  <a:pt x="0" y="0"/>
                </a:lnTo>
                <a:lnTo>
                  <a:pt x="0" y="4000500"/>
                </a:lnTo>
                <a:lnTo>
                  <a:pt x="4572000" y="4000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35BF8-3736-3E19-5EB7-11457372C1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73" y="3859068"/>
            <a:ext cx="47726" cy="534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371A5-B0B4-75FD-EDA9-FAF993970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94DCB0-B5EC-D044-C287-CD623136A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137" y="2787410"/>
            <a:ext cx="3502275" cy="41468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sydney.edu.au</a:t>
            </a:r>
            <a:r>
              <a:rPr lang="en-GB" dirty="0"/>
              <a:t>/</a:t>
            </a:r>
            <a:r>
              <a:rPr lang="en-GB" dirty="0" err="1"/>
              <a:t>xxxxx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EC0E1D8-33A4-65CC-8895-783ED3E7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7" y="937577"/>
            <a:ext cx="3966985" cy="94657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 sits here 28pt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9C36DF5-DD75-D71F-723C-8EF6CC84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627" y="1981961"/>
            <a:ext cx="3966984" cy="7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1400" dirty="0">
                <a:latin typeface="Arial"/>
                <a:cs typeface="Arial"/>
              </a:rPr>
              <a:t>Intro</a:t>
            </a:r>
            <a:r>
              <a:rPr lang="en-AU" sz="1400" spc="-2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text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14pt,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to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sit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here.</a:t>
            </a:r>
            <a:r>
              <a:rPr lang="en-AU" sz="1400" spc="-10" dirty="0">
                <a:latin typeface="Arial"/>
                <a:cs typeface="Arial"/>
              </a:rPr>
              <a:t> </a:t>
            </a:r>
            <a:br>
              <a:rPr lang="en-AU" sz="1400" spc="-10" dirty="0">
                <a:latin typeface="Arial"/>
                <a:cs typeface="Arial"/>
              </a:rPr>
            </a:br>
            <a:r>
              <a:rPr lang="en-AU" sz="1400" dirty="0">
                <a:latin typeface="Arial"/>
                <a:cs typeface="Arial"/>
              </a:rPr>
              <a:t>2–3</a:t>
            </a:r>
            <a:r>
              <a:rPr lang="en-AU" sz="1400" spc="-10" dirty="0">
                <a:latin typeface="Arial"/>
                <a:cs typeface="Arial"/>
              </a:rPr>
              <a:t> lines </a:t>
            </a:r>
            <a:r>
              <a:rPr lang="en-AU" sz="1400" dirty="0">
                <a:latin typeface="Arial"/>
                <a:cs typeface="Arial"/>
              </a:rPr>
              <a:t>of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25" dirty="0">
                <a:latin typeface="Arial"/>
                <a:cs typeface="Arial"/>
              </a:rPr>
              <a:t>copy.</a:t>
            </a:r>
            <a:r>
              <a:rPr lang="en-AU" sz="1400" spc="-80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Am </a:t>
            </a:r>
            <a:r>
              <a:rPr lang="en-AU" sz="1400" dirty="0" err="1">
                <a:latin typeface="Arial"/>
                <a:cs typeface="Arial"/>
              </a:rPr>
              <a:t>quo’xnkaln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ium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aute</a:t>
            </a:r>
            <a:r>
              <a:rPr lang="en-AU" sz="1400" spc="-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fuidesteI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eces</a:t>
            </a:r>
            <a:r>
              <a:rPr lang="en-AU" sz="1400" dirty="0">
                <a:latin typeface="Arial"/>
                <a:cs typeface="Arial"/>
              </a:rPr>
              <a:t>,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>
                <a:latin typeface="Arial"/>
                <a:cs typeface="Arial"/>
              </a:rPr>
              <a:t>Cas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cus</a:t>
            </a:r>
            <a:r>
              <a:rPr lang="en-AU" sz="1400" spc="-10" dirty="0">
                <a:latin typeface="Arial"/>
                <a:cs typeface="Arial"/>
              </a:rPr>
              <a:t> </a:t>
            </a:r>
            <a:r>
              <a:rPr lang="en-AU" sz="1400" dirty="0" err="1">
                <a:latin typeface="Arial"/>
                <a:cs typeface="Arial"/>
              </a:rPr>
              <a:t>aus</a:t>
            </a:r>
            <a:r>
              <a:rPr lang="en-AU" sz="1400" spc="-15" dirty="0">
                <a:latin typeface="Arial"/>
                <a:cs typeface="Arial"/>
              </a:rPr>
              <a:t> </a:t>
            </a:r>
            <a:r>
              <a:rPr lang="en-AU" sz="1400" spc="-10" dirty="0" err="1">
                <a:latin typeface="Arial"/>
                <a:cs typeface="Arial"/>
              </a:rPr>
              <a:t>opubli</a:t>
            </a:r>
            <a:r>
              <a:rPr lang="en-AU" sz="1400" spc="-10" dirty="0">
                <a:latin typeface="Arial"/>
                <a:cs typeface="Arial"/>
              </a:rPr>
              <a:t>.</a:t>
            </a:r>
            <a:endParaRPr lang="en-A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49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55181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 algn="l">
              <a:lnSpc>
                <a:spcPct val="100000"/>
              </a:lnSpc>
              <a:spcBef>
                <a:spcPts val="100"/>
              </a:spcBef>
            </a:pPr>
            <a:r>
              <a:rPr lang="en-AU" sz="1800" dirty="0">
                <a:solidFill>
                  <a:schemeClr val="tx1"/>
                </a:solidFill>
                <a:latin typeface="Arial"/>
                <a:cs typeface="Arial"/>
              </a:rPr>
              <a:t>We recognise and pay respect to the Elders and communities – past, present, and emerging – of the lands that the University of Sydney's campuses stand on. For thousands of years they have shared and exchanged knowledges across innumerable generations for the benefit of all.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3A4A031B-81B7-43E9-D4FB-AF1716EB702F}"/>
              </a:ext>
            </a:extLst>
          </p:cNvPr>
          <p:cNvSpPr txBox="1"/>
          <p:nvPr userDrawn="1"/>
        </p:nvSpPr>
        <p:spPr>
          <a:xfrm>
            <a:off x="577851" y="985576"/>
            <a:ext cx="643254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indent="-39370">
              <a:lnSpc>
                <a:spcPct val="100000"/>
              </a:lnSpc>
              <a:spcBef>
                <a:spcPts val="100"/>
              </a:spcBef>
            </a:pPr>
            <a:r>
              <a:rPr lang="en-AU" sz="1800" dirty="0">
                <a:latin typeface="Arial"/>
                <a:cs typeface="Arial"/>
              </a:rPr>
              <a:t>The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University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of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Sydney’s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Camperdown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Campus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sits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on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the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lands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of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spc="-25" dirty="0">
                <a:latin typeface="Arial"/>
                <a:cs typeface="Arial"/>
              </a:rPr>
              <a:t>the </a:t>
            </a:r>
            <a:r>
              <a:rPr lang="en-AU" sz="1800" dirty="0">
                <a:latin typeface="Arial"/>
                <a:cs typeface="Arial"/>
              </a:rPr>
              <a:t>Gadigal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people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with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campuses,</a:t>
            </a:r>
            <a:r>
              <a:rPr lang="en-AU" sz="1800" spc="-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teaching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and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research</a:t>
            </a:r>
            <a:r>
              <a:rPr lang="en-AU" sz="1800" spc="-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facilities</a:t>
            </a:r>
            <a:r>
              <a:rPr lang="en-AU" sz="1800" spc="-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on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spc="-25" dirty="0">
                <a:latin typeface="Arial"/>
                <a:cs typeface="Arial"/>
              </a:rPr>
              <a:t>the </a:t>
            </a:r>
            <a:r>
              <a:rPr lang="en-AU" sz="1800" dirty="0">
                <a:latin typeface="Arial"/>
                <a:cs typeface="Arial"/>
              </a:rPr>
              <a:t>lands</a:t>
            </a:r>
            <a:r>
              <a:rPr lang="en-AU" sz="1800" spc="-4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of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the</a:t>
            </a:r>
            <a:r>
              <a:rPr lang="en-AU" sz="1800" spc="-2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Gamaraygal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Dharug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Wangal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Darkinyung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spc="-10" dirty="0" err="1">
                <a:latin typeface="Arial"/>
                <a:cs typeface="Arial"/>
              </a:rPr>
              <a:t>Burramadagal</a:t>
            </a:r>
            <a:r>
              <a:rPr lang="en-AU" sz="1800" spc="-10" dirty="0">
                <a:latin typeface="Arial"/>
                <a:cs typeface="Arial"/>
              </a:rPr>
              <a:t>, </a:t>
            </a:r>
            <a:r>
              <a:rPr lang="en-AU" sz="1800" dirty="0" err="1">
                <a:latin typeface="Arial"/>
                <a:cs typeface="Arial"/>
              </a:rPr>
              <a:t>Dharawal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3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Gandangara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0" dirty="0">
                <a:latin typeface="Arial"/>
                <a:cs typeface="Arial"/>
              </a:rPr>
              <a:t> Gamilaraay,</a:t>
            </a:r>
            <a:r>
              <a:rPr lang="en-AU" sz="1800" spc="-1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Barkindji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Bundjalung,</a:t>
            </a:r>
            <a:r>
              <a:rPr lang="en-AU" sz="1800" spc="-10" dirty="0">
                <a:latin typeface="Arial"/>
                <a:cs typeface="Arial"/>
              </a:rPr>
              <a:t> Wiradjuri, </a:t>
            </a:r>
            <a:r>
              <a:rPr lang="en-AU" sz="1800" dirty="0" err="1">
                <a:latin typeface="Arial"/>
                <a:cs typeface="Arial"/>
              </a:rPr>
              <a:t>Ngunawal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Gureng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Gureng</a:t>
            </a:r>
            <a:r>
              <a:rPr lang="en-AU" sz="1800" dirty="0">
                <a:latin typeface="Arial"/>
                <a:cs typeface="Arial"/>
              </a:rPr>
              <a:t>,</a:t>
            </a:r>
            <a:r>
              <a:rPr lang="en-AU" sz="1800" spc="-1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and</a:t>
            </a:r>
            <a:r>
              <a:rPr lang="en-AU" sz="1800" spc="-15" dirty="0">
                <a:latin typeface="Arial"/>
                <a:cs typeface="Arial"/>
              </a:rPr>
              <a:t> </a:t>
            </a:r>
            <a:r>
              <a:rPr lang="en-AU" sz="1800" dirty="0" err="1">
                <a:latin typeface="Arial"/>
                <a:cs typeface="Arial"/>
              </a:rPr>
              <a:t>Gagadju</a:t>
            </a:r>
            <a:r>
              <a:rPr lang="en-AU" sz="1800" spc="-10" dirty="0">
                <a:latin typeface="Arial"/>
                <a:cs typeface="Arial"/>
              </a:rPr>
              <a:t> peoples.</a:t>
            </a:r>
            <a:endParaRPr lang="en-AU" sz="18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1B4E01-527A-D1AA-EA18-50F1CA440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41" y="3611228"/>
            <a:ext cx="1558620" cy="5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8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7" r:id="rId3"/>
    <p:sldLayoutId id="2147483708" r:id="rId4"/>
    <p:sldLayoutId id="2147483709" r:id="rId5"/>
    <p:sldLayoutId id="2147483711" r:id="rId6"/>
    <p:sldLayoutId id="2147483712" r:id="rId7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7" r:id="rId2"/>
    <p:sldLayoutId id="2147483718" r:id="rId3"/>
    <p:sldLayoutId id="2147483741" r:id="rId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9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69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34" r:id="rId3"/>
    <p:sldLayoutId id="2147483735" r:id="rId4"/>
    <p:sldLayoutId id="2147483732" r:id="rId5"/>
    <p:sldLayoutId id="2147483727" r:id="rId6"/>
    <p:sldLayoutId id="2147483739" r:id="rId7"/>
    <p:sldLayoutId id="2147483728" r:id="rId8"/>
    <p:sldLayoutId id="2147483729" r:id="rId9"/>
    <p:sldLayoutId id="2147483730" r:id="rId10"/>
    <p:sldLayoutId id="2147483731" r:id="rId11"/>
    <p:sldLayoutId id="2147483736" r:id="rId12"/>
    <p:sldLayoutId id="2147483737" r:id="rId13"/>
    <p:sldLayoutId id="2147483738" r:id="rId14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64626"/>
                </a:solidFill>
                <a:latin typeface="Times New Roman"/>
                <a:cs typeface="Times New Roman"/>
              </a:defRPr>
            </a:lvl1pPr>
          </a:lstStyle>
          <a:p>
            <a:r>
              <a:rPr lang="en-AU" dirty="0"/>
              <a:t>Click to add 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2300" y="1803398"/>
            <a:ext cx="6673850" cy="27622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000" b="0" i="0">
                <a:solidFill>
                  <a:srgbClr val="3C3C3B"/>
                </a:solidFill>
                <a:latin typeface="Arial"/>
                <a:cs typeface="Arial"/>
              </a:defRPr>
            </a:lvl1pPr>
          </a:lstStyle>
          <a:p>
            <a:pPr marL="171450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Click to edit Master text styles</a:t>
            </a:r>
          </a:p>
          <a:p>
            <a:pPr marL="628650" lvl="1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Second level</a:t>
            </a:r>
          </a:p>
          <a:p>
            <a:pPr marL="1085850" lvl="2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Third level</a:t>
            </a:r>
          </a:p>
          <a:p>
            <a:pPr marL="1543050" lvl="3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Fourth level</a:t>
            </a:r>
          </a:p>
          <a:p>
            <a:pPr marL="2000250" lvl="4" indent="-171450">
              <a:buClr>
                <a:schemeClr val="tx2"/>
              </a:buClr>
              <a:buFont typeface="System Font Regular"/>
              <a:buChar char="-"/>
            </a:pPr>
            <a:r>
              <a:rPr lang="en-GB" sz="1000" dirty="0">
                <a:solidFill>
                  <a:schemeClr val="tx2"/>
                </a:solidFill>
                <a:latin typeface="+mn-lt"/>
              </a:rPr>
              <a:t>Fifth level</a:t>
            </a:r>
            <a:endParaRPr lang="en-US" sz="1000" dirty="0">
              <a:solidFill>
                <a:schemeClr val="tx2"/>
              </a:solidFill>
              <a:latin typeface="+mn-lt"/>
            </a:endParaRPr>
          </a:p>
          <a:p>
            <a:endParaRPr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A642DA0-8A3F-F1D1-A500-3E3B635F525E}"/>
              </a:ext>
            </a:extLst>
          </p:cNvPr>
          <p:cNvSpPr/>
          <p:nvPr userDrawn="1"/>
        </p:nvSpPr>
        <p:spPr>
          <a:xfrm>
            <a:off x="571500" y="57626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952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C0811DA-1436-1C90-68E8-D6A920491400}"/>
              </a:ext>
            </a:extLst>
          </p:cNvPr>
          <p:cNvSpPr txBox="1"/>
          <p:nvPr userDrawn="1"/>
        </p:nvSpPr>
        <p:spPr>
          <a:xfrm>
            <a:off x="568325" y="4725643"/>
            <a:ext cx="942975" cy="1181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The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University</a:t>
            </a:r>
            <a:r>
              <a:rPr sz="650" spc="10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3C3B"/>
                </a:solidFill>
                <a:latin typeface="Arial"/>
                <a:cs typeface="Arial"/>
              </a:rPr>
              <a:t>of</a:t>
            </a:r>
            <a:r>
              <a:rPr sz="650" spc="15" dirty="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3C3B"/>
                </a:solidFill>
                <a:latin typeface="Arial"/>
                <a:cs typeface="Arial"/>
              </a:rPr>
              <a:t>Sydney</a:t>
            </a:r>
            <a:endParaRPr sz="65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0" r:id="rId2"/>
    <p:sldLayoutId id="2147483681" r:id="rId3"/>
    <p:sldLayoutId id="2147483662" r:id="rId4"/>
    <p:sldLayoutId id="2147483668" r:id="rId5"/>
    <p:sldLayoutId id="2147483669" r:id="rId6"/>
    <p:sldLayoutId id="2147483667" r:id="rId7"/>
    <p:sldLayoutId id="2147483670" r:id="rId8"/>
    <p:sldLayoutId id="2147483666" r:id="rId9"/>
    <p:sldLayoutId id="2147483671" r:id="rId10"/>
    <p:sldLayoutId id="2147483663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40" r:id="rId18"/>
    <p:sldLayoutId id="2147483678" r:id="rId19"/>
    <p:sldLayoutId id="2147483679" r:id="rId20"/>
    <p:sldLayoutId id="2147483665" r:id="rId21"/>
    <p:sldLayoutId id="2147483704" r:id="rId22"/>
  </p:sldLayoutIdLst>
  <p:txStyles>
    <p:titleStyle>
      <a:lvl1pPr>
        <a:defRPr>
          <a:solidFill>
            <a:schemeClr val="accent1"/>
          </a:solidFill>
          <a:latin typeface="Times" pitchFamily="2" charset="0"/>
          <a:ea typeface="+mj-ea"/>
          <a:cs typeface="+mj-cs"/>
        </a:defRPr>
      </a:lvl1pPr>
    </p:titleStyle>
    <p:bodyStyle>
      <a:lvl1pPr marL="171450" indent="-171450">
        <a:buClr>
          <a:schemeClr val="tx2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4572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9144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3716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828800"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62" userDrawn="1">
          <p15:clr>
            <a:srgbClr val="A4A3A4"/>
          </p15:clr>
        </p15:guide>
        <p15:guide id="6" orient="horz" pos="1131" userDrawn="1">
          <p15:clr>
            <a:srgbClr val="A4A3A4"/>
          </p15:clr>
        </p15:guide>
        <p15:guide id="8" orient="horz" pos="2876" userDrawn="1">
          <p15:clr>
            <a:srgbClr val="A4A3A4"/>
          </p15:clr>
        </p15:guide>
        <p15:guide id="9" pos="360" userDrawn="1">
          <p15:clr>
            <a:srgbClr val="A4A3A4"/>
          </p15:clr>
        </p15:guide>
        <p15:guide id="10" pos="5396" userDrawn="1">
          <p15:clr>
            <a:srgbClr val="A4A3A4"/>
          </p15:clr>
        </p15:guide>
        <p15:guide id="11" pos="11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akeducation.com/hubfs/Resources/UDL-Student-Feedback-Survey-Question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hyperlink" Target="https://educational-innovation.sydney.edu.au/teaching@sydney/boost-student-engagement-with-a-universal-approach-to-learning-design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5" Type="http://schemas.openxmlformats.org/officeDocument/2006/relationships/hyperlink" Target="https://www.youtube.com/watch?v=7-ezskDVZfE" TargetMode="External"/><Relationship Id="rId4" Type="http://schemas.openxmlformats.org/officeDocument/2006/relationships/hyperlink" Target="https://www.youtube.com/channel/UCu9e2bzGBA5XQZKp2lEMv3Q?app=deskto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al-innovation.sydney.edu.au/teaching@sydney/making-group-work-relevant-meaningful-and-accessible-universal-design-for-learning-in-practice/" TargetMode="External"/><Relationship Id="rId2" Type="http://schemas.openxmlformats.org/officeDocument/2006/relationships/hyperlink" Target="https://educational-innovation.sydney.edu.au/teaching@sydney/transforming-a-pharmaceutical-compounding-unit-using-competency-based-assessment-and-universal-design-for-learning-udl/" TargetMode="Externa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educational-innovation.sydney.edu.au/teaching@sydney/rethinking-assessment-design-one-small-step-at-a-tim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hyperlink" Target="https://bit.ly/44YXBu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al-innovation.sydney.edu.au/teaching@sydney/?s=universal+design+for+learning+UDL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channel/UCu9e2bzGBA5XQZKp2lEMv3Q?app=deskto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dl-irn.org/udl-reporting-criteri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sydney.edu.au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54E5AA-1055-B617-5FCA-1DD1B360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/>
              <a:t>Implementing Universal Design for Learning at the University of Sydney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60CD5-4C2A-CA35-9712-A5788EB23D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38" y="2038350"/>
            <a:ext cx="3966984" cy="753789"/>
          </a:xfrm>
        </p:spPr>
        <p:txBody>
          <a:bodyPr/>
          <a:lstStyle/>
          <a:p>
            <a:r>
              <a:rPr lang="en-AU" dirty="0"/>
              <a:t>Lessons Learned and Scaling Strategies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AFFF8-3F73-616C-E024-38EFA0F0D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627" y="3333750"/>
            <a:ext cx="3502275" cy="414686"/>
          </a:xfrm>
        </p:spPr>
        <p:txBody>
          <a:bodyPr/>
          <a:lstStyle/>
          <a:p>
            <a:r>
              <a:rPr lang="en-AU" sz="1200" b="0" dirty="0"/>
              <a:t>Presented by:</a:t>
            </a:r>
          </a:p>
          <a:p>
            <a:r>
              <a:rPr lang="en-AU" sz="1200" b="0" dirty="0"/>
              <a:t>Sarah Humphreys</a:t>
            </a:r>
          </a:p>
          <a:p>
            <a:r>
              <a:rPr lang="en-AU" sz="1200" b="0" dirty="0"/>
              <a:t>Educational Design Manager – UDL Lead</a:t>
            </a:r>
          </a:p>
          <a:p>
            <a:endParaRPr lang="en-AU" sz="1200" b="0" dirty="0"/>
          </a:p>
          <a:p>
            <a:r>
              <a:rPr lang="en-AU" sz="1200" b="0" dirty="0"/>
              <a:t>27 July 2023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562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1574-1AAA-ED56-950F-4ABD7AEE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738664"/>
          </a:xfrm>
        </p:spPr>
        <p:txBody>
          <a:bodyPr/>
          <a:lstStyle/>
          <a:p>
            <a:r>
              <a:rPr lang="en-AU" sz="2400" dirty="0"/>
              <a:t>How can you support all of your students to engage with the task and complete it?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1ED9-BF63-2B2D-9908-4F575D25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17" y="1438640"/>
            <a:ext cx="2546350" cy="2781300"/>
          </a:xfrm>
        </p:spPr>
        <p:txBody>
          <a:bodyPr/>
          <a:lstStyle/>
          <a:p>
            <a:pPr marL="0" indent="0">
              <a:buNone/>
            </a:pPr>
            <a:endParaRPr lang="en-AU" sz="1300" dirty="0"/>
          </a:p>
          <a:p>
            <a:pPr marL="0" indent="0">
              <a:buNone/>
            </a:pPr>
            <a:r>
              <a:rPr lang="en-GB" sz="1300" b="1" dirty="0"/>
              <a:t>Offer guidance to support self-regulation</a:t>
            </a:r>
            <a:endParaRPr lang="en-AU" sz="1300" b="1" dirty="0"/>
          </a:p>
          <a:p>
            <a:pPr marL="0" indent="0">
              <a:buNone/>
            </a:pPr>
            <a:endParaRPr lang="en-AU" sz="1300" b="1" dirty="0"/>
          </a:p>
          <a:p>
            <a:pPr>
              <a:buFontTx/>
              <a:buChar char="-"/>
            </a:pPr>
            <a:r>
              <a:rPr lang="en-AU" sz="1300" dirty="0"/>
              <a:t>Highlight key vocabulary</a:t>
            </a:r>
          </a:p>
          <a:p>
            <a:pPr>
              <a:buFontTx/>
              <a:buChar char="-"/>
            </a:pPr>
            <a:endParaRPr lang="en-AU" sz="1300" dirty="0"/>
          </a:p>
          <a:p>
            <a:pPr>
              <a:buFontTx/>
              <a:buChar char="-"/>
            </a:pPr>
            <a:r>
              <a:rPr lang="en-AU" sz="1300" dirty="0"/>
              <a:t>Offer empathetic statements</a:t>
            </a:r>
          </a:p>
          <a:p>
            <a:pPr>
              <a:buFontTx/>
              <a:buChar char="-"/>
            </a:pPr>
            <a:endParaRPr lang="en-AU" sz="1300" dirty="0"/>
          </a:p>
          <a:p>
            <a:pPr>
              <a:buFontTx/>
              <a:buChar char="-"/>
            </a:pPr>
            <a:r>
              <a:rPr lang="en-AU" sz="1300" dirty="0"/>
              <a:t>Provide tips and tricks</a:t>
            </a:r>
          </a:p>
          <a:p>
            <a:pPr marL="0" indent="0">
              <a:buNone/>
            </a:pPr>
            <a:endParaRPr lang="en-AU" sz="1300" dirty="0"/>
          </a:p>
          <a:p>
            <a:pPr marL="0" indent="0">
              <a:buNone/>
            </a:pPr>
            <a:endParaRPr lang="en-AU" sz="1300" dirty="0"/>
          </a:p>
          <a:p>
            <a:pPr>
              <a:buFontTx/>
              <a:buChar char="-"/>
            </a:pPr>
            <a:endParaRPr lang="en-AU" sz="1300" dirty="0"/>
          </a:p>
          <a:p>
            <a:endParaRPr lang="en-AU" dirty="0"/>
          </a:p>
        </p:txBody>
      </p:sp>
      <p:pic>
        <p:nvPicPr>
          <p:cNvPr id="5" name="Picture 4" descr="Screenshot of Canvas site that guides students to complete their readings by acknowledging the challenge, recommending how much time to spend, offering questions to think about while reading.">
            <a:extLst>
              <a:ext uri="{FF2B5EF4-FFF2-40B4-BE49-F238E27FC236}">
                <a16:creationId xmlns:a16="http://schemas.microsoft.com/office/drawing/2014/main" id="{74F53AE4-520C-115D-D121-A6FB59AF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70" y="1276350"/>
            <a:ext cx="5613036" cy="310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 descr="UDL checkpoint 9.2 Facilitate personal coping skills and strategies">
            <a:extLst>
              <a:ext uri="{FF2B5EF4-FFF2-40B4-BE49-F238E27FC236}">
                <a16:creationId xmlns:a16="http://schemas.microsoft.com/office/drawing/2014/main" id="{BA99D8B1-919F-BB7C-F275-FC04D5A0B921}"/>
              </a:ext>
            </a:extLst>
          </p:cNvPr>
          <p:cNvGrpSpPr/>
          <p:nvPr/>
        </p:nvGrpSpPr>
        <p:grpSpPr>
          <a:xfrm>
            <a:off x="76200" y="3764442"/>
            <a:ext cx="3352800" cy="272415"/>
            <a:chOff x="3154680" y="4758489"/>
            <a:chExt cx="3689350" cy="2724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DDBAEA-5F0A-1BDF-47E2-299C86FA5A8B}"/>
                </a:ext>
              </a:extLst>
            </p:cNvPr>
            <p:cNvSpPr txBox="1"/>
            <p:nvPr/>
          </p:nvSpPr>
          <p:spPr>
            <a:xfrm flipH="1">
              <a:off x="3154680" y="4758489"/>
              <a:ext cx="3689350" cy="2724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chemeClr val="bg1"/>
                  </a:solidFill>
                  <a:latin typeface="+mn-lt"/>
                </a:rPr>
                <a:t>     Facilitate personal coping skills and strategies (9.2)</a:t>
              </a:r>
            </a:p>
          </p:txBody>
        </p:sp>
        <p:pic>
          <p:nvPicPr>
            <p:cNvPr id="11" name="Picture 10" descr="A colorful squares in a white background&#10;&#10;Description automatically generated">
              <a:extLst>
                <a:ext uri="{FF2B5EF4-FFF2-40B4-BE49-F238E27FC236}">
                  <a16:creationId xmlns:a16="http://schemas.microsoft.com/office/drawing/2014/main" id="{AEEB6615-C906-6B1F-08CD-C6F5AEB8E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715" y="4782301"/>
              <a:ext cx="224790" cy="224790"/>
            </a:xfrm>
            <a:prstGeom prst="rect">
              <a:avLst/>
            </a:prstGeom>
          </p:spPr>
        </p:pic>
      </p:grpSp>
      <p:pic>
        <p:nvPicPr>
          <p:cNvPr id="7" name="Picture 6" descr="Screenshot of Canvas site displaying alternatives to support engagement with the required reading - a short extract or a more challenging reading.">
            <a:extLst>
              <a:ext uri="{FF2B5EF4-FFF2-40B4-BE49-F238E27FC236}">
                <a16:creationId xmlns:a16="http://schemas.microsoft.com/office/drawing/2014/main" id="{1B99051E-7723-246E-0B8F-29A18EFFF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142" y="4552650"/>
            <a:ext cx="5674464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 descr="UDL checkpoint 8.2 Vary demands and resources to optimise challenge.">
            <a:extLst>
              <a:ext uri="{FF2B5EF4-FFF2-40B4-BE49-F238E27FC236}">
                <a16:creationId xmlns:a16="http://schemas.microsoft.com/office/drawing/2014/main" id="{D8E15EAA-9542-CC04-AF54-FEEA00D3CED4}"/>
              </a:ext>
            </a:extLst>
          </p:cNvPr>
          <p:cNvGrpSpPr/>
          <p:nvPr/>
        </p:nvGrpSpPr>
        <p:grpSpPr>
          <a:xfrm>
            <a:off x="76200" y="4280235"/>
            <a:ext cx="3657600" cy="272415"/>
            <a:chOff x="3154680" y="4758489"/>
            <a:chExt cx="3689350" cy="2724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08E030-6CDE-7D80-D7B1-25F4C47EE237}"/>
                </a:ext>
              </a:extLst>
            </p:cNvPr>
            <p:cNvSpPr txBox="1"/>
            <p:nvPr/>
          </p:nvSpPr>
          <p:spPr>
            <a:xfrm flipH="1">
              <a:off x="3154680" y="4758489"/>
              <a:ext cx="3689350" cy="2724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chemeClr val="bg1"/>
                  </a:solidFill>
                  <a:latin typeface="+mn-lt"/>
                </a:rPr>
                <a:t>     Vary demands and resources to optimise challenge (8.2)</a:t>
              </a:r>
            </a:p>
          </p:txBody>
        </p:sp>
        <p:pic>
          <p:nvPicPr>
            <p:cNvPr id="16" name="Picture 15" descr="A colorful squares in a white background&#10;&#10;Description automatically generated">
              <a:extLst>
                <a:ext uri="{FF2B5EF4-FFF2-40B4-BE49-F238E27FC236}">
                  <a16:creationId xmlns:a16="http://schemas.microsoft.com/office/drawing/2014/main" id="{D2AC0C2F-4B91-284E-D680-3CE0A66FE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715" y="4782301"/>
              <a:ext cx="224790" cy="224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7243-B134-FA5B-1E28-8BB7C7E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AU" dirty="0"/>
              <a:t>Measuring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C2CF-ABC7-E403-44A3-B8707431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095750"/>
            <a:ext cx="6673850" cy="457200"/>
          </a:xfrm>
        </p:spPr>
        <p:txBody>
          <a:bodyPr/>
          <a:lstStyle/>
          <a:p>
            <a:r>
              <a:rPr lang="en-AU" sz="1200" dirty="0">
                <a:hlinkClick r:id="rId3"/>
              </a:rPr>
              <a:t>UDL Student Feedback Survey </a:t>
            </a:r>
            <a:r>
              <a:rPr lang="en-AU" sz="1200" dirty="0"/>
              <a:t>(Katie Novak, 2020)</a:t>
            </a:r>
          </a:p>
          <a:p>
            <a:endParaRPr lang="en-AU" sz="1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D8FE00-C030-58AB-D42D-DBD8C7303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83916"/>
              </p:ext>
            </p:extLst>
          </p:nvPr>
        </p:nvGraphicFramePr>
        <p:xfrm>
          <a:off x="685800" y="1344176"/>
          <a:ext cx="7391400" cy="2636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12018">
                  <a:extLst>
                    <a:ext uri="{9D8B030D-6E8A-4147-A177-3AD203B41FA5}">
                      <a16:colId xmlns:a16="http://schemas.microsoft.com/office/drawing/2014/main" val="143991275"/>
                    </a:ext>
                  </a:extLst>
                </a:gridCol>
                <a:gridCol w="1339691">
                  <a:extLst>
                    <a:ext uri="{9D8B030D-6E8A-4147-A177-3AD203B41FA5}">
                      <a16:colId xmlns:a16="http://schemas.microsoft.com/office/drawing/2014/main" val="3441430964"/>
                    </a:ext>
                  </a:extLst>
                </a:gridCol>
                <a:gridCol w="1339691">
                  <a:extLst>
                    <a:ext uri="{9D8B030D-6E8A-4147-A177-3AD203B41FA5}">
                      <a16:colId xmlns:a16="http://schemas.microsoft.com/office/drawing/2014/main" val="2601094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300" dirty="0"/>
                        <a:t>Questions relating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S2, 2021</a:t>
                      </a:r>
                    </a:p>
                    <a:p>
                      <a:r>
                        <a:rPr lang="en-AU" sz="800" dirty="0" err="1"/>
                        <a:t>Agree+Strongly</a:t>
                      </a:r>
                      <a:r>
                        <a:rPr lang="en-AU" sz="800" dirty="0"/>
                        <a:t>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S1, 2022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dirty="0" err="1">
                          <a:solidFill>
                            <a:schemeClr val="lt1"/>
                          </a:solidFill>
                        </a:rPr>
                        <a:t>Agree+Strongly</a:t>
                      </a:r>
                      <a:r>
                        <a:rPr lang="en-AU" sz="800" b="1" dirty="0">
                          <a:solidFill>
                            <a:schemeClr val="lt1"/>
                          </a:solidFill>
                        </a:rPr>
                        <a:t> agree</a:t>
                      </a:r>
                      <a:endParaRPr lang="en-AU" sz="800" b="1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5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300" dirty="0"/>
                        <a:t>Feelings of acceptance and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81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300" dirty="0"/>
                        <a:t>Recognition of choices in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91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300" dirty="0"/>
                        <a:t>Understanding the importance of learning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94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300" dirty="0"/>
                        <a:t>Perceptions of relevant, helpful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8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300" dirty="0"/>
                        <a:t>Finding learning support during difficult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906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300" dirty="0"/>
                        <a:t>Being given the opportunity to reflect on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88766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F53AA182-D038-E0DD-C498-889EC419F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257175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438324B-8962-A458-80BD-D8FFA957F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329565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37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D38E-0879-7BCD-FFD6-C94ECCEE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 dirty="0"/>
              <a:t>Additional outputs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C538-5971-EFB3-C46E-DBCFC6056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1352550"/>
            <a:ext cx="6280150" cy="27559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Knowledge sharing</a:t>
            </a:r>
          </a:p>
          <a:p>
            <a:pPr>
              <a:lnSpc>
                <a:spcPct val="150000"/>
              </a:lnSpc>
            </a:pPr>
            <a:r>
              <a:rPr lang="en-US" dirty="0"/>
              <a:t>UDL Canvas site</a:t>
            </a:r>
          </a:p>
          <a:p>
            <a:pPr>
              <a:lnSpc>
                <a:spcPct val="150000"/>
              </a:lnSpc>
            </a:pPr>
            <a:r>
              <a:rPr lang="en-US" dirty="0"/>
              <a:t>UDL chat</a:t>
            </a:r>
          </a:p>
          <a:p>
            <a:pPr>
              <a:lnSpc>
                <a:spcPct val="150000"/>
              </a:lnSpc>
            </a:pPr>
            <a:r>
              <a:rPr lang="en-US" dirty="0"/>
              <a:t>1:1 UDL consultations</a:t>
            </a:r>
          </a:p>
          <a:p>
            <a:pPr>
              <a:lnSpc>
                <a:spcPct val="150000"/>
              </a:lnSpc>
            </a:pPr>
            <a:r>
              <a:rPr lang="en-US" dirty="0"/>
              <a:t>Workshops and presentations 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Blog articles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video interviews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ADCET UDL community of practice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International conference presentations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2" descr="A diagram of a the UDL implementation process. Includes 5 phases - explore, prepare, integrate, scale and optimise.">
            <a:extLst>
              <a:ext uri="{FF2B5EF4-FFF2-40B4-BE49-F238E27FC236}">
                <a16:creationId xmlns:a16="http://schemas.microsoft.com/office/drawing/2014/main" id="{23F47B1A-0A0A-8693-A6B9-A411DBAE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61" y="1718720"/>
            <a:ext cx="2979879" cy="233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AB64D-060D-F569-A7F8-F2F3ABD4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4121938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Explore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FF8BF-D8B5-428F-8E38-95D09B7A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3727723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Prepare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41457-557E-1D61-A533-BCAA8A4CE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3333508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Integrate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EF26F-54C7-1E38-A1C1-5457FC4C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2545080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Optimise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319B1-969C-7780-B548-F05EDF19C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2939294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2BB6D-D6D7-97C2-6197-6FF6EACB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9" y="4121936"/>
            <a:ext cx="951865" cy="34051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Explore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F272D-1E4D-D668-4224-755E72009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8" y="3729617"/>
            <a:ext cx="951865" cy="34051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Prepare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8AF5A-B416-9BB9-6E4D-5234AA96A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7" y="3331613"/>
            <a:ext cx="951865" cy="34051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Integrate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8194E-657A-14B6-5975-B548F3E6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5" y="2550765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Optimise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4BDAB-3466-4A7D-10B7-496C5472A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6" y="2933609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523A5A-D612-E880-D168-DEF94A0FF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9021" y="1534104"/>
            <a:ext cx="645727" cy="8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7243-B134-FA5B-1E28-8BB7C7E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AU" dirty="0"/>
              <a:t>Lessons learned and scaling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C2CF-ABC7-E403-44A3-B8707431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276350"/>
            <a:ext cx="6934200" cy="2781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300" dirty="0"/>
              <a:t>Avoid UDL acronym – use Universal Design for Learning</a:t>
            </a:r>
          </a:p>
          <a:p>
            <a:pPr>
              <a:lnSpc>
                <a:spcPct val="150000"/>
              </a:lnSpc>
            </a:pPr>
            <a:r>
              <a:rPr lang="en-AU" sz="1300" dirty="0"/>
              <a:t>The entire UDL framework (31 checkpoints) is overwhelming, ask questions instead </a:t>
            </a:r>
          </a:p>
          <a:p>
            <a:pPr>
              <a:lnSpc>
                <a:spcPct val="150000"/>
              </a:lnSpc>
            </a:pPr>
            <a:r>
              <a:rPr lang="en-AU" sz="1300" dirty="0"/>
              <a:t>Cultivate a shift in thinking / developing a shared language</a:t>
            </a:r>
          </a:p>
          <a:p>
            <a:pPr>
              <a:lnSpc>
                <a:spcPct val="150000"/>
              </a:lnSpc>
            </a:pPr>
            <a:r>
              <a:rPr lang="en-AU" sz="1300" dirty="0"/>
              <a:t>Start with small changes (</a:t>
            </a:r>
            <a:r>
              <a:rPr lang="en-AU" sz="1300" i="1" dirty="0"/>
              <a:t>Plus one)</a:t>
            </a:r>
            <a:endParaRPr lang="en-AU" sz="1300" dirty="0"/>
          </a:p>
          <a:p>
            <a:pPr>
              <a:lnSpc>
                <a:spcPct val="150000"/>
              </a:lnSpc>
            </a:pPr>
            <a:r>
              <a:rPr lang="en-AU" sz="1300" dirty="0"/>
              <a:t>Be transparent with your students about the intent behind the design</a:t>
            </a:r>
          </a:p>
          <a:p>
            <a:pPr>
              <a:lnSpc>
                <a:spcPct val="150000"/>
              </a:lnSpc>
            </a:pPr>
            <a:r>
              <a:rPr lang="en-AU" sz="1300" dirty="0"/>
              <a:t>Know what you want change to look like – gather data</a:t>
            </a:r>
          </a:p>
          <a:p>
            <a:pPr>
              <a:lnSpc>
                <a:spcPct val="150000"/>
              </a:lnSpc>
            </a:pPr>
            <a:r>
              <a:rPr lang="en-AU" sz="1300" dirty="0"/>
              <a:t>Start where you know you will have most success</a:t>
            </a:r>
          </a:p>
          <a:p>
            <a:pPr>
              <a:lnSpc>
                <a:spcPct val="150000"/>
              </a:lnSpc>
            </a:pPr>
            <a:r>
              <a:rPr lang="en-AU" sz="1300" dirty="0"/>
              <a:t>Celebrate your UDL champions - share their stories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20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2181-0DF2-5154-80E4-FA4D43EA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AU" dirty="0"/>
              <a:t>Voices from the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D1FBC-E932-20CD-08FD-FC81439E9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666" y="1428750"/>
            <a:ext cx="2438400" cy="278130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Pharmacy</a:t>
            </a:r>
          </a:p>
          <a:p>
            <a:endParaRPr lang="en-AU" dirty="0"/>
          </a:p>
          <a:p>
            <a:r>
              <a:rPr lang="en-AU" dirty="0"/>
              <a:t>Canvas design</a:t>
            </a:r>
          </a:p>
          <a:p>
            <a:endParaRPr lang="en-AU" dirty="0"/>
          </a:p>
          <a:p>
            <a:r>
              <a:rPr lang="en-AU" dirty="0">
                <a:hlinkClick r:id="rId2"/>
              </a:rPr>
              <a:t>https://educational-innovation.sydney.edu.au/teaching@sydney/transforming-a-pharmaceutical-compounding-unit-using-competency-based-assessment-and-universal-design-for-learning-udl/</a:t>
            </a:r>
            <a:endParaRPr lang="en-AU" dirty="0"/>
          </a:p>
          <a:p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173D35-92A7-6242-491A-300E76D11C3E}"/>
              </a:ext>
            </a:extLst>
          </p:cNvPr>
          <p:cNvSpPr txBox="1">
            <a:spLocks/>
          </p:cNvSpPr>
          <p:nvPr/>
        </p:nvSpPr>
        <p:spPr>
          <a:xfrm>
            <a:off x="3429000" y="1428750"/>
            <a:ext cx="2438400" cy="2781300"/>
          </a:xfrm>
          <a:prstGeom prst="rect">
            <a:avLst/>
          </a:prstGeom>
        </p:spPr>
        <p:txBody>
          <a:bodyPr wrap="square" lIns="0" tIns="0" rIns="0" bIns="0" numCol="1" spcCol="252000">
            <a:noAutofit/>
          </a:bodyPr>
          <a:lstStyle>
            <a:lvl1pPr marL="171450" indent="-171450">
              <a:buClr>
                <a:schemeClr val="tx2"/>
              </a:buClr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ea typeface="+mn-ea"/>
                <a:cs typeface="Arial"/>
              </a:defRPr>
            </a:lvl1pPr>
            <a:lvl2pPr marL="628650" indent="-171450">
              <a:buFont typeface="System Font Regular"/>
              <a:buChar char="-"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Veterinary Science</a:t>
            </a:r>
          </a:p>
          <a:p>
            <a:endParaRPr lang="en-AU" dirty="0"/>
          </a:p>
          <a:p>
            <a:r>
              <a:rPr lang="en-AU" dirty="0"/>
              <a:t>Group work design </a:t>
            </a:r>
          </a:p>
          <a:p>
            <a:endParaRPr lang="en-AU" dirty="0"/>
          </a:p>
          <a:p>
            <a:r>
              <a:rPr lang="en-AU" dirty="0">
                <a:hlinkClick r:id="rId3"/>
              </a:rPr>
              <a:t>https://educational-innovation.sydney.edu.au/teaching@sydney/making-group-work-relevant-meaningful-and-accessible-universal-design-for-learning-in-practice/</a:t>
            </a:r>
            <a:endParaRPr lang="en-AU" dirty="0"/>
          </a:p>
          <a:p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41075B-BDF4-A1E0-F2F5-3A917D804798}"/>
              </a:ext>
            </a:extLst>
          </p:cNvPr>
          <p:cNvSpPr txBox="1">
            <a:spLocks/>
          </p:cNvSpPr>
          <p:nvPr/>
        </p:nvSpPr>
        <p:spPr>
          <a:xfrm>
            <a:off x="6155334" y="1352550"/>
            <a:ext cx="2438400" cy="2781300"/>
          </a:xfrm>
          <a:prstGeom prst="rect">
            <a:avLst/>
          </a:prstGeom>
        </p:spPr>
        <p:txBody>
          <a:bodyPr wrap="square" lIns="0" tIns="0" rIns="0" bIns="0" numCol="1" spcCol="252000">
            <a:noAutofit/>
          </a:bodyPr>
          <a:lstStyle>
            <a:lvl1pPr marL="171450" indent="-171450">
              <a:buClr>
                <a:schemeClr val="tx2"/>
              </a:buClr>
              <a:buFont typeface="System Font Regular"/>
              <a:buChar char="-"/>
              <a:defRPr sz="1000" b="0" i="0">
                <a:solidFill>
                  <a:srgbClr val="3C3C3B"/>
                </a:solidFill>
                <a:latin typeface="Arial"/>
                <a:ea typeface="+mn-ea"/>
                <a:cs typeface="Arial"/>
              </a:defRPr>
            </a:lvl1pPr>
            <a:lvl2pPr marL="628650" indent="-171450">
              <a:buFont typeface="System Font Regular"/>
              <a:buChar char="-"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Exercise and sport science</a:t>
            </a:r>
          </a:p>
          <a:p>
            <a:endParaRPr lang="en-AU" dirty="0"/>
          </a:p>
          <a:p>
            <a:r>
              <a:rPr lang="en-AU" dirty="0"/>
              <a:t>Assessment design</a:t>
            </a:r>
          </a:p>
          <a:p>
            <a:endParaRPr lang="en-AU" dirty="0"/>
          </a:p>
          <a:p>
            <a:r>
              <a:rPr lang="en-AU" dirty="0">
                <a:hlinkClick r:id="rId4"/>
              </a:rPr>
              <a:t>https://educational-innovation.sydney.edu.au/teaching@sydney/rethinking-assessment-design-one-small-step-at-a-time/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603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 of the cover of The University of Sydney's 2032 Strategy. The cover includes images of staff and students around the University campus.">
            <a:extLst>
              <a:ext uri="{FF2B5EF4-FFF2-40B4-BE49-F238E27FC236}">
                <a16:creationId xmlns:a16="http://schemas.microsoft.com/office/drawing/2014/main" id="{81BC488D-5669-A88B-4023-E796F112C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855" y="15586"/>
            <a:ext cx="4571999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299BFFD-436B-B82D-84D5-E3A53975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949" y="1103352"/>
            <a:ext cx="3055938" cy="1107996"/>
          </a:xfrm>
        </p:spPr>
        <p:txBody>
          <a:bodyPr/>
          <a:lstStyle/>
          <a:p>
            <a:r>
              <a:rPr lang="en-AU" dirty="0"/>
              <a:t>Designing for Diversity Project</a:t>
            </a:r>
            <a:br>
              <a:rPr lang="en-AU" dirty="0"/>
            </a:br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820881-F8D9-B4FB-8540-D39C7A8EBFD7}"/>
              </a:ext>
            </a:extLst>
          </p:cNvPr>
          <p:cNvSpPr txBox="1">
            <a:spLocks/>
          </p:cNvSpPr>
          <p:nvPr/>
        </p:nvSpPr>
        <p:spPr>
          <a:xfrm>
            <a:off x="5339949" y="2013751"/>
            <a:ext cx="3055938" cy="2070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00" b="0" i="0">
                <a:solidFill>
                  <a:srgbClr val="3C3C3B"/>
                </a:solidFill>
                <a:latin typeface="Arial"/>
                <a:ea typeface="+mn-ea"/>
                <a:cs typeface="Arial"/>
              </a:defRPr>
            </a:lvl1pPr>
            <a:lvl2pPr marL="4572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Response to the Strategy: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solidFill>
                <a:srgbClr val="000000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We will design purposeful learning environments which are flexible and deliver the best outcomes to allow all students to flourish, anytime and anywhere.  </a:t>
            </a:r>
            <a:endParaRPr lang="en-AU" sz="1300" dirty="0">
              <a:solidFill>
                <a:srgbClr val="000000"/>
              </a:solidFill>
              <a:latin typeface="+mj-lt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i="1" dirty="0">
                <a:solidFill>
                  <a:srgbClr val="000000"/>
                </a:solidFill>
                <a:effectLst/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- embed best practices for online and blended teaching delivery, such as accessibility standards and </a:t>
            </a:r>
            <a:r>
              <a:rPr lang="en-US" sz="1300" i="1" dirty="0">
                <a:solidFill>
                  <a:schemeClr val="accent1"/>
                </a:solidFill>
                <a:effectLst/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Universal Design for Learning…</a:t>
            </a:r>
            <a:endParaRPr lang="en-US" sz="1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2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7243-B134-FA5B-1E28-8BB7C7E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AU" dirty="0"/>
              <a:t>Failure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C2CF-ABC7-E403-44A3-B8707431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200150"/>
            <a:ext cx="6508750" cy="45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200" dirty="0"/>
              <a:t>Failure rates vary hugely within student cohorts with noticeably lower success rates for:</a:t>
            </a:r>
          </a:p>
          <a:p>
            <a:pPr lvl="1">
              <a:lnSpc>
                <a:spcPct val="150000"/>
              </a:lnSpc>
            </a:pPr>
            <a:r>
              <a:rPr lang="en-AU" sz="1200" dirty="0"/>
              <a:t>First year students</a:t>
            </a:r>
          </a:p>
          <a:p>
            <a:pPr lvl="1">
              <a:lnSpc>
                <a:spcPct val="150000"/>
              </a:lnSpc>
            </a:pPr>
            <a:r>
              <a:rPr lang="en-AU" sz="1200" dirty="0"/>
              <a:t>International students</a:t>
            </a:r>
          </a:p>
          <a:p>
            <a:pPr lvl="1">
              <a:lnSpc>
                <a:spcPct val="150000"/>
              </a:lnSpc>
            </a:pPr>
            <a:r>
              <a:rPr lang="en-AU" sz="1200" dirty="0"/>
              <a:t>Equity students</a:t>
            </a:r>
          </a:p>
          <a:p>
            <a:endParaRPr lang="en-AU" sz="1200" dirty="0"/>
          </a:p>
        </p:txBody>
      </p:sp>
      <p:grpSp>
        <p:nvGrpSpPr>
          <p:cNvPr id="10" name="Group 9" descr="Screenshot of a graph indicating the trend of increasing fail rates for students at the University of Sydney and highlighting the achievement gaps that exist between equity groups and other students.">
            <a:extLst>
              <a:ext uri="{FF2B5EF4-FFF2-40B4-BE49-F238E27FC236}">
                <a16:creationId xmlns:a16="http://schemas.microsoft.com/office/drawing/2014/main" id="{CC4C7DA3-2A9C-2BB2-C9F1-97119744D97A}"/>
              </a:ext>
            </a:extLst>
          </p:cNvPr>
          <p:cNvGrpSpPr/>
          <p:nvPr/>
        </p:nvGrpSpPr>
        <p:grpSpPr>
          <a:xfrm>
            <a:off x="1143000" y="2208770"/>
            <a:ext cx="7423150" cy="2774634"/>
            <a:chOff x="1143000" y="2208770"/>
            <a:chExt cx="7423150" cy="27746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9DC7FD-F34C-EC17-A57D-7A839EEF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29"/>
            <a:stretch/>
          </p:blipFill>
          <p:spPr>
            <a:xfrm>
              <a:off x="1600200" y="2208770"/>
              <a:ext cx="6965950" cy="27746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0B1F58-E818-6649-3ED0-D87B8E28E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6442"/>
            <a:stretch/>
          </p:blipFill>
          <p:spPr>
            <a:xfrm>
              <a:off x="1143000" y="2208770"/>
              <a:ext cx="268551" cy="277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56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7243-B134-FA5B-1E28-8BB7C7E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648234"/>
            <a:ext cx="7988300" cy="369332"/>
          </a:xfrm>
        </p:spPr>
        <p:txBody>
          <a:bodyPr/>
          <a:lstStyle/>
          <a:p>
            <a:r>
              <a:rPr lang="en-AU" dirty="0"/>
              <a:t>Start with student voice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C2CF-ABC7-E403-44A3-B8707431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124391"/>
            <a:ext cx="6673850" cy="457200"/>
          </a:xfrm>
        </p:spPr>
        <p:txBody>
          <a:bodyPr/>
          <a:lstStyle/>
          <a:p>
            <a:pPr marL="0" indent="0">
              <a:buNone/>
            </a:pPr>
            <a:r>
              <a:rPr lang="en-GB" sz="1300" dirty="0"/>
              <a:t>Tell us about a unit of study that presented barriers to your learning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Tell us about a unit of study that really supported your learning</a:t>
            </a:r>
          </a:p>
          <a:p>
            <a:endParaRPr lang="en-AU" sz="1200" dirty="0"/>
          </a:p>
        </p:txBody>
      </p:sp>
      <p:grpSp>
        <p:nvGrpSpPr>
          <p:cNvPr id="4" name="Group 3" descr="International student">
            <a:extLst>
              <a:ext uri="{FF2B5EF4-FFF2-40B4-BE49-F238E27FC236}">
                <a16:creationId xmlns:a16="http://schemas.microsoft.com/office/drawing/2014/main" id="{CA641AE2-51BB-0D79-3D74-14F5EA9B2BA1}"/>
              </a:ext>
            </a:extLst>
          </p:cNvPr>
          <p:cNvGrpSpPr/>
          <p:nvPr/>
        </p:nvGrpSpPr>
        <p:grpSpPr>
          <a:xfrm>
            <a:off x="76287" y="1930736"/>
            <a:ext cx="2028053" cy="1082278"/>
            <a:chOff x="59429" y="1348295"/>
            <a:chExt cx="2028053" cy="1082278"/>
          </a:xfrm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B9A0A772-A5C9-E024-31B9-126EC325ABA2}"/>
                </a:ext>
              </a:extLst>
            </p:cNvPr>
            <p:cNvSpPr/>
            <p:nvPr/>
          </p:nvSpPr>
          <p:spPr>
            <a:xfrm>
              <a:off x="59429" y="1348295"/>
              <a:ext cx="2028053" cy="108227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231481"/>
                <a:satOff val="7236"/>
                <a:lumOff val="6798"/>
                <a:alphaOff val="0"/>
              </a:schemeClr>
            </a:fillRef>
            <a:effectRef idx="0">
              <a:schemeClr val="accent3">
                <a:hueOff val="-3231481"/>
                <a:satOff val="7236"/>
                <a:lumOff val="679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Arrow: Chevron 4">
              <a:extLst>
                <a:ext uri="{FF2B5EF4-FFF2-40B4-BE49-F238E27FC236}">
                  <a16:creationId xmlns:a16="http://schemas.microsoft.com/office/drawing/2014/main" id="{AFB01377-56B0-9B48-EFCA-2F5F9409C2F2}"/>
                </a:ext>
              </a:extLst>
            </p:cNvPr>
            <p:cNvSpPr txBox="1"/>
            <p:nvPr/>
          </p:nvSpPr>
          <p:spPr>
            <a:xfrm>
              <a:off x="600568" y="1348295"/>
              <a:ext cx="1211374" cy="1082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kern="1200" dirty="0"/>
                <a:t>International student</a:t>
              </a:r>
              <a:endParaRPr lang="en-GB" sz="1500" kern="1200" dirty="0"/>
            </a:p>
          </p:txBody>
        </p:sp>
      </p:grpSp>
      <p:grpSp>
        <p:nvGrpSpPr>
          <p:cNvPr id="5" name="Group 4" descr="Barrier: inadequate audio set up and accessibility to lectures and associated material.">
            <a:extLst>
              <a:ext uri="{FF2B5EF4-FFF2-40B4-BE49-F238E27FC236}">
                <a16:creationId xmlns:a16="http://schemas.microsoft.com/office/drawing/2014/main" id="{DB0AE519-7776-AEC0-3D4E-8EBCB15F4404}"/>
              </a:ext>
            </a:extLst>
          </p:cNvPr>
          <p:cNvGrpSpPr/>
          <p:nvPr/>
        </p:nvGrpSpPr>
        <p:grpSpPr>
          <a:xfrm>
            <a:off x="1752600" y="1885950"/>
            <a:ext cx="2659210" cy="1171856"/>
            <a:chOff x="1735742" y="1303509"/>
            <a:chExt cx="2659210" cy="1171856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3DC3775B-0AC7-3958-11A3-9A3409C8A8B1}"/>
                </a:ext>
              </a:extLst>
            </p:cNvPr>
            <p:cNvSpPr/>
            <p:nvPr/>
          </p:nvSpPr>
          <p:spPr>
            <a:xfrm>
              <a:off x="1735742" y="1303509"/>
              <a:ext cx="2659210" cy="117185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2626895"/>
                <a:satOff val="6287"/>
                <a:lumOff val="1484"/>
                <a:alphaOff val="0"/>
              </a:schemeClr>
            </a:lnRef>
            <a:fillRef idx="1">
              <a:schemeClr val="accent3">
                <a:tint val="40000"/>
                <a:alpha val="90000"/>
                <a:hueOff val="-2626895"/>
                <a:satOff val="6287"/>
                <a:lumOff val="148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2626895"/>
                <a:satOff val="6287"/>
                <a:lumOff val="148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5" name="Arrow: Chevron 6">
              <a:extLst>
                <a:ext uri="{FF2B5EF4-FFF2-40B4-BE49-F238E27FC236}">
                  <a16:creationId xmlns:a16="http://schemas.microsoft.com/office/drawing/2014/main" id="{269AD70B-DCDE-A249-0108-5935009A9CCF}"/>
                </a:ext>
              </a:extLst>
            </p:cNvPr>
            <p:cNvSpPr txBox="1"/>
            <p:nvPr/>
          </p:nvSpPr>
          <p:spPr>
            <a:xfrm>
              <a:off x="2321670" y="1303509"/>
              <a:ext cx="1487354" cy="1171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AU" sz="1050" b="1" kern="1200"/>
                <a:t>Barrier:</a:t>
              </a:r>
              <a:r>
                <a:rPr lang="en-AU" sz="1050" kern="1200"/>
                <a:t> inadequate audio set up and accessibility to lectures and associated material</a:t>
              </a:r>
              <a:endParaRPr lang="en-GB" sz="1050" kern="1200"/>
            </a:p>
          </p:txBody>
        </p:sp>
      </p:grpSp>
      <p:grpSp>
        <p:nvGrpSpPr>
          <p:cNvPr id="6" name="Group 5" descr="Solution: designing more accessible content by utilising multiple means of communicating material and adjusting mode of delivery.">
            <a:extLst>
              <a:ext uri="{FF2B5EF4-FFF2-40B4-BE49-F238E27FC236}">
                <a16:creationId xmlns:a16="http://schemas.microsoft.com/office/drawing/2014/main" id="{CF57734D-877B-7A4C-8171-016CE07E3C4F}"/>
              </a:ext>
            </a:extLst>
          </p:cNvPr>
          <p:cNvGrpSpPr/>
          <p:nvPr/>
        </p:nvGrpSpPr>
        <p:grpSpPr>
          <a:xfrm>
            <a:off x="4097409" y="1906575"/>
            <a:ext cx="2659210" cy="1171856"/>
            <a:chOff x="4080551" y="1324134"/>
            <a:chExt cx="2659210" cy="1171856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5DEB40EA-3BE7-F2EA-1CB9-F7B1BCAAC825}"/>
                </a:ext>
              </a:extLst>
            </p:cNvPr>
            <p:cNvSpPr/>
            <p:nvPr/>
          </p:nvSpPr>
          <p:spPr>
            <a:xfrm>
              <a:off x="4080551" y="1324134"/>
              <a:ext cx="2659210" cy="117185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3502527"/>
                <a:satOff val="8383"/>
                <a:lumOff val="1978"/>
                <a:alphaOff val="0"/>
              </a:schemeClr>
            </a:lnRef>
            <a:fillRef idx="1">
              <a:schemeClr val="accent3">
                <a:tint val="40000"/>
                <a:alpha val="90000"/>
                <a:hueOff val="-3502527"/>
                <a:satOff val="8383"/>
                <a:lumOff val="197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3502527"/>
                <a:satOff val="8383"/>
                <a:lumOff val="197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3" name="Arrow: Chevron 8">
              <a:extLst>
                <a:ext uri="{FF2B5EF4-FFF2-40B4-BE49-F238E27FC236}">
                  <a16:creationId xmlns:a16="http://schemas.microsoft.com/office/drawing/2014/main" id="{3A3D951D-FC86-1BBF-8B2F-D51B6E17F6B5}"/>
                </a:ext>
              </a:extLst>
            </p:cNvPr>
            <p:cNvSpPr txBox="1"/>
            <p:nvPr/>
          </p:nvSpPr>
          <p:spPr>
            <a:xfrm>
              <a:off x="4666479" y="1324134"/>
              <a:ext cx="1487354" cy="1171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AU" sz="1050" b="1" kern="1200"/>
                <a:t>Solution:</a:t>
              </a:r>
              <a:r>
                <a:rPr lang="en-AU" sz="1050" kern="1200"/>
                <a:t> designing more accessible content by utilising multiple means of communicating material and adjusting mode of delivery </a:t>
              </a:r>
              <a:endParaRPr lang="en-GB" sz="1050" kern="1200"/>
            </a:p>
          </p:txBody>
        </p:sp>
      </p:grpSp>
      <p:grpSp>
        <p:nvGrpSpPr>
          <p:cNvPr id="7" name="Group 6" descr="Impact: all students desiring or requiring different modes of engaging with the lectures needs were met.">
            <a:extLst>
              <a:ext uri="{FF2B5EF4-FFF2-40B4-BE49-F238E27FC236}">
                <a16:creationId xmlns:a16="http://schemas.microsoft.com/office/drawing/2014/main" id="{5D2171C4-9D88-865C-D8AC-4578BB287BA0}"/>
              </a:ext>
            </a:extLst>
          </p:cNvPr>
          <p:cNvGrpSpPr/>
          <p:nvPr/>
        </p:nvGrpSpPr>
        <p:grpSpPr>
          <a:xfrm>
            <a:off x="6442218" y="1906575"/>
            <a:ext cx="2659210" cy="1171856"/>
            <a:chOff x="6425360" y="1324134"/>
            <a:chExt cx="2659210" cy="1171856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A32BB039-26AF-9CBC-BD5B-D2BB362EAC80}"/>
                </a:ext>
              </a:extLst>
            </p:cNvPr>
            <p:cNvSpPr/>
            <p:nvPr/>
          </p:nvSpPr>
          <p:spPr>
            <a:xfrm>
              <a:off x="6425360" y="1324134"/>
              <a:ext cx="2659210" cy="117185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4378159"/>
                <a:satOff val="10479"/>
                <a:lumOff val="2473"/>
                <a:alphaOff val="0"/>
              </a:schemeClr>
            </a:lnRef>
            <a:fillRef idx="1">
              <a:schemeClr val="accent3">
                <a:tint val="40000"/>
                <a:alpha val="90000"/>
                <a:hueOff val="-4378159"/>
                <a:satOff val="10479"/>
                <a:lumOff val="247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4378159"/>
                <a:satOff val="10479"/>
                <a:lumOff val="247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Arrow: Chevron 10">
              <a:extLst>
                <a:ext uri="{FF2B5EF4-FFF2-40B4-BE49-F238E27FC236}">
                  <a16:creationId xmlns:a16="http://schemas.microsoft.com/office/drawing/2014/main" id="{8A0F00BF-031D-ABC1-0DE4-BDF8216B454F}"/>
                </a:ext>
              </a:extLst>
            </p:cNvPr>
            <p:cNvSpPr txBox="1"/>
            <p:nvPr/>
          </p:nvSpPr>
          <p:spPr>
            <a:xfrm>
              <a:off x="7011288" y="1324134"/>
              <a:ext cx="1487354" cy="1171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0" lvl="0" indent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AU" sz="1050" b="1" kern="1200" dirty="0"/>
                <a:t>Impact:</a:t>
              </a:r>
              <a:r>
                <a:rPr lang="en-AU" sz="1050" kern="1200" dirty="0"/>
                <a:t> </a:t>
              </a:r>
              <a:r>
                <a:rPr lang="en-AU" sz="1050" i="1" u="sng" kern="1200" dirty="0"/>
                <a:t>all students</a:t>
              </a:r>
              <a:r>
                <a:rPr lang="en-AU" sz="1050" u="sng" kern="1200" dirty="0"/>
                <a:t> </a:t>
              </a:r>
              <a:r>
                <a:rPr lang="en-AU" sz="1050" kern="1200" dirty="0"/>
                <a:t>desiring or requiring different modes of engaging with the lectures needs were met.</a:t>
              </a:r>
              <a:r>
                <a:rPr lang="en-AU" sz="1050" kern="1200" dirty="0">
                  <a:latin typeface="Arial" panose="020B0604020202020204"/>
                </a:rPr>
                <a:t> </a:t>
              </a:r>
              <a:endParaRPr lang="en-GB" sz="1050" kern="1200" dirty="0"/>
            </a:p>
          </p:txBody>
        </p:sp>
      </p:grpSp>
      <p:grpSp>
        <p:nvGrpSpPr>
          <p:cNvPr id="8" name="Group 7" descr="Student with a disability">
            <a:extLst>
              <a:ext uri="{FF2B5EF4-FFF2-40B4-BE49-F238E27FC236}">
                <a16:creationId xmlns:a16="http://schemas.microsoft.com/office/drawing/2014/main" id="{937ABEAF-EEC3-6802-E307-40374C231CCE}"/>
              </a:ext>
            </a:extLst>
          </p:cNvPr>
          <p:cNvGrpSpPr/>
          <p:nvPr/>
        </p:nvGrpSpPr>
        <p:grpSpPr>
          <a:xfrm>
            <a:off x="76287" y="3274739"/>
            <a:ext cx="2028053" cy="1082278"/>
            <a:chOff x="59429" y="2692298"/>
            <a:chExt cx="2028053" cy="1082278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F117FBAE-8AE5-D5EC-9CCF-C0CE180E98E8}"/>
                </a:ext>
              </a:extLst>
            </p:cNvPr>
            <p:cNvSpPr/>
            <p:nvPr/>
          </p:nvSpPr>
          <p:spPr>
            <a:xfrm>
              <a:off x="59429" y="2692298"/>
              <a:ext cx="2028053" cy="108227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462962"/>
                <a:satOff val="14473"/>
                <a:lumOff val="13595"/>
                <a:alphaOff val="0"/>
              </a:schemeClr>
            </a:fillRef>
            <a:effectRef idx="0">
              <a:schemeClr val="accent3">
                <a:hueOff val="-6462962"/>
                <a:satOff val="14473"/>
                <a:lumOff val="1359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Arrow: Chevron 12">
              <a:extLst>
                <a:ext uri="{FF2B5EF4-FFF2-40B4-BE49-F238E27FC236}">
                  <a16:creationId xmlns:a16="http://schemas.microsoft.com/office/drawing/2014/main" id="{0BF54DB8-7C79-B7BB-62AA-275F16BD12C6}"/>
                </a:ext>
              </a:extLst>
            </p:cNvPr>
            <p:cNvSpPr txBox="1"/>
            <p:nvPr/>
          </p:nvSpPr>
          <p:spPr>
            <a:xfrm>
              <a:off x="600568" y="2692298"/>
              <a:ext cx="945775" cy="1082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kern="1200" dirty="0"/>
                <a:t> Student with a disability</a:t>
              </a:r>
            </a:p>
          </p:txBody>
        </p:sp>
      </p:grpSp>
      <p:grpSp>
        <p:nvGrpSpPr>
          <p:cNvPr id="9" name="Group 8" descr="Barrier: inflexible learning environment and rigid assessment forms.">
            <a:extLst>
              <a:ext uri="{FF2B5EF4-FFF2-40B4-BE49-F238E27FC236}">
                <a16:creationId xmlns:a16="http://schemas.microsoft.com/office/drawing/2014/main" id="{00122809-31F8-AC22-74C5-C0F1945BB9C3}"/>
              </a:ext>
            </a:extLst>
          </p:cNvPr>
          <p:cNvGrpSpPr/>
          <p:nvPr/>
        </p:nvGrpSpPr>
        <p:grpSpPr>
          <a:xfrm>
            <a:off x="1752600" y="3229950"/>
            <a:ext cx="2659210" cy="1171856"/>
            <a:chOff x="1735742" y="2647509"/>
            <a:chExt cx="2659210" cy="1171856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A9C12106-12EE-857D-8ACD-C95FA58035A9}"/>
                </a:ext>
              </a:extLst>
            </p:cNvPr>
            <p:cNvSpPr/>
            <p:nvPr/>
          </p:nvSpPr>
          <p:spPr>
            <a:xfrm>
              <a:off x="1735742" y="2647509"/>
              <a:ext cx="2659210" cy="117185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5253791"/>
                <a:satOff val="12575"/>
                <a:lumOff val="2967"/>
                <a:alphaOff val="0"/>
              </a:schemeClr>
            </a:lnRef>
            <a:fillRef idx="1">
              <a:schemeClr val="accent3">
                <a:tint val="40000"/>
                <a:alpha val="90000"/>
                <a:hueOff val="-5253791"/>
                <a:satOff val="12575"/>
                <a:lumOff val="296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5253791"/>
                <a:satOff val="12575"/>
                <a:lumOff val="296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Arrow: Chevron 14">
              <a:extLst>
                <a:ext uri="{FF2B5EF4-FFF2-40B4-BE49-F238E27FC236}">
                  <a16:creationId xmlns:a16="http://schemas.microsoft.com/office/drawing/2014/main" id="{9451B0F5-7AED-7B54-45B4-2DF7BEECD9D3}"/>
                </a:ext>
              </a:extLst>
            </p:cNvPr>
            <p:cNvSpPr txBox="1"/>
            <p:nvPr/>
          </p:nvSpPr>
          <p:spPr>
            <a:xfrm>
              <a:off x="2321670" y="2647509"/>
              <a:ext cx="1487354" cy="1171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0" lvl="0" indent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AU" sz="1050" b="1" kern="1200"/>
                <a:t>Barrier:</a:t>
              </a:r>
              <a:r>
                <a:rPr lang="en-AU" sz="1050" kern="1200"/>
                <a:t> </a:t>
              </a:r>
              <a:r>
                <a:rPr lang="en-AU" sz="1050" kern="1200">
                  <a:solidFill>
                    <a:srgbClr val="000000"/>
                  </a:solidFill>
                </a:rPr>
                <a:t>inflexible learning environment and rigid assessment forms</a:t>
              </a:r>
              <a:endParaRPr lang="en-GB" sz="1050" kern="1200"/>
            </a:p>
          </p:txBody>
        </p:sp>
      </p:grpSp>
      <p:grpSp>
        <p:nvGrpSpPr>
          <p:cNvPr id="10" name="Group 9" descr="Solution: designing more flexibility into the course and presenting an adaptive framework for assessment.">
            <a:extLst>
              <a:ext uri="{FF2B5EF4-FFF2-40B4-BE49-F238E27FC236}">
                <a16:creationId xmlns:a16="http://schemas.microsoft.com/office/drawing/2014/main" id="{BE67C5B1-7646-5EA2-B535-54E0B7ED17F3}"/>
              </a:ext>
            </a:extLst>
          </p:cNvPr>
          <p:cNvGrpSpPr/>
          <p:nvPr/>
        </p:nvGrpSpPr>
        <p:grpSpPr>
          <a:xfrm>
            <a:off x="4097409" y="3229950"/>
            <a:ext cx="2659210" cy="1171856"/>
            <a:chOff x="4080551" y="2647509"/>
            <a:chExt cx="2659210" cy="1171856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B426A776-4B66-BE85-EA7B-EEEF545E4379}"/>
                </a:ext>
              </a:extLst>
            </p:cNvPr>
            <p:cNvSpPr/>
            <p:nvPr/>
          </p:nvSpPr>
          <p:spPr>
            <a:xfrm>
              <a:off x="4080551" y="2647509"/>
              <a:ext cx="2659210" cy="117185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6129422"/>
                <a:satOff val="14671"/>
                <a:lumOff val="3462"/>
                <a:alphaOff val="0"/>
              </a:schemeClr>
            </a:lnRef>
            <a:fillRef idx="1">
              <a:schemeClr val="accent3">
                <a:tint val="40000"/>
                <a:alpha val="90000"/>
                <a:hueOff val="-6129422"/>
                <a:satOff val="14671"/>
                <a:lumOff val="346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6129422"/>
                <a:satOff val="14671"/>
                <a:lumOff val="346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Arrow: Chevron 16">
              <a:extLst>
                <a:ext uri="{FF2B5EF4-FFF2-40B4-BE49-F238E27FC236}">
                  <a16:creationId xmlns:a16="http://schemas.microsoft.com/office/drawing/2014/main" id="{3BFEFDA9-462D-000A-F682-3DC046A55A3F}"/>
                </a:ext>
              </a:extLst>
            </p:cNvPr>
            <p:cNvSpPr txBox="1"/>
            <p:nvPr/>
          </p:nvSpPr>
          <p:spPr>
            <a:xfrm>
              <a:off x="4666479" y="2647509"/>
              <a:ext cx="1487354" cy="1171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0" lvl="0" indent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AU" sz="1050" b="1" kern="1200"/>
                <a:t>Solution:</a:t>
              </a:r>
              <a:r>
                <a:rPr lang="en-AU" sz="1050" kern="1200"/>
                <a:t> </a:t>
              </a:r>
              <a:r>
                <a:rPr lang="en-AU" sz="1050" kern="1200">
                  <a:solidFill>
                    <a:srgbClr val="000000"/>
                  </a:solidFill>
                </a:rPr>
                <a:t>designing more flexibility into the course and presenting an adaptive framework for assessment</a:t>
              </a:r>
            </a:p>
          </p:txBody>
        </p:sp>
      </p:grpSp>
      <p:grpSp>
        <p:nvGrpSpPr>
          <p:cNvPr id="11" name="Group 10" descr="Impact: all students needing flexibility due to competing priorities, illness, disability or other needs are met.">
            <a:extLst>
              <a:ext uri="{FF2B5EF4-FFF2-40B4-BE49-F238E27FC236}">
                <a16:creationId xmlns:a16="http://schemas.microsoft.com/office/drawing/2014/main" id="{6EB96E97-ACA7-1B19-0D32-4B191069C8FB}"/>
              </a:ext>
            </a:extLst>
          </p:cNvPr>
          <p:cNvGrpSpPr/>
          <p:nvPr/>
        </p:nvGrpSpPr>
        <p:grpSpPr>
          <a:xfrm>
            <a:off x="6442218" y="3229950"/>
            <a:ext cx="2659210" cy="1171856"/>
            <a:chOff x="6425360" y="2647509"/>
            <a:chExt cx="2659210" cy="1171856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44A43B9D-CAC5-B098-7925-C56F816B5EF9}"/>
                </a:ext>
              </a:extLst>
            </p:cNvPr>
            <p:cNvSpPr/>
            <p:nvPr/>
          </p:nvSpPr>
          <p:spPr>
            <a:xfrm>
              <a:off x="6425360" y="2647509"/>
              <a:ext cx="2659210" cy="1171856"/>
            </a:xfrm>
            <a:prstGeom prst="chevron">
              <a:avLst/>
            </a:prstGeom>
          </p:spPr>
          <p:style>
            <a:lnRef idx="2">
              <a:schemeClr val="accent3">
                <a:tint val="40000"/>
                <a:alpha val="90000"/>
                <a:hueOff val="-7005054"/>
                <a:satOff val="16767"/>
                <a:lumOff val="3956"/>
                <a:alphaOff val="0"/>
              </a:schemeClr>
            </a:lnRef>
            <a:fillRef idx="1">
              <a:schemeClr val="accent3">
                <a:tint val="40000"/>
                <a:alpha val="90000"/>
                <a:hueOff val="-7005054"/>
                <a:satOff val="16767"/>
                <a:lumOff val="395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7005054"/>
                <a:satOff val="16767"/>
                <a:lumOff val="395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Arrow: Chevron 18">
              <a:extLst>
                <a:ext uri="{FF2B5EF4-FFF2-40B4-BE49-F238E27FC236}">
                  <a16:creationId xmlns:a16="http://schemas.microsoft.com/office/drawing/2014/main" id="{F6892A7D-D7F8-625C-0A67-018C23E4F209}"/>
                </a:ext>
              </a:extLst>
            </p:cNvPr>
            <p:cNvSpPr txBox="1"/>
            <p:nvPr/>
          </p:nvSpPr>
          <p:spPr>
            <a:xfrm>
              <a:off x="7011288" y="2647509"/>
              <a:ext cx="1487354" cy="1171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6985" rIns="0" bIns="6985" numCol="1" spcCol="1270" anchor="ctr" anchorCtr="0">
              <a:noAutofit/>
            </a:bodyPr>
            <a:lstStyle/>
            <a:p>
              <a:pPr marL="0" lvl="0" indent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Courier New" panose="02070309020205020404" pitchFamily="49" charset="0"/>
                <a:buNone/>
              </a:pPr>
              <a:r>
                <a:rPr lang="en-AU" sz="1050" b="1" kern="1200"/>
                <a:t>Impact:</a:t>
              </a:r>
              <a:r>
                <a:rPr lang="en-AU" sz="1050" kern="1200"/>
                <a:t> </a:t>
              </a:r>
              <a:r>
                <a:rPr lang="en-AU" sz="1050" i="1" u="sng" kern="1200"/>
                <a:t>all students</a:t>
              </a:r>
              <a:r>
                <a:rPr lang="en-AU" sz="1050" u="sng" kern="1200"/>
                <a:t> </a:t>
              </a:r>
              <a:r>
                <a:rPr lang="en-AU" sz="1050" kern="1200"/>
                <a:t>needing flexibility due to competing priorities, illness, disability or other needs are met.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73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C801-533E-0D3A-6C60-F6155B1D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GB" dirty="0"/>
              <a:t>Designing for Diversity project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E38C7-03FE-6948-4B0B-263876E4C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9899" y="1222204"/>
            <a:ext cx="6684962" cy="2755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Student diversity is the norm  </a:t>
            </a:r>
            <a:r>
              <a:rPr lang="en-GB" dirty="0">
                <a:solidFill>
                  <a:srgbClr val="E64626"/>
                </a:solidFill>
                <a:latin typeface="+mj-lt"/>
                <a:ea typeface="+mj-ea"/>
                <a:cs typeface="Times New Roman"/>
              </a:rPr>
              <a:t>(mindset)</a:t>
            </a:r>
          </a:p>
          <a:p>
            <a:pPr>
              <a:lnSpc>
                <a:spcPct val="150000"/>
              </a:lnSpc>
            </a:pPr>
            <a:r>
              <a:rPr lang="en-GB" dirty="0"/>
              <a:t>Identify student needs and reframe as potential barriers in environment </a:t>
            </a:r>
            <a:r>
              <a:rPr lang="en-GB" dirty="0">
                <a:solidFill>
                  <a:srgbClr val="E64626"/>
                </a:solidFill>
                <a:latin typeface="+mj-lt"/>
                <a:ea typeface="+mj-ea"/>
                <a:cs typeface="Times New Roman"/>
              </a:rPr>
              <a:t>(proactive)</a:t>
            </a:r>
          </a:p>
          <a:p>
            <a:pPr>
              <a:lnSpc>
                <a:spcPct val="150000"/>
              </a:lnSpc>
            </a:pPr>
            <a:r>
              <a:rPr lang="en-GB" dirty="0"/>
              <a:t>Start by changing one thing to remove that barrier </a:t>
            </a:r>
            <a:r>
              <a:rPr lang="en-GB" dirty="0">
                <a:solidFill>
                  <a:srgbClr val="E64626"/>
                </a:solidFill>
                <a:latin typeface="+mj-lt"/>
                <a:ea typeface="+mj-ea"/>
                <a:cs typeface="Times New Roman"/>
              </a:rPr>
              <a:t>(intentional)</a:t>
            </a:r>
          </a:p>
          <a:p>
            <a:pPr>
              <a:lnSpc>
                <a:spcPct val="150000"/>
              </a:lnSpc>
            </a:pPr>
            <a:r>
              <a:rPr lang="en-GB" dirty="0"/>
              <a:t>Evaluate and iterate </a:t>
            </a:r>
            <a:r>
              <a:rPr lang="en-GB" dirty="0">
                <a:solidFill>
                  <a:srgbClr val="E64626"/>
                </a:solidFill>
                <a:latin typeface="+mj-lt"/>
                <a:ea typeface="+mj-ea"/>
                <a:cs typeface="Times New Roman"/>
              </a:rPr>
              <a:t>(iterative)</a:t>
            </a:r>
          </a:p>
        </p:txBody>
      </p:sp>
      <p:grpSp>
        <p:nvGrpSpPr>
          <p:cNvPr id="4" name="Group 3" descr="Step 1 - think about who your learners are.">
            <a:extLst>
              <a:ext uri="{FF2B5EF4-FFF2-40B4-BE49-F238E27FC236}">
                <a16:creationId xmlns:a16="http://schemas.microsoft.com/office/drawing/2014/main" id="{FC7E2A7B-A8F3-ABDB-D78E-81D59C990FE8}"/>
              </a:ext>
            </a:extLst>
          </p:cNvPr>
          <p:cNvGrpSpPr/>
          <p:nvPr/>
        </p:nvGrpSpPr>
        <p:grpSpPr>
          <a:xfrm>
            <a:off x="584863" y="2724150"/>
            <a:ext cx="1771809" cy="1771809"/>
            <a:chOff x="560422" y="1811725"/>
            <a:chExt cx="1771809" cy="1771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B3BF08-E7F1-6E95-FD37-4CBA9E18A334}"/>
                </a:ext>
              </a:extLst>
            </p:cNvPr>
            <p:cNvGrpSpPr/>
            <p:nvPr/>
          </p:nvGrpSpPr>
          <p:grpSpPr>
            <a:xfrm>
              <a:off x="560422" y="1811725"/>
              <a:ext cx="1771809" cy="1771809"/>
              <a:chOff x="560422" y="1811725"/>
              <a:chExt cx="1771809" cy="1771809"/>
            </a:xfrm>
          </p:grpSpPr>
          <p:sp>
            <p:nvSpPr>
              <p:cNvPr id="7" name="Shape 276">
                <a:extLst>
                  <a:ext uri="{FF2B5EF4-FFF2-40B4-BE49-F238E27FC236}">
                    <a16:creationId xmlns:a16="http://schemas.microsoft.com/office/drawing/2014/main" id="{CFA0F25C-029D-835D-FAA3-0EDD3CF684D2}"/>
                  </a:ext>
                </a:extLst>
              </p:cNvPr>
              <p:cNvSpPr/>
              <p:nvPr/>
            </p:nvSpPr>
            <p:spPr>
              <a:xfrm>
                <a:off x="560422" y="1811725"/>
                <a:ext cx="1771809" cy="17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>
                <a:lvl1pPr>
                  <a:defRPr sz="10700" b="1">
                    <a:solidFill>
                      <a:srgbClr val="FCFBFB"/>
                    </a:solidFill>
                    <a:latin typeface="helium"/>
                    <a:ea typeface="helium"/>
                    <a:cs typeface="helium"/>
                    <a:sym typeface="helium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endParaRPr lang="en-AU" sz="22200" b="1">
                  <a:solidFill>
                    <a:srgbClr val="FFFFFF"/>
                  </a:solidFill>
                  <a:latin typeface="et-line"/>
                  <a:cs typeface="et-line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4E4D32-D682-A31F-FBD5-43C346852666}"/>
                  </a:ext>
                </a:extLst>
              </p:cNvPr>
              <p:cNvSpPr txBox="1"/>
              <p:nvPr/>
            </p:nvSpPr>
            <p:spPr>
              <a:xfrm>
                <a:off x="709726" y="2662593"/>
                <a:ext cx="147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+mn-lt"/>
                  </a:rPr>
                  <a:t>LEARNERS 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+mn-lt"/>
                    <a:ea typeface="Roboto Light" panose="02000000000000000000" pitchFamily="2" charset="0"/>
                  </a:rPr>
                  <a:t>Who are my learners?</a:t>
                </a:r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54FDD82-5B60-137A-FA9C-8384FCD59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2073" y="2085487"/>
              <a:ext cx="348506" cy="3485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9" name="Group 8" descr="Step 2 - ask yourself what is the learning goal?">
            <a:extLst>
              <a:ext uri="{FF2B5EF4-FFF2-40B4-BE49-F238E27FC236}">
                <a16:creationId xmlns:a16="http://schemas.microsoft.com/office/drawing/2014/main" id="{C9FA07FD-612D-648D-F34C-75FC4D692870}"/>
              </a:ext>
            </a:extLst>
          </p:cNvPr>
          <p:cNvGrpSpPr/>
          <p:nvPr/>
        </p:nvGrpSpPr>
        <p:grpSpPr>
          <a:xfrm>
            <a:off x="2147993" y="2724150"/>
            <a:ext cx="1771809" cy="1771809"/>
            <a:chOff x="2123552" y="1811725"/>
            <a:chExt cx="1771809" cy="17718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96CA5C-874E-06BA-59C7-29914BF8F0F7}"/>
                </a:ext>
              </a:extLst>
            </p:cNvPr>
            <p:cNvGrpSpPr/>
            <p:nvPr/>
          </p:nvGrpSpPr>
          <p:grpSpPr>
            <a:xfrm>
              <a:off x="2123552" y="1811725"/>
              <a:ext cx="1771809" cy="1771809"/>
              <a:chOff x="560422" y="1811725"/>
              <a:chExt cx="1771809" cy="1771809"/>
            </a:xfrm>
          </p:grpSpPr>
          <p:sp>
            <p:nvSpPr>
              <p:cNvPr id="12" name="Shape 276">
                <a:extLst>
                  <a:ext uri="{FF2B5EF4-FFF2-40B4-BE49-F238E27FC236}">
                    <a16:creationId xmlns:a16="http://schemas.microsoft.com/office/drawing/2014/main" id="{9CAB25B5-D1DC-4372-7F4A-D8E739DC7276}"/>
                  </a:ext>
                </a:extLst>
              </p:cNvPr>
              <p:cNvSpPr/>
              <p:nvPr/>
            </p:nvSpPr>
            <p:spPr>
              <a:xfrm>
                <a:off x="560422" y="1811725"/>
                <a:ext cx="1771809" cy="17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>
                  <a:alpha val="9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>
                <a:lvl1pPr>
                  <a:defRPr sz="10700" b="1">
                    <a:solidFill>
                      <a:srgbClr val="FCFBFB"/>
                    </a:solidFill>
                    <a:latin typeface="helium"/>
                    <a:ea typeface="helium"/>
                    <a:cs typeface="helium"/>
                    <a:sym typeface="helium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endParaRPr lang="en-AU" sz="22200" b="1">
                  <a:solidFill>
                    <a:srgbClr val="FFFFFF"/>
                  </a:solidFill>
                  <a:latin typeface="et-line"/>
                  <a:cs typeface="et-line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CEDCE7-5DDB-2B75-4469-30C7B7F21448}"/>
                  </a:ext>
                </a:extLst>
              </p:cNvPr>
              <p:cNvSpPr txBox="1"/>
              <p:nvPr/>
            </p:nvSpPr>
            <p:spPr>
              <a:xfrm>
                <a:off x="709726" y="2662593"/>
                <a:ext cx="1473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+mn-lt"/>
                  </a:rPr>
                  <a:t>GOAL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+mn-lt"/>
                    <a:ea typeface="Roboto Light" panose="02000000000000000000" pitchFamily="2" charset="0"/>
                  </a:rPr>
                  <a:t>What is the learning goal?</a:t>
                </a:r>
              </a:p>
            </p:txBody>
          </p:sp>
        </p:grpSp>
        <p:pic>
          <p:nvPicPr>
            <p:cNvPr id="11" name="Graphic 20">
              <a:extLst>
                <a:ext uri="{FF2B5EF4-FFF2-40B4-BE49-F238E27FC236}">
                  <a16:creationId xmlns:a16="http://schemas.microsoft.com/office/drawing/2014/main" id="{474AB821-F8B6-CA3A-DA6B-942395B78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1986" y="2092271"/>
              <a:ext cx="334939" cy="334939"/>
            </a:xfrm>
            <a:prstGeom prst="rect">
              <a:avLst/>
            </a:prstGeom>
          </p:spPr>
        </p:pic>
      </p:grpSp>
      <p:grpSp>
        <p:nvGrpSpPr>
          <p:cNvPr id="14" name="Group 13" descr="Step 3 - What are the barriers to learning?">
            <a:extLst>
              <a:ext uri="{FF2B5EF4-FFF2-40B4-BE49-F238E27FC236}">
                <a16:creationId xmlns:a16="http://schemas.microsoft.com/office/drawing/2014/main" id="{BB698378-46AD-26E2-B60D-3C5C790BE40C}"/>
              </a:ext>
            </a:extLst>
          </p:cNvPr>
          <p:cNvGrpSpPr/>
          <p:nvPr/>
        </p:nvGrpSpPr>
        <p:grpSpPr>
          <a:xfrm>
            <a:off x="3711123" y="2724150"/>
            <a:ext cx="1771809" cy="1771809"/>
            <a:chOff x="3686682" y="1811725"/>
            <a:chExt cx="1771809" cy="17718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C6321F1-6414-0CE5-BE22-B2F07A6AD51A}"/>
                </a:ext>
              </a:extLst>
            </p:cNvPr>
            <p:cNvGrpSpPr/>
            <p:nvPr/>
          </p:nvGrpSpPr>
          <p:grpSpPr>
            <a:xfrm>
              <a:off x="3686682" y="1811725"/>
              <a:ext cx="1771809" cy="1771809"/>
              <a:chOff x="560422" y="1811725"/>
              <a:chExt cx="1771809" cy="1771809"/>
            </a:xfrm>
          </p:grpSpPr>
          <p:sp>
            <p:nvSpPr>
              <p:cNvPr id="17" name="Shape 276">
                <a:extLst>
                  <a:ext uri="{FF2B5EF4-FFF2-40B4-BE49-F238E27FC236}">
                    <a16:creationId xmlns:a16="http://schemas.microsoft.com/office/drawing/2014/main" id="{B74417A2-48E1-4944-D6D8-0BB2A85ABF6B}"/>
                  </a:ext>
                </a:extLst>
              </p:cNvPr>
              <p:cNvSpPr/>
              <p:nvPr/>
            </p:nvSpPr>
            <p:spPr>
              <a:xfrm>
                <a:off x="560422" y="1811725"/>
                <a:ext cx="1771809" cy="17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>
                <a:lvl1pPr>
                  <a:defRPr sz="10700" b="1">
                    <a:solidFill>
                      <a:srgbClr val="FCFBFB"/>
                    </a:solidFill>
                    <a:latin typeface="helium"/>
                    <a:ea typeface="helium"/>
                    <a:cs typeface="helium"/>
                    <a:sym typeface="helium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endParaRPr lang="en-AU" sz="22200" b="1">
                  <a:solidFill>
                    <a:srgbClr val="FFFFFF"/>
                  </a:solidFill>
                  <a:latin typeface="et-line"/>
                  <a:cs typeface="et-line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A8334D-8A8F-137A-259E-319D38B55C00}"/>
                  </a:ext>
                </a:extLst>
              </p:cNvPr>
              <p:cNvSpPr txBox="1"/>
              <p:nvPr/>
            </p:nvSpPr>
            <p:spPr>
              <a:xfrm>
                <a:off x="709726" y="2662593"/>
                <a:ext cx="1473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+mn-lt"/>
                  </a:rPr>
                  <a:t>BARRIERS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+mn-lt"/>
                    <a:ea typeface="Roboto Light" panose="02000000000000000000" pitchFamily="2" charset="0"/>
                  </a:rPr>
                  <a:t>What are the barriers to learning?</a:t>
                </a:r>
              </a:p>
            </p:txBody>
          </p:sp>
        </p:grpSp>
        <p:pic>
          <p:nvPicPr>
            <p:cNvPr id="16" name="Graphic 28">
              <a:extLst>
                <a:ext uri="{FF2B5EF4-FFF2-40B4-BE49-F238E27FC236}">
                  <a16:creationId xmlns:a16="http://schemas.microsoft.com/office/drawing/2014/main" id="{55B5671B-ED21-8423-F910-943B500E0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2885" y="2100038"/>
              <a:ext cx="319403" cy="319403"/>
            </a:xfrm>
            <a:prstGeom prst="rect">
              <a:avLst/>
            </a:prstGeom>
          </p:spPr>
        </p:pic>
      </p:grpSp>
      <p:grpSp>
        <p:nvGrpSpPr>
          <p:cNvPr id="19" name="Group 18" descr="Step 4 - What's one possible solution to removing a barrier?">
            <a:extLst>
              <a:ext uri="{FF2B5EF4-FFF2-40B4-BE49-F238E27FC236}">
                <a16:creationId xmlns:a16="http://schemas.microsoft.com/office/drawing/2014/main" id="{5682BC68-7EDC-0F3F-6296-37309390E1C7}"/>
              </a:ext>
            </a:extLst>
          </p:cNvPr>
          <p:cNvGrpSpPr/>
          <p:nvPr/>
        </p:nvGrpSpPr>
        <p:grpSpPr>
          <a:xfrm>
            <a:off x="5256825" y="2724150"/>
            <a:ext cx="1771809" cy="1771809"/>
            <a:chOff x="5249812" y="1811725"/>
            <a:chExt cx="1771809" cy="17718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F89AAB5-C8E3-2433-4F14-E307EFB27009}"/>
                </a:ext>
              </a:extLst>
            </p:cNvPr>
            <p:cNvGrpSpPr/>
            <p:nvPr/>
          </p:nvGrpSpPr>
          <p:grpSpPr>
            <a:xfrm>
              <a:off x="5249812" y="1811725"/>
              <a:ext cx="1771809" cy="1771809"/>
              <a:chOff x="560422" y="1811725"/>
              <a:chExt cx="1771809" cy="1771809"/>
            </a:xfrm>
          </p:grpSpPr>
          <p:sp>
            <p:nvSpPr>
              <p:cNvPr id="22" name="Shape 276">
                <a:extLst>
                  <a:ext uri="{FF2B5EF4-FFF2-40B4-BE49-F238E27FC236}">
                    <a16:creationId xmlns:a16="http://schemas.microsoft.com/office/drawing/2014/main" id="{F1E8ED9C-90A2-7F1C-BA51-F8E4155B1ED2}"/>
                  </a:ext>
                </a:extLst>
              </p:cNvPr>
              <p:cNvSpPr/>
              <p:nvPr/>
            </p:nvSpPr>
            <p:spPr>
              <a:xfrm>
                <a:off x="560422" y="1811725"/>
                <a:ext cx="1771809" cy="17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>
                <a:lvl1pPr>
                  <a:defRPr sz="10700" b="1">
                    <a:solidFill>
                      <a:srgbClr val="FCFBFB"/>
                    </a:solidFill>
                    <a:latin typeface="helium"/>
                    <a:ea typeface="helium"/>
                    <a:cs typeface="helium"/>
                    <a:sym typeface="helium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endParaRPr lang="en-AU" sz="22200" b="1">
                  <a:solidFill>
                    <a:srgbClr val="FFFFFF"/>
                  </a:solidFill>
                  <a:latin typeface="et-line"/>
                  <a:cs typeface="et-line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00E307-087A-8805-75AA-5879F2DA5F12}"/>
                  </a:ext>
                </a:extLst>
              </p:cNvPr>
              <p:cNvSpPr txBox="1"/>
              <p:nvPr/>
            </p:nvSpPr>
            <p:spPr>
              <a:xfrm>
                <a:off x="709726" y="2662593"/>
                <a:ext cx="147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+mn-lt"/>
                  </a:rPr>
                  <a:t>SOLUTIONS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+mn-lt"/>
                    <a:ea typeface="Roboto Light" panose="02000000000000000000" pitchFamily="2" charset="0"/>
                  </a:rPr>
                  <a:t>What’s one possible solution to removing a barrier?</a:t>
                </a:r>
              </a:p>
            </p:txBody>
          </p:sp>
        </p:grpSp>
        <p:pic>
          <p:nvPicPr>
            <p:cNvPr id="21" name="Graphic 31">
              <a:extLst>
                <a:ext uri="{FF2B5EF4-FFF2-40B4-BE49-F238E27FC236}">
                  <a16:creationId xmlns:a16="http://schemas.microsoft.com/office/drawing/2014/main" id="{22CDE5F0-9545-5478-2D54-F9238D7B5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76707" y="2100731"/>
              <a:ext cx="318019" cy="318019"/>
            </a:xfrm>
            <a:prstGeom prst="rect">
              <a:avLst/>
            </a:prstGeom>
          </p:spPr>
        </p:pic>
      </p:grpSp>
      <p:grpSp>
        <p:nvGrpSpPr>
          <p:cNvPr id="24" name="Group 23" descr="Step 5 - How will you evaluate and iterate?">
            <a:extLst>
              <a:ext uri="{FF2B5EF4-FFF2-40B4-BE49-F238E27FC236}">
                <a16:creationId xmlns:a16="http://schemas.microsoft.com/office/drawing/2014/main" id="{EFEFD804-F355-C5D6-3B40-CFDA525B0303}"/>
              </a:ext>
            </a:extLst>
          </p:cNvPr>
          <p:cNvGrpSpPr/>
          <p:nvPr/>
        </p:nvGrpSpPr>
        <p:grpSpPr>
          <a:xfrm>
            <a:off x="6819954" y="2724150"/>
            <a:ext cx="1771809" cy="1771809"/>
            <a:chOff x="6812941" y="1811725"/>
            <a:chExt cx="1771809" cy="177180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4015C6B-4117-B75F-47C6-61FB8EB11538}"/>
                </a:ext>
              </a:extLst>
            </p:cNvPr>
            <p:cNvGrpSpPr/>
            <p:nvPr/>
          </p:nvGrpSpPr>
          <p:grpSpPr>
            <a:xfrm>
              <a:off x="6812941" y="1811725"/>
              <a:ext cx="1771809" cy="1771809"/>
              <a:chOff x="560422" y="1811725"/>
              <a:chExt cx="1771809" cy="1771809"/>
            </a:xfrm>
          </p:grpSpPr>
          <p:sp>
            <p:nvSpPr>
              <p:cNvPr id="27" name="Shape 276">
                <a:extLst>
                  <a:ext uri="{FF2B5EF4-FFF2-40B4-BE49-F238E27FC236}">
                    <a16:creationId xmlns:a16="http://schemas.microsoft.com/office/drawing/2014/main" id="{191E0AE9-724A-0121-B761-0626AB67468E}"/>
                  </a:ext>
                </a:extLst>
              </p:cNvPr>
              <p:cNvSpPr/>
              <p:nvPr/>
            </p:nvSpPr>
            <p:spPr>
              <a:xfrm>
                <a:off x="560422" y="1811725"/>
                <a:ext cx="1771809" cy="177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 anchor="ctr"/>
              <a:lstStyle>
                <a:lvl1pPr>
                  <a:defRPr sz="10700" b="1">
                    <a:solidFill>
                      <a:srgbClr val="FCFBFB"/>
                    </a:solidFill>
                    <a:latin typeface="helium"/>
                    <a:ea typeface="helium"/>
                    <a:cs typeface="helium"/>
                    <a:sym typeface="helium"/>
                  </a:defRPr>
                </a:lvl1pPr>
              </a:lstStyle>
              <a:p>
                <a:pPr lvl="0" algn="ctr">
                  <a:lnSpc>
                    <a:spcPct val="120000"/>
                  </a:lnSpc>
                  <a:defRPr sz="1800" b="0">
                    <a:solidFill>
                      <a:srgbClr val="000000"/>
                    </a:solidFill>
                  </a:defRPr>
                </a:pPr>
                <a:endParaRPr lang="en-AU" sz="22200" b="1">
                  <a:solidFill>
                    <a:srgbClr val="FFFFFF"/>
                  </a:solidFill>
                  <a:latin typeface="et-line"/>
                  <a:cs typeface="et-line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051E18-5B0C-CE4B-877E-AFEB07F38BAB}"/>
                  </a:ext>
                </a:extLst>
              </p:cNvPr>
              <p:cNvSpPr txBox="1"/>
              <p:nvPr/>
            </p:nvSpPr>
            <p:spPr>
              <a:xfrm>
                <a:off x="709726" y="2662593"/>
                <a:ext cx="1473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+mn-lt"/>
                  </a:rPr>
                  <a:t>NEXT STEPS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+mn-lt"/>
                    <a:ea typeface="Roboto Light" panose="02000000000000000000" pitchFamily="2" charset="0"/>
                  </a:rPr>
                  <a:t>How will you evaluate and iterate?</a:t>
                </a:r>
              </a:p>
            </p:txBody>
          </p:sp>
        </p:grpSp>
        <p:pic>
          <p:nvPicPr>
            <p:cNvPr id="26" name="Graphic 51">
              <a:extLst>
                <a:ext uri="{FF2B5EF4-FFF2-40B4-BE49-F238E27FC236}">
                  <a16:creationId xmlns:a16="http://schemas.microsoft.com/office/drawing/2014/main" id="{738F4C2B-B41A-4319-E70E-6FD9AE1F4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21523" y="2082418"/>
              <a:ext cx="354644" cy="35464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97DFE3-F74E-61ED-15D4-F9F158931B45}"/>
              </a:ext>
            </a:extLst>
          </p:cNvPr>
          <p:cNvSpPr txBox="1"/>
          <p:nvPr/>
        </p:nvSpPr>
        <p:spPr>
          <a:xfrm>
            <a:off x="6969258" y="209550"/>
            <a:ext cx="1184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/>
              <a:t>Read more:</a:t>
            </a:r>
          </a:p>
          <a:p>
            <a:r>
              <a:rPr lang="en-AU" sz="800" dirty="0">
                <a:hlinkClick r:id="rId9"/>
              </a:rPr>
              <a:t>https://bit.ly/44YXBuu</a:t>
            </a:r>
            <a:endParaRPr lang="en-AU" sz="800" dirty="0"/>
          </a:p>
          <a:p>
            <a:endParaRPr lang="en-AU" sz="800" dirty="0"/>
          </a:p>
          <a:p>
            <a:endParaRPr lang="en-AU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424ACD-1E08-30EB-35DE-A8BA8F38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00" y="30920"/>
            <a:ext cx="647541" cy="6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D38E-0879-7BCD-FFD6-C94ECCEE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 dirty="0"/>
              <a:t>Designing for Diversity Project –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C538-5971-EFB3-C46E-DBCFC6056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1352550"/>
            <a:ext cx="6280150" cy="27559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Implement UDL principles in large*, first-year units of study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Review of current data</a:t>
            </a:r>
          </a:p>
          <a:p>
            <a:pPr>
              <a:lnSpc>
                <a:spcPct val="150000"/>
              </a:lnSpc>
            </a:pPr>
            <a:r>
              <a:rPr lang="en-US" dirty="0"/>
              <a:t>Invite Unit Coordinators to participate in project</a:t>
            </a:r>
          </a:p>
          <a:p>
            <a:pPr>
              <a:lnSpc>
                <a:spcPct val="150000"/>
              </a:lnSpc>
            </a:pPr>
            <a:r>
              <a:rPr lang="en-US" dirty="0"/>
              <a:t>Review learner variability and barriers to learning in line with UDL principles</a:t>
            </a:r>
          </a:p>
          <a:p>
            <a:pPr>
              <a:lnSpc>
                <a:spcPct val="150000"/>
              </a:lnSpc>
            </a:pPr>
            <a:r>
              <a:rPr lang="en-US" dirty="0"/>
              <a:t>Document design decisions and application of UDL principles</a:t>
            </a:r>
          </a:p>
          <a:p>
            <a:pPr>
              <a:lnSpc>
                <a:spcPct val="150000"/>
              </a:lnSpc>
            </a:pPr>
            <a:r>
              <a:rPr lang="en-US" dirty="0"/>
              <a:t>Evaluate the effectiveness of UDL in the unit</a:t>
            </a:r>
          </a:p>
          <a:p>
            <a:pPr>
              <a:lnSpc>
                <a:spcPct val="150000"/>
              </a:lnSpc>
            </a:pPr>
            <a:r>
              <a:rPr lang="en-US" dirty="0"/>
              <a:t>Plan next steps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*&gt;200 students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2" descr="A diagram of a the UDL implementation process. Includes 5 phases - explore, prepare, integrate, scale and optimise.">
            <a:extLst>
              <a:ext uri="{FF2B5EF4-FFF2-40B4-BE49-F238E27FC236}">
                <a16:creationId xmlns:a16="http://schemas.microsoft.com/office/drawing/2014/main" id="{23F47B1A-0A0A-8693-A6B9-A411DBAE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23" y="2750456"/>
            <a:ext cx="2495663" cy="1954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AB64D-060D-F569-A7F8-F2F3ABD4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4121938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Explore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FF8BF-D8B5-428F-8E38-95D09B7A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3727723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Prepare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41457-557E-1D61-A533-BCAA8A4CE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3333508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Integrate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EF26F-54C7-1E38-A1C1-5457FC4C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2545080"/>
            <a:ext cx="951865" cy="3405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Optimise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319B1-969C-7780-B548-F05EDF19C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400" y="2939294"/>
            <a:ext cx="951865" cy="3405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2BB6D-D6D7-97C2-6197-6FF6EACB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9" y="4121936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Explore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F272D-1E4D-D668-4224-755E72009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8" y="3729617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Prepare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8AF5A-B416-9BB9-6E4D-5234AA96A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2397" y="3331613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Integrate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F3DDF7-6837-1C15-5FE4-BD751AB33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7263" y="1283472"/>
            <a:ext cx="1012293" cy="12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C18723-047B-9EC9-C4C7-955EA20F44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Acknowledgment of country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85771B-ED85-0294-6BAE-3CF6CF018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742950"/>
            <a:ext cx="5359400" cy="1317124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I wish to acknowledge 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wentieth Century"/>
              </a:rPr>
              <a:t>all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 the Traditional Owners of Australia and recognise their continuing connection to land, water and culture.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wentieth Century"/>
              </a:rPr>
              <a:t>I would like to pay my respects to the Garigal people, the Traditional Owners of the land I am joining you from today. I further acknowledge the Traditional Owners of the country on which you are on and pay respects to their Elders, past, present and future.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Twentieth Century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br>
              <a:rPr lang="en-GB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899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7243-B134-FA5B-1E28-8BB7C7E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610282"/>
            <a:ext cx="7988300" cy="369332"/>
          </a:xfrm>
        </p:spPr>
        <p:txBody>
          <a:bodyPr/>
          <a:lstStyle/>
          <a:p>
            <a:r>
              <a:rPr lang="en-AU" dirty="0"/>
              <a:t>Designing for Diversity – phase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C2CF-ABC7-E403-44A3-B8707431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075" y="994515"/>
            <a:ext cx="6673850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200" dirty="0"/>
              <a:t>12 Unit Coordinators</a:t>
            </a:r>
          </a:p>
          <a:p>
            <a:pPr>
              <a:lnSpc>
                <a:spcPct val="150000"/>
              </a:lnSpc>
            </a:pPr>
            <a:r>
              <a:rPr lang="en-AU" sz="1200" dirty="0"/>
              <a:t>6 faculties / schools Project teams </a:t>
            </a:r>
          </a:p>
          <a:p>
            <a:pPr>
              <a:lnSpc>
                <a:spcPct val="150000"/>
              </a:lnSpc>
            </a:pPr>
            <a:r>
              <a:rPr lang="en-AU" sz="1200" dirty="0"/>
              <a:t>Led by Unit Coordinator, supported by Educational Innovation </a:t>
            </a:r>
          </a:p>
          <a:p>
            <a:pPr>
              <a:lnSpc>
                <a:spcPct val="150000"/>
              </a:lnSpc>
            </a:pPr>
            <a:r>
              <a:rPr lang="en-AU" sz="1200" dirty="0"/>
              <a:t>May includes faculty Educational Designers, co-coordinators, tutors, students</a:t>
            </a:r>
          </a:p>
          <a:p>
            <a:pPr>
              <a:lnSpc>
                <a:spcPct val="150000"/>
              </a:lnSpc>
            </a:pPr>
            <a:r>
              <a:rPr lang="en-AU" sz="1200" dirty="0"/>
              <a:t>Started end of Sem 1 during STUVAC</a:t>
            </a:r>
          </a:p>
          <a:p>
            <a:pPr marL="0" indent="0">
              <a:buNone/>
            </a:pPr>
            <a:endParaRPr lang="en-AU" sz="1200" dirty="0"/>
          </a:p>
          <a:p>
            <a:pPr marL="0" indent="0">
              <a:buNone/>
            </a:pPr>
            <a:endParaRPr lang="en-AU" sz="1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307AC2-C615-1113-0AF3-32E68D249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40278"/>
              </p:ext>
            </p:extLst>
          </p:nvPr>
        </p:nvGraphicFramePr>
        <p:xfrm>
          <a:off x="1235075" y="2388870"/>
          <a:ext cx="6965950" cy="23507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16256">
                  <a:extLst>
                    <a:ext uri="{9D8B030D-6E8A-4147-A177-3AD203B41FA5}">
                      <a16:colId xmlns:a16="http://schemas.microsoft.com/office/drawing/2014/main" val="1116893556"/>
                    </a:ext>
                  </a:extLst>
                </a:gridCol>
                <a:gridCol w="4349694">
                  <a:extLst>
                    <a:ext uri="{9D8B030D-6E8A-4147-A177-3AD203B41FA5}">
                      <a16:colId xmlns:a16="http://schemas.microsoft.com/office/drawing/2014/main" val="2545108541"/>
                    </a:ext>
                  </a:extLst>
                </a:gridCol>
              </a:tblGrid>
              <a:tr h="293370">
                <a:tc>
                  <a:txBody>
                    <a:bodyPr/>
                    <a:lstStyle/>
                    <a:p>
                      <a:r>
                        <a:rPr lang="en-AU" sz="1300" dirty="0"/>
                        <a:t>Barriers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Solutions to be tested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925151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dirty="0"/>
                        <a:t>Prior / assumed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Acknowledge range of skills</a:t>
                      </a:r>
                    </a:p>
                    <a:p>
                      <a:r>
                        <a:rPr lang="en-AU" sz="1300" dirty="0"/>
                        <a:t>Offer support materials</a:t>
                      </a:r>
                    </a:p>
                    <a:p>
                      <a:r>
                        <a:rPr lang="en-AU" sz="1300" dirty="0"/>
                        <a:t>Use encouraging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13285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r>
                        <a:rPr lang="en-AU" sz="1300" dirty="0"/>
                        <a:t>Physical space creates a barrier for students to communicate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Ice breaker activities:</a:t>
                      </a:r>
                    </a:p>
                    <a:p>
                      <a:r>
                        <a:rPr lang="en-AU" sz="1300" dirty="0"/>
                        <a:t>- get to know each other</a:t>
                      </a:r>
                    </a:p>
                    <a:p>
                      <a:r>
                        <a:rPr lang="en-AU" sz="1300" dirty="0"/>
                        <a:t>- adjust the physical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88057"/>
                  </a:ext>
                </a:extLst>
              </a:tr>
              <a:tr h="684530">
                <a:tc>
                  <a:txBody>
                    <a:bodyPr/>
                    <a:lstStyle/>
                    <a:p>
                      <a:r>
                        <a:rPr lang="en-AU" sz="1300" dirty="0"/>
                        <a:t>Volume of content and workload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300" dirty="0"/>
                        <a:t>Lectures – normalise difficulties by giving examples from personal experience</a:t>
                      </a:r>
                    </a:p>
                    <a:p>
                      <a:r>
                        <a:rPr lang="en-AU" sz="1300" dirty="0"/>
                        <a:t>Tutorials - check-in with students before they fall behind.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08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0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D38E-0879-7BCD-FFD6-C94ECCEE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 dirty="0"/>
              <a:t>Additional project outputs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C538-5971-EFB3-C46E-DBCFC6056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1167130"/>
            <a:ext cx="6280150" cy="27559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Knowledge sharing</a:t>
            </a:r>
          </a:p>
          <a:p>
            <a:pPr>
              <a:lnSpc>
                <a:spcPct val="150000"/>
              </a:lnSpc>
            </a:pPr>
            <a:r>
              <a:rPr lang="en-US" dirty="0"/>
              <a:t>Designing for Diversity workshops</a:t>
            </a:r>
          </a:p>
          <a:p>
            <a:pPr>
              <a:lnSpc>
                <a:spcPct val="150000"/>
              </a:lnSpc>
            </a:pPr>
            <a:r>
              <a:rPr lang="en-US" dirty="0"/>
              <a:t>More ‘voices from the field’ added to UDL Canvas site</a:t>
            </a:r>
          </a:p>
          <a:p>
            <a:pPr>
              <a:lnSpc>
                <a:spcPct val="150000"/>
              </a:lnSpc>
            </a:pPr>
            <a:r>
              <a:rPr lang="en-US" dirty="0"/>
              <a:t>UDL community of practice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Continue with:</a:t>
            </a:r>
          </a:p>
          <a:p>
            <a:pPr>
              <a:lnSpc>
                <a:spcPct val="150000"/>
              </a:lnSpc>
            </a:pPr>
            <a:r>
              <a:rPr lang="en-US" dirty="0"/>
              <a:t>UDL chat</a:t>
            </a:r>
          </a:p>
          <a:p>
            <a:pPr>
              <a:lnSpc>
                <a:spcPct val="150000"/>
              </a:lnSpc>
            </a:pPr>
            <a:r>
              <a:rPr lang="en-US" dirty="0"/>
              <a:t>1:1 UDL consultations, individual projects with a focus on UDL/designing for diversity</a:t>
            </a:r>
          </a:p>
          <a:p>
            <a:pPr>
              <a:lnSpc>
                <a:spcPct val="150000"/>
              </a:lnSpc>
            </a:pPr>
            <a:r>
              <a:rPr lang="en-US" dirty="0"/>
              <a:t>Workshops and presentations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hlinkClick r:id="rId3"/>
              </a:rPr>
              <a:t>Teaching@Sydney</a:t>
            </a:r>
            <a:r>
              <a:rPr lang="en-US" dirty="0">
                <a:hlinkClick r:id="rId3"/>
              </a:rPr>
              <a:t> blog</a:t>
            </a:r>
            <a:r>
              <a:rPr lang="en-US" dirty="0"/>
              <a:t> articles and </a:t>
            </a:r>
            <a:r>
              <a:rPr lang="en-US" dirty="0">
                <a:hlinkClick r:id="rId4"/>
              </a:rPr>
              <a:t>video interviews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ADCET UDL community of practice</a:t>
            </a:r>
          </a:p>
          <a:p>
            <a:pPr>
              <a:lnSpc>
                <a:spcPct val="150000"/>
              </a:lnSpc>
            </a:pPr>
            <a:r>
              <a:rPr lang="en-US" dirty="0"/>
              <a:t>International conference presentations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2" descr="Diagram of the UDL implementation process.">
            <a:extLst>
              <a:ext uri="{FF2B5EF4-FFF2-40B4-BE49-F238E27FC236}">
                <a16:creationId xmlns:a16="http://schemas.microsoft.com/office/drawing/2014/main" id="{23F47B1A-0A0A-8693-A6B9-A411DBAE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76" y="944799"/>
            <a:ext cx="2495663" cy="1954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AB64D-060D-F569-A7F8-F2F3ABD4CF07}"/>
              </a:ext>
            </a:extLst>
          </p:cNvPr>
          <p:cNvSpPr txBox="1"/>
          <p:nvPr/>
        </p:nvSpPr>
        <p:spPr>
          <a:xfrm>
            <a:off x="7715991" y="2584986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Explore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FF8BF-D8B5-428F-8E38-95D09B7A7ECC}"/>
              </a:ext>
            </a:extLst>
          </p:cNvPr>
          <p:cNvSpPr txBox="1"/>
          <p:nvPr/>
        </p:nvSpPr>
        <p:spPr>
          <a:xfrm>
            <a:off x="7715991" y="2190771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Prepare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41457-557E-1D61-A533-BCAA8A4CE151}"/>
              </a:ext>
            </a:extLst>
          </p:cNvPr>
          <p:cNvSpPr txBox="1"/>
          <p:nvPr/>
        </p:nvSpPr>
        <p:spPr>
          <a:xfrm>
            <a:off x="7715991" y="1796556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Integrate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EF26F-54C7-1E38-A1C1-5457FC4CD241}"/>
              </a:ext>
            </a:extLst>
          </p:cNvPr>
          <p:cNvSpPr txBox="1"/>
          <p:nvPr/>
        </p:nvSpPr>
        <p:spPr>
          <a:xfrm>
            <a:off x="7715991" y="1008128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Optimise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319B1-969C-7780-B548-F05EDF19C593}"/>
              </a:ext>
            </a:extLst>
          </p:cNvPr>
          <p:cNvSpPr txBox="1"/>
          <p:nvPr/>
        </p:nvSpPr>
        <p:spPr>
          <a:xfrm>
            <a:off x="7715991" y="1402342"/>
            <a:ext cx="951865" cy="3405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2BB6D-D6D7-97C2-6197-6FF6EACB5FE5}"/>
              </a:ext>
            </a:extLst>
          </p:cNvPr>
          <p:cNvSpPr txBox="1"/>
          <p:nvPr/>
        </p:nvSpPr>
        <p:spPr>
          <a:xfrm>
            <a:off x="7715992" y="2588794"/>
            <a:ext cx="951865" cy="34051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Explore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F272D-1E4D-D668-4224-755E7200901C}"/>
              </a:ext>
            </a:extLst>
          </p:cNvPr>
          <p:cNvSpPr txBox="1"/>
          <p:nvPr/>
        </p:nvSpPr>
        <p:spPr>
          <a:xfrm>
            <a:off x="7715991" y="2196475"/>
            <a:ext cx="951865" cy="34051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Prepare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8AF5A-B416-9BB9-6E4D-5234AA96ABAF}"/>
              </a:ext>
            </a:extLst>
          </p:cNvPr>
          <p:cNvSpPr txBox="1"/>
          <p:nvPr/>
        </p:nvSpPr>
        <p:spPr>
          <a:xfrm>
            <a:off x="7715990" y="1798471"/>
            <a:ext cx="951865" cy="34051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Integrate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38194E-657A-14B6-5975-B548F3E625E8}"/>
              </a:ext>
            </a:extLst>
          </p:cNvPr>
          <p:cNvSpPr txBox="1"/>
          <p:nvPr/>
        </p:nvSpPr>
        <p:spPr>
          <a:xfrm>
            <a:off x="7715990" y="1008127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Optimise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4BDAB-3466-4A7D-10B7-496C5472A58F}"/>
              </a:ext>
            </a:extLst>
          </p:cNvPr>
          <p:cNvSpPr txBox="1"/>
          <p:nvPr/>
        </p:nvSpPr>
        <p:spPr>
          <a:xfrm>
            <a:off x="7715991" y="1390971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843BE-238B-5AD8-F92B-78B83ED30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378" y="277406"/>
            <a:ext cx="620104" cy="773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122C48-2680-5D64-4F4B-CFCF2A13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482" y="282997"/>
            <a:ext cx="62184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7243-B134-FA5B-1E28-8BB7C7E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692065"/>
            <a:ext cx="7988300" cy="369332"/>
          </a:xfrm>
        </p:spPr>
        <p:txBody>
          <a:bodyPr/>
          <a:lstStyle/>
          <a:p>
            <a:r>
              <a:rPr lang="en-AU" dirty="0"/>
              <a:t>Measuring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C2CF-ABC7-E403-44A3-B8707431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607" y="4248150"/>
            <a:ext cx="6673850" cy="457200"/>
          </a:xfrm>
        </p:spPr>
        <p:txBody>
          <a:bodyPr/>
          <a:lstStyle/>
          <a:p>
            <a:pPr marL="0" indent="0">
              <a:buNone/>
            </a:pPr>
            <a:r>
              <a:rPr lang="en-AU" sz="1200" dirty="0">
                <a:hlinkClick r:id="rId3"/>
              </a:rPr>
              <a:t>UDL Reporting Criteria</a:t>
            </a:r>
            <a:r>
              <a:rPr lang="en-AU" sz="1200" dirty="0"/>
              <a:t> </a:t>
            </a:r>
          </a:p>
          <a:p>
            <a:pPr marL="0" indent="0">
              <a:buNone/>
            </a:pPr>
            <a:r>
              <a:rPr lang="en-AU" sz="1200" dirty="0"/>
              <a:t>Universal Design for Learning Implementation Research Network (UDL-IRN) 2018</a:t>
            </a:r>
          </a:p>
          <a:p>
            <a:endParaRPr lang="en-AU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9208D-72AE-CD15-DD81-B82A2FC7A21D}"/>
              </a:ext>
            </a:extLst>
          </p:cNvPr>
          <p:cNvSpPr txBox="1"/>
          <p:nvPr/>
        </p:nvSpPr>
        <p:spPr>
          <a:xfrm>
            <a:off x="803607" y="1210676"/>
            <a:ext cx="7467600" cy="305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b="1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Goal: </a:t>
            </a:r>
            <a:r>
              <a:rPr lang="en-AU" sz="1300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Reduced achievement gaps for equity groups</a:t>
            </a:r>
          </a:p>
          <a:p>
            <a:endParaRPr lang="en-AU" sz="1300" dirty="0">
              <a:solidFill>
                <a:srgbClr val="3C3C3B"/>
              </a:solidFill>
              <a:latin typeface="Arial"/>
              <a:ea typeface="+mn-ea"/>
              <a:cs typeface="Arial"/>
            </a:endParaRPr>
          </a:p>
          <a:p>
            <a:r>
              <a:rPr lang="en-AU" sz="1300" b="1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Outcomes: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Changes in Units of Study design</a:t>
            </a:r>
            <a:endParaRPr lang="en-AU" sz="13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Use of UDL language in design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Uptake of UDL across whole faculties / schools</a:t>
            </a:r>
          </a:p>
          <a:p>
            <a:pPr>
              <a:lnSpc>
                <a:spcPct val="150000"/>
              </a:lnSpc>
            </a:pPr>
            <a:r>
              <a:rPr lang="en-AU" sz="1300" b="1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Measures: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student data; before and after stories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statement of learning design shared with students; most significant change stories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dirty="0">
                <a:solidFill>
                  <a:srgbClr val="3C3C3B"/>
                </a:solidFill>
                <a:latin typeface="Arial"/>
                <a:ea typeface="+mn-ea"/>
                <a:cs typeface="Arial"/>
              </a:rPr>
              <a:t>UDL language and concepts in faculty processes, procedures, guidelines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AU" sz="1300" dirty="0">
              <a:solidFill>
                <a:srgbClr val="3C3C3B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9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B339CD-B7C1-7300-BACB-DA558F2FC5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1000" b="1" dirty="0">
                <a:latin typeface="Arial"/>
                <a:cs typeface="Arial"/>
              </a:rPr>
              <a:t>Sarah Humphreys</a:t>
            </a:r>
            <a:endParaRPr lang="en-AU" sz="1000" dirty="0">
              <a:latin typeface="Arial"/>
              <a:cs typeface="Arial"/>
            </a:endParaRPr>
          </a:p>
          <a:p>
            <a:pPr marL="12700" marR="711200">
              <a:lnSpc>
                <a:spcPct val="100000"/>
              </a:lnSpc>
            </a:pPr>
            <a:r>
              <a:rPr lang="en-AU" sz="1000" dirty="0">
                <a:latin typeface="Arial"/>
                <a:cs typeface="Arial"/>
              </a:rPr>
              <a:t>Educational Design Manager – UDL Lead</a:t>
            </a:r>
          </a:p>
          <a:p>
            <a:pPr marL="12700" marR="711200">
              <a:lnSpc>
                <a:spcPct val="100000"/>
              </a:lnSpc>
            </a:pPr>
            <a:r>
              <a:rPr lang="en-AU" dirty="0">
                <a:latin typeface="Arial"/>
                <a:cs typeface="Arial"/>
              </a:rPr>
              <a:t>Educational Innovation Team</a:t>
            </a:r>
          </a:p>
          <a:p>
            <a:pPr marL="12700" marR="711200">
              <a:lnSpc>
                <a:spcPct val="100000"/>
              </a:lnSpc>
            </a:pPr>
            <a:r>
              <a:rPr lang="en-AU" dirty="0">
                <a:latin typeface="Arial"/>
                <a:cs typeface="Arial"/>
              </a:rPr>
              <a:t>University of Sydney</a:t>
            </a: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sz="1000" spc="-10" dirty="0">
                <a:latin typeface="Arial"/>
                <a:cs typeface="Arial"/>
                <a:hlinkClick r:id="rId2"/>
              </a:rPr>
              <a:t>first.last@sydney.edu.au</a:t>
            </a:r>
            <a:endParaRPr lang="en-AU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AU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AU" b="1" spc="-10" dirty="0">
                <a:latin typeface="Arial"/>
                <a:cs typeface="Arial"/>
              </a:rPr>
              <a:t>s</a:t>
            </a:r>
            <a:r>
              <a:rPr lang="en-AU" sz="1000" b="1" spc="-10" dirty="0">
                <a:latin typeface="Arial"/>
                <a:cs typeface="Arial"/>
              </a:rPr>
              <a:t>arah.humphreys@sydney.edu.au</a:t>
            </a:r>
            <a:endParaRPr lang="en-AU" sz="1000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F39B87-D089-8F51-E200-4AEBADAA0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End slide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57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E3F136-8AF1-3582-EC45-AD7F469C18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        UDL implementation – an iterative process</a:t>
            </a:r>
            <a:endParaRPr lang="en-AU" dirty="0"/>
          </a:p>
        </p:txBody>
      </p:sp>
      <p:pic>
        <p:nvPicPr>
          <p:cNvPr id="6" name="Graphic 5" descr="Icon representing 2 people&#10;">
            <a:extLst>
              <a:ext uri="{FF2B5EF4-FFF2-40B4-BE49-F238E27FC236}">
                <a16:creationId xmlns:a16="http://schemas.microsoft.com/office/drawing/2014/main" id="{FB37206B-F127-D792-B669-738E0AF23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1441" y="1595387"/>
            <a:ext cx="467614" cy="3280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352B2C1-97C0-FB82-524A-22875799E46D}"/>
              </a:ext>
            </a:extLst>
          </p:cNvPr>
          <p:cNvSpPr txBox="1"/>
          <p:nvPr/>
        </p:nvSpPr>
        <p:spPr>
          <a:xfrm>
            <a:off x="919018" y="3439253"/>
            <a:ext cx="196243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+mn-lt"/>
              </a:rPr>
              <a:t>UDL Pilot Project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Sep 2021 – Jun 2022</a:t>
            </a:r>
          </a:p>
          <a:p>
            <a:pPr algn="ctr"/>
            <a:endParaRPr lang="en-US" sz="1050" dirty="0">
              <a:solidFill>
                <a:schemeClr val="tx2"/>
              </a:solidFill>
              <a:latin typeface="+mn-lt"/>
              <a:ea typeface="Roboto Light" panose="02000000000000000000" pitchFamily="2" charset="0"/>
            </a:endParaRPr>
          </a:p>
          <a:p>
            <a:pPr algn="ctr"/>
            <a:r>
              <a:rPr lang="en-US" sz="1050" i="1" dirty="0">
                <a:solidFill>
                  <a:srgbClr val="FF0000"/>
                </a:solidFill>
                <a:latin typeface="+mn-lt"/>
                <a:ea typeface="Roboto Light" panose="02000000000000000000" pitchFamily="2" charset="0"/>
              </a:rPr>
              <a:t>Disability Inclusion Action Plan (DIAP)</a:t>
            </a:r>
          </a:p>
          <a:p>
            <a:pPr algn="ctr"/>
            <a:endParaRPr lang="en-US" sz="1050" i="1" dirty="0">
              <a:solidFill>
                <a:schemeClr val="tx2"/>
              </a:solidFill>
              <a:latin typeface="+mn-lt"/>
              <a:ea typeface="Roboto Light" panose="02000000000000000000" pitchFamily="2" charset="0"/>
            </a:endParaRPr>
          </a:p>
          <a:p>
            <a:pPr algn="l"/>
            <a:r>
              <a:rPr lang="en-US" sz="1050" dirty="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1x Educational Designer (ED)</a:t>
            </a:r>
          </a:p>
        </p:txBody>
      </p:sp>
      <p:pic>
        <p:nvPicPr>
          <p:cNvPr id="4" name="Graphic 3" descr="Icon representing a group of people&#10;">
            <a:extLst>
              <a:ext uri="{FF2B5EF4-FFF2-40B4-BE49-F238E27FC236}">
                <a16:creationId xmlns:a16="http://schemas.microsoft.com/office/drawing/2014/main" id="{29AB3138-B4FD-E551-7D6B-3801BDEAD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1671" y="1132865"/>
            <a:ext cx="1083223" cy="13540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D887B9-3B56-310C-9692-91B0635F1847}"/>
              </a:ext>
            </a:extLst>
          </p:cNvPr>
          <p:cNvSpPr txBox="1"/>
          <p:nvPr/>
        </p:nvSpPr>
        <p:spPr>
          <a:xfrm>
            <a:off x="3922814" y="3439253"/>
            <a:ext cx="176134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+mn-lt"/>
              </a:rPr>
              <a:t>Educational Innovation Team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  <a:latin typeface="+mn-lt"/>
              </a:rPr>
              <a:t>A shared UDL language</a:t>
            </a:r>
          </a:p>
          <a:p>
            <a:pPr algn="ctr"/>
            <a:endParaRPr lang="en-US" sz="105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050" dirty="0">
                <a:solidFill>
                  <a:schemeClr val="tx2"/>
                </a:solidFill>
                <a:latin typeface="+mn-lt"/>
              </a:rPr>
              <a:t>Business As Usual</a:t>
            </a:r>
          </a:p>
          <a:p>
            <a:pPr algn="ctr"/>
            <a:endParaRPr lang="en-US" sz="105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050" i="1" dirty="0">
                <a:solidFill>
                  <a:srgbClr val="FF0000"/>
                </a:solidFill>
                <a:latin typeface="+mn-lt"/>
                <a:ea typeface="Roboto Light" panose="02000000000000000000" pitchFamily="2" charset="0"/>
              </a:rPr>
              <a:t>The Strategic Plan</a:t>
            </a:r>
          </a:p>
          <a:p>
            <a:pPr algn="ctr"/>
            <a:r>
              <a:rPr lang="en-US" sz="1050" i="1" dirty="0">
                <a:solidFill>
                  <a:srgbClr val="FF0000"/>
                </a:solidFill>
                <a:latin typeface="+mn-lt"/>
                <a:ea typeface="Roboto Light" panose="02000000000000000000" pitchFamily="2" charset="0"/>
              </a:rPr>
              <a:t>2022 - 2032</a:t>
            </a:r>
          </a:p>
          <a:p>
            <a:pPr algn="ctr"/>
            <a:endParaRPr lang="en-US" sz="105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Graphic 9" descr="Icon representing connections between different people">
            <a:extLst>
              <a:ext uri="{FF2B5EF4-FFF2-40B4-BE49-F238E27FC236}">
                <a16:creationId xmlns:a16="http://schemas.microsoft.com/office/drawing/2014/main" id="{BB1B1CEA-9746-6339-7CB3-76D4A7035C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6786" y="1273890"/>
            <a:ext cx="1012293" cy="12653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0D8C48-1640-B5B9-4B00-0F84A2AC9D1B}"/>
              </a:ext>
            </a:extLst>
          </p:cNvPr>
          <p:cNvSpPr txBox="1"/>
          <p:nvPr/>
        </p:nvSpPr>
        <p:spPr>
          <a:xfrm>
            <a:off x="6725517" y="3439253"/>
            <a:ext cx="209555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  <a:latin typeface="+mn-lt"/>
              </a:rPr>
              <a:t>Designing for Diversity Project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Phase 1 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May 2023 – Dec 2023</a:t>
            </a:r>
          </a:p>
          <a:p>
            <a:pPr algn="ctr"/>
            <a:endParaRPr lang="en-US" sz="1050" dirty="0">
              <a:solidFill>
                <a:schemeClr val="tx2"/>
              </a:solidFill>
              <a:latin typeface="+mn-lt"/>
              <a:ea typeface="Roboto Light" panose="02000000000000000000" pitchFamily="2" charset="0"/>
            </a:endParaRPr>
          </a:p>
          <a:p>
            <a:pPr algn="l"/>
            <a:r>
              <a:rPr lang="en-US" sz="1050" dirty="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      1x ED Manager – UDL Lead</a:t>
            </a:r>
          </a:p>
          <a:p>
            <a:pPr algn="l"/>
            <a:r>
              <a:rPr lang="en-US" sz="1050" dirty="0">
                <a:solidFill>
                  <a:schemeClr val="tx2"/>
                </a:solidFill>
                <a:latin typeface="+mn-lt"/>
                <a:ea typeface="Roboto Light" panose="02000000000000000000" pitchFamily="2" charset="0"/>
              </a:rPr>
              <a:t>      2x Educational Designers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92084FE-6995-BCD4-E17D-2785F93A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53645" y="319100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8D2F5F-0C76-68C1-1999-AA29EE121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908469" y="2626960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71CADBA-5CA1-230F-F553-EB9BC3510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786891" y="3179698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00EA068-638B-E98B-0CCD-DCAA1E99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829242" y="2626960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692B86C6-C754-56D0-83BB-D19600BA2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00514" y="3245760"/>
            <a:ext cx="72782" cy="7278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sx="175000" sy="175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94CD97A-EFDE-D571-2D27-869D5874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8502" y="1178448"/>
            <a:ext cx="1205605" cy="11619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2B73D33-FE33-7106-7272-66CC73E6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719771" y="2626961"/>
            <a:ext cx="0" cy="32207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6F75249-5352-214B-2C46-CF1B9863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71059" y="3252237"/>
            <a:ext cx="2499350" cy="230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0B5E709-C22A-B88E-29DC-42754474C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24800" y="3264938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ECCA154-D686-E6EC-8F70-E8A8F3DE5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2499" y="3235829"/>
            <a:ext cx="48501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7A547A2-C4C5-93F0-96AF-351FED753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0481" y="1178448"/>
            <a:ext cx="1205605" cy="11619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D974EC-FCE6-75D0-BE74-56FB1181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2460" y="1178448"/>
            <a:ext cx="1205605" cy="11619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389A44-6E97-5B78-5692-BEE6F1D2F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30418" y="3235829"/>
            <a:ext cx="2499350" cy="2309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0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age of the front cover the University of Sydney's Disability Inclusion Action Plan 2019 - 2024. Includes an image of the glass facade of the Abercrombie Building.">
            <a:extLst>
              <a:ext uri="{FF2B5EF4-FFF2-40B4-BE49-F238E27FC236}">
                <a16:creationId xmlns:a16="http://schemas.microsoft.com/office/drawing/2014/main" id="{81BC488D-5669-A88B-4023-E796F112C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430" y="-98714"/>
            <a:ext cx="457199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810355-2DC5-62BC-15E9-C816B7BC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949" y="1128518"/>
            <a:ext cx="3055938" cy="369332"/>
          </a:xfrm>
        </p:spPr>
        <p:txBody>
          <a:bodyPr/>
          <a:lstStyle/>
          <a:p>
            <a:r>
              <a:rPr lang="en-US" dirty="0"/>
              <a:t>UDL Pilot Project 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090E8-1404-4AC7-2E55-B516F3D5C99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39949" y="1657350"/>
            <a:ext cx="3055938" cy="2070100"/>
          </a:xfrm>
        </p:spPr>
        <p:txBody>
          <a:bodyPr/>
          <a:lstStyle/>
          <a:p>
            <a:pPr marL="0" indent="0">
              <a:buNone/>
            </a:pPr>
            <a:r>
              <a:rPr lang="en-US" sz="1300" b="1" dirty="0"/>
              <a:t>Disability Inclusion Action Plan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1300" dirty="0"/>
              <a:t>Objective 2: The University of Sydney is a higher education provider of choice for all students: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1300" dirty="0"/>
              <a:t>2.2 Provide an innovative, creative, flexible and open learning environment that </a:t>
            </a:r>
            <a:r>
              <a:rPr lang="en-US" sz="1300" dirty="0" err="1"/>
              <a:t>maximises</a:t>
            </a:r>
            <a:r>
              <a:rPr lang="en-US" sz="1300" dirty="0"/>
              <a:t> access, participation and success for all learners.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i="1" dirty="0"/>
              <a:t>Outcome 2.2.5</a:t>
            </a:r>
          </a:p>
          <a:p>
            <a:pPr marL="0" indent="0">
              <a:buNone/>
            </a:pPr>
            <a:r>
              <a:rPr lang="en-GB" sz="1300" i="1" dirty="0">
                <a:solidFill>
                  <a:srgbClr val="000000"/>
                </a:solidFill>
                <a:latin typeface="Arial" panose="020B0604020202020204" pitchFamily="34" charset="0"/>
              </a:rPr>
              <a:t>University curriculum will demonstrate application of the principles of </a:t>
            </a:r>
            <a:r>
              <a:rPr lang="en-GB" sz="1300" i="1" dirty="0">
                <a:solidFill>
                  <a:schemeClr val="accent1"/>
                </a:solidFill>
                <a:latin typeface="Arial" panose="020B0604020202020204" pitchFamily="34" charset="0"/>
              </a:rPr>
              <a:t>Universal Design for Learning.</a:t>
            </a:r>
            <a:r>
              <a:rPr lang="en-GB" sz="1300" dirty="0">
                <a:solidFill>
                  <a:schemeClr val="accent1"/>
                </a:solidFill>
                <a:latin typeface="Arial" panose="020B0604020202020204" pitchFamily="34" charset="0"/>
              </a:rPr>
              <a:t> </a:t>
            </a:r>
            <a:endParaRPr lang="en-US" sz="13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4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diagram of a the UDL implementation process. Includes 5 phases - explore, prepare, integrate, scale and optimise.">
            <a:extLst>
              <a:ext uri="{FF2B5EF4-FFF2-40B4-BE49-F238E27FC236}">
                <a16:creationId xmlns:a16="http://schemas.microsoft.com/office/drawing/2014/main" id="{23F47B1A-0A0A-8693-A6B9-A411DBAE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753"/>
            <a:ext cx="3124084" cy="2446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5D38E-0879-7BCD-FFD6-C94ECCEE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US" dirty="0"/>
              <a:t>UDL Pilot Project -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C538-5971-EFB3-C46E-DBCFC6056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1352550"/>
            <a:ext cx="5137150" cy="27559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Redesign a unit of study to provide an exemplar of a universally designed unit of study that supports the inclusion of all learners.</a:t>
            </a:r>
          </a:p>
          <a:p>
            <a:pPr>
              <a:lnSpc>
                <a:spcPct val="150000"/>
              </a:lnSpc>
            </a:pPr>
            <a:r>
              <a:rPr lang="en-US" dirty="0"/>
              <a:t>Review of current data</a:t>
            </a:r>
          </a:p>
          <a:p>
            <a:pPr>
              <a:lnSpc>
                <a:spcPct val="150000"/>
              </a:lnSpc>
            </a:pPr>
            <a:r>
              <a:rPr lang="en-US" dirty="0"/>
              <a:t>Build a new Canvas site with content that incorporates UDL principles</a:t>
            </a:r>
          </a:p>
          <a:p>
            <a:pPr>
              <a:lnSpc>
                <a:spcPct val="150000"/>
              </a:lnSpc>
            </a:pPr>
            <a:r>
              <a:rPr lang="en-US" dirty="0"/>
              <a:t>Review unit delivery and teaching materials in line with UDL principles</a:t>
            </a:r>
          </a:p>
          <a:p>
            <a:pPr>
              <a:lnSpc>
                <a:spcPct val="150000"/>
              </a:lnSpc>
            </a:pPr>
            <a:r>
              <a:rPr lang="en-US" dirty="0"/>
              <a:t>Document design decisions and application of UDL principles</a:t>
            </a:r>
          </a:p>
          <a:p>
            <a:pPr>
              <a:lnSpc>
                <a:spcPct val="150000"/>
              </a:lnSpc>
            </a:pPr>
            <a:r>
              <a:rPr lang="en-US" dirty="0"/>
              <a:t>Gather data</a:t>
            </a:r>
          </a:p>
          <a:p>
            <a:pPr>
              <a:lnSpc>
                <a:spcPct val="150000"/>
              </a:lnSpc>
            </a:pPr>
            <a:r>
              <a:rPr lang="en-US" dirty="0"/>
              <a:t>Evaluate the effectiveness of UDL in the unit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185FD06-BA15-3930-CB1D-023093538F86}"/>
              </a:ext>
            </a:extLst>
          </p:cNvPr>
          <p:cNvSpPr txBox="1"/>
          <p:nvPr/>
        </p:nvSpPr>
        <p:spPr>
          <a:xfrm>
            <a:off x="7086600" y="62084"/>
            <a:ext cx="1905000" cy="771177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AU" sz="800" dirty="0">
                <a:solidFill>
                  <a:srgbClr val="FFFFFF"/>
                </a:solidFill>
                <a:latin typeface="Arial"/>
                <a:cs typeface="Arial"/>
              </a:rPr>
              <a:t>USER NOTE: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AU" sz="800" dirty="0">
                <a:solidFill>
                  <a:srgbClr val="FFFFFF"/>
                </a:solidFill>
                <a:latin typeface="Arial"/>
                <a:cs typeface="Arial"/>
              </a:rPr>
              <a:t>There are more Content Slide options available to add to your presentation </a:t>
            </a:r>
            <a:br>
              <a:rPr lang="en-AU" sz="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AU" sz="800" dirty="0">
                <a:solidFill>
                  <a:srgbClr val="FFFFFF"/>
                </a:solidFill>
                <a:latin typeface="Arial"/>
                <a:cs typeface="Arial"/>
              </a:rPr>
              <a:t>by going to: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AU" sz="800" dirty="0">
                <a:solidFill>
                  <a:srgbClr val="FFFFFF"/>
                </a:solidFill>
                <a:latin typeface="Arial"/>
                <a:cs typeface="Arial"/>
              </a:rPr>
              <a:t>Home &gt; New Slide &gt; Drop down arrow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EF26F-54C7-1E38-A1C1-5457FC4CD241}"/>
              </a:ext>
            </a:extLst>
          </p:cNvPr>
          <p:cNvSpPr txBox="1"/>
          <p:nvPr/>
        </p:nvSpPr>
        <p:spPr>
          <a:xfrm>
            <a:off x="7848600" y="2939536"/>
            <a:ext cx="951865" cy="3405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Optimise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319B1-969C-7780-B548-F05EDF19C593}"/>
              </a:ext>
            </a:extLst>
          </p:cNvPr>
          <p:cNvSpPr txBox="1"/>
          <p:nvPr/>
        </p:nvSpPr>
        <p:spPr>
          <a:xfrm>
            <a:off x="7848600" y="3333750"/>
            <a:ext cx="951865" cy="34051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2BB6D-D6D7-97C2-6197-6FF6EACB5FE5}"/>
              </a:ext>
            </a:extLst>
          </p:cNvPr>
          <p:cNvSpPr txBox="1"/>
          <p:nvPr/>
        </p:nvSpPr>
        <p:spPr>
          <a:xfrm>
            <a:off x="7848599" y="4516392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Explore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F272D-1E4D-D668-4224-755E7200901C}"/>
              </a:ext>
            </a:extLst>
          </p:cNvPr>
          <p:cNvSpPr txBox="1"/>
          <p:nvPr/>
        </p:nvSpPr>
        <p:spPr>
          <a:xfrm>
            <a:off x="7848598" y="4124073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Prepare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88AF5A-B416-9BB9-6E4D-5234AA96ABAF}"/>
              </a:ext>
            </a:extLst>
          </p:cNvPr>
          <p:cNvSpPr txBox="1"/>
          <p:nvPr/>
        </p:nvSpPr>
        <p:spPr>
          <a:xfrm>
            <a:off x="7848597" y="3726069"/>
            <a:ext cx="951865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+mj-lt"/>
              </a:rPr>
              <a:t>Integrate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27FC97-0E28-0AEA-C9CB-7D1A88668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2589" y="2510803"/>
            <a:ext cx="467614" cy="3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DF53F-276D-88FD-F32B-6E59091A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UDL conversation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8D013-7CE1-1AD4-8B15-0FC47B77F298}"/>
              </a:ext>
            </a:extLst>
          </p:cNvPr>
          <p:cNvSpPr txBox="1"/>
          <p:nvPr/>
        </p:nvSpPr>
        <p:spPr>
          <a:xfrm>
            <a:off x="752475" y="1144366"/>
            <a:ext cx="3435350" cy="275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300" b="1" spc="-10" dirty="0">
                <a:solidFill>
                  <a:schemeClr val="tx2"/>
                </a:solidFill>
              </a:rPr>
              <a:t>Tell me about your learners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 Approx 900 first-year students (across 2 semesters)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 70% international students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 32 different languages spoken at home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 1% indigenous students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 9% students with a disability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 7% first in family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 Falling student engagement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FA1A3-060A-E429-D8C3-7DB68F311C1C}"/>
              </a:ext>
            </a:extLst>
          </p:cNvPr>
          <p:cNvSpPr txBox="1"/>
          <p:nvPr/>
        </p:nvSpPr>
        <p:spPr>
          <a:xfrm>
            <a:off x="4286250" y="1072825"/>
            <a:ext cx="4452090" cy="1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300" b="1" spc="-10" dirty="0">
                <a:solidFill>
                  <a:schemeClr val="tx2"/>
                </a:solidFill>
              </a:rPr>
              <a:t>What do your learners find challenging?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Students don’t engage with the required readings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Students do not complete the individual practice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92DD4-0CA6-BA59-428B-8A4845F4B0EA}"/>
              </a:ext>
            </a:extLst>
          </p:cNvPr>
          <p:cNvSpPr txBox="1"/>
          <p:nvPr/>
        </p:nvSpPr>
        <p:spPr>
          <a:xfrm>
            <a:off x="4267200" y="2282731"/>
            <a:ext cx="4629150" cy="284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300" b="1" spc="-10" dirty="0">
                <a:solidFill>
                  <a:schemeClr val="tx2"/>
                </a:solidFill>
              </a:rPr>
              <a:t>What’s your goal for these learning activities?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AU" sz="1300" spc="-10" dirty="0">
                <a:solidFill>
                  <a:schemeClr val="tx2"/>
                </a:solidFill>
              </a:rPr>
              <a:t>For students to understand the value of the reading, to embed reading as a good habit for their ongoing studies, and to improve the effectiveness of how they use that information.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individual activities provide an alternative to a lecture-style session and create opportunities for more active learning as well as to prepare students for their assessments.</a:t>
            </a:r>
            <a:endParaRPr lang="en-AU" sz="1300" spc="-1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5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E8F9-1192-27B9-4A39-4FE9384B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369332"/>
          </a:xfrm>
        </p:spPr>
        <p:txBody>
          <a:bodyPr/>
          <a:lstStyle/>
          <a:p>
            <a:r>
              <a:rPr lang="en-AU" dirty="0"/>
              <a:t>Building trust to brainstorm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C59B-CB95-059A-2E52-B742BE90A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193800"/>
            <a:ext cx="6684962" cy="2755900"/>
          </a:xfrm>
        </p:spPr>
        <p:txBody>
          <a:bodyPr/>
          <a:lstStyle/>
          <a:p>
            <a:r>
              <a:rPr lang="en-AU" b="1" dirty="0"/>
              <a:t>How does the current design create potential barriers to learning?</a:t>
            </a:r>
          </a:p>
          <a:p>
            <a:endParaRPr lang="en-AU" b="1" dirty="0"/>
          </a:p>
          <a:p>
            <a:endParaRPr lang="en-AU" dirty="0"/>
          </a:p>
        </p:txBody>
      </p:sp>
      <p:pic>
        <p:nvPicPr>
          <p:cNvPr id="5" name="Picture 4" descr="Screenshot of a planning document organised under 3 headings - Potential barriers, Alignment with UDL and Design Solutions. ">
            <a:extLst>
              <a:ext uri="{FF2B5EF4-FFF2-40B4-BE49-F238E27FC236}">
                <a16:creationId xmlns:a16="http://schemas.microsoft.com/office/drawing/2014/main" id="{745FF6FF-BCEB-940B-019E-756FE51FB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04950"/>
            <a:ext cx="5486400" cy="34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1574-1AAA-ED56-950F-4ABD7AEE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738664"/>
          </a:xfrm>
        </p:spPr>
        <p:txBody>
          <a:bodyPr/>
          <a:lstStyle/>
          <a:p>
            <a:r>
              <a:rPr lang="en-AU" sz="2400" dirty="0"/>
              <a:t>How will your students know what they need to learn?</a:t>
            </a:r>
            <a:br>
              <a:rPr lang="en-AU" sz="2400" b="1" dirty="0"/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1ED9-BF63-2B2D-9908-4F575D25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276350"/>
            <a:ext cx="2546350" cy="2781300"/>
          </a:xfrm>
        </p:spPr>
        <p:txBody>
          <a:bodyPr/>
          <a:lstStyle/>
          <a:p>
            <a:pPr marL="0" indent="0">
              <a:buNone/>
            </a:pPr>
            <a:r>
              <a:rPr lang="en-AU" sz="1400" dirty="0"/>
              <a:t>Provide clear goals for every learning activity</a:t>
            </a:r>
            <a:endParaRPr lang="en-AU" sz="600" dirty="0"/>
          </a:p>
          <a:p>
            <a:pPr>
              <a:buFontTx/>
              <a:buChar char="-"/>
            </a:pPr>
            <a:r>
              <a:rPr lang="en-AU" sz="1300" dirty="0"/>
              <a:t>Clear goal at top of page</a:t>
            </a:r>
          </a:p>
          <a:p>
            <a:pPr>
              <a:buFontTx/>
              <a:buChar char="-"/>
            </a:pPr>
            <a:endParaRPr lang="en-AU" sz="1300" dirty="0"/>
          </a:p>
          <a:p>
            <a:pPr>
              <a:buFontTx/>
              <a:buChar char="-"/>
            </a:pPr>
            <a:r>
              <a:rPr lang="en-AU" sz="1300" dirty="0"/>
              <a:t>Prompt to ‘check your understanding’ at bottom of page</a:t>
            </a:r>
          </a:p>
          <a:p>
            <a:pPr marL="0" indent="0">
              <a:buNone/>
            </a:pPr>
            <a:endParaRPr lang="en-AU" sz="1300" dirty="0"/>
          </a:p>
          <a:p>
            <a:pPr>
              <a:buFontTx/>
              <a:buChar char="-"/>
            </a:pPr>
            <a:r>
              <a:rPr lang="en-AU" sz="1300" dirty="0"/>
              <a:t>Short relevance statements</a:t>
            </a:r>
          </a:p>
          <a:p>
            <a:pPr>
              <a:buFontTx/>
              <a:buChar char="-"/>
            </a:pPr>
            <a:endParaRPr lang="en-AU" sz="1300" dirty="0"/>
          </a:p>
          <a:p>
            <a:pPr>
              <a:buFontTx/>
              <a:buChar char="-"/>
            </a:pPr>
            <a:endParaRPr lang="en-AU" sz="1300" dirty="0"/>
          </a:p>
          <a:p>
            <a:endParaRPr lang="en-AU" dirty="0"/>
          </a:p>
        </p:txBody>
      </p:sp>
      <p:pic>
        <p:nvPicPr>
          <p:cNvPr id="7" name="Picture 6" descr="A screenshot of a Canvas site where the learning goal is clearly displayed in bold text and labelled with the heading 'goal' and an icon of a target.&#10;&#10;">
            <a:extLst>
              <a:ext uri="{FF2B5EF4-FFF2-40B4-BE49-F238E27FC236}">
                <a16:creationId xmlns:a16="http://schemas.microsoft.com/office/drawing/2014/main" id="{C8442F7C-2B85-1681-4C7F-592A15CF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05" y="1200150"/>
            <a:ext cx="5426950" cy="346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 descr="UDL checkpoint 8.1 Heighten salience of goals and objectives.">
            <a:extLst>
              <a:ext uri="{FF2B5EF4-FFF2-40B4-BE49-F238E27FC236}">
                <a16:creationId xmlns:a16="http://schemas.microsoft.com/office/drawing/2014/main" id="{BA99D8B1-919F-BB7C-F275-FC04D5A0B921}"/>
              </a:ext>
            </a:extLst>
          </p:cNvPr>
          <p:cNvGrpSpPr/>
          <p:nvPr/>
        </p:nvGrpSpPr>
        <p:grpSpPr>
          <a:xfrm>
            <a:off x="216853" y="3785235"/>
            <a:ext cx="3048000" cy="272415"/>
            <a:chOff x="3154680" y="4758489"/>
            <a:chExt cx="3048000" cy="2724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DDBAEA-5F0A-1BDF-47E2-299C86FA5A8B}"/>
                </a:ext>
              </a:extLst>
            </p:cNvPr>
            <p:cNvSpPr txBox="1"/>
            <p:nvPr/>
          </p:nvSpPr>
          <p:spPr>
            <a:xfrm flipH="1">
              <a:off x="3154680" y="4758489"/>
              <a:ext cx="3048000" cy="27241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chemeClr val="bg1"/>
                  </a:solidFill>
                  <a:latin typeface="+mn-lt"/>
                </a:rPr>
                <a:t>     Heighten salience of goals and objectives (8.1)</a:t>
              </a:r>
            </a:p>
          </p:txBody>
        </p:sp>
        <p:pic>
          <p:nvPicPr>
            <p:cNvPr id="11" name="Picture 10" descr="A colorful squares in a white background&#10;&#10;Description automatically generated">
              <a:extLst>
                <a:ext uri="{FF2B5EF4-FFF2-40B4-BE49-F238E27FC236}">
                  <a16:creationId xmlns:a16="http://schemas.microsoft.com/office/drawing/2014/main" id="{AEEB6615-C906-6B1F-08CD-C6F5AEB8E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715" y="4782301"/>
              <a:ext cx="224790" cy="224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1574-1AAA-ED56-950F-4ABD7AEE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736598"/>
            <a:ext cx="7988300" cy="738664"/>
          </a:xfrm>
        </p:spPr>
        <p:txBody>
          <a:bodyPr/>
          <a:lstStyle/>
          <a:p>
            <a:r>
              <a:rPr lang="en-AU" sz="2400" dirty="0"/>
              <a:t>How will you ensure all students can access this information and make sense of it?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1ED9-BF63-2B2D-9908-4F575D25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860" y="1657350"/>
            <a:ext cx="2546350" cy="2781300"/>
          </a:xfrm>
        </p:spPr>
        <p:txBody>
          <a:bodyPr/>
          <a:lstStyle/>
          <a:p>
            <a:pPr marL="0" indent="0">
              <a:buNone/>
            </a:pPr>
            <a:r>
              <a:rPr lang="en-GB" sz="1300" b="1" dirty="0"/>
              <a:t>Provide choices in learning activities</a:t>
            </a:r>
            <a:endParaRPr lang="en-AU" sz="1300" b="1" dirty="0"/>
          </a:p>
          <a:p>
            <a:pPr marL="0" indent="0">
              <a:buNone/>
            </a:pPr>
            <a:endParaRPr lang="en-AU" sz="1300" dirty="0"/>
          </a:p>
          <a:p>
            <a:pPr>
              <a:buFontTx/>
              <a:buChar char="-"/>
            </a:pPr>
            <a:r>
              <a:rPr lang="en-AU" sz="1300" dirty="0"/>
              <a:t>Present lecture in multiple formats</a:t>
            </a:r>
          </a:p>
          <a:p>
            <a:pPr>
              <a:buFontTx/>
              <a:buChar char="-"/>
            </a:pPr>
            <a:endParaRPr lang="en-AU" sz="1300" dirty="0"/>
          </a:p>
          <a:p>
            <a:pPr>
              <a:buFontTx/>
              <a:buChar char="-"/>
            </a:pPr>
            <a:r>
              <a:rPr lang="en-AU" sz="1300" dirty="0"/>
              <a:t>Offer alternative formats for the readings</a:t>
            </a:r>
          </a:p>
          <a:p>
            <a:pPr marL="0" indent="0">
              <a:buNone/>
            </a:pPr>
            <a:endParaRPr lang="en-AU" sz="1300" dirty="0"/>
          </a:p>
          <a:p>
            <a:pPr marL="0" indent="0">
              <a:buNone/>
            </a:pPr>
            <a:endParaRPr lang="en-AU" sz="1300" dirty="0"/>
          </a:p>
          <a:p>
            <a:pPr>
              <a:buFontTx/>
              <a:buChar char="-"/>
            </a:pPr>
            <a:endParaRPr lang="en-AU" sz="1300" dirty="0"/>
          </a:p>
          <a:p>
            <a:endParaRPr lang="en-AU" dirty="0"/>
          </a:p>
        </p:txBody>
      </p:sp>
      <p:grpSp>
        <p:nvGrpSpPr>
          <p:cNvPr id="13" name="Group 12" descr="UDL checkpoint 4.1 Offer ways of customising the display of information.">
            <a:extLst>
              <a:ext uri="{FF2B5EF4-FFF2-40B4-BE49-F238E27FC236}">
                <a16:creationId xmlns:a16="http://schemas.microsoft.com/office/drawing/2014/main" id="{BA99D8B1-919F-BB7C-F275-FC04D5A0B921}"/>
              </a:ext>
            </a:extLst>
          </p:cNvPr>
          <p:cNvGrpSpPr/>
          <p:nvPr/>
        </p:nvGrpSpPr>
        <p:grpSpPr>
          <a:xfrm>
            <a:off x="499534" y="3687289"/>
            <a:ext cx="3689350" cy="272415"/>
            <a:chOff x="3154680" y="4758489"/>
            <a:chExt cx="3689350" cy="2724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DDBAEA-5F0A-1BDF-47E2-299C86FA5A8B}"/>
                </a:ext>
              </a:extLst>
            </p:cNvPr>
            <p:cNvSpPr txBox="1"/>
            <p:nvPr/>
          </p:nvSpPr>
          <p:spPr>
            <a:xfrm flipH="1">
              <a:off x="3154680" y="4758489"/>
              <a:ext cx="3689350" cy="27241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chemeClr val="bg1"/>
                  </a:solidFill>
                  <a:latin typeface="+mn-lt"/>
                </a:rPr>
                <a:t>     Offer ways of customising the display of information (1.1)</a:t>
              </a:r>
            </a:p>
          </p:txBody>
        </p:sp>
        <p:pic>
          <p:nvPicPr>
            <p:cNvPr id="11" name="Picture 10" descr="A colorful squares in a white background&#10;&#10;Description automatically generated">
              <a:extLst>
                <a:ext uri="{FF2B5EF4-FFF2-40B4-BE49-F238E27FC236}">
                  <a16:creationId xmlns:a16="http://schemas.microsoft.com/office/drawing/2014/main" id="{AEEB6615-C906-6B1F-08CD-C6F5AEB8E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715" y="4782301"/>
              <a:ext cx="224790" cy="224790"/>
            </a:xfrm>
            <a:prstGeom prst="rect">
              <a:avLst/>
            </a:prstGeom>
          </p:spPr>
        </p:pic>
      </p:grpSp>
      <p:grpSp>
        <p:nvGrpSpPr>
          <p:cNvPr id="14" name="Group 13" descr="Screenshot of Canvas site show multiple representations of a lecture - video recording, lecture slides with script, Word doc of lecture script.">
            <a:extLst>
              <a:ext uri="{FF2B5EF4-FFF2-40B4-BE49-F238E27FC236}">
                <a16:creationId xmlns:a16="http://schemas.microsoft.com/office/drawing/2014/main" id="{5D116162-FD42-46DD-DC44-04B11CB951DB}"/>
              </a:ext>
            </a:extLst>
          </p:cNvPr>
          <p:cNvGrpSpPr/>
          <p:nvPr/>
        </p:nvGrpSpPr>
        <p:grpSpPr>
          <a:xfrm>
            <a:off x="4422776" y="1156412"/>
            <a:ext cx="3909483" cy="3480563"/>
            <a:chOff x="4419601" y="1181099"/>
            <a:chExt cx="3909483" cy="34805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312679-55F6-52C5-3FB2-95D3CA49D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2" y="3848184"/>
              <a:ext cx="3909482" cy="8134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A screenshot of a video&#10;&#10;Description automatically generated">
              <a:extLst>
                <a:ext uri="{FF2B5EF4-FFF2-40B4-BE49-F238E27FC236}">
                  <a16:creationId xmlns:a16="http://schemas.microsoft.com/office/drawing/2014/main" id="{3045890F-10C4-FBD6-C70D-CB07FE86E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32"/>
            <a:stretch/>
          </p:blipFill>
          <p:spPr>
            <a:xfrm>
              <a:off x="4419601" y="1181099"/>
              <a:ext cx="3909482" cy="27813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17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knowledgement of Country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pter break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aphic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 slides">
  <a:themeElements>
    <a:clrScheme name="University of Sydney 2022_2">
      <a:dk1>
        <a:srgbClr val="000000"/>
      </a:dk1>
      <a:lt1>
        <a:srgbClr val="FFFFFF"/>
      </a:lt1>
      <a:dk2>
        <a:srgbClr val="414141"/>
      </a:dk2>
      <a:lt2>
        <a:srgbClr val="FCEDE2"/>
      </a:lt2>
      <a:accent1>
        <a:srgbClr val="E64626"/>
      </a:accent1>
      <a:accent2>
        <a:srgbClr val="414141"/>
      </a:accent2>
      <a:accent3>
        <a:srgbClr val="71A399"/>
      </a:accent3>
      <a:accent4>
        <a:srgbClr val="DAA8A2"/>
      </a:accent4>
      <a:accent5>
        <a:srgbClr val="8F9EC9"/>
      </a:accent5>
      <a:accent6>
        <a:srgbClr val="1A345E"/>
      </a:accent6>
      <a:hlink>
        <a:srgbClr val="E64626"/>
      </a:hlink>
      <a:folHlink>
        <a:srgbClr val="F051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766DE7D4B1242B60D5F644306D5FE" ma:contentTypeVersion="17" ma:contentTypeDescription="Create a new document." ma:contentTypeScope="" ma:versionID="7c33bfa6f5ea87dadd466d375bbb9c01">
  <xsd:schema xmlns:xsd="http://www.w3.org/2001/XMLSchema" xmlns:xs="http://www.w3.org/2001/XMLSchema" xmlns:p="http://schemas.microsoft.com/office/2006/metadata/properties" xmlns:ns2="2617389f-58e4-49c5-9807-a75b64a65690" xmlns:ns3="4fbe84ba-42ff-48fc-84b2-90bec8d5fc41" xmlns:ns4="2d221494-178b-4357-bea6-3a87c5967eb4" targetNamespace="http://schemas.microsoft.com/office/2006/metadata/properties" ma:root="true" ma:fieldsID="709c7dab9ef301252f08f87edf70f506" ns2:_="" ns3:_="" ns4:_="">
    <xsd:import namespace="2617389f-58e4-49c5-9807-a75b64a65690"/>
    <xsd:import namespace="4fbe84ba-42ff-48fc-84b2-90bec8d5fc41"/>
    <xsd:import namespace="2d221494-178b-4357-bea6-3a87c5967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7389f-58e4-49c5-9807-a75b64a65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84ba-42ff-48fc-84b2-90bec8d5fc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21494-178b-4357-bea6-3a87c5967e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749e8a7-8d61-44ed-9808-8b61a4cad994}" ma:internalName="TaxCatchAll" ma:showField="CatchAllData" ma:web="4fbe84ba-42ff-48fc-84b2-90bec8d5fc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17389f-58e4-49c5-9807-a75b64a65690">
      <Terms xmlns="http://schemas.microsoft.com/office/infopath/2007/PartnerControls"/>
    </lcf76f155ced4ddcb4097134ff3c332f>
    <TaxCatchAll xmlns="2d221494-178b-4357-bea6-3a87c5967eb4"/>
  </documentManagement>
</p:properties>
</file>

<file path=customXml/itemProps1.xml><?xml version="1.0" encoding="utf-8"?>
<ds:datastoreItem xmlns:ds="http://schemas.openxmlformats.org/officeDocument/2006/customXml" ds:itemID="{8084E651-8D7B-4E13-8B0B-BA32622CC0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4B209E-0962-4099-A26D-4997C4618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7389f-58e4-49c5-9807-a75b64a65690"/>
    <ds:schemaRef ds:uri="4fbe84ba-42ff-48fc-84b2-90bec8d5fc41"/>
    <ds:schemaRef ds:uri="2d221494-178b-4357-bea6-3a87c5967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5658C4-BC91-45F5-9ADF-FF6C6222F223}">
  <ds:schemaRefs>
    <ds:schemaRef ds:uri="http://schemas.microsoft.com/office/infopath/2007/PartnerControls"/>
    <ds:schemaRef ds:uri="4fbe84ba-42ff-48fc-84b2-90bec8d5fc41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2617389f-58e4-49c5-9807-a75b64a65690"/>
    <ds:schemaRef ds:uri="2d221494-178b-4357-bea6-3a87c5967eb4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2b3e37e-8171-485d-b10b-38dae7ed14a8}" enabled="0" method="" siteId="{82b3e37e-8171-485d-b10b-38dae7ed14a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11309</TotalTime>
  <Words>1617</Words>
  <Application>Microsoft Office PowerPoint</Application>
  <PresentationFormat>On-screen Show (16:9)</PresentationFormat>
  <Paragraphs>335</Paragraphs>
  <Slides>23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Courier New</vt:lpstr>
      <vt:lpstr>et-line</vt:lpstr>
      <vt:lpstr>System Font Regular</vt:lpstr>
      <vt:lpstr>Times</vt:lpstr>
      <vt:lpstr>Times New Roman</vt:lpstr>
      <vt:lpstr>Twentieth Century</vt:lpstr>
      <vt:lpstr>Title slides</vt:lpstr>
      <vt:lpstr>Acknowledgement of Country</vt:lpstr>
      <vt:lpstr>Chapter break</vt:lpstr>
      <vt:lpstr>Graphic slides</vt:lpstr>
      <vt:lpstr>Content slides</vt:lpstr>
      <vt:lpstr>Implementing Universal Design for Learning at the University of Sydney</vt:lpstr>
      <vt:lpstr>Acknowledgment of country</vt:lpstr>
      <vt:lpstr>         UDL implementation – an iterative process</vt:lpstr>
      <vt:lpstr>UDL Pilot Project </vt:lpstr>
      <vt:lpstr>UDL Pilot Project - activities</vt:lpstr>
      <vt:lpstr>Starting a UDL conversation </vt:lpstr>
      <vt:lpstr>Building trust to brainstorm solutions</vt:lpstr>
      <vt:lpstr>How will your students know what they need to learn? </vt:lpstr>
      <vt:lpstr>How will you ensure all students can access this information and make sense of it?</vt:lpstr>
      <vt:lpstr>How can you support all of your students to engage with the task and complete it?</vt:lpstr>
      <vt:lpstr>Measuring impact</vt:lpstr>
      <vt:lpstr>Additional outputs</vt:lpstr>
      <vt:lpstr>Lessons learned and scaling strategies</vt:lpstr>
      <vt:lpstr>Voices from the field</vt:lpstr>
      <vt:lpstr>Designing for Diversity Project </vt:lpstr>
      <vt:lpstr>Failure rates</vt:lpstr>
      <vt:lpstr>Start with student voice</vt:lpstr>
      <vt:lpstr>Designing for Diversity project</vt:lpstr>
      <vt:lpstr>Designing for Diversity Project – activities</vt:lpstr>
      <vt:lpstr>Designing for Diversity – phase one</vt:lpstr>
      <vt:lpstr>Additional project outputs</vt:lpstr>
      <vt:lpstr>Measuring impact</vt:lpstr>
      <vt:lpstr>End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using our University PowerPoint template</dc:title>
  <dc:creator>Sarah</dc:creator>
  <cp:lastModifiedBy>Jane Hawkeswood</cp:lastModifiedBy>
  <cp:revision>101</cp:revision>
  <dcterms:created xsi:type="dcterms:W3CDTF">2022-10-08T02:11:21Z</dcterms:created>
  <dcterms:modified xsi:type="dcterms:W3CDTF">2023-07-26T02:43:36Z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2022-10-08T00:00:00Z</vt:filetime>
  </property>
  <property fmtid="{D5CDD505-2E9C-101B-9397-08002B2CF9AE}" pid="5" name="Producer">
    <vt:lpwstr>Adobe PDF Library 16.0.3</vt:lpwstr>
  </property>
  <property fmtid="{D5CDD505-2E9C-101B-9397-08002B2CF9AE}" pid="6" name="ContentTypeId">
    <vt:lpwstr>0x0101003E6766DE7D4B1242B60D5F644306D5FE</vt:lpwstr>
  </property>
</Properties>
</file>