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4"/>
  </p:sldMasterIdLst>
  <p:sldIdLst>
    <p:sldId id="622" r:id="rId5"/>
    <p:sldId id="396" r:id="rId6"/>
    <p:sldId id="420" r:id="rId7"/>
    <p:sldId id="421" r:id="rId8"/>
    <p:sldId id="416" r:id="rId9"/>
    <p:sldId id="417" r:id="rId10"/>
    <p:sldId id="418" r:id="rId11"/>
    <p:sldId id="419" r:id="rId12"/>
    <p:sldId id="520" r:id="rId13"/>
    <p:sldId id="511" r:id="rId14"/>
    <p:sldId id="521" r:id="rId15"/>
    <p:sldId id="562" r:id="rId16"/>
    <p:sldId id="607" r:id="rId17"/>
    <p:sldId id="406" r:id="rId18"/>
    <p:sldId id="384" r:id="rId19"/>
    <p:sldId id="377" r:id="rId20"/>
    <p:sldId id="379" r:id="rId21"/>
    <p:sldId id="439" r:id="rId22"/>
    <p:sldId id="423" r:id="rId23"/>
    <p:sldId id="383" r:id="rId24"/>
    <p:sldId id="332" r:id="rId25"/>
    <p:sldId id="358" r:id="rId26"/>
    <p:sldId id="453" r:id="rId27"/>
    <p:sldId id="612" r:id="rId28"/>
    <p:sldId id="407" r:id="rId29"/>
    <p:sldId id="608" r:id="rId30"/>
    <p:sldId id="455" r:id="rId31"/>
    <p:sldId id="614" r:id="rId32"/>
    <p:sldId id="457" r:id="rId33"/>
    <p:sldId id="456" r:id="rId34"/>
    <p:sldId id="616" r:id="rId35"/>
    <p:sldId id="609" r:id="rId36"/>
    <p:sldId id="610" r:id="rId37"/>
    <p:sldId id="611" r:id="rId38"/>
    <p:sldId id="613" r:id="rId39"/>
    <p:sldId id="618" r:id="rId40"/>
    <p:sldId id="430" r:id="rId41"/>
    <p:sldId id="619" r:id="rId42"/>
    <p:sldId id="623" r:id="rId43"/>
    <p:sldId id="621" r:id="rId44"/>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45" autoAdjust="0"/>
  </p:normalViewPr>
  <p:slideViewPr>
    <p:cSldViewPr>
      <p:cViewPr varScale="1">
        <p:scale>
          <a:sx n="94" d="100"/>
          <a:sy n="94" d="100"/>
        </p:scale>
        <p:origin x="96" y="3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eaLnBrk="1" latinLnBrk="0" hangingPunct="1"/>
            <a:fld id="{544213AF-26F6-41FA-8D85-E2C5388D6E58}" type="datetimeFigureOut">
              <a:rPr lang="en-US" smtClean="0"/>
              <a:pPr eaLnBrk="1" latinLnBrk="0" hangingPunct="1"/>
              <a:t>3/27/2023</a:t>
            </a:fld>
            <a:endParaRPr lang="en-US" dirty="0">
              <a:solidFill>
                <a:srgbClr val="FFFFFF"/>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dirty="0">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3/27/2023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3/27/2023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3/27/2023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3/27/2023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3/27/2023</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3/27/2023</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3/27/2023</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3/27/2023</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pPr eaLnBrk="1" latinLnBrk="0" hangingPunct="1"/>
            <a:fld id="{544213AF-26F6-41FA-8D85-E2C5388D6E58}" type="datetimeFigureOut">
              <a:rPr lang="en-US" smtClean="0"/>
              <a:pPr eaLnBrk="1" latinLnBrk="0" hangingPunct="1"/>
              <a:t>3/27/2023</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pPr eaLnBrk="1" latinLnBrk="0" hangingPunct="1"/>
            <a:fld id="{544213AF-26F6-41FA-8D85-E2C5388D6E58}" type="datetimeFigureOut">
              <a:rPr lang="en-US" smtClean="0"/>
              <a:pPr eaLnBrk="1" latinLnBrk="0" hangingPunct="1"/>
              <a:t>3/27/2023</a:t>
            </a:fld>
            <a:endParaRPr lang="en-US" dirty="0">
              <a:solidFill>
                <a:schemeClr val="tx1"/>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dirty="0">
              <a:solidFill>
                <a:schemeClr val="tx1"/>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eaLnBrk="1" latinLnBrk="0" hangingPunct="1"/>
              <a:t>‹#›</a:t>
            </a:fld>
            <a:endParaRPr kumimoji="0" lang="en-US" dirty="0">
              <a:solidFill>
                <a:schemeClr val="tx1"/>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eaLnBrk="1" latinLnBrk="0" hangingPunct="1"/>
            <a:fld id="{544213AF-26F6-41FA-8D85-E2C5388D6E58}" type="datetimeFigureOut">
              <a:rPr lang="en-US" smtClean="0"/>
              <a:pPr eaLnBrk="1" latinLnBrk="0" hangingPunct="1"/>
              <a:t>3/27/2023</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eaLnBrk="1" latinLnBrk="0" hangingPunct="1"/>
              <a:t>‹#›</a:t>
            </a:fld>
            <a:endParaRPr kumimoji="0" lang="en-US" sz="1000" b="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75B2A-C50F-F0CB-4F7D-ECE1DAC2736B}"/>
              </a:ext>
            </a:extLst>
          </p:cNvPr>
          <p:cNvSpPr>
            <a:spLocks noGrp="1"/>
          </p:cNvSpPr>
          <p:nvPr>
            <p:ph type="ctrTitle"/>
          </p:nvPr>
        </p:nvSpPr>
        <p:spPr>
          <a:xfrm>
            <a:off x="685800" y="1599239"/>
            <a:ext cx="7772400" cy="1829761"/>
          </a:xfrm>
        </p:spPr>
        <p:txBody>
          <a:bodyPr>
            <a:normAutofit/>
          </a:bodyPr>
          <a:lstStyle/>
          <a:p>
            <a:pPr algn="l"/>
            <a:r>
              <a:rPr lang="en-US" sz="3600" dirty="0"/>
              <a:t>Disability discrimination in the tertiary sector </a:t>
            </a:r>
            <a:br>
              <a:rPr lang="en-US" sz="3100" dirty="0"/>
            </a:br>
            <a:endParaRPr lang="en-AU" sz="2200" dirty="0"/>
          </a:p>
        </p:txBody>
      </p:sp>
      <p:sp>
        <p:nvSpPr>
          <p:cNvPr id="3" name="Subtitle 2">
            <a:extLst>
              <a:ext uri="{FF2B5EF4-FFF2-40B4-BE49-F238E27FC236}">
                <a16:creationId xmlns:a16="http://schemas.microsoft.com/office/drawing/2014/main" id="{94901395-A48A-F19D-4C48-3C2B84131810}"/>
              </a:ext>
            </a:extLst>
          </p:cNvPr>
          <p:cNvSpPr>
            <a:spLocks noGrp="1"/>
          </p:cNvSpPr>
          <p:nvPr>
            <p:ph type="subTitle" idx="1"/>
          </p:nvPr>
        </p:nvSpPr>
        <p:spPr/>
        <p:txBody>
          <a:bodyPr>
            <a:normAutofit/>
          </a:bodyPr>
          <a:lstStyle/>
          <a:p>
            <a:pPr algn="l"/>
            <a:r>
              <a:rPr lang="en-AU" sz="2000" dirty="0"/>
              <a:t>Dr Elizabeth Dickson</a:t>
            </a:r>
          </a:p>
          <a:p>
            <a:pPr algn="l"/>
            <a:r>
              <a:rPr lang="en-AU" sz="2000" dirty="0"/>
              <a:t>Law School QUT</a:t>
            </a:r>
          </a:p>
          <a:p>
            <a:pPr algn="l"/>
            <a:r>
              <a:rPr lang="en-AU" sz="2000" dirty="0"/>
              <a:t>e.dickson@qut.edu.au</a:t>
            </a:r>
          </a:p>
        </p:txBody>
      </p:sp>
    </p:spTree>
    <p:extLst>
      <p:ext uri="{BB962C8B-B14F-4D97-AF65-F5344CB8AC3E}">
        <p14:creationId xmlns:p14="http://schemas.microsoft.com/office/powerpoint/2010/main" val="3067247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1B5AC-CC54-A494-45FF-E52F68313FBB}"/>
              </a:ext>
            </a:extLst>
          </p:cNvPr>
          <p:cNvSpPr>
            <a:spLocks noGrp="1"/>
          </p:cNvSpPr>
          <p:nvPr>
            <p:ph type="title"/>
          </p:nvPr>
        </p:nvSpPr>
        <p:spPr/>
        <p:txBody>
          <a:bodyPr>
            <a:normAutofit/>
          </a:bodyPr>
          <a:lstStyle/>
          <a:p>
            <a:r>
              <a:rPr lang="en-US" sz="2800" dirty="0"/>
              <a:t>And a new variety of indirect discrimination since 2009 amendments to the DDA…</a:t>
            </a:r>
            <a:endParaRPr lang="en-AU" sz="2800" dirty="0"/>
          </a:p>
        </p:txBody>
      </p:sp>
      <p:sp>
        <p:nvSpPr>
          <p:cNvPr id="13315" name="Rectangle 3"/>
          <p:cNvSpPr>
            <a:spLocks noGrp="1" noChangeArrowheads="1"/>
          </p:cNvSpPr>
          <p:nvPr>
            <p:ph idx="1"/>
          </p:nvPr>
        </p:nvSpPr>
        <p:spPr>
          <a:xfrm>
            <a:off x="629562" y="1916832"/>
            <a:ext cx="7614846" cy="3726414"/>
          </a:xfrm>
        </p:spPr>
        <p:txBody>
          <a:bodyPr>
            <a:normAutofit fontScale="55000" lnSpcReduction="20000"/>
          </a:bodyPr>
          <a:lstStyle/>
          <a:p>
            <a:pPr>
              <a:lnSpc>
                <a:spcPct val="120000"/>
              </a:lnSpc>
            </a:pPr>
            <a:r>
              <a:rPr lang="en-AU" sz="2900" dirty="0"/>
              <a:t>DDA s 6(2)	</a:t>
            </a:r>
          </a:p>
          <a:p>
            <a:pPr eaLnBrk="1" hangingPunct="1">
              <a:lnSpc>
                <a:spcPct val="120000"/>
              </a:lnSpc>
              <a:buFontTx/>
              <a:buNone/>
            </a:pPr>
            <a:r>
              <a:rPr lang="en-AU" sz="2900" dirty="0"/>
              <a:t>	‘For the purposes of this Act, a person (the </a:t>
            </a:r>
            <a:r>
              <a:rPr lang="en-AU" sz="2900" i="1" dirty="0"/>
              <a:t>discriminator</a:t>
            </a:r>
            <a:r>
              <a:rPr lang="en-AU" sz="2900" dirty="0"/>
              <a:t>) also </a:t>
            </a:r>
            <a:r>
              <a:rPr lang="en-AU" sz="2900" i="1" dirty="0"/>
              <a:t>discriminates</a:t>
            </a:r>
            <a:r>
              <a:rPr lang="en-AU" sz="2900" dirty="0"/>
              <a:t> against another person (the </a:t>
            </a:r>
            <a:r>
              <a:rPr lang="en-AU" sz="2900" i="1" dirty="0"/>
              <a:t>aggrieved person</a:t>
            </a:r>
            <a:r>
              <a:rPr lang="en-AU" sz="2900" dirty="0"/>
              <a:t>) on the ground of a disability of the aggrieved person if:</a:t>
            </a:r>
            <a:br>
              <a:rPr lang="en-AU" sz="2900" dirty="0"/>
            </a:br>
            <a:r>
              <a:rPr lang="en-AU" sz="2900" dirty="0"/>
              <a:t>	(a) the discriminator requires, or proposes to require, the aggrieved person to comply with a requirement or condition; and</a:t>
            </a:r>
            <a:br>
              <a:rPr lang="en-AU" sz="2900" dirty="0"/>
            </a:br>
            <a:r>
              <a:rPr lang="en-AU" sz="2900" dirty="0"/>
              <a:t>	(b) because of the disability, </a:t>
            </a:r>
            <a:r>
              <a:rPr lang="en-AU" sz="2900" dirty="0">
                <a:solidFill>
                  <a:schemeClr val="tx1"/>
                </a:solidFill>
                <a:highlight>
                  <a:srgbClr val="FFFF00"/>
                </a:highlight>
              </a:rPr>
              <a:t>the aggrieved person would comply, or would be able to comply, with the requirement or condition only if the discriminator made reasonable adjustments for the person, </a:t>
            </a:r>
            <a:r>
              <a:rPr lang="en-AU" sz="2900" dirty="0">
                <a:highlight>
                  <a:srgbClr val="FFFF00"/>
                </a:highlight>
              </a:rPr>
              <a:t>but the discriminator does not do so or proposes not to do so; and</a:t>
            </a:r>
            <a:br>
              <a:rPr lang="en-AU" sz="2900" dirty="0">
                <a:highlight>
                  <a:srgbClr val="FFFF00"/>
                </a:highlight>
              </a:rPr>
            </a:br>
            <a:r>
              <a:rPr lang="en-AU" sz="2900" dirty="0"/>
              <a:t>	(c) </a:t>
            </a:r>
            <a:r>
              <a:rPr lang="en-AU" sz="2900" dirty="0">
                <a:solidFill>
                  <a:schemeClr val="tx1"/>
                </a:solidFill>
              </a:rPr>
              <a:t>the failure to make reasonable adjustments has, or is likely to have, the effect of disadvantaging persons with the disability.’</a:t>
            </a:r>
          </a:p>
          <a:p>
            <a:pPr marL="0" indent="0">
              <a:lnSpc>
                <a:spcPct val="110000"/>
              </a:lnSpc>
              <a:buNone/>
            </a:pPr>
            <a:endParaRPr lang="en-US" dirty="0"/>
          </a:p>
          <a:p>
            <a:pPr eaLnBrk="1" hangingPunct="1">
              <a:lnSpc>
                <a:spcPct val="110000"/>
              </a:lnSpc>
            </a:pPr>
            <a:endParaRPr lang="en-US" dirty="0"/>
          </a:p>
        </p:txBody>
      </p:sp>
    </p:spTree>
    <p:extLst>
      <p:ext uri="{BB962C8B-B14F-4D97-AF65-F5344CB8AC3E}">
        <p14:creationId xmlns:p14="http://schemas.microsoft.com/office/powerpoint/2010/main" val="2761777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F974F-0A52-708C-0F4E-EA02CD295F70}"/>
              </a:ext>
            </a:extLst>
          </p:cNvPr>
          <p:cNvSpPr>
            <a:spLocks noGrp="1"/>
          </p:cNvSpPr>
          <p:nvPr>
            <p:ph type="title"/>
          </p:nvPr>
        </p:nvSpPr>
        <p:spPr/>
        <p:txBody>
          <a:bodyPr/>
          <a:lstStyle/>
          <a:p>
            <a:r>
              <a:rPr lang="en-AU" dirty="0"/>
              <a:t>Reasonable adjustment</a:t>
            </a:r>
          </a:p>
        </p:txBody>
      </p:sp>
      <p:sp>
        <p:nvSpPr>
          <p:cNvPr id="14339" name="Rectangle 3"/>
          <p:cNvSpPr>
            <a:spLocks noGrp="1" noChangeArrowheads="1"/>
          </p:cNvSpPr>
          <p:nvPr>
            <p:ph idx="1"/>
          </p:nvPr>
        </p:nvSpPr>
        <p:spPr>
          <a:xfrm>
            <a:off x="683568" y="1853151"/>
            <a:ext cx="7344815" cy="3703320"/>
          </a:xfrm>
        </p:spPr>
        <p:txBody>
          <a:bodyPr>
            <a:normAutofit/>
          </a:bodyPr>
          <a:lstStyle/>
          <a:p>
            <a:pPr eaLnBrk="1" hangingPunct="1">
              <a:buFontTx/>
              <a:buNone/>
            </a:pPr>
            <a:r>
              <a:rPr lang="en-US" b="1" i="1" dirty="0"/>
              <a:t>	</a:t>
            </a:r>
            <a:endParaRPr lang="en-US" sz="1800" dirty="0"/>
          </a:p>
          <a:p>
            <a:r>
              <a:rPr lang="en-US" sz="2000" dirty="0"/>
              <a:t>Even before these amendments – in a practical sense – ‘adjustments’ were sometimes necessary to avoid discrimination:</a:t>
            </a:r>
          </a:p>
          <a:p>
            <a:pPr lvl="1"/>
            <a:r>
              <a:rPr lang="en-US" sz="2000" dirty="0"/>
              <a:t>ramp access for people with mobility impairment…</a:t>
            </a:r>
          </a:p>
          <a:p>
            <a:pPr lvl="1"/>
            <a:r>
              <a:rPr lang="en-US" sz="2000" dirty="0"/>
              <a:t>assistive technology to support access to learning… </a:t>
            </a:r>
          </a:p>
          <a:p>
            <a:pPr lvl="1"/>
            <a:r>
              <a:rPr lang="en-US" sz="2000" dirty="0"/>
              <a:t>extensions on assignments…</a:t>
            </a:r>
          </a:p>
          <a:p>
            <a:pPr marL="0" indent="0">
              <a:buNone/>
            </a:pPr>
            <a:endParaRPr lang="en-US" sz="2000" b="1" i="1" dirty="0"/>
          </a:p>
          <a:p>
            <a:pPr>
              <a:buNone/>
            </a:pPr>
            <a:endParaRPr lang="en-US" sz="1800" dirty="0"/>
          </a:p>
          <a:p>
            <a:pPr eaLnBrk="1" hangingPunct="1">
              <a:buFontTx/>
              <a:buNone/>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74638"/>
            <a:ext cx="8003232" cy="1143000"/>
          </a:xfrm>
        </p:spPr>
        <p:txBody>
          <a:bodyPr>
            <a:normAutofit fontScale="90000"/>
          </a:bodyPr>
          <a:lstStyle/>
          <a:p>
            <a:r>
              <a:rPr lang="en-AU" dirty="0"/>
              <a:t>How does DDA s 5(2) work? </a:t>
            </a:r>
            <a:br>
              <a:rPr lang="en-AU" dirty="0"/>
            </a:br>
            <a:r>
              <a:rPr lang="en-AU" dirty="0"/>
              <a:t>Not well…</a:t>
            </a:r>
          </a:p>
        </p:txBody>
      </p:sp>
      <p:sp>
        <p:nvSpPr>
          <p:cNvPr id="3" name="Content Placeholder 2"/>
          <p:cNvSpPr>
            <a:spLocks noGrp="1"/>
          </p:cNvSpPr>
          <p:nvPr>
            <p:ph idx="1"/>
          </p:nvPr>
        </p:nvSpPr>
        <p:spPr>
          <a:xfrm>
            <a:off x="251520" y="1628800"/>
            <a:ext cx="7776864" cy="4320480"/>
          </a:xfrm>
        </p:spPr>
        <p:txBody>
          <a:bodyPr>
            <a:normAutofit fontScale="85000" lnSpcReduction="10000"/>
          </a:bodyPr>
          <a:lstStyle/>
          <a:p>
            <a:pPr lvl="1">
              <a:lnSpc>
                <a:spcPct val="110000"/>
              </a:lnSpc>
              <a:spcBef>
                <a:spcPts val="0"/>
              </a:spcBef>
            </a:pPr>
            <a:r>
              <a:rPr lang="en-US" sz="1900" i="1" dirty="0"/>
              <a:t>Sklavos v Australian College of Dermatologists </a:t>
            </a:r>
            <a:r>
              <a:rPr lang="en-US" sz="1900" dirty="0"/>
              <a:t>(2017, DDA)</a:t>
            </a:r>
          </a:p>
          <a:p>
            <a:pPr lvl="1">
              <a:lnSpc>
                <a:spcPct val="110000"/>
              </a:lnSpc>
              <a:spcBef>
                <a:spcPts val="0"/>
              </a:spcBef>
            </a:pPr>
            <a:endParaRPr lang="en-US" sz="1900" dirty="0"/>
          </a:p>
          <a:p>
            <a:pPr lvl="1">
              <a:lnSpc>
                <a:spcPct val="110000"/>
              </a:lnSpc>
              <a:spcBef>
                <a:spcPts val="0"/>
              </a:spcBef>
            </a:pPr>
            <a:r>
              <a:rPr lang="en-US" sz="1900" dirty="0"/>
              <a:t>Failure to make reasonable adjustment must be </a:t>
            </a:r>
            <a:r>
              <a:rPr lang="en-US" sz="1900" u="sng" dirty="0"/>
              <a:t>because of disability</a:t>
            </a:r>
            <a:r>
              <a:rPr lang="en-US" sz="1900" dirty="0"/>
              <a:t>?</a:t>
            </a:r>
          </a:p>
          <a:p>
            <a:pPr marL="685800" lvl="2" indent="0">
              <a:lnSpc>
                <a:spcPct val="110000"/>
              </a:lnSpc>
              <a:buNone/>
            </a:pPr>
            <a:r>
              <a:rPr lang="en-US" sz="1900" dirty="0"/>
              <a:t>DDA s 5(2)</a:t>
            </a:r>
          </a:p>
          <a:p>
            <a:pPr marL="685800" lvl="2" indent="0">
              <a:lnSpc>
                <a:spcPct val="110000"/>
              </a:lnSpc>
              <a:buNone/>
            </a:pPr>
            <a:r>
              <a:rPr lang="en-US" sz="1900" dirty="0"/>
              <a:t>	For the purposes of this Act, a person (the discriminator ) also discriminates against another person (the aggrieved person ) on the ground of a disability of the aggrieved person if: </a:t>
            </a:r>
          </a:p>
          <a:p>
            <a:pPr marL="685800" lvl="2" indent="0">
              <a:lnSpc>
                <a:spcPct val="110000"/>
              </a:lnSpc>
              <a:buNone/>
            </a:pPr>
            <a:r>
              <a:rPr lang="en-US" sz="1900" dirty="0"/>
              <a:t>                     (a)  the discriminator does not make, or proposes not to make, reasonable adjustments for the person; and </a:t>
            </a:r>
          </a:p>
          <a:p>
            <a:pPr marL="685800" lvl="2" indent="0">
              <a:lnSpc>
                <a:spcPct val="110000"/>
              </a:lnSpc>
              <a:buNone/>
            </a:pPr>
            <a:r>
              <a:rPr lang="en-US" sz="1900" dirty="0"/>
              <a:t>                     (b)  the failure to make the reasonable adjustments has, or would have, the effect that the aggrieved person is, </a:t>
            </a:r>
            <a:r>
              <a:rPr lang="en-US" sz="1900" dirty="0">
                <a:highlight>
                  <a:srgbClr val="FFFF00"/>
                </a:highlight>
              </a:rPr>
              <a:t>because of the disability</a:t>
            </a:r>
            <a:r>
              <a:rPr lang="en-US" sz="1900" dirty="0"/>
              <a:t>, treated less favourably than a person without the disability would be treated in circumstances that are not materially different.</a:t>
            </a:r>
          </a:p>
          <a:p>
            <a:pPr marL="685800" lvl="2" indent="0">
              <a:lnSpc>
                <a:spcPct val="110000"/>
              </a:lnSpc>
              <a:buNone/>
            </a:pPr>
            <a:endParaRPr lang="en-US" sz="1900" dirty="0"/>
          </a:p>
          <a:p>
            <a:pPr lvl="1">
              <a:lnSpc>
                <a:spcPct val="110000"/>
              </a:lnSpc>
              <a:spcBef>
                <a:spcPts val="0"/>
              </a:spcBef>
            </a:pPr>
            <a:r>
              <a:rPr lang="en-US" sz="1900" dirty="0"/>
              <a:t>Is a failure to make reasonable adjustment ever BECAUSE OF the disability?</a:t>
            </a:r>
          </a:p>
          <a:p>
            <a:pPr marL="685800" lvl="2" indent="0">
              <a:buNone/>
            </a:pPr>
            <a:endParaRPr lang="en-US" dirty="0"/>
          </a:p>
          <a:p>
            <a:endParaRPr lang="en-AU" dirty="0"/>
          </a:p>
        </p:txBody>
      </p:sp>
    </p:spTree>
    <p:extLst>
      <p:ext uri="{BB962C8B-B14F-4D97-AF65-F5344CB8AC3E}">
        <p14:creationId xmlns:p14="http://schemas.microsoft.com/office/powerpoint/2010/main" val="3284078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7B023-C063-CBAB-64FF-0799A47F07AF}"/>
              </a:ext>
            </a:extLst>
          </p:cNvPr>
          <p:cNvSpPr>
            <a:spLocks noGrp="1"/>
          </p:cNvSpPr>
          <p:nvPr>
            <p:ph type="title"/>
          </p:nvPr>
        </p:nvSpPr>
        <p:spPr>
          <a:xfrm>
            <a:off x="508001" y="188641"/>
            <a:ext cx="7304359" cy="1368152"/>
          </a:xfrm>
        </p:spPr>
        <p:txBody>
          <a:bodyPr>
            <a:normAutofit/>
          </a:bodyPr>
          <a:lstStyle/>
          <a:p>
            <a:r>
              <a:rPr lang="en-AU" dirty="0"/>
              <a:t>How does DDA s 6(2) work? Not well…</a:t>
            </a:r>
          </a:p>
        </p:txBody>
      </p:sp>
      <p:sp>
        <p:nvSpPr>
          <p:cNvPr id="3" name="Content Placeholder 2">
            <a:extLst>
              <a:ext uri="{FF2B5EF4-FFF2-40B4-BE49-F238E27FC236}">
                <a16:creationId xmlns:a16="http://schemas.microsoft.com/office/drawing/2014/main" id="{D8C97595-2DA7-A461-2370-796B55DF70C3}"/>
              </a:ext>
            </a:extLst>
          </p:cNvPr>
          <p:cNvSpPr>
            <a:spLocks noGrp="1"/>
          </p:cNvSpPr>
          <p:nvPr>
            <p:ph idx="1"/>
          </p:nvPr>
        </p:nvSpPr>
        <p:spPr>
          <a:xfrm>
            <a:off x="508001" y="1628801"/>
            <a:ext cx="7808415" cy="4752528"/>
          </a:xfrm>
        </p:spPr>
        <p:txBody>
          <a:bodyPr>
            <a:normAutofit fontScale="77500" lnSpcReduction="20000"/>
          </a:bodyPr>
          <a:lstStyle/>
          <a:p>
            <a:pPr>
              <a:lnSpc>
                <a:spcPct val="120000"/>
              </a:lnSpc>
            </a:pPr>
            <a:r>
              <a:rPr lang="en-AU" sz="2100" i="1" dirty="0"/>
              <a:t>Sklavos</a:t>
            </a:r>
            <a:r>
              <a:rPr lang="en-AU" sz="2100" dirty="0"/>
              <a:t> again…</a:t>
            </a:r>
          </a:p>
          <a:p>
            <a:pPr>
              <a:lnSpc>
                <a:spcPct val="120000"/>
              </a:lnSpc>
            </a:pPr>
            <a:r>
              <a:rPr lang="en-US" sz="2100" dirty="0"/>
              <a:t>If the </a:t>
            </a:r>
            <a:r>
              <a:rPr lang="en-US" sz="2100" u="sng" dirty="0"/>
              <a:t>term is reasonable </a:t>
            </a:r>
            <a:r>
              <a:rPr lang="en-US" sz="2100" dirty="0"/>
              <a:t>(s 6(3)), consideration of reasonable adjustment is redundant…</a:t>
            </a:r>
          </a:p>
          <a:p>
            <a:pPr>
              <a:lnSpc>
                <a:spcPct val="120000"/>
              </a:lnSpc>
            </a:pPr>
            <a:r>
              <a:rPr lang="en-AU" sz="2100" dirty="0"/>
              <a:t>As noted, above, however – avoiding indirect discrimination may require adjustment</a:t>
            </a:r>
          </a:p>
          <a:p>
            <a:pPr>
              <a:lnSpc>
                <a:spcPct val="120000"/>
              </a:lnSpc>
            </a:pPr>
            <a:r>
              <a:rPr lang="en-AU" sz="2100" dirty="0"/>
              <a:t>Failure to adjust may in practice mean that an unreasonable condition is imposed</a:t>
            </a:r>
          </a:p>
          <a:p>
            <a:pPr marL="0" indent="0">
              <a:lnSpc>
                <a:spcPct val="120000"/>
              </a:lnSpc>
              <a:buNone/>
            </a:pPr>
            <a:endParaRPr lang="en-AU" sz="2100" dirty="0"/>
          </a:p>
          <a:p>
            <a:pPr>
              <a:lnSpc>
                <a:spcPct val="120000"/>
              </a:lnSpc>
            </a:pPr>
            <a:r>
              <a:rPr lang="en-AU" sz="2100" dirty="0"/>
              <a:t>1. You have to be able to climb steps to access the building</a:t>
            </a:r>
          </a:p>
          <a:p>
            <a:pPr lvl="1">
              <a:lnSpc>
                <a:spcPct val="120000"/>
              </a:lnSpc>
            </a:pPr>
            <a:r>
              <a:rPr lang="en-AU" sz="2100" dirty="0"/>
              <a:t>You install a ramp – the condition is removed</a:t>
            </a:r>
          </a:p>
          <a:p>
            <a:pPr lvl="1">
              <a:lnSpc>
                <a:spcPct val="120000"/>
              </a:lnSpc>
            </a:pPr>
            <a:r>
              <a:rPr lang="en-AU" sz="2100" dirty="0"/>
              <a:t>No discrimination</a:t>
            </a:r>
          </a:p>
          <a:p>
            <a:pPr>
              <a:lnSpc>
                <a:spcPct val="120000"/>
              </a:lnSpc>
            </a:pPr>
            <a:r>
              <a:rPr lang="en-AU" sz="2100" dirty="0"/>
              <a:t>2. You have to be able to climb steps to access the building</a:t>
            </a:r>
          </a:p>
          <a:p>
            <a:pPr lvl="1">
              <a:lnSpc>
                <a:spcPct val="120000"/>
              </a:lnSpc>
            </a:pPr>
            <a:r>
              <a:rPr lang="en-AU" sz="2100" dirty="0"/>
              <a:t>You don’t install a ramp</a:t>
            </a:r>
          </a:p>
          <a:p>
            <a:pPr lvl="1">
              <a:lnSpc>
                <a:spcPct val="120000"/>
              </a:lnSpc>
            </a:pPr>
            <a:r>
              <a:rPr lang="en-AU" sz="2100" dirty="0"/>
              <a:t>The condition remains</a:t>
            </a:r>
          </a:p>
          <a:p>
            <a:pPr lvl="1">
              <a:lnSpc>
                <a:spcPct val="120000"/>
              </a:lnSpc>
            </a:pPr>
            <a:r>
              <a:rPr lang="en-AU" sz="2100" dirty="0"/>
              <a:t>Not reasonable?</a:t>
            </a:r>
          </a:p>
          <a:p>
            <a:pPr lvl="1">
              <a:lnSpc>
                <a:spcPct val="120000"/>
              </a:lnSpc>
            </a:pPr>
            <a:r>
              <a:rPr lang="en-AU" sz="2100" dirty="0"/>
              <a:t>discrimination</a:t>
            </a:r>
          </a:p>
          <a:p>
            <a:endParaRPr lang="en-AU" dirty="0"/>
          </a:p>
          <a:p>
            <a:endParaRPr lang="en-AU" dirty="0"/>
          </a:p>
        </p:txBody>
      </p:sp>
    </p:spTree>
    <p:extLst>
      <p:ext uri="{BB962C8B-B14F-4D97-AF65-F5344CB8AC3E}">
        <p14:creationId xmlns:p14="http://schemas.microsoft.com/office/powerpoint/2010/main" val="1198447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325F-5197-825F-83A5-010465DDA2DE}"/>
              </a:ext>
            </a:extLst>
          </p:cNvPr>
          <p:cNvSpPr>
            <a:spLocks noGrp="1"/>
          </p:cNvSpPr>
          <p:nvPr>
            <p:ph type="title"/>
          </p:nvPr>
        </p:nvSpPr>
        <p:spPr/>
        <p:txBody>
          <a:bodyPr/>
          <a:lstStyle/>
          <a:p>
            <a:r>
              <a:rPr lang="en-AU" dirty="0"/>
              <a:t>Standards authorised by </a:t>
            </a:r>
            <a:r>
              <a:rPr lang="en-AU" i="1" dirty="0"/>
              <a:t>DDA</a:t>
            </a:r>
            <a:endParaRPr lang="en-AU" dirty="0"/>
          </a:p>
        </p:txBody>
      </p:sp>
      <p:sp>
        <p:nvSpPr>
          <p:cNvPr id="4099" name="Rectangle 3"/>
          <p:cNvSpPr>
            <a:spLocks noGrp="1" noChangeArrowheads="1"/>
          </p:cNvSpPr>
          <p:nvPr>
            <p:ph idx="1"/>
          </p:nvPr>
        </p:nvSpPr>
        <p:spPr>
          <a:xfrm>
            <a:off x="457200" y="1484784"/>
            <a:ext cx="8229600" cy="4320480"/>
          </a:xfrm>
        </p:spPr>
        <p:txBody>
          <a:bodyPr>
            <a:normAutofit/>
          </a:bodyPr>
          <a:lstStyle/>
          <a:p>
            <a:pPr eaLnBrk="1" hangingPunct="1"/>
            <a:r>
              <a:rPr lang="en-AU" sz="2400" i="1" dirty="0"/>
              <a:t>Disability Standards for Education 2005</a:t>
            </a:r>
            <a:r>
              <a:rPr lang="en-AU" sz="2400" dirty="0"/>
              <a:t> enacted under the authority of </a:t>
            </a:r>
            <a:r>
              <a:rPr lang="en-AU" sz="2400" i="1" dirty="0"/>
              <a:t>DDA</a:t>
            </a:r>
            <a:r>
              <a:rPr lang="en-AU" sz="2400" dirty="0"/>
              <a:t> s 31.</a:t>
            </a:r>
          </a:p>
          <a:p>
            <a:pPr eaLnBrk="1" hangingPunct="1"/>
            <a:r>
              <a:rPr lang="en-AU" sz="2400" dirty="0"/>
              <a:t>Compliance with the Standards amounts to compliance with the </a:t>
            </a:r>
            <a:r>
              <a:rPr lang="en-AU" sz="2400" i="1" dirty="0"/>
              <a:t>DDA</a:t>
            </a:r>
            <a:r>
              <a:rPr lang="en-AU" sz="2400" dirty="0"/>
              <a:t>: s 34</a:t>
            </a:r>
          </a:p>
          <a:p>
            <a:pPr marL="109728" indent="0" eaLnBrk="1" hangingPunct="1">
              <a:buNone/>
            </a:pPr>
            <a:endParaRPr lang="en-AU" sz="2400" dirty="0"/>
          </a:p>
          <a:p>
            <a:pPr eaLnBrk="1" hangingPunct="1"/>
            <a:r>
              <a:rPr lang="en-AU" sz="2400" u="sng" dirty="0"/>
              <a:t>Theoretical</a:t>
            </a:r>
            <a:r>
              <a:rPr lang="en-AU" sz="2400" dirty="0"/>
              <a:t> protection against being sued</a:t>
            </a:r>
          </a:p>
          <a:p>
            <a:pPr lvl="1"/>
            <a:r>
              <a:rPr lang="en-AU" sz="2000" dirty="0"/>
              <a:t>But create a separate ‘cause of action’…</a:t>
            </a:r>
          </a:p>
          <a:p>
            <a:pPr lvl="1"/>
            <a:r>
              <a:rPr lang="en-AU" sz="2000" dirty="0"/>
              <a:t>Failure to make reasonable adjustment can be alleged in this context</a:t>
            </a:r>
          </a:p>
          <a:p>
            <a:pPr lvl="1"/>
            <a:r>
              <a:rPr lang="en-AU" sz="2000" dirty="0"/>
              <a:t>Remedy for failure? Possibly…</a:t>
            </a:r>
            <a:r>
              <a:rPr lang="en-AU" sz="2000" i="1" dirty="0"/>
              <a:t>Sklavos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143-9075-6AC9-B189-35A0B81BABD0}"/>
              </a:ext>
            </a:extLst>
          </p:cNvPr>
          <p:cNvSpPr>
            <a:spLocks noGrp="1"/>
          </p:cNvSpPr>
          <p:nvPr>
            <p:ph type="title"/>
          </p:nvPr>
        </p:nvSpPr>
        <p:spPr/>
        <p:txBody>
          <a:bodyPr/>
          <a:lstStyle/>
          <a:p>
            <a:r>
              <a:rPr lang="en-AU" dirty="0"/>
              <a:t>Effect of the Standards</a:t>
            </a:r>
          </a:p>
        </p:txBody>
      </p:sp>
      <p:sp>
        <p:nvSpPr>
          <p:cNvPr id="10243" name="Rectangle 3"/>
          <p:cNvSpPr>
            <a:spLocks noGrp="1" noChangeArrowheads="1"/>
          </p:cNvSpPr>
          <p:nvPr>
            <p:ph idx="1"/>
          </p:nvPr>
        </p:nvSpPr>
        <p:spPr>
          <a:xfrm>
            <a:off x="179512" y="1481328"/>
            <a:ext cx="8507288" cy="4525963"/>
          </a:xfrm>
        </p:spPr>
        <p:txBody>
          <a:bodyPr/>
          <a:lstStyle/>
          <a:p>
            <a:pPr marL="533400" indent="-533400" eaLnBrk="1" hangingPunct="1"/>
            <a:r>
              <a:rPr lang="en-AU" sz="2400" dirty="0"/>
              <a:t>Cover a number of key aspects of the delivery of education services: </a:t>
            </a:r>
          </a:p>
          <a:p>
            <a:pPr marL="914400" lvl="1" indent="-457200" eaLnBrk="1" hangingPunct="1"/>
            <a:r>
              <a:rPr lang="en-AU" dirty="0"/>
              <a:t>enrolment (Part 4)</a:t>
            </a:r>
          </a:p>
          <a:p>
            <a:pPr marL="914400" lvl="1" indent="-457200" eaLnBrk="1" hangingPunct="1"/>
            <a:r>
              <a:rPr lang="en-AU" dirty="0"/>
              <a:t>participation (Part 5)</a:t>
            </a:r>
          </a:p>
          <a:p>
            <a:pPr marL="914400" lvl="1" indent="-457200" eaLnBrk="1" hangingPunct="1"/>
            <a:r>
              <a:rPr lang="en-AU" dirty="0"/>
              <a:t>curriculum development, accreditation and delivery (Part 6)</a:t>
            </a:r>
          </a:p>
          <a:p>
            <a:pPr marL="914400" lvl="1" indent="-457200" eaLnBrk="1" hangingPunct="1"/>
            <a:r>
              <a:rPr lang="en-AU" dirty="0"/>
              <a:t>student support services (Part 7)</a:t>
            </a:r>
          </a:p>
          <a:p>
            <a:pPr marL="914400" lvl="1" indent="-457200" eaLnBrk="1" hangingPunct="1"/>
            <a:r>
              <a:rPr lang="en-AU" dirty="0"/>
              <a:t>elimination of harassment and victimization (Part 8)</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6AE68-95F1-989E-3661-23604C8669D9}"/>
              </a:ext>
            </a:extLst>
          </p:cNvPr>
          <p:cNvSpPr>
            <a:spLocks noGrp="1"/>
          </p:cNvSpPr>
          <p:nvPr>
            <p:ph type="title"/>
          </p:nvPr>
        </p:nvSpPr>
        <p:spPr/>
        <p:txBody>
          <a:bodyPr/>
          <a:lstStyle/>
          <a:p>
            <a:r>
              <a:rPr lang="en-AU" dirty="0"/>
              <a:t>Effect of the Standards</a:t>
            </a:r>
          </a:p>
        </p:txBody>
      </p:sp>
      <p:sp>
        <p:nvSpPr>
          <p:cNvPr id="11267" name="Rectangle 3"/>
          <p:cNvSpPr>
            <a:spLocks noGrp="1" noChangeArrowheads="1"/>
          </p:cNvSpPr>
          <p:nvPr>
            <p:ph idx="1"/>
          </p:nvPr>
        </p:nvSpPr>
        <p:spPr>
          <a:xfrm>
            <a:off x="457200" y="1268760"/>
            <a:ext cx="8229600" cy="5328592"/>
          </a:xfrm>
        </p:spPr>
        <p:txBody>
          <a:bodyPr>
            <a:normAutofit fontScale="92500"/>
          </a:bodyPr>
          <a:lstStyle/>
          <a:p>
            <a:pPr eaLnBrk="1" hangingPunct="1"/>
            <a:r>
              <a:rPr lang="en-AU" dirty="0"/>
              <a:t>For each aspect, the Standards set out </a:t>
            </a:r>
          </a:p>
          <a:p>
            <a:pPr lvl="1" eaLnBrk="1" hangingPunct="1"/>
            <a:r>
              <a:rPr lang="en-AU" dirty="0"/>
              <a:t>student rights, ‘consistent with the rights of the rest of the community’</a:t>
            </a:r>
          </a:p>
          <a:p>
            <a:pPr lvl="1" eaLnBrk="1" hangingPunct="1"/>
            <a:r>
              <a:rPr lang="en-AU" dirty="0"/>
              <a:t>the legal obligation of education providers – to take ‘reasonable steps’ to ensure students with disabilities enjoy those rights ‘on the same basis’ as other students</a:t>
            </a:r>
          </a:p>
          <a:p>
            <a:pPr lvl="1" eaLnBrk="1" hangingPunct="1"/>
            <a:r>
              <a:rPr lang="en-AU" dirty="0"/>
              <a:t>‘measures of compliance’</a:t>
            </a:r>
          </a:p>
          <a:p>
            <a:pPr marL="342900" lvl="1" indent="-342900" eaLnBrk="1" hangingPunct="1">
              <a:buChar char="•"/>
            </a:pPr>
            <a:r>
              <a:rPr lang="en-AU" sz="2800" dirty="0">
                <a:ea typeface="+mn-ea"/>
                <a:cs typeface="+mn-cs"/>
              </a:rPr>
              <a:t>The overarching obligation is to make ‘reasonable adjustment’</a:t>
            </a:r>
          </a:p>
          <a:p>
            <a:pPr lvl="1"/>
            <a:r>
              <a:rPr lang="en-AU" dirty="0"/>
              <a:t>‘In some cases, students with disabilities will not be able to participate on the same basis as other students if all students are treated in the same way, or if all students with disabilities are treated in the same way’ (Standards 2.2(3))</a:t>
            </a:r>
            <a:br>
              <a:rPr lang="en-AU" dirty="0"/>
            </a:br>
            <a:endParaRPr lang="en-AU" dirty="0"/>
          </a:p>
          <a:p>
            <a:pPr marL="342900" lvl="1" indent="-342900" eaLnBrk="1" hangingPunct="1">
              <a:buChar char="•"/>
            </a:pPr>
            <a:endParaRPr lang="en-AU" sz="2800" dirty="0">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724942"/>
          </a:xfrm>
        </p:spPr>
        <p:txBody>
          <a:bodyPr>
            <a:normAutofit fontScale="90000"/>
          </a:bodyPr>
          <a:lstStyle/>
          <a:p>
            <a:r>
              <a:rPr lang="en-AU" i="1" dirty="0"/>
              <a:t>Walker v State of Victoria </a:t>
            </a:r>
            <a:r>
              <a:rPr lang="en-AU" dirty="0"/>
              <a:t>(2011, DDA)</a:t>
            </a:r>
            <a:br>
              <a:rPr lang="en-AU" dirty="0"/>
            </a:br>
            <a:endParaRPr lang="en-AU" sz="2200" dirty="0"/>
          </a:p>
        </p:txBody>
      </p:sp>
      <p:sp>
        <p:nvSpPr>
          <p:cNvPr id="3" name="Content Placeholder 2"/>
          <p:cNvSpPr>
            <a:spLocks noGrp="1"/>
          </p:cNvSpPr>
          <p:nvPr>
            <p:ph idx="1"/>
          </p:nvPr>
        </p:nvSpPr>
        <p:spPr>
          <a:xfrm>
            <a:off x="457200" y="1417638"/>
            <a:ext cx="8229600" cy="4589653"/>
          </a:xfrm>
        </p:spPr>
        <p:txBody>
          <a:bodyPr>
            <a:normAutofit fontScale="92500"/>
          </a:bodyPr>
          <a:lstStyle/>
          <a:p>
            <a:r>
              <a:rPr lang="en-AU" sz="2400" dirty="0"/>
              <a:t>Case alleging discrimination and breach of the Disability Standards (dyslexia, ADHD, ASD) </a:t>
            </a:r>
          </a:p>
          <a:p>
            <a:r>
              <a:rPr lang="en-AU" sz="2400" dirty="0"/>
              <a:t>‘The Disability Standards require no more of a government agency such as the Department than that, where necessary, it be alert to the need to adjust its normal practices when dealing with a disabled student; to consider, in </a:t>
            </a:r>
            <a:r>
              <a:rPr lang="en-AU" sz="2400" dirty="0">
                <a:solidFill>
                  <a:srgbClr val="FF0000"/>
                </a:solidFill>
              </a:rPr>
              <a:t>[1*]</a:t>
            </a:r>
            <a:r>
              <a:rPr lang="en-AU" sz="2400" dirty="0"/>
              <a:t> </a:t>
            </a:r>
            <a:r>
              <a:rPr lang="en-AU" sz="2400" dirty="0">
                <a:solidFill>
                  <a:srgbClr val="FF0000"/>
                </a:solidFill>
              </a:rPr>
              <a:t>consultation</a:t>
            </a:r>
            <a:r>
              <a:rPr lang="en-AU" sz="2400" dirty="0"/>
              <a:t> with the student or his or her parents</a:t>
            </a:r>
            <a:r>
              <a:rPr lang="en-AU" sz="2400" dirty="0">
                <a:solidFill>
                  <a:srgbClr val="00B050"/>
                </a:solidFill>
              </a:rPr>
              <a:t>, </a:t>
            </a:r>
            <a:r>
              <a:rPr lang="en-AU" sz="2400" dirty="0">
                <a:solidFill>
                  <a:srgbClr val="FF0000"/>
                </a:solidFill>
              </a:rPr>
              <a:t>[2*]</a:t>
            </a:r>
            <a:r>
              <a:rPr lang="en-AU" sz="2400" dirty="0">
                <a:solidFill>
                  <a:srgbClr val="00B050"/>
                </a:solidFill>
              </a:rPr>
              <a:t> </a:t>
            </a:r>
            <a:r>
              <a:rPr lang="en-AU" sz="2400" dirty="0">
                <a:solidFill>
                  <a:srgbClr val="FF0000"/>
                </a:solidFill>
              </a:rPr>
              <a:t>what reasonable adjustments to normal practices should be made to assist the student</a:t>
            </a:r>
            <a:r>
              <a:rPr lang="en-AU" sz="2400" dirty="0"/>
              <a:t>, and then to </a:t>
            </a:r>
            <a:r>
              <a:rPr lang="en-AU" sz="2400" dirty="0">
                <a:solidFill>
                  <a:srgbClr val="FF0000"/>
                </a:solidFill>
              </a:rPr>
              <a:t>[3*]</a:t>
            </a:r>
            <a:r>
              <a:rPr lang="en-AU" sz="2400" dirty="0"/>
              <a:t> </a:t>
            </a:r>
            <a:r>
              <a:rPr lang="en-AU" sz="2400" dirty="0">
                <a:solidFill>
                  <a:srgbClr val="FF0000"/>
                </a:solidFill>
              </a:rPr>
              <a:t>decide whether a particular adjustment is necessary</a:t>
            </a:r>
            <a:r>
              <a:rPr lang="en-AU" sz="2400" dirty="0"/>
              <a:t> and, if so, </a:t>
            </a:r>
            <a:r>
              <a:rPr lang="en-AU" sz="2400" dirty="0">
                <a:solidFill>
                  <a:srgbClr val="FF0000"/>
                </a:solidFill>
              </a:rPr>
              <a:t>[*4]</a:t>
            </a:r>
            <a:r>
              <a:rPr lang="en-AU" sz="2400" dirty="0"/>
              <a:t> </a:t>
            </a:r>
            <a:r>
              <a:rPr lang="en-AU" sz="2400" dirty="0">
                <a:solidFill>
                  <a:srgbClr val="FF0000"/>
                </a:solidFill>
              </a:rPr>
              <a:t>to implement it</a:t>
            </a:r>
            <a:r>
              <a:rPr lang="en-AU" sz="2400" dirty="0"/>
              <a:t>.’ [para 274]</a:t>
            </a:r>
          </a:p>
          <a:p>
            <a:r>
              <a:rPr lang="en-AU" sz="1600" dirty="0">
                <a:solidFill>
                  <a:srgbClr val="FF0000"/>
                </a:solidFill>
              </a:rPr>
              <a:t>* my numbers</a:t>
            </a:r>
          </a:p>
          <a:p>
            <a:endParaRPr lang="en-A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AU" dirty="0"/>
              <a:t>What is consultation?</a:t>
            </a:r>
          </a:p>
        </p:txBody>
      </p:sp>
      <p:sp>
        <p:nvSpPr>
          <p:cNvPr id="3" name="Content Placeholder 2"/>
          <p:cNvSpPr>
            <a:spLocks noGrp="1"/>
          </p:cNvSpPr>
          <p:nvPr>
            <p:ph idx="1"/>
          </p:nvPr>
        </p:nvSpPr>
        <p:spPr>
          <a:xfrm>
            <a:off x="457200" y="1196752"/>
            <a:ext cx="8229600" cy="4810539"/>
          </a:xfrm>
        </p:spPr>
        <p:txBody>
          <a:bodyPr>
            <a:normAutofit fontScale="85000" lnSpcReduction="20000"/>
          </a:bodyPr>
          <a:lstStyle/>
          <a:p>
            <a:pPr>
              <a:lnSpc>
                <a:spcPct val="110000"/>
              </a:lnSpc>
            </a:pPr>
            <a:r>
              <a:rPr lang="en-AU" sz="3000" dirty="0"/>
              <a:t>Not defined in Standards (repeatedly highlighted as problematic in Reviews) </a:t>
            </a:r>
          </a:p>
          <a:p>
            <a:pPr>
              <a:lnSpc>
                <a:spcPct val="110000"/>
              </a:lnSpc>
            </a:pPr>
            <a:r>
              <a:rPr lang="en-AU" sz="3000" i="1" dirty="0"/>
              <a:t>Walker</a:t>
            </a:r>
            <a:r>
              <a:rPr lang="en-AU" sz="3000" dirty="0"/>
              <a:t>:</a:t>
            </a:r>
          </a:p>
          <a:p>
            <a:pPr>
              <a:lnSpc>
                <a:spcPct val="110000"/>
              </a:lnSpc>
            </a:pPr>
            <a:endParaRPr lang="en-AU" sz="2400" dirty="0"/>
          </a:p>
          <a:p>
            <a:pPr marL="109728" indent="0">
              <a:lnSpc>
                <a:spcPct val="110000"/>
              </a:lnSpc>
              <a:buNone/>
            </a:pPr>
            <a:r>
              <a:rPr lang="en-AU" sz="2400" dirty="0"/>
              <a:t>	‘[The Standards] require a school to consult a 	student or his or her parents about prescribed 	matters. </a:t>
            </a:r>
          </a:p>
          <a:p>
            <a:pPr marL="109728" indent="0">
              <a:lnSpc>
                <a:spcPct val="110000"/>
              </a:lnSpc>
              <a:buNone/>
            </a:pPr>
            <a:r>
              <a:rPr lang="en-AU" sz="2400" dirty="0"/>
              <a:t>	They do not, however, require that such consultation 	take any particular form or occur at 	any particular time. </a:t>
            </a:r>
          </a:p>
          <a:p>
            <a:pPr marL="109728" indent="0">
              <a:lnSpc>
                <a:spcPct val="110000"/>
              </a:lnSpc>
              <a:buNone/>
            </a:pPr>
            <a:r>
              <a:rPr lang="en-AU" sz="2400" dirty="0"/>
              <a:t>	Those involved may meet formally or informally. </a:t>
            </a:r>
          </a:p>
          <a:p>
            <a:pPr marL="109728" indent="0">
              <a:lnSpc>
                <a:spcPct val="110000"/>
              </a:lnSpc>
              <a:buNone/>
            </a:pPr>
            <a:r>
              <a:rPr lang="en-AU" sz="2400" dirty="0"/>
              <a:t>	Discussions can be instigated by either the school 	or 	the parents. </a:t>
            </a:r>
          </a:p>
          <a:p>
            <a:pPr marL="109728" indent="0">
              <a:lnSpc>
                <a:spcPct val="110000"/>
              </a:lnSpc>
              <a:buNone/>
            </a:pPr>
            <a:r>
              <a:rPr lang="en-AU" sz="2400" dirty="0"/>
              <a:t>	Consultation may occur in face-to-face meetings, in 	the course of telephone conversations or in 	exchanges of 	correspondence.’ [284]</a:t>
            </a:r>
          </a:p>
          <a:p>
            <a:endParaRPr lang="en-AU" sz="1400" dirty="0"/>
          </a:p>
        </p:txBody>
      </p:sp>
    </p:spTree>
    <p:extLst>
      <p:ext uri="{BB962C8B-B14F-4D97-AF65-F5344CB8AC3E}">
        <p14:creationId xmlns:p14="http://schemas.microsoft.com/office/powerpoint/2010/main" val="3371648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a:t>Consultation</a:t>
            </a:r>
          </a:p>
        </p:txBody>
      </p:sp>
      <p:sp>
        <p:nvSpPr>
          <p:cNvPr id="2" name="Content Placeholder 1"/>
          <p:cNvSpPr>
            <a:spLocks noGrp="1"/>
          </p:cNvSpPr>
          <p:nvPr>
            <p:ph idx="1"/>
          </p:nvPr>
        </p:nvSpPr>
        <p:spPr/>
        <p:txBody>
          <a:bodyPr>
            <a:normAutofit lnSpcReduction="10000"/>
          </a:bodyPr>
          <a:lstStyle/>
          <a:p>
            <a:r>
              <a:rPr lang="en-AU" dirty="0"/>
              <a:t>Disability services staff; access plan</a:t>
            </a:r>
          </a:p>
          <a:p>
            <a:r>
              <a:rPr lang="en-AU" dirty="0"/>
              <a:t>Must occur upon (before?) enrolment</a:t>
            </a:r>
          </a:p>
          <a:p>
            <a:r>
              <a:rPr lang="en-AU" dirty="0"/>
              <a:t>And for the duration of the enrolment</a:t>
            </a:r>
          </a:p>
          <a:p>
            <a:pPr lvl="1"/>
            <a:r>
              <a:rPr lang="en-AU" dirty="0"/>
              <a:t>Consider new information</a:t>
            </a:r>
          </a:p>
          <a:p>
            <a:pPr lvl="1"/>
            <a:r>
              <a:rPr lang="en-AU" dirty="0"/>
              <a:t>Assess whether adjustments are working</a:t>
            </a:r>
          </a:p>
          <a:p>
            <a:pPr lvl="1"/>
            <a:r>
              <a:rPr lang="en-AU" dirty="0"/>
              <a:t>Consider whether different adjustments are needed</a:t>
            </a:r>
          </a:p>
          <a:p>
            <a:r>
              <a:rPr lang="en-AU" dirty="0"/>
              <a:t>Schedule regular consultation</a:t>
            </a:r>
          </a:p>
          <a:p>
            <a:pPr lvl="1"/>
            <a:r>
              <a:rPr lang="en-AU" dirty="0"/>
              <a:t>Keep cool </a:t>
            </a:r>
          </a:p>
          <a:p>
            <a:pPr lvl="1"/>
            <a:r>
              <a:rPr lang="en-AU" dirty="0"/>
              <a:t>keep good notes</a:t>
            </a:r>
          </a:p>
          <a:p>
            <a:pPr lvl="1"/>
            <a:r>
              <a:rPr lang="en-AU" dirty="0"/>
              <a:t>Keep on file</a:t>
            </a:r>
          </a:p>
          <a:p>
            <a:pPr marL="365760" lvl="1" indent="-256032">
              <a:spcBef>
                <a:spcPts val="400"/>
              </a:spcBef>
              <a:buSzPct val="68000"/>
              <a:buFont typeface="Wingdings 3"/>
              <a:buChar char=""/>
            </a:pPr>
            <a:r>
              <a:rPr lang="en-AU" sz="2700" dirty="0"/>
              <a:t>Consultation with academic staff??</a:t>
            </a:r>
          </a:p>
        </p:txBody>
      </p:sp>
    </p:spTree>
    <p:extLst>
      <p:ext uri="{BB962C8B-B14F-4D97-AF65-F5344CB8AC3E}">
        <p14:creationId xmlns:p14="http://schemas.microsoft.com/office/powerpoint/2010/main" val="539696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dirty="0"/>
              <a:t>Outline of presentation</a:t>
            </a:r>
          </a:p>
        </p:txBody>
      </p:sp>
      <p:sp>
        <p:nvSpPr>
          <p:cNvPr id="4099" name="Content Placeholder 2"/>
          <p:cNvSpPr>
            <a:spLocks noGrp="1"/>
          </p:cNvSpPr>
          <p:nvPr>
            <p:ph idx="1"/>
          </p:nvPr>
        </p:nvSpPr>
        <p:spPr/>
        <p:txBody>
          <a:bodyPr>
            <a:normAutofit fontScale="77500" lnSpcReduction="20000"/>
          </a:bodyPr>
          <a:lstStyle/>
          <a:p>
            <a:pPr>
              <a:lnSpc>
                <a:spcPct val="120000"/>
              </a:lnSpc>
            </a:pPr>
            <a:r>
              <a:rPr lang="en-AU" dirty="0"/>
              <a:t>Refresher on </a:t>
            </a:r>
            <a:r>
              <a:rPr lang="en-AU" i="1" dirty="0"/>
              <a:t>Disability Discrimination Act 1992 </a:t>
            </a:r>
            <a:r>
              <a:rPr lang="en-AU" dirty="0"/>
              <a:t>(Cth) (DDA)</a:t>
            </a:r>
          </a:p>
          <a:p>
            <a:pPr lvl="1">
              <a:lnSpc>
                <a:spcPct val="120000"/>
              </a:lnSpc>
            </a:pPr>
            <a:r>
              <a:rPr lang="en-AU" dirty="0"/>
              <a:t>Limitations of DDA</a:t>
            </a:r>
          </a:p>
          <a:p>
            <a:pPr>
              <a:lnSpc>
                <a:spcPct val="120000"/>
              </a:lnSpc>
            </a:pPr>
            <a:r>
              <a:rPr lang="en-AU" dirty="0"/>
              <a:t>Refresher on </a:t>
            </a:r>
            <a:r>
              <a:rPr lang="en-AU" i="1" dirty="0"/>
              <a:t>Disability Standards for Education 2005 </a:t>
            </a:r>
            <a:r>
              <a:rPr lang="en-AU" dirty="0"/>
              <a:t>(Cth) (DSE)</a:t>
            </a:r>
          </a:p>
          <a:p>
            <a:pPr>
              <a:lnSpc>
                <a:spcPct val="120000"/>
              </a:lnSpc>
            </a:pPr>
            <a:r>
              <a:rPr lang="en-AU" dirty="0"/>
              <a:t>Tertiary education issues</a:t>
            </a:r>
          </a:p>
          <a:p>
            <a:pPr lvl="1">
              <a:lnSpc>
                <a:spcPct val="120000"/>
              </a:lnSpc>
            </a:pPr>
            <a:r>
              <a:rPr lang="en-AU" dirty="0"/>
              <a:t>disclosure</a:t>
            </a:r>
          </a:p>
          <a:p>
            <a:pPr lvl="1">
              <a:lnSpc>
                <a:spcPct val="120000"/>
              </a:lnSpc>
            </a:pPr>
            <a:r>
              <a:rPr lang="en-AU" dirty="0"/>
              <a:t>Inherent requirements</a:t>
            </a:r>
          </a:p>
          <a:p>
            <a:pPr lvl="1">
              <a:lnSpc>
                <a:spcPct val="120000"/>
              </a:lnSpc>
            </a:pPr>
            <a:r>
              <a:rPr lang="en-AU" dirty="0"/>
              <a:t>Interrupted course  progression</a:t>
            </a:r>
          </a:p>
          <a:p>
            <a:pPr lvl="1">
              <a:lnSpc>
                <a:spcPct val="120000"/>
              </a:lnSpc>
            </a:pPr>
            <a:r>
              <a:rPr lang="en-AU" dirty="0"/>
              <a:t>disability related challenging behaviour</a:t>
            </a:r>
          </a:p>
          <a:p>
            <a:pPr>
              <a:lnSpc>
                <a:spcPct val="120000"/>
              </a:lnSpc>
            </a:pPr>
            <a:r>
              <a:rPr lang="en-AU" dirty="0"/>
              <a:t>Questions</a:t>
            </a:r>
          </a:p>
          <a:p>
            <a:pPr lvl="1">
              <a:lnSpc>
                <a:spcPct val="120000"/>
              </a:lnSpc>
            </a:pPr>
            <a:r>
              <a:rPr lang="en-AU" dirty="0"/>
              <a:t>I know a bit about the law but not much about specific adjustments… </a:t>
            </a:r>
          </a:p>
          <a:p>
            <a:endParaRPr lang="en-AU" dirty="0"/>
          </a:p>
          <a:p>
            <a:pPr>
              <a:buFontTx/>
              <a:buNone/>
            </a:pPr>
            <a:endParaRPr lang="en-A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1603CD8-05FC-DCA0-9836-5720755E6241}"/>
              </a:ext>
            </a:extLst>
          </p:cNvPr>
          <p:cNvSpPr>
            <a:spLocks noGrp="1"/>
          </p:cNvSpPr>
          <p:nvPr>
            <p:ph type="title"/>
          </p:nvPr>
        </p:nvSpPr>
        <p:spPr/>
        <p:txBody>
          <a:bodyPr>
            <a:normAutofit fontScale="90000"/>
          </a:bodyPr>
          <a:lstStyle/>
          <a:p>
            <a:r>
              <a:rPr lang="en-AU" dirty="0"/>
              <a:t>Who decides what’s reasonable?</a:t>
            </a:r>
          </a:p>
        </p:txBody>
      </p:sp>
      <p:sp>
        <p:nvSpPr>
          <p:cNvPr id="3" name="Content Placeholder 2"/>
          <p:cNvSpPr>
            <a:spLocks noGrp="1"/>
          </p:cNvSpPr>
          <p:nvPr>
            <p:ph idx="1"/>
          </p:nvPr>
        </p:nvSpPr>
        <p:spPr>
          <a:xfrm>
            <a:off x="457200" y="1268760"/>
            <a:ext cx="8229600" cy="4738531"/>
          </a:xfrm>
        </p:spPr>
        <p:txBody>
          <a:bodyPr>
            <a:normAutofit lnSpcReduction="10000"/>
          </a:bodyPr>
          <a:lstStyle/>
          <a:p>
            <a:r>
              <a:rPr lang="en-AU" sz="2000" i="1" dirty="0"/>
              <a:t>Walker</a:t>
            </a:r>
            <a:r>
              <a:rPr lang="en-AU" sz="2000" dirty="0"/>
              <a:t>:</a:t>
            </a:r>
          </a:p>
          <a:p>
            <a:pPr marL="109728" indent="0">
              <a:buNone/>
            </a:pPr>
            <a:r>
              <a:rPr lang="en-AU" sz="2000" dirty="0"/>
              <a:t>	‘Once consultation has occurred </a:t>
            </a:r>
            <a:r>
              <a:rPr lang="en-AU" sz="2000" dirty="0">
                <a:solidFill>
                  <a:srgbClr val="FF0000"/>
                </a:solidFill>
              </a:rPr>
              <a:t>it is for the school to 	determine whether any adjustment is necessary </a:t>
            </a:r>
            <a:r>
              <a:rPr lang="en-AU" sz="2000" dirty="0"/>
              <a:t>in order 	to ensure that the student is able, in a meaningful way, 	to participate in the programmes offered by the school. </a:t>
            </a:r>
          </a:p>
          <a:p>
            <a:pPr marL="109728" indent="0">
              <a:buNone/>
            </a:pPr>
            <a:r>
              <a:rPr lang="en-AU" sz="2000" dirty="0"/>
              <a:t>	The school is not bound, in making these decisions, by 	the opinions or wishes of professional advisers or 	parents. </a:t>
            </a:r>
          </a:p>
          <a:p>
            <a:pPr marL="109728" indent="0">
              <a:buNone/>
            </a:pPr>
            <a:r>
              <a:rPr lang="en-AU" sz="2000" dirty="0"/>
              <a:t>	The school is also required to determine whether any 	reasonable adjustment is possible in order to further the 	prescribed aims. </a:t>
            </a:r>
          </a:p>
          <a:p>
            <a:pPr marL="109728" indent="0">
              <a:buNone/>
            </a:pPr>
            <a:r>
              <a:rPr lang="en-AU" sz="2000" dirty="0"/>
              <a:t>	</a:t>
            </a:r>
            <a:r>
              <a:rPr lang="en-AU" sz="2000" dirty="0">
                <a:solidFill>
                  <a:srgbClr val="FF0000"/>
                </a:solidFill>
              </a:rPr>
              <a:t>There may, therefore, be cases in which an adjustment is 	necessary but no reasonable adjustment is able to be 	identified which will ensure that the objectives 	contained in 	the relevant Disability Standards are 	achieved</a:t>
            </a:r>
            <a:r>
              <a:rPr lang="en-AU" sz="2000" dirty="0"/>
              <a:t>.’ [para 284]</a:t>
            </a:r>
          </a:p>
        </p:txBody>
      </p:sp>
    </p:spTree>
    <p:extLst>
      <p:ext uri="{BB962C8B-B14F-4D97-AF65-F5344CB8AC3E}">
        <p14:creationId xmlns:p14="http://schemas.microsoft.com/office/powerpoint/2010/main" val="21915139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58E79-9186-626D-0F63-30C991E5F694}"/>
              </a:ext>
            </a:extLst>
          </p:cNvPr>
          <p:cNvSpPr>
            <a:spLocks noGrp="1"/>
          </p:cNvSpPr>
          <p:nvPr>
            <p:ph type="title"/>
          </p:nvPr>
        </p:nvSpPr>
        <p:spPr/>
        <p:txBody>
          <a:bodyPr>
            <a:normAutofit fontScale="90000"/>
          </a:bodyPr>
          <a:lstStyle/>
          <a:p>
            <a:r>
              <a:rPr lang="en-AU" dirty="0"/>
              <a:t>Limits on reasonable adjustment </a:t>
            </a:r>
          </a:p>
        </p:txBody>
      </p:sp>
      <p:sp>
        <p:nvSpPr>
          <p:cNvPr id="16387" name="Rectangle 3"/>
          <p:cNvSpPr>
            <a:spLocks noGrp="1" noChangeArrowheads="1"/>
          </p:cNvSpPr>
          <p:nvPr>
            <p:ph idx="1"/>
          </p:nvPr>
        </p:nvSpPr>
        <p:spPr>
          <a:xfrm>
            <a:off x="467544" y="1700808"/>
            <a:ext cx="8229600" cy="3989388"/>
          </a:xfrm>
        </p:spPr>
        <p:txBody>
          <a:bodyPr>
            <a:normAutofit/>
          </a:bodyPr>
          <a:lstStyle/>
          <a:p>
            <a:pPr eaLnBrk="1" hangingPunct="1">
              <a:buFontTx/>
              <a:buNone/>
            </a:pPr>
            <a:r>
              <a:rPr lang="en-US" dirty="0"/>
              <a:t>An adjustment will not be required </a:t>
            </a:r>
          </a:p>
          <a:p>
            <a:pPr eaLnBrk="1" hangingPunct="1"/>
            <a:r>
              <a:rPr lang="en-US" dirty="0"/>
              <a:t>if it is not ‘reasonable’</a:t>
            </a:r>
          </a:p>
          <a:p>
            <a:pPr eaLnBrk="1" hangingPunct="1"/>
            <a:r>
              <a:rPr lang="en-US" dirty="0"/>
              <a:t>if it would cause unjustifiable hardship </a:t>
            </a:r>
            <a:r>
              <a:rPr lang="en-US" sz="1400" dirty="0"/>
              <a:t>[Standards 10.2]</a:t>
            </a:r>
          </a:p>
          <a:p>
            <a:pPr eaLnBrk="1" hangingPunct="1"/>
            <a:r>
              <a:rPr lang="en-US" dirty="0"/>
              <a:t>if it would be inconsistent with an act authorized by law </a:t>
            </a:r>
            <a:r>
              <a:rPr lang="en-US" sz="1400" dirty="0"/>
              <a:t>[Standards 10.3] </a:t>
            </a:r>
            <a:r>
              <a:rPr lang="en-US" sz="1800" dirty="0"/>
              <a:t>(eg, restraining order)</a:t>
            </a:r>
          </a:p>
          <a:p>
            <a:pPr eaLnBrk="1" hangingPunct="1"/>
            <a:r>
              <a:rPr lang="en-US" dirty="0"/>
              <a:t>if it would jeopardize the health of a student with disabilities or the health of other students </a:t>
            </a:r>
            <a:r>
              <a:rPr lang="en-US" sz="1400" dirty="0"/>
              <a:t>[Standards 10.4] </a:t>
            </a:r>
            <a:r>
              <a:rPr lang="en-US" sz="1800" dirty="0"/>
              <a:t>(eg, infectious disease)</a:t>
            </a:r>
          </a:p>
          <a:p>
            <a:pPr marL="109728" indent="0" eaLnBrk="1" hangingPunct="1">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274638"/>
            <a:ext cx="8229600" cy="706090"/>
          </a:xfrm>
        </p:spPr>
        <p:txBody>
          <a:bodyPr>
            <a:normAutofit fontScale="90000"/>
          </a:bodyPr>
          <a:lstStyle/>
          <a:p>
            <a:r>
              <a:rPr lang="en-AU" dirty="0"/>
              <a:t>In summary, adjustment required if...</a:t>
            </a:r>
          </a:p>
        </p:txBody>
      </p:sp>
      <p:sp>
        <p:nvSpPr>
          <p:cNvPr id="22531" name="Content Placeholder 2"/>
          <p:cNvSpPr>
            <a:spLocks noGrp="1"/>
          </p:cNvSpPr>
          <p:nvPr>
            <p:ph idx="1"/>
          </p:nvPr>
        </p:nvSpPr>
        <p:spPr>
          <a:xfrm>
            <a:off x="457200" y="1124744"/>
            <a:ext cx="8229600" cy="4896544"/>
          </a:xfrm>
        </p:spPr>
        <p:txBody>
          <a:bodyPr>
            <a:normAutofit lnSpcReduction="10000"/>
          </a:bodyPr>
          <a:lstStyle/>
          <a:p>
            <a:r>
              <a:rPr lang="en-AU" dirty="0"/>
              <a:t>It is reasonable taking into account</a:t>
            </a:r>
          </a:p>
          <a:p>
            <a:pPr lvl="1"/>
            <a:r>
              <a:rPr lang="en-AU" dirty="0"/>
              <a:t>Disability </a:t>
            </a:r>
          </a:p>
          <a:p>
            <a:pPr lvl="1"/>
            <a:r>
              <a:rPr lang="en-AU" dirty="0"/>
              <a:t>Views of student…</a:t>
            </a:r>
          </a:p>
          <a:p>
            <a:pPr lvl="1"/>
            <a:r>
              <a:rPr lang="en-AU" dirty="0"/>
              <a:t>Effect on student…</a:t>
            </a:r>
          </a:p>
          <a:p>
            <a:pPr lvl="1"/>
            <a:r>
              <a:rPr lang="en-AU" dirty="0"/>
              <a:t>Effect on others…</a:t>
            </a:r>
          </a:p>
          <a:p>
            <a:pPr lvl="1"/>
            <a:r>
              <a:rPr lang="en-AU" dirty="0"/>
              <a:t>Cost and benefits…</a:t>
            </a:r>
          </a:p>
          <a:p>
            <a:r>
              <a:rPr lang="en-AU" dirty="0"/>
              <a:t>And, it does not impose unjustifiable hardship</a:t>
            </a:r>
          </a:p>
          <a:p>
            <a:pPr lvl="1"/>
            <a:r>
              <a:rPr lang="en-AU" dirty="0"/>
              <a:t>Benefit/detriment to anyone concerned…</a:t>
            </a:r>
          </a:p>
          <a:p>
            <a:pPr lvl="1"/>
            <a:r>
              <a:rPr lang="en-AU" dirty="0"/>
              <a:t>Effect of disability…</a:t>
            </a:r>
          </a:p>
          <a:p>
            <a:pPr lvl="1"/>
            <a:r>
              <a:rPr lang="en-AU" dirty="0"/>
              <a:t>Financial circumstances of provider of service…</a:t>
            </a:r>
          </a:p>
          <a:p>
            <a:pPr lvl="1"/>
            <a:endParaRPr lang="en-AU" dirty="0"/>
          </a:p>
          <a:p>
            <a:r>
              <a:rPr lang="en-AU" dirty="0"/>
              <a:t>More on unjustifiable hardship later…</a:t>
            </a:r>
          </a:p>
          <a:p>
            <a:endParaRPr lang="en-A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84C20-4247-C8D2-ACEC-2DD54937F9F8}"/>
              </a:ext>
            </a:extLst>
          </p:cNvPr>
          <p:cNvSpPr>
            <a:spLocks noGrp="1"/>
          </p:cNvSpPr>
          <p:nvPr>
            <p:ph type="ctrTitle"/>
          </p:nvPr>
        </p:nvSpPr>
        <p:spPr/>
        <p:txBody>
          <a:bodyPr>
            <a:normAutofit/>
          </a:bodyPr>
          <a:lstStyle/>
          <a:p>
            <a:pPr algn="ctr"/>
            <a:r>
              <a:rPr lang="en-AU" sz="4000" dirty="0"/>
              <a:t>Disclosure</a:t>
            </a:r>
          </a:p>
        </p:txBody>
      </p:sp>
    </p:spTree>
    <p:extLst>
      <p:ext uri="{BB962C8B-B14F-4D97-AF65-F5344CB8AC3E}">
        <p14:creationId xmlns:p14="http://schemas.microsoft.com/office/powerpoint/2010/main" val="36362677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6937911-FD16-97F8-6D9F-0D3C6448E96A}"/>
              </a:ext>
            </a:extLst>
          </p:cNvPr>
          <p:cNvSpPr>
            <a:spLocks noGrp="1"/>
          </p:cNvSpPr>
          <p:nvPr>
            <p:ph type="title"/>
          </p:nvPr>
        </p:nvSpPr>
        <p:spPr>
          <a:xfrm>
            <a:off x="457200" y="0"/>
            <a:ext cx="8229600" cy="1052736"/>
          </a:xfrm>
        </p:spPr>
        <p:txBody>
          <a:bodyPr/>
          <a:lstStyle/>
          <a:p>
            <a:r>
              <a:rPr lang="en-AU" dirty="0"/>
              <a:t>Undisclosed disability</a:t>
            </a:r>
          </a:p>
        </p:txBody>
      </p:sp>
      <p:sp>
        <p:nvSpPr>
          <p:cNvPr id="2" name="Content Placeholder 1">
            <a:extLst>
              <a:ext uri="{FF2B5EF4-FFF2-40B4-BE49-F238E27FC236}">
                <a16:creationId xmlns:a16="http://schemas.microsoft.com/office/drawing/2014/main" id="{8F5DA339-0F5D-6949-960C-5217ED4F927D}"/>
              </a:ext>
            </a:extLst>
          </p:cNvPr>
          <p:cNvSpPr>
            <a:spLocks noGrp="1"/>
          </p:cNvSpPr>
          <p:nvPr>
            <p:ph idx="1"/>
          </p:nvPr>
        </p:nvSpPr>
        <p:spPr>
          <a:xfrm>
            <a:off x="457200" y="1052736"/>
            <a:ext cx="8229600" cy="5688632"/>
          </a:xfrm>
        </p:spPr>
        <p:txBody>
          <a:bodyPr>
            <a:normAutofit fontScale="47500" lnSpcReduction="20000"/>
          </a:bodyPr>
          <a:lstStyle/>
          <a:p>
            <a:pPr>
              <a:lnSpc>
                <a:spcPct val="120000"/>
              </a:lnSpc>
            </a:pPr>
            <a:r>
              <a:rPr lang="en-AU" sz="2900" dirty="0"/>
              <a:t>Some students are reluctant to disclose disability to the education institution</a:t>
            </a:r>
          </a:p>
          <a:p>
            <a:pPr>
              <a:lnSpc>
                <a:spcPct val="120000"/>
              </a:lnSpc>
            </a:pPr>
            <a:endParaRPr lang="en-AU" sz="2900" dirty="0"/>
          </a:p>
          <a:p>
            <a:pPr>
              <a:lnSpc>
                <a:spcPct val="120000"/>
              </a:lnSpc>
            </a:pPr>
            <a:r>
              <a:rPr lang="en-AU" sz="2900" dirty="0"/>
              <a:t>This is problematic if disability then affects study and a delayed disclosure is made</a:t>
            </a:r>
          </a:p>
          <a:p>
            <a:pPr>
              <a:lnSpc>
                <a:spcPct val="120000"/>
              </a:lnSpc>
            </a:pPr>
            <a:endParaRPr lang="en-AU" sz="2900" dirty="0"/>
          </a:p>
          <a:p>
            <a:pPr>
              <a:lnSpc>
                <a:spcPct val="120000"/>
              </a:lnSpc>
            </a:pPr>
            <a:r>
              <a:rPr lang="en-AU" sz="2900" dirty="0"/>
              <a:t>Early case law suggested that it was possible to discriminate against someone on the ground of an ‘unknown’ disability, for example by failing to make ‘adjustments’ for that disability: </a:t>
            </a:r>
            <a:r>
              <a:rPr lang="en-AU" sz="2900" i="1" dirty="0"/>
              <a:t>X v McHugh </a:t>
            </a:r>
            <a:r>
              <a:rPr lang="en-AU" sz="2900" dirty="0"/>
              <a:t>(1994, DDA)</a:t>
            </a:r>
          </a:p>
          <a:p>
            <a:pPr marL="109728" indent="0">
              <a:lnSpc>
                <a:spcPct val="120000"/>
              </a:lnSpc>
              <a:buNone/>
            </a:pPr>
            <a:endParaRPr lang="en-AU" sz="2900" dirty="0"/>
          </a:p>
          <a:p>
            <a:pPr>
              <a:lnSpc>
                <a:spcPct val="120000"/>
              </a:lnSpc>
            </a:pPr>
            <a:r>
              <a:rPr lang="en-AU" sz="2900" dirty="0"/>
              <a:t>Now, the test for causation requires disability to be the ‘true basis’ of the discriminatory treatment (</a:t>
            </a:r>
            <a:r>
              <a:rPr lang="en-AU" sz="2900" i="1" dirty="0"/>
              <a:t>Purvis v NSW </a:t>
            </a:r>
            <a:r>
              <a:rPr lang="en-AU" sz="2900" dirty="0"/>
              <a:t>(2004, DDA) and it is difficult to prove that if the discriminator does not know about the disability</a:t>
            </a:r>
          </a:p>
          <a:p>
            <a:pPr>
              <a:lnSpc>
                <a:spcPct val="120000"/>
              </a:lnSpc>
            </a:pPr>
            <a:endParaRPr lang="en-AU" sz="2900" dirty="0"/>
          </a:p>
          <a:p>
            <a:pPr>
              <a:lnSpc>
                <a:spcPct val="120000"/>
              </a:lnSpc>
            </a:pPr>
            <a:r>
              <a:rPr lang="en-AU" sz="2900" dirty="0"/>
              <a:t>Note that if the disability is disclosed to a staff member of the education institution, rather than through a formal disclosure process, that might amount to ‘constructive knowledge’ by the institution</a:t>
            </a:r>
          </a:p>
          <a:p>
            <a:pPr lvl="1">
              <a:lnSpc>
                <a:spcPct val="120000"/>
              </a:lnSpc>
            </a:pPr>
            <a:r>
              <a:rPr lang="en-AU" sz="2900" dirty="0"/>
              <a:t>Do big education institutions like universities have systems in place to account for this?</a:t>
            </a:r>
          </a:p>
          <a:p>
            <a:pPr lvl="1">
              <a:lnSpc>
                <a:spcPct val="120000"/>
              </a:lnSpc>
            </a:pPr>
            <a:r>
              <a:rPr lang="en-AU" sz="2900" dirty="0"/>
              <a:t>Should academics be better trained to respond to disability?</a:t>
            </a:r>
          </a:p>
          <a:p>
            <a:pPr lvl="1">
              <a:lnSpc>
                <a:spcPct val="120000"/>
              </a:lnSpc>
            </a:pPr>
            <a:r>
              <a:rPr lang="en-AU" sz="2900" dirty="0"/>
              <a:t>Is there a legislative expectation of adjustment outside the disability advisor/disability access plan framework</a:t>
            </a:r>
          </a:p>
          <a:p>
            <a:pPr marL="109728" indent="0">
              <a:buNone/>
            </a:pPr>
            <a:endParaRPr lang="en-AU" dirty="0"/>
          </a:p>
        </p:txBody>
      </p:sp>
    </p:spTree>
    <p:extLst>
      <p:ext uri="{BB962C8B-B14F-4D97-AF65-F5344CB8AC3E}">
        <p14:creationId xmlns:p14="http://schemas.microsoft.com/office/powerpoint/2010/main" val="2485755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Adjustments must be made in a reasonable time</a:t>
            </a:r>
          </a:p>
        </p:txBody>
      </p:sp>
      <p:sp>
        <p:nvSpPr>
          <p:cNvPr id="3" name="Content Placeholder 2"/>
          <p:cNvSpPr>
            <a:spLocks noGrp="1"/>
          </p:cNvSpPr>
          <p:nvPr>
            <p:ph idx="1"/>
          </p:nvPr>
        </p:nvSpPr>
        <p:spPr>
          <a:xfrm>
            <a:off x="457200" y="1844824"/>
            <a:ext cx="8229600" cy="4162467"/>
          </a:xfrm>
        </p:spPr>
        <p:txBody>
          <a:bodyPr>
            <a:normAutofit/>
          </a:bodyPr>
          <a:lstStyle/>
          <a:p>
            <a:r>
              <a:rPr lang="en-AU" sz="2000" dirty="0"/>
              <a:t>See DSE s 3.7</a:t>
            </a:r>
          </a:p>
          <a:p>
            <a:r>
              <a:rPr lang="en-AU" sz="2000" dirty="0"/>
              <a:t>‘The education provider must take reasonable steps to ensure that any adjustment required to be made is made within a reasonable time’.</a:t>
            </a:r>
          </a:p>
          <a:p>
            <a:r>
              <a:rPr lang="en-AU" sz="2000" dirty="0"/>
              <a:t>‘Whether the time is reasonable depends, in particular, on whether and when the student, or his or her associate, has provided...in a timely way, any relevant information in the possession of the student or associate about how the disability affects the student in relation to education or training...’</a:t>
            </a:r>
          </a:p>
          <a:p>
            <a:r>
              <a:rPr lang="en-AU" sz="2000" dirty="0"/>
              <a:t>See </a:t>
            </a:r>
            <a:r>
              <a:rPr lang="en-AU" sz="2000" i="1" dirty="0"/>
              <a:t>Sluggett v Flinders University </a:t>
            </a:r>
            <a:r>
              <a:rPr lang="en-AU" sz="2000" dirty="0"/>
              <a:t>(2000, DDA); </a:t>
            </a:r>
            <a:r>
              <a:rPr lang="en-AU" sz="2000" i="1" dirty="0"/>
              <a:t>Hinchliffe v University of Sydney</a:t>
            </a:r>
            <a:r>
              <a:rPr lang="en-AU" sz="2000" dirty="0"/>
              <a:t> (2004, DDA)</a:t>
            </a:r>
          </a:p>
        </p:txBody>
      </p:sp>
    </p:spTree>
    <p:extLst>
      <p:ext uri="{BB962C8B-B14F-4D97-AF65-F5344CB8AC3E}">
        <p14:creationId xmlns:p14="http://schemas.microsoft.com/office/powerpoint/2010/main" val="28971324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C8CAF-60C0-751E-BE7E-8B5BD84B7D9B}"/>
              </a:ext>
            </a:extLst>
          </p:cNvPr>
          <p:cNvSpPr>
            <a:spLocks noGrp="1"/>
          </p:cNvSpPr>
          <p:nvPr>
            <p:ph type="ctrTitle"/>
          </p:nvPr>
        </p:nvSpPr>
        <p:spPr>
          <a:xfrm>
            <a:off x="35496" y="1752601"/>
            <a:ext cx="9108504" cy="1829761"/>
          </a:xfrm>
        </p:spPr>
        <p:txBody>
          <a:bodyPr>
            <a:normAutofit/>
          </a:bodyPr>
          <a:lstStyle/>
          <a:p>
            <a:pPr algn="ctr"/>
            <a:r>
              <a:rPr lang="en-AU" sz="4000" dirty="0"/>
              <a:t>Inherent requirements statements </a:t>
            </a:r>
          </a:p>
        </p:txBody>
      </p:sp>
    </p:spTree>
    <p:extLst>
      <p:ext uri="{BB962C8B-B14F-4D97-AF65-F5344CB8AC3E}">
        <p14:creationId xmlns:p14="http://schemas.microsoft.com/office/powerpoint/2010/main" val="188986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16632"/>
            <a:ext cx="8229600" cy="648072"/>
          </a:xfrm>
        </p:spPr>
        <p:txBody>
          <a:bodyPr>
            <a:normAutofit fontScale="90000"/>
          </a:bodyPr>
          <a:lstStyle/>
          <a:p>
            <a:r>
              <a:rPr lang="en-AU" dirty="0"/>
              <a:t>Assessment</a:t>
            </a:r>
          </a:p>
        </p:txBody>
      </p:sp>
      <p:sp>
        <p:nvSpPr>
          <p:cNvPr id="2" name="Content Placeholder 1"/>
          <p:cNvSpPr>
            <a:spLocks noGrp="1"/>
          </p:cNvSpPr>
          <p:nvPr>
            <p:ph idx="1"/>
          </p:nvPr>
        </p:nvSpPr>
        <p:spPr>
          <a:xfrm>
            <a:off x="457200" y="908720"/>
            <a:ext cx="8229600" cy="5544616"/>
          </a:xfrm>
        </p:spPr>
        <p:txBody>
          <a:bodyPr>
            <a:normAutofit fontScale="85000" lnSpcReduction="10000"/>
          </a:bodyPr>
          <a:lstStyle/>
          <a:p>
            <a:pPr>
              <a:lnSpc>
                <a:spcPct val="120000"/>
              </a:lnSpc>
            </a:pPr>
            <a:r>
              <a:rPr lang="en-AU" sz="1600" dirty="0"/>
              <a:t> DSE 3.4(3):</a:t>
            </a:r>
          </a:p>
          <a:p>
            <a:pPr>
              <a:lnSpc>
                <a:spcPct val="120000"/>
              </a:lnSpc>
            </a:pPr>
            <a:r>
              <a:rPr lang="en-AU" sz="1600" dirty="0"/>
              <a:t>‘In assessing whether an adjustment to the course of the course [sic] or program in which the student is enrolled, or proposes to be enrolled, is reasonable, </a:t>
            </a:r>
            <a:r>
              <a:rPr lang="en-AU" sz="1600" dirty="0">
                <a:solidFill>
                  <a:srgbClr val="FF0000"/>
                </a:solidFill>
              </a:rPr>
              <a:t>the provider is entitled to maintain the academic requirements of the course or program, and other requirements or components that are inherent in or essential to its nature</a:t>
            </a:r>
            <a:r>
              <a:rPr lang="en-AU" sz="1600" dirty="0"/>
              <a:t>.</a:t>
            </a:r>
          </a:p>
          <a:p>
            <a:pPr>
              <a:lnSpc>
                <a:spcPct val="120000"/>
              </a:lnSpc>
            </a:pPr>
            <a:endParaRPr lang="en-AU" sz="1600" dirty="0"/>
          </a:p>
          <a:p>
            <a:pPr>
              <a:lnSpc>
                <a:spcPct val="120000"/>
              </a:lnSpc>
            </a:pPr>
            <a:r>
              <a:rPr lang="en-AU" sz="1600" dirty="0"/>
              <a:t>Note   In providing for students with disabilities, a provider may continue to ensure the integrity of its courses or programs and assessment requirements and processes, </a:t>
            </a:r>
            <a:r>
              <a:rPr lang="en-AU" sz="1600" dirty="0">
                <a:solidFill>
                  <a:srgbClr val="FF0000"/>
                </a:solidFill>
              </a:rPr>
              <a:t>so that those on whom it confers an award can present themselves as having the appropriate knowledge, experience and expertise implicit in the holding of that particular award</a:t>
            </a:r>
            <a:r>
              <a:rPr lang="en-AU" sz="1600" dirty="0"/>
              <a:t>’</a:t>
            </a:r>
          </a:p>
          <a:p>
            <a:pPr marL="109728" indent="0">
              <a:lnSpc>
                <a:spcPct val="120000"/>
              </a:lnSpc>
              <a:buNone/>
            </a:pPr>
            <a:endParaRPr lang="en-AU" sz="1600" dirty="0"/>
          </a:p>
          <a:p>
            <a:pPr>
              <a:lnSpc>
                <a:spcPct val="120000"/>
              </a:lnSpc>
            </a:pPr>
            <a:r>
              <a:rPr lang="en-AU" sz="1600" i="1" dirty="0"/>
              <a:t>Brackenreg v QUT </a:t>
            </a:r>
            <a:r>
              <a:rPr lang="en-AU" sz="1600" dirty="0"/>
              <a:t>(1999, Qld legislation)</a:t>
            </a:r>
          </a:p>
          <a:p>
            <a:pPr>
              <a:lnSpc>
                <a:spcPct val="120000"/>
              </a:lnSpc>
            </a:pPr>
            <a:r>
              <a:rPr lang="en-US" sz="1600" dirty="0"/>
              <a:t>‘…even when consideration was given to the complainant by the respondent for her disabilities, such as giving her extra time to complete exams, extensions of time in handing in assignments and by giving her conceded passes on numerous occasions after considering her circumstances, she still demonstrated an inability to satisfactorily complete a law degree to the standard required by the respondent. There is no obligation on the respondent to pass a student just because they have a disability. Their obligation is to reasonably make available such special services or facilities which may be necessary to enable a student with disabilities to be able to undertake their studies.’</a:t>
            </a:r>
            <a:endParaRPr lang="en-AU" sz="1600" dirty="0"/>
          </a:p>
        </p:txBody>
      </p:sp>
    </p:spTree>
    <p:extLst>
      <p:ext uri="{BB962C8B-B14F-4D97-AF65-F5344CB8AC3E}">
        <p14:creationId xmlns:p14="http://schemas.microsoft.com/office/powerpoint/2010/main" val="12359683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950283C-08E3-C451-7DC2-35B78A5155E2}"/>
              </a:ext>
            </a:extLst>
          </p:cNvPr>
          <p:cNvSpPr>
            <a:spLocks noGrp="1"/>
          </p:cNvSpPr>
          <p:nvPr>
            <p:ph type="title"/>
          </p:nvPr>
        </p:nvSpPr>
        <p:spPr>
          <a:xfrm>
            <a:off x="457200" y="274638"/>
            <a:ext cx="8229600" cy="418058"/>
          </a:xfrm>
        </p:spPr>
        <p:txBody>
          <a:bodyPr>
            <a:normAutofit fontScale="90000"/>
          </a:bodyPr>
          <a:lstStyle/>
          <a:p>
            <a:br>
              <a:rPr lang="en-US" b="1" i="0" dirty="0">
                <a:solidFill>
                  <a:srgbClr val="333333"/>
                </a:solidFill>
                <a:effectLst/>
                <a:latin typeface="Source Sans Pro" panose="020B0503030403020204" pitchFamily="34" charset="0"/>
              </a:rPr>
            </a:br>
            <a:br>
              <a:rPr lang="en-US" b="1" i="0" dirty="0">
                <a:solidFill>
                  <a:srgbClr val="333333"/>
                </a:solidFill>
                <a:effectLst/>
                <a:latin typeface="Source Sans Pro" panose="020B0503030403020204" pitchFamily="34" charset="0"/>
              </a:rPr>
            </a:br>
            <a:r>
              <a:rPr lang="en-US" b="1" i="0" dirty="0">
                <a:solidFill>
                  <a:srgbClr val="333333"/>
                </a:solidFill>
                <a:effectLst/>
                <a:latin typeface="Source Sans Pro" panose="020B0503030403020204" pitchFamily="34" charset="0"/>
              </a:rPr>
              <a:t>Assessment</a:t>
            </a:r>
            <a:br>
              <a:rPr lang="en-US" b="1" i="0" dirty="0">
                <a:solidFill>
                  <a:srgbClr val="333333"/>
                </a:solidFill>
                <a:effectLst/>
                <a:latin typeface="Source Sans Pro" panose="020B0503030403020204" pitchFamily="34" charset="0"/>
              </a:rPr>
            </a:br>
            <a:endParaRPr lang="en-AU" dirty="0"/>
          </a:p>
        </p:txBody>
      </p:sp>
      <p:sp>
        <p:nvSpPr>
          <p:cNvPr id="2" name="Content Placeholder 1">
            <a:extLst>
              <a:ext uri="{FF2B5EF4-FFF2-40B4-BE49-F238E27FC236}">
                <a16:creationId xmlns:a16="http://schemas.microsoft.com/office/drawing/2014/main" id="{4D3F49F7-F844-672A-E704-3581E131831B}"/>
              </a:ext>
            </a:extLst>
          </p:cNvPr>
          <p:cNvSpPr>
            <a:spLocks noGrp="1"/>
          </p:cNvSpPr>
          <p:nvPr>
            <p:ph idx="1"/>
          </p:nvPr>
        </p:nvSpPr>
        <p:spPr>
          <a:xfrm>
            <a:off x="457200" y="1481328"/>
            <a:ext cx="8229600" cy="4900000"/>
          </a:xfrm>
        </p:spPr>
        <p:txBody>
          <a:bodyPr>
            <a:normAutofit fontScale="70000" lnSpcReduction="20000"/>
          </a:bodyPr>
          <a:lstStyle/>
          <a:p>
            <a:pPr>
              <a:lnSpc>
                <a:spcPct val="120000"/>
              </a:lnSpc>
            </a:pPr>
            <a:r>
              <a:rPr lang="en-US" b="0" i="1" dirty="0">
                <a:solidFill>
                  <a:srgbClr val="333333"/>
                </a:solidFill>
                <a:effectLst/>
                <a:latin typeface="Lucida Sans Unicode" panose="020B0602030504020204" pitchFamily="34" charset="0"/>
                <a:cs typeface="Lucida Sans Unicode" panose="020B0602030504020204" pitchFamily="34" charset="0"/>
              </a:rPr>
              <a:t>Andreopoulos v University of Canberra </a:t>
            </a:r>
            <a:r>
              <a:rPr lang="en-US" b="0" i="0" dirty="0">
                <a:solidFill>
                  <a:srgbClr val="333333"/>
                </a:solidFill>
                <a:effectLst/>
                <a:latin typeface="Lucida Sans Unicode" panose="020B0602030504020204" pitchFamily="34" charset="0"/>
                <a:cs typeface="Lucida Sans Unicode" panose="020B0602030504020204" pitchFamily="34" charset="0"/>
              </a:rPr>
              <a:t>(2020, ACT legislation)</a:t>
            </a:r>
          </a:p>
          <a:p>
            <a:pPr>
              <a:lnSpc>
                <a:spcPct val="120000"/>
              </a:lnSpc>
            </a:pPr>
            <a:r>
              <a:rPr lang="en-US" b="0" i="0" dirty="0">
                <a:solidFill>
                  <a:srgbClr val="333333"/>
                </a:solidFill>
                <a:effectLst/>
                <a:latin typeface="Lucida Sans Unicode" panose="020B0602030504020204" pitchFamily="34" charset="0"/>
                <a:cs typeface="Lucida Sans Unicode" panose="020B0602030504020204" pitchFamily="34" charset="0"/>
              </a:rPr>
              <a:t>Reasonable adjustments are intended to provide a student with a disability the </a:t>
            </a:r>
            <a:r>
              <a:rPr lang="en-US" b="1" i="0" dirty="0">
                <a:solidFill>
                  <a:srgbClr val="333333"/>
                </a:solidFill>
                <a:effectLst/>
                <a:latin typeface="Lucida Sans Unicode" panose="020B0602030504020204" pitchFamily="34" charset="0"/>
                <a:cs typeface="Lucida Sans Unicode" panose="020B0602030504020204" pitchFamily="34" charset="0"/>
              </a:rPr>
              <a:t>opportunity</a:t>
            </a:r>
            <a:r>
              <a:rPr lang="en-US" b="0" i="0" dirty="0">
                <a:solidFill>
                  <a:srgbClr val="333333"/>
                </a:solidFill>
                <a:effectLst/>
                <a:latin typeface="Lucida Sans Unicode" panose="020B0602030504020204" pitchFamily="34" charset="0"/>
                <a:cs typeface="Lucida Sans Unicode" panose="020B0602030504020204" pitchFamily="34" charset="0"/>
              </a:rPr>
              <a:t> to participate in a course, program or learning experience, on the same basis as a student without a disability. Reasonable adjustments do not require the University to provide a bespoke learning experience. The maintenance of academic integrity is fundamental. Reasonable adjustments do not guarantee that a student with a disability will necessarily be able to cope with the course or assessment requirements, particularly in a clinically focused course such as physiotherapy. Nor are reasonable adjustments intended to be a substitute for adequate practice, study and preparation for Viva exams that are designed deliberately to simulate clinical practice and prepare students for clinical placements, where patient safety is a paramount consideration [para 265].</a:t>
            </a:r>
          </a:p>
          <a:p>
            <a:endParaRPr lang="en-AU" dirty="0"/>
          </a:p>
        </p:txBody>
      </p:sp>
    </p:spTree>
    <p:extLst>
      <p:ext uri="{BB962C8B-B14F-4D97-AF65-F5344CB8AC3E}">
        <p14:creationId xmlns:p14="http://schemas.microsoft.com/office/powerpoint/2010/main" val="16515564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92802B4-C322-FD9C-F199-0B82F30F506A}"/>
              </a:ext>
            </a:extLst>
          </p:cNvPr>
          <p:cNvSpPr>
            <a:spLocks noGrp="1"/>
          </p:cNvSpPr>
          <p:nvPr>
            <p:ph type="title"/>
          </p:nvPr>
        </p:nvSpPr>
        <p:spPr>
          <a:xfrm>
            <a:off x="457200" y="44624"/>
            <a:ext cx="8229600" cy="1008112"/>
          </a:xfrm>
        </p:spPr>
        <p:txBody>
          <a:bodyPr>
            <a:normAutofit fontScale="90000"/>
          </a:bodyPr>
          <a:lstStyle/>
          <a:p>
            <a:r>
              <a:rPr lang="en-AU" dirty="0"/>
              <a:t>Inherent requirements statements</a:t>
            </a:r>
          </a:p>
        </p:txBody>
      </p:sp>
      <p:sp>
        <p:nvSpPr>
          <p:cNvPr id="2" name="Content Placeholder 1">
            <a:extLst>
              <a:ext uri="{FF2B5EF4-FFF2-40B4-BE49-F238E27FC236}">
                <a16:creationId xmlns:a16="http://schemas.microsoft.com/office/drawing/2014/main" id="{C1309CDA-CBB3-4B26-0F40-A8C92B577DC7}"/>
              </a:ext>
            </a:extLst>
          </p:cNvPr>
          <p:cNvSpPr>
            <a:spLocks noGrp="1"/>
          </p:cNvSpPr>
          <p:nvPr>
            <p:ph idx="1"/>
          </p:nvPr>
        </p:nvSpPr>
        <p:spPr>
          <a:xfrm>
            <a:off x="457200" y="1052736"/>
            <a:ext cx="8229600" cy="5184576"/>
          </a:xfrm>
        </p:spPr>
        <p:txBody>
          <a:bodyPr>
            <a:normAutofit fontScale="62500" lnSpcReduction="20000"/>
          </a:bodyPr>
          <a:lstStyle/>
          <a:p>
            <a:pPr>
              <a:lnSpc>
                <a:spcPct val="120000"/>
              </a:lnSpc>
            </a:pPr>
            <a:r>
              <a:rPr lang="en-AU" dirty="0"/>
              <a:t>Useful if makes academics unpack what is actually inherent?</a:t>
            </a:r>
          </a:p>
          <a:p>
            <a:pPr>
              <a:lnSpc>
                <a:spcPct val="120000"/>
              </a:lnSpc>
            </a:pPr>
            <a:r>
              <a:rPr lang="en-AU" dirty="0"/>
              <a:t>A double edged sword?</a:t>
            </a:r>
          </a:p>
          <a:p>
            <a:pPr lvl="1">
              <a:lnSpc>
                <a:spcPct val="120000"/>
              </a:lnSpc>
            </a:pPr>
            <a:r>
              <a:rPr lang="en-AU" dirty="0"/>
              <a:t>May inform student of expectations implicit in course and allow staff to consider adjustments to support meeting those requirements</a:t>
            </a:r>
          </a:p>
          <a:p>
            <a:pPr lvl="1">
              <a:lnSpc>
                <a:spcPct val="120000"/>
              </a:lnSpc>
            </a:pPr>
            <a:r>
              <a:rPr lang="en-AU" dirty="0"/>
              <a:t>May be used to refuse enrolment where requirements cannot be met</a:t>
            </a:r>
          </a:p>
          <a:p>
            <a:pPr lvl="1">
              <a:lnSpc>
                <a:spcPct val="120000"/>
              </a:lnSpc>
            </a:pPr>
            <a:endParaRPr lang="en-AU" dirty="0"/>
          </a:p>
          <a:p>
            <a:pPr>
              <a:lnSpc>
                <a:spcPct val="120000"/>
              </a:lnSpc>
            </a:pPr>
            <a:endParaRPr lang="en-AU" dirty="0"/>
          </a:p>
          <a:p>
            <a:pPr>
              <a:lnSpc>
                <a:spcPct val="120000"/>
              </a:lnSpc>
            </a:pPr>
            <a:r>
              <a:rPr lang="en-AU" dirty="0"/>
              <a:t>Doesn’t mean can refuse ALL adjustments – just those that would compromise the inherent requirements of the course</a:t>
            </a:r>
          </a:p>
          <a:p>
            <a:pPr lvl="1">
              <a:lnSpc>
                <a:spcPct val="120000"/>
              </a:lnSpc>
            </a:pPr>
            <a:r>
              <a:rPr lang="en-AU" dirty="0"/>
              <a:t>Don’t  have to make the assessment easier to pass…</a:t>
            </a:r>
          </a:p>
          <a:p>
            <a:pPr lvl="1">
              <a:lnSpc>
                <a:spcPct val="120000"/>
              </a:lnSpc>
            </a:pPr>
            <a:r>
              <a:rPr lang="en-AU" dirty="0"/>
              <a:t>May have to allow extra time, separate venue, access to assistive tech etc…</a:t>
            </a:r>
          </a:p>
          <a:p>
            <a:pPr>
              <a:lnSpc>
                <a:spcPct val="120000"/>
              </a:lnSpc>
            </a:pPr>
            <a:r>
              <a:rPr lang="en-AU" dirty="0"/>
              <a:t>So, still need to go through the process of considering reasonable adjustment </a:t>
            </a:r>
          </a:p>
          <a:p>
            <a:pPr>
              <a:lnSpc>
                <a:spcPct val="120000"/>
              </a:lnSpc>
            </a:pPr>
            <a:r>
              <a:rPr lang="en-AU" dirty="0"/>
              <a:t>Just because an adjustment is ‘unreasonable’ in a legal sense  doesn’t mean you can’t still make it… </a:t>
            </a:r>
          </a:p>
          <a:p>
            <a:pPr lvl="1">
              <a:lnSpc>
                <a:spcPct val="120000"/>
              </a:lnSpc>
            </a:pPr>
            <a:r>
              <a:rPr lang="en-AU" dirty="0"/>
              <a:t>Some education institutions go above and beyond. </a:t>
            </a:r>
          </a:p>
          <a:p>
            <a:pPr lvl="1">
              <a:lnSpc>
                <a:spcPct val="120000"/>
              </a:lnSpc>
            </a:pPr>
            <a:r>
              <a:rPr lang="en-AU" dirty="0"/>
              <a:t>Take care re setting ‘precedents’ you may not be able to follow for all </a:t>
            </a:r>
          </a:p>
        </p:txBody>
      </p:sp>
    </p:spTree>
    <p:extLst>
      <p:ext uri="{BB962C8B-B14F-4D97-AF65-F5344CB8AC3E}">
        <p14:creationId xmlns:p14="http://schemas.microsoft.com/office/powerpoint/2010/main" val="1034816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a:t>Disability Discrimination</a:t>
            </a:r>
          </a:p>
        </p:txBody>
      </p:sp>
      <p:sp>
        <p:nvSpPr>
          <p:cNvPr id="2" name="Content Placeholder 1"/>
          <p:cNvSpPr>
            <a:spLocks noGrp="1"/>
          </p:cNvSpPr>
          <p:nvPr>
            <p:ph idx="1"/>
          </p:nvPr>
        </p:nvSpPr>
        <p:spPr/>
        <p:txBody>
          <a:bodyPr>
            <a:normAutofit fontScale="92500" lnSpcReduction="20000"/>
          </a:bodyPr>
          <a:lstStyle/>
          <a:p>
            <a:pPr>
              <a:lnSpc>
                <a:spcPct val="110000"/>
              </a:lnSpc>
            </a:pPr>
            <a:r>
              <a:rPr lang="en-AU" dirty="0"/>
              <a:t>Federal and State legislation prohibits discrimination by education authorities and institutions against students with disability</a:t>
            </a:r>
          </a:p>
          <a:p>
            <a:pPr lvl="1">
              <a:lnSpc>
                <a:spcPct val="110000"/>
              </a:lnSpc>
            </a:pPr>
            <a:r>
              <a:rPr lang="en-AU" i="1" dirty="0"/>
              <a:t>Disability Discrimination Act 1992 </a:t>
            </a:r>
            <a:r>
              <a:rPr lang="en-AU" dirty="0"/>
              <a:t>(Cth) (‘</a:t>
            </a:r>
            <a:r>
              <a:rPr lang="en-AU" i="1" dirty="0"/>
              <a:t>DDA</a:t>
            </a:r>
            <a:r>
              <a:rPr lang="en-AU" dirty="0"/>
              <a:t>’)</a:t>
            </a:r>
          </a:p>
          <a:p>
            <a:pPr lvl="1">
              <a:lnSpc>
                <a:spcPct val="110000"/>
              </a:lnSpc>
            </a:pPr>
            <a:r>
              <a:rPr lang="en-AU" i="1" dirty="0"/>
              <a:t>Anti-Discrimination Act 1991 </a:t>
            </a:r>
            <a:r>
              <a:rPr lang="en-AU" dirty="0"/>
              <a:t>(Qld)</a:t>
            </a:r>
          </a:p>
          <a:p>
            <a:pPr>
              <a:lnSpc>
                <a:spcPct val="110000"/>
              </a:lnSpc>
            </a:pPr>
            <a:r>
              <a:rPr lang="en-AU" dirty="0"/>
              <a:t>Students may sue under either Act –education institution has no say…</a:t>
            </a:r>
          </a:p>
          <a:p>
            <a:pPr>
              <a:lnSpc>
                <a:spcPct val="110000"/>
              </a:lnSpc>
            </a:pPr>
            <a:r>
              <a:rPr lang="en-AU" dirty="0"/>
              <a:t>If a complaint is accepted…</a:t>
            </a:r>
          </a:p>
          <a:p>
            <a:pPr lvl="1">
              <a:lnSpc>
                <a:spcPct val="110000"/>
              </a:lnSpc>
            </a:pPr>
            <a:r>
              <a:rPr lang="en-AU" dirty="0"/>
              <a:t>Conciliation</a:t>
            </a:r>
          </a:p>
          <a:p>
            <a:pPr lvl="1">
              <a:lnSpc>
                <a:spcPct val="110000"/>
              </a:lnSpc>
            </a:pPr>
            <a:r>
              <a:rPr lang="en-AU" dirty="0"/>
              <a:t>Court (Federal) or Tribunal (State) hearing, if conciliation fails</a:t>
            </a:r>
          </a:p>
          <a:p>
            <a:pPr marL="365760" lvl="1" indent="-256032">
              <a:lnSpc>
                <a:spcPct val="110000"/>
              </a:lnSpc>
              <a:spcBef>
                <a:spcPts val="400"/>
              </a:spcBef>
              <a:buSzPct val="68000"/>
              <a:buFont typeface="Wingdings 3"/>
              <a:buChar char=""/>
            </a:pPr>
            <a:r>
              <a:rPr lang="en-AU" sz="2700" dirty="0"/>
              <a:t>Focus today DDA</a:t>
            </a:r>
          </a:p>
        </p:txBody>
      </p:sp>
    </p:spTree>
    <p:extLst>
      <p:ext uri="{BB962C8B-B14F-4D97-AF65-F5344CB8AC3E}">
        <p14:creationId xmlns:p14="http://schemas.microsoft.com/office/powerpoint/2010/main" val="16574393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FE3E3D-6708-8776-A3FB-90145E7CBD5C}"/>
              </a:ext>
            </a:extLst>
          </p:cNvPr>
          <p:cNvSpPr>
            <a:spLocks noGrp="1"/>
          </p:cNvSpPr>
          <p:nvPr>
            <p:ph type="title"/>
          </p:nvPr>
        </p:nvSpPr>
        <p:spPr>
          <a:xfrm>
            <a:off x="457200" y="274638"/>
            <a:ext cx="8579296" cy="1143000"/>
          </a:xfrm>
        </p:spPr>
        <p:txBody>
          <a:bodyPr>
            <a:normAutofit fontScale="90000"/>
          </a:bodyPr>
          <a:lstStyle/>
          <a:p>
            <a:r>
              <a:rPr lang="en-AU" dirty="0"/>
              <a:t>Identifying inherent requirements</a:t>
            </a:r>
          </a:p>
        </p:txBody>
      </p:sp>
      <p:sp>
        <p:nvSpPr>
          <p:cNvPr id="2" name="Content Placeholder 1">
            <a:extLst>
              <a:ext uri="{FF2B5EF4-FFF2-40B4-BE49-F238E27FC236}">
                <a16:creationId xmlns:a16="http://schemas.microsoft.com/office/drawing/2014/main" id="{04F4774A-DE09-FB42-EDB7-692013E3A531}"/>
              </a:ext>
            </a:extLst>
          </p:cNvPr>
          <p:cNvSpPr>
            <a:spLocks noGrp="1"/>
          </p:cNvSpPr>
          <p:nvPr>
            <p:ph idx="1"/>
          </p:nvPr>
        </p:nvSpPr>
        <p:spPr>
          <a:xfrm>
            <a:off x="457200" y="1481328"/>
            <a:ext cx="8229600" cy="4900000"/>
          </a:xfrm>
        </p:spPr>
        <p:txBody>
          <a:bodyPr>
            <a:normAutofit lnSpcReduction="10000"/>
          </a:bodyPr>
          <a:lstStyle/>
          <a:p>
            <a:pPr>
              <a:lnSpc>
                <a:spcPct val="110000"/>
              </a:lnSpc>
            </a:pPr>
            <a:r>
              <a:rPr lang="en-AU" dirty="0"/>
              <a:t>Identifying inherent requirements is not a simple process</a:t>
            </a:r>
          </a:p>
          <a:p>
            <a:pPr>
              <a:lnSpc>
                <a:spcPct val="110000"/>
              </a:lnSpc>
            </a:pPr>
            <a:r>
              <a:rPr lang="en-AU" dirty="0"/>
              <a:t>Prepare to be challenged if you articulate them</a:t>
            </a:r>
          </a:p>
          <a:p>
            <a:pPr>
              <a:lnSpc>
                <a:spcPct val="110000"/>
              </a:lnSpc>
            </a:pPr>
            <a:r>
              <a:rPr lang="en-AU" dirty="0"/>
              <a:t>Beware of ambit claims about what is ‘inherent’</a:t>
            </a:r>
          </a:p>
          <a:p>
            <a:pPr lvl="1">
              <a:lnSpc>
                <a:spcPct val="110000"/>
              </a:lnSpc>
            </a:pPr>
            <a:r>
              <a:rPr lang="en-AU" dirty="0"/>
              <a:t>Must all law students engage in ‘</a:t>
            </a:r>
            <a:r>
              <a:rPr lang="en-AU" u="sng" dirty="0"/>
              <a:t>oral </a:t>
            </a:r>
            <a:r>
              <a:rPr lang="en-AU" dirty="0"/>
              <a:t>communication’? </a:t>
            </a:r>
          </a:p>
          <a:p>
            <a:pPr lvl="1">
              <a:lnSpc>
                <a:spcPct val="110000"/>
              </a:lnSpc>
            </a:pPr>
            <a:r>
              <a:rPr lang="en-AU" dirty="0"/>
              <a:t>Do all student chefs need to be able to see?</a:t>
            </a:r>
          </a:p>
          <a:p>
            <a:pPr>
              <a:lnSpc>
                <a:spcPct val="110000"/>
              </a:lnSpc>
            </a:pPr>
            <a:r>
              <a:rPr lang="en-AU" dirty="0"/>
              <a:t>Don’t confuse requirements of profession with requirements of degree</a:t>
            </a:r>
          </a:p>
          <a:p>
            <a:endParaRPr lang="en-AU" dirty="0"/>
          </a:p>
        </p:txBody>
      </p:sp>
    </p:spTree>
    <p:extLst>
      <p:ext uri="{BB962C8B-B14F-4D97-AF65-F5344CB8AC3E}">
        <p14:creationId xmlns:p14="http://schemas.microsoft.com/office/powerpoint/2010/main" val="23051211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A676DD-48EF-BD47-3606-85B570845035}"/>
              </a:ext>
            </a:extLst>
          </p:cNvPr>
          <p:cNvSpPr>
            <a:spLocks noGrp="1"/>
          </p:cNvSpPr>
          <p:nvPr>
            <p:ph type="title"/>
          </p:nvPr>
        </p:nvSpPr>
        <p:spPr>
          <a:xfrm>
            <a:off x="457200" y="188640"/>
            <a:ext cx="8507288" cy="662069"/>
          </a:xfrm>
        </p:spPr>
        <p:txBody>
          <a:bodyPr>
            <a:normAutofit fontScale="90000"/>
          </a:bodyPr>
          <a:lstStyle/>
          <a:p>
            <a:r>
              <a:rPr lang="en-AU" dirty="0"/>
              <a:t>Inherent requirements of study/Job</a:t>
            </a:r>
          </a:p>
        </p:txBody>
      </p:sp>
      <p:sp>
        <p:nvSpPr>
          <p:cNvPr id="2" name="Content Placeholder 1">
            <a:extLst>
              <a:ext uri="{FF2B5EF4-FFF2-40B4-BE49-F238E27FC236}">
                <a16:creationId xmlns:a16="http://schemas.microsoft.com/office/drawing/2014/main" id="{BE8DF8C0-DFB0-9585-95B1-8C23B9A3921A}"/>
              </a:ext>
            </a:extLst>
          </p:cNvPr>
          <p:cNvSpPr>
            <a:spLocks noGrp="1"/>
          </p:cNvSpPr>
          <p:nvPr>
            <p:ph idx="1"/>
          </p:nvPr>
        </p:nvSpPr>
        <p:spPr>
          <a:xfrm>
            <a:off x="457200" y="980728"/>
            <a:ext cx="8229600" cy="5026563"/>
          </a:xfrm>
        </p:spPr>
        <p:txBody>
          <a:bodyPr>
            <a:noAutofit/>
          </a:bodyPr>
          <a:lstStyle/>
          <a:p>
            <a:pPr>
              <a:lnSpc>
                <a:spcPct val="120000"/>
              </a:lnSpc>
            </a:pPr>
            <a:r>
              <a:rPr lang="en-AU" sz="1600" dirty="0"/>
              <a:t>Don’t conflate inherent requirements of course of study with inherent requirements of job course is related to</a:t>
            </a:r>
          </a:p>
          <a:p>
            <a:pPr>
              <a:lnSpc>
                <a:spcPct val="120000"/>
              </a:lnSpc>
            </a:pPr>
            <a:r>
              <a:rPr lang="en-US" sz="1600" dirty="0"/>
              <a:t>See </a:t>
            </a:r>
            <a:r>
              <a:rPr lang="en-US" sz="1600" i="1" dirty="0"/>
              <a:t>BKY v The University of Newcastle </a:t>
            </a:r>
            <a:r>
              <a:rPr lang="en-US" sz="1600" dirty="0"/>
              <a:t>(2014, NSW legislation):</a:t>
            </a:r>
          </a:p>
          <a:p>
            <a:pPr marL="109728" indent="0">
              <a:lnSpc>
                <a:spcPct val="120000"/>
              </a:lnSpc>
              <a:buNone/>
            </a:pPr>
            <a:endParaRPr lang="en-US" sz="1600" dirty="0"/>
          </a:p>
          <a:p>
            <a:pPr>
              <a:lnSpc>
                <a:spcPct val="120000"/>
              </a:lnSpc>
            </a:pPr>
            <a:r>
              <a:rPr lang="en-AU" sz="1600" dirty="0"/>
              <a:t>‘</a:t>
            </a:r>
            <a:r>
              <a:rPr lang="en-US" sz="1600" dirty="0"/>
              <a:t>It is not the task of this Tribunal to determine if the applicant would be fit to practice as a medical practitioner if she were to complete her medical degree… </a:t>
            </a:r>
            <a:r>
              <a:rPr lang="en-AU" sz="1600" dirty="0"/>
              <a:t>[The university]</a:t>
            </a:r>
            <a:r>
              <a:rPr lang="en-US" sz="1600" dirty="0"/>
              <a:t> was very concerned about the applicant's ability to practise due to her psychiatric conditions. The completion of the medical degree does not mean that she can automatically practise as a medical practitioner. Her psychiatric conditions are already registered with the NSW Medical Council. The Tribunal notes that it was common evidence …that fitness to practise as a medical practitioner is governed by the NSW Medical Council and if the Medical Council deems that the applicant is not fit to practise, then she will not be able to do so [para 113]’</a:t>
            </a:r>
          </a:p>
          <a:p>
            <a:pPr>
              <a:lnSpc>
                <a:spcPct val="120000"/>
              </a:lnSpc>
            </a:pPr>
            <a:endParaRPr lang="en-US" sz="1600" dirty="0"/>
          </a:p>
          <a:p>
            <a:pPr>
              <a:lnSpc>
                <a:spcPct val="120000"/>
              </a:lnSpc>
            </a:pPr>
            <a:r>
              <a:rPr lang="en-US" sz="1600" dirty="0"/>
              <a:t>Courses with a practicum?</a:t>
            </a:r>
            <a:endParaRPr lang="en-AU" sz="1600" dirty="0"/>
          </a:p>
        </p:txBody>
      </p:sp>
    </p:spTree>
    <p:extLst>
      <p:ext uri="{BB962C8B-B14F-4D97-AF65-F5344CB8AC3E}">
        <p14:creationId xmlns:p14="http://schemas.microsoft.com/office/powerpoint/2010/main" val="31757712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4C04ED8-A2AE-EDD9-69F0-B12E88B47776}"/>
              </a:ext>
            </a:extLst>
          </p:cNvPr>
          <p:cNvSpPr>
            <a:spLocks noGrp="1"/>
          </p:cNvSpPr>
          <p:nvPr>
            <p:ph type="title"/>
          </p:nvPr>
        </p:nvSpPr>
        <p:spPr>
          <a:xfrm>
            <a:off x="457200" y="274638"/>
            <a:ext cx="8579296" cy="1143000"/>
          </a:xfrm>
        </p:spPr>
        <p:txBody>
          <a:bodyPr>
            <a:normAutofit fontScale="90000"/>
          </a:bodyPr>
          <a:lstStyle/>
          <a:p>
            <a:r>
              <a:rPr lang="en-AU" dirty="0"/>
              <a:t>‘Resilience’ an inherent requirement?</a:t>
            </a:r>
          </a:p>
        </p:txBody>
      </p:sp>
      <p:sp>
        <p:nvSpPr>
          <p:cNvPr id="2" name="Content Placeholder 1">
            <a:extLst>
              <a:ext uri="{FF2B5EF4-FFF2-40B4-BE49-F238E27FC236}">
                <a16:creationId xmlns:a16="http://schemas.microsoft.com/office/drawing/2014/main" id="{B139BDB5-74DF-67D0-1B29-D553874F9CB1}"/>
              </a:ext>
            </a:extLst>
          </p:cNvPr>
          <p:cNvSpPr>
            <a:spLocks noGrp="1"/>
          </p:cNvSpPr>
          <p:nvPr>
            <p:ph idx="1"/>
          </p:nvPr>
        </p:nvSpPr>
        <p:spPr/>
        <p:txBody>
          <a:bodyPr>
            <a:normAutofit fontScale="77500" lnSpcReduction="20000"/>
          </a:bodyPr>
          <a:lstStyle/>
          <a:p>
            <a:pPr>
              <a:lnSpc>
                <a:spcPct val="120000"/>
              </a:lnSpc>
            </a:pPr>
            <a:r>
              <a:rPr lang="en-AU" dirty="0"/>
              <a:t>Is ‘resilience’ an inherent requirement of every degree?</a:t>
            </a:r>
          </a:p>
          <a:p>
            <a:pPr lvl="1">
              <a:lnSpc>
                <a:spcPct val="120000"/>
              </a:lnSpc>
            </a:pPr>
            <a:r>
              <a:rPr lang="en-AU" sz="2400" dirty="0"/>
              <a:t>‘other requirements or components that are inherent in or essential to its nature’…</a:t>
            </a:r>
          </a:p>
          <a:p>
            <a:pPr>
              <a:lnSpc>
                <a:spcPct val="120000"/>
              </a:lnSpc>
            </a:pPr>
            <a:endParaRPr lang="en-AU" dirty="0"/>
          </a:p>
          <a:p>
            <a:pPr>
              <a:lnSpc>
                <a:spcPct val="120000"/>
              </a:lnSpc>
            </a:pPr>
            <a:r>
              <a:rPr lang="en-AU" dirty="0"/>
              <a:t>Is ‘resilience’ a proxy for ‘mental health’?</a:t>
            </a:r>
          </a:p>
          <a:p>
            <a:pPr>
              <a:lnSpc>
                <a:spcPct val="120000"/>
              </a:lnSpc>
            </a:pPr>
            <a:endParaRPr lang="en-AU" dirty="0"/>
          </a:p>
          <a:p>
            <a:pPr>
              <a:lnSpc>
                <a:spcPct val="120000"/>
              </a:lnSpc>
            </a:pPr>
            <a:r>
              <a:rPr lang="en-AU" dirty="0"/>
              <a:t>Don’t we routinely make adjustments to accommodate a ‘lack’ of resilience?</a:t>
            </a:r>
          </a:p>
          <a:p>
            <a:pPr marL="109728" indent="0">
              <a:lnSpc>
                <a:spcPct val="120000"/>
              </a:lnSpc>
              <a:buNone/>
            </a:pPr>
            <a:endParaRPr lang="en-AU" dirty="0"/>
          </a:p>
          <a:p>
            <a:pPr>
              <a:lnSpc>
                <a:spcPct val="120000"/>
              </a:lnSpc>
            </a:pPr>
            <a:r>
              <a:rPr lang="en-AU" dirty="0"/>
              <a:t>Are we entrenching a lack of resilience by adjusting for it?  Would a better solution be to work on improving resilience?   </a:t>
            </a:r>
          </a:p>
        </p:txBody>
      </p:sp>
    </p:spTree>
    <p:extLst>
      <p:ext uri="{BB962C8B-B14F-4D97-AF65-F5344CB8AC3E}">
        <p14:creationId xmlns:p14="http://schemas.microsoft.com/office/powerpoint/2010/main" val="34395022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F4616-FFC5-30A0-75F9-C604985D9679}"/>
              </a:ext>
            </a:extLst>
          </p:cNvPr>
          <p:cNvSpPr>
            <a:spLocks noGrp="1"/>
          </p:cNvSpPr>
          <p:nvPr>
            <p:ph type="ctrTitle"/>
          </p:nvPr>
        </p:nvSpPr>
        <p:spPr>
          <a:xfrm>
            <a:off x="539552" y="1752601"/>
            <a:ext cx="7918648" cy="1829761"/>
          </a:xfrm>
        </p:spPr>
        <p:txBody>
          <a:bodyPr>
            <a:normAutofit/>
          </a:bodyPr>
          <a:lstStyle/>
          <a:p>
            <a:pPr algn="ctr"/>
            <a:r>
              <a:rPr lang="en-AU" sz="4000" dirty="0"/>
              <a:t>Interrupted course progression</a:t>
            </a:r>
          </a:p>
        </p:txBody>
      </p:sp>
    </p:spTree>
    <p:extLst>
      <p:ext uri="{BB962C8B-B14F-4D97-AF65-F5344CB8AC3E}">
        <p14:creationId xmlns:p14="http://schemas.microsoft.com/office/powerpoint/2010/main" val="1500254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DB0B66-1A14-193A-4A93-B75480620ACD}"/>
              </a:ext>
            </a:extLst>
          </p:cNvPr>
          <p:cNvSpPr>
            <a:spLocks noGrp="1"/>
          </p:cNvSpPr>
          <p:nvPr>
            <p:ph type="title"/>
          </p:nvPr>
        </p:nvSpPr>
        <p:spPr/>
        <p:txBody>
          <a:bodyPr/>
          <a:lstStyle/>
          <a:p>
            <a:r>
              <a:rPr lang="en-AU" dirty="0"/>
              <a:t>Interrupted course progression</a:t>
            </a:r>
          </a:p>
        </p:txBody>
      </p:sp>
      <p:sp>
        <p:nvSpPr>
          <p:cNvPr id="2" name="Content Placeholder 1">
            <a:extLst>
              <a:ext uri="{FF2B5EF4-FFF2-40B4-BE49-F238E27FC236}">
                <a16:creationId xmlns:a16="http://schemas.microsoft.com/office/drawing/2014/main" id="{3FF93429-D676-633F-F849-8D97D684DA4B}"/>
              </a:ext>
            </a:extLst>
          </p:cNvPr>
          <p:cNvSpPr>
            <a:spLocks noGrp="1"/>
          </p:cNvSpPr>
          <p:nvPr>
            <p:ph idx="1"/>
          </p:nvPr>
        </p:nvSpPr>
        <p:spPr>
          <a:xfrm>
            <a:off x="457200" y="1417638"/>
            <a:ext cx="8229600" cy="4589653"/>
          </a:xfrm>
        </p:spPr>
        <p:txBody>
          <a:bodyPr/>
          <a:lstStyle/>
          <a:p>
            <a:r>
              <a:rPr lang="en-AU" sz="2400" dirty="0"/>
              <a:t>Students with disability may have interrupted course progression with multiple withdrawals and re-enrolments</a:t>
            </a:r>
          </a:p>
          <a:p>
            <a:pPr marL="109728" indent="0">
              <a:buNone/>
            </a:pPr>
            <a:endParaRPr lang="en-AU" sz="2400" dirty="0"/>
          </a:p>
          <a:p>
            <a:r>
              <a:rPr lang="en-AU" sz="2400" dirty="0"/>
              <a:t>Is it a ‘reasonable’ adjustment to facilitate this?</a:t>
            </a:r>
          </a:p>
          <a:p>
            <a:pPr marL="109728" indent="0">
              <a:buNone/>
            </a:pPr>
            <a:endParaRPr lang="en-AU" sz="2400" dirty="0"/>
          </a:p>
          <a:p>
            <a:r>
              <a:rPr lang="en-AU" sz="2400" dirty="0"/>
              <a:t>Look at the effect of the adjustment on the student</a:t>
            </a:r>
          </a:p>
          <a:p>
            <a:pPr lvl="1"/>
            <a:r>
              <a:rPr lang="en-AU" sz="2400" dirty="0"/>
              <a:t>Negative psychological and financial effects to facilitate stop/start/stop/start ‘progress’?</a:t>
            </a:r>
          </a:p>
          <a:p>
            <a:pPr marL="393192" lvl="1" indent="0">
              <a:buNone/>
            </a:pPr>
            <a:endParaRPr lang="en-AU" sz="2400" dirty="0"/>
          </a:p>
          <a:p>
            <a:r>
              <a:rPr lang="en-AU" sz="2400" dirty="0"/>
              <a:t>Is this where ‘resilience’ is relevant?</a:t>
            </a:r>
          </a:p>
          <a:p>
            <a:endParaRPr lang="en-AU" dirty="0"/>
          </a:p>
        </p:txBody>
      </p:sp>
    </p:spTree>
    <p:extLst>
      <p:ext uri="{BB962C8B-B14F-4D97-AF65-F5344CB8AC3E}">
        <p14:creationId xmlns:p14="http://schemas.microsoft.com/office/powerpoint/2010/main" val="31727807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EEF781A-EE5B-8E77-025F-C0B1049A9E14}"/>
              </a:ext>
            </a:extLst>
          </p:cNvPr>
          <p:cNvSpPr>
            <a:spLocks noGrp="1"/>
          </p:cNvSpPr>
          <p:nvPr>
            <p:ph type="title"/>
          </p:nvPr>
        </p:nvSpPr>
        <p:spPr/>
        <p:txBody>
          <a:bodyPr/>
          <a:lstStyle/>
          <a:p>
            <a:r>
              <a:rPr lang="en-AU" dirty="0"/>
              <a:t>Time limits</a:t>
            </a:r>
          </a:p>
        </p:txBody>
      </p:sp>
      <p:sp>
        <p:nvSpPr>
          <p:cNvPr id="2" name="Content Placeholder 1">
            <a:extLst>
              <a:ext uri="{FF2B5EF4-FFF2-40B4-BE49-F238E27FC236}">
                <a16:creationId xmlns:a16="http://schemas.microsoft.com/office/drawing/2014/main" id="{AB063B33-1CDD-4C5A-014B-A0266BAABBC2}"/>
              </a:ext>
            </a:extLst>
          </p:cNvPr>
          <p:cNvSpPr>
            <a:spLocks noGrp="1"/>
          </p:cNvSpPr>
          <p:nvPr>
            <p:ph idx="1"/>
          </p:nvPr>
        </p:nvSpPr>
        <p:spPr/>
        <p:txBody>
          <a:bodyPr>
            <a:normAutofit fontScale="92500" lnSpcReduction="10000"/>
          </a:bodyPr>
          <a:lstStyle/>
          <a:p>
            <a:r>
              <a:rPr lang="en-AU" dirty="0"/>
              <a:t>Can universities enforce course completion time limits?</a:t>
            </a:r>
          </a:p>
          <a:p>
            <a:endParaRPr lang="en-AU" dirty="0"/>
          </a:p>
          <a:p>
            <a:r>
              <a:rPr lang="en-AU" dirty="0"/>
              <a:t>See </a:t>
            </a:r>
            <a:r>
              <a:rPr lang="en-US" i="1" dirty="0"/>
              <a:t>BKY v The University of Newcastle</a:t>
            </a:r>
          </a:p>
          <a:p>
            <a:pPr marL="109728" indent="0">
              <a:buNone/>
            </a:pPr>
            <a:endParaRPr lang="en-US" dirty="0"/>
          </a:p>
          <a:p>
            <a:r>
              <a:rPr lang="en-AU" dirty="0"/>
              <a:t>Problematic if other students have been allowed extensions of time</a:t>
            </a:r>
          </a:p>
          <a:p>
            <a:pPr lvl="1"/>
            <a:r>
              <a:rPr lang="en-AU" dirty="0"/>
              <a:t>Less favourable treatment</a:t>
            </a:r>
          </a:p>
          <a:p>
            <a:pPr lvl="1"/>
            <a:r>
              <a:rPr lang="en-AU" dirty="0"/>
              <a:t>Treatment ‘on the ground of disability’?</a:t>
            </a:r>
          </a:p>
          <a:p>
            <a:pPr lvl="2"/>
            <a:r>
              <a:rPr lang="en-AU" dirty="0"/>
              <a:t>Concerns re ‘currency’</a:t>
            </a:r>
          </a:p>
          <a:p>
            <a:pPr lvl="2"/>
            <a:r>
              <a:rPr lang="en-AU" dirty="0"/>
              <a:t>Concerns re ‘poor performance’</a:t>
            </a:r>
          </a:p>
          <a:p>
            <a:pPr lvl="2"/>
            <a:r>
              <a:rPr lang="en-AU" dirty="0"/>
              <a:t>Concerns re ‘safety’</a:t>
            </a:r>
          </a:p>
        </p:txBody>
      </p:sp>
    </p:spTree>
    <p:extLst>
      <p:ext uri="{BB962C8B-B14F-4D97-AF65-F5344CB8AC3E}">
        <p14:creationId xmlns:p14="http://schemas.microsoft.com/office/powerpoint/2010/main" val="4041945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394B5-E83E-2823-EECB-F43CF7CD9B03}"/>
              </a:ext>
            </a:extLst>
          </p:cNvPr>
          <p:cNvSpPr>
            <a:spLocks noGrp="1"/>
          </p:cNvSpPr>
          <p:nvPr>
            <p:ph type="ctrTitle"/>
          </p:nvPr>
        </p:nvSpPr>
        <p:spPr>
          <a:xfrm>
            <a:off x="323528" y="1752601"/>
            <a:ext cx="8568952" cy="1829761"/>
          </a:xfrm>
        </p:spPr>
        <p:txBody>
          <a:bodyPr>
            <a:normAutofit/>
          </a:bodyPr>
          <a:lstStyle/>
          <a:p>
            <a:pPr algn="ctr"/>
            <a:r>
              <a:rPr lang="en-AU" sz="4000" dirty="0"/>
              <a:t>Disability related challenging behaviour</a:t>
            </a:r>
          </a:p>
        </p:txBody>
      </p:sp>
      <p:sp>
        <p:nvSpPr>
          <p:cNvPr id="3" name="Subtitle 2">
            <a:extLst>
              <a:ext uri="{FF2B5EF4-FFF2-40B4-BE49-F238E27FC236}">
                <a16:creationId xmlns:a16="http://schemas.microsoft.com/office/drawing/2014/main" id="{7D1D9D4A-548E-04AF-BCF0-198E90327782}"/>
              </a:ext>
            </a:extLst>
          </p:cNvPr>
          <p:cNvSpPr>
            <a:spLocks noGrp="1"/>
          </p:cNvSpPr>
          <p:nvPr>
            <p:ph type="subTitle" idx="1"/>
          </p:nvPr>
        </p:nvSpPr>
        <p:spPr/>
        <p:txBody>
          <a:bodyPr/>
          <a:lstStyle/>
          <a:p>
            <a:endParaRPr lang="en-AU" dirty="0"/>
          </a:p>
        </p:txBody>
      </p:sp>
    </p:spTree>
    <p:extLst>
      <p:ext uri="{BB962C8B-B14F-4D97-AF65-F5344CB8AC3E}">
        <p14:creationId xmlns:p14="http://schemas.microsoft.com/office/powerpoint/2010/main" val="3369854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AU" dirty="0"/>
              <a:t>‘Problem behaviour’</a:t>
            </a:r>
          </a:p>
        </p:txBody>
      </p:sp>
      <p:sp>
        <p:nvSpPr>
          <p:cNvPr id="2" name="Content Placeholder 1"/>
          <p:cNvSpPr>
            <a:spLocks noGrp="1"/>
          </p:cNvSpPr>
          <p:nvPr>
            <p:ph idx="1"/>
          </p:nvPr>
        </p:nvSpPr>
        <p:spPr>
          <a:xfrm>
            <a:off x="457200" y="1340768"/>
            <a:ext cx="8229600" cy="4824536"/>
          </a:xfrm>
        </p:spPr>
        <p:txBody>
          <a:bodyPr>
            <a:normAutofit fontScale="70000" lnSpcReduction="20000"/>
          </a:bodyPr>
          <a:lstStyle/>
          <a:p>
            <a:pPr>
              <a:lnSpc>
                <a:spcPct val="120000"/>
              </a:lnSpc>
            </a:pPr>
            <a:r>
              <a:rPr lang="en-AU" dirty="0"/>
              <a:t>Can you exclude or refuse to enrol a student with problem behaviour?</a:t>
            </a:r>
          </a:p>
          <a:p>
            <a:pPr>
              <a:lnSpc>
                <a:spcPct val="120000"/>
              </a:lnSpc>
            </a:pPr>
            <a:r>
              <a:rPr lang="en-AU" dirty="0"/>
              <a:t>Possible if it creates a risk for staff and/or other students</a:t>
            </a:r>
          </a:p>
          <a:p>
            <a:pPr lvl="1">
              <a:lnSpc>
                <a:spcPct val="120000"/>
              </a:lnSpc>
            </a:pPr>
            <a:r>
              <a:rPr lang="en-AU" dirty="0"/>
              <a:t>Not direct discrimination – as no less favourable treatment  (</a:t>
            </a:r>
            <a:r>
              <a:rPr lang="en-AU" i="1" dirty="0"/>
              <a:t>Purvis v NSW </a:t>
            </a:r>
            <a:r>
              <a:rPr lang="en-AU" dirty="0"/>
              <a:t>(2004, DDA))</a:t>
            </a:r>
          </a:p>
          <a:p>
            <a:pPr lvl="2">
              <a:lnSpc>
                <a:spcPct val="120000"/>
              </a:lnSpc>
            </a:pPr>
            <a:r>
              <a:rPr lang="en-AU" dirty="0"/>
              <a:t>A comparator without the disability would be excluded</a:t>
            </a:r>
          </a:p>
          <a:p>
            <a:pPr lvl="2">
              <a:lnSpc>
                <a:spcPct val="120000"/>
              </a:lnSpc>
            </a:pPr>
            <a:r>
              <a:rPr lang="en-AU" dirty="0"/>
              <a:t>Exclusion not ‘on ground of disability’ but on ground of safety risk</a:t>
            </a:r>
          </a:p>
          <a:p>
            <a:pPr lvl="1">
              <a:lnSpc>
                <a:spcPct val="120000"/>
              </a:lnSpc>
            </a:pPr>
            <a:r>
              <a:rPr lang="en-AU" dirty="0"/>
              <a:t>Not indirect discrimination because reasonable to require a student to comply with a (reasonably adjusted) behaviour code (see </a:t>
            </a:r>
            <a:r>
              <a:rPr lang="en-AU" i="1" dirty="0"/>
              <a:t>Minns v NSW </a:t>
            </a:r>
            <a:r>
              <a:rPr lang="en-AU" dirty="0"/>
              <a:t>(2004, DDA))</a:t>
            </a:r>
          </a:p>
          <a:p>
            <a:pPr lvl="1">
              <a:lnSpc>
                <a:spcPct val="120000"/>
              </a:lnSpc>
            </a:pPr>
            <a:r>
              <a:rPr lang="en-AU" dirty="0"/>
              <a:t>Likely unjustifiable hardship to require enrolment (see </a:t>
            </a:r>
            <a:r>
              <a:rPr lang="en-AU" i="1" dirty="0"/>
              <a:t>P v Education Queensland</a:t>
            </a:r>
            <a:r>
              <a:rPr lang="en-AU" dirty="0"/>
              <a:t> (1995, Qld legislation))</a:t>
            </a:r>
          </a:p>
          <a:p>
            <a:pPr>
              <a:lnSpc>
                <a:spcPct val="120000"/>
              </a:lnSpc>
            </a:pPr>
            <a:r>
              <a:rPr lang="en-AU" dirty="0"/>
              <a:t>But note the DSE requirement to make reasonable adjustment means that an education institution has to consider what adjustments (if any) could be made to accommodate the behaviour/mitigate the effect of the behaviour</a:t>
            </a:r>
          </a:p>
        </p:txBody>
      </p:sp>
    </p:spTree>
    <p:extLst>
      <p:ext uri="{BB962C8B-B14F-4D97-AF65-F5344CB8AC3E}">
        <p14:creationId xmlns:p14="http://schemas.microsoft.com/office/powerpoint/2010/main" val="21157798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8C68536-5049-36EF-FC86-A496D56322D1}"/>
              </a:ext>
            </a:extLst>
          </p:cNvPr>
          <p:cNvSpPr>
            <a:spLocks noGrp="1"/>
          </p:cNvSpPr>
          <p:nvPr>
            <p:ph type="title"/>
          </p:nvPr>
        </p:nvSpPr>
        <p:spPr>
          <a:xfrm>
            <a:off x="457200" y="274638"/>
            <a:ext cx="8507288" cy="1143000"/>
          </a:xfrm>
        </p:spPr>
        <p:txBody>
          <a:bodyPr>
            <a:normAutofit fontScale="90000"/>
          </a:bodyPr>
          <a:lstStyle/>
          <a:p>
            <a:r>
              <a:rPr lang="en-AU" dirty="0"/>
              <a:t>Management of ‘problem behaviour’</a:t>
            </a:r>
          </a:p>
        </p:txBody>
      </p:sp>
      <p:sp>
        <p:nvSpPr>
          <p:cNvPr id="2" name="Content Placeholder 1">
            <a:extLst>
              <a:ext uri="{FF2B5EF4-FFF2-40B4-BE49-F238E27FC236}">
                <a16:creationId xmlns:a16="http://schemas.microsoft.com/office/drawing/2014/main" id="{FD870009-705C-AA91-92B3-4D6953E5813C}"/>
              </a:ext>
            </a:extLst>
          </p:cNvPr>
          <p:cNvSpPr>
            <a:spLocks noGrp="1"/>
          </p:cNvSpPr>
          <p:nvPr>
            <p:ph idx="1"/>
          </p:nvPr>
        </p:nvSpPr>
        <p:spPr>
          <a:xfrm>
            <a:off x="457200" y="1481328"/>
            <a:ext cx="8229600" cy="4755984"/>
          </a:xfrm>
        </p:spPr>
        <p:txBody>
          <a:bodyPr>
            <a:normAutofit fontScale="70000" lnSpcReduction="20000"/>
          </a:bodyPr>
          <a:lstStyle/>
          <a:p>
            <a:pPr>
              <a:lnSpc>
                <a:spcPct val="120000"/>
              </a:lnSpc>
            </a:pPr>
            <a:r>
              <a:rPr lang="en-AU" dirty="0"/>
              <a:t>May be appropriate to require student not to enter the campus; facilitate with online learning</a:t>
            </a:r>
          </a:p>
          <a:p>
            <a:pPr>
              <a:lnSpc>
                <a:spcPct val="120000"/>
              </a:lnSpc>
            </a:pPr>
            <a:r>
              <a:rPr lang="en-AU" dirty="0"/>
              <a:t>See DSE s 10.3 adjustment inconsistent with act authorised by law such as a restraining order</a:t>
            </a:r>
          </a:p>
          <a:p>
            <a:pPr>
              <a:lnSpc>
                <a:spcPct val="120000"/>
              </a:lnSpc>
            </a:pPr>
            <a:r>
              <a:rPr lang="en-AU" dirty="0"/>
              <a:t>See </a:t>
            </a:r>
            <a:r>
              <a:rPr lang="en-US" i="1" dirty="0"/>
              <a:t>Firestone and Australian National University </a:t>
            </a:r>
            <a:r>
              <a:rPr lang="en-US" dirty="0"/>
              <a:t>[2009, ACT legislation]:</a:t>
            </a:r>
          </a:p>
          <a:p>
            <a:pPr>
              <a:lnSpc>
                <a:spcPct val="120000"/>
              </a:lnSpc>
            </a:pPr>
            <a:r>
              <a:rPr lang="en-US" dirty="0"/>
              <a:t>‘From the evidence relating to the incidents I have examined, it is clear that the “true” reasons for the measures the respondent had taken in relation to the complainant, including actions to exclude him from campus  or impose conditions for his re-enrolment, were for reasons other than his disability [para 167]’ </a:t>
            </a:r>
          </a:p>
          <a:p>
            <a:pPr>
              <a:lnSpc>
                <a:spcPct val="120000"/>
              </a:lnSpc>
            </a:pPr>
            <a:r>
              <a:rPr lang="en-US" dirty="0"/>
              <a:t>‘The mere coincidence of the complainant's disability and an adverse result about which he or she complains, does not automatically result in discrimination…pursuant to the Discrimination Act [para 179].’</a:t>
            </a:r>
          </a:p>
          <a:p>
            <a:pPr>
              <a:lnSpc>
                <a:spcPct val="120000"/>
              </a:lnSpc>
            </a:pPr>
            <a:endParaRPr lang="en-US" dirty="0"/>
          </a:p>
          <a:p>
            <a:pPr marL="109728" indent="0">
              <a:buNone/>
            </a:pPr>
            <a:endParaRPr lang="en-US" dirty="0"/>
          </a:p>
        </p:txBody>
      </p:sp>
    </p:spTree>
    <p:extLst>
      <p:ext uri="{BB962C8B-B14F-4D97-AF65-F5344CB8AC3E}">
        <p14:creationId xmlns:p14="http://schemas.microsoft.com/office/powerpoint/2010/main" val="3876277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F521DD-5437-452F-AEB3-43742F963EF8}"/>
              </a:ext>
            </a:extLst>
          </p:cNvPr>
          <p:cNvSpPr>
            <a:spLocks noGrp="1"/>
          </p:cNvSpPr>
          <p:nvPr>
            <p:ph type="title"/>
          </p:nvPr>
        </p:nvSpPr>
        <p:spPr>
          <a:xfrm>
            <a:off x="457200" y="274638"/>
            <a:ext cx="8579296" cy="1143000"/>
          </a:xfrm>
        </p:spPr>
        <p:txBody>
          <a:bodyPr>
            <a:normAutofit fontScale="90000"/>
          </a:bodyPr>
          <a:lstStyle/>
          <a:p>
            <a:r>
              <a:rPr lang="en-AU" dirty="0"/>
              <a:t>Management of ‘problem behaviour’</a:t>
            </a:r>
          </a:p>
        </p:txBody>
      </p:sp>
      <p:sp>
        <p:nvSpPr>
          <p:cNvPr id="2" name="Content Placeholder 1">
            <a:extLst>
              <a:ext uri="{FF2B5EF4-FFF2-40B4-BE49-F238E27FC236}">
                <a16:creationId xmlns:a16="http://schemas.microsoft.com/office/drawing/2014/main" id="{49D29E63-FBC5-989E-ADB2-8491493CD09C}"/>
              </a:ext>
            </a:extLst>
          </p:cNvPr>
          <p:cNvSpPr>
            <a:spLocks noGrp="1"/>
          </p:cNvSpPr>
          <p:nvPr>
            <p:ph idx="1"/>
          </p:nvPr>
        </p:nvSpPr>
        <p:spPr>
          <a:xfrm>
            <a:off x="457200" y="1340768"/>
            <a:ext cx="8229600" cy="4666523"/>
          </a:xfrm>
        </p:spPr>
        <p:txBody>
          <a:bodyPr>
            <a:normAutofit fontScale="62500" lnSpcReduction="20000"/>
          </a:bodyPr>
          <a:lstStyle/>
          <a:p>
            <a:pPr>
              <a:lnSpc>
                <a:spcPct val="120000"/>
              </a:lnSpc>
            </a:pPr>
            <a:r>
              <a:rPr lang="en-AU" dirty="0"/>
              <a:t>Ensure that policies and protocols that are specified as applicable to all students are applied to student with disability</a:t>
            </a:r>
          </a:p>
          <a:p>
            <a:pPr marL="109728" indent="0">
              <a:lnSpc>
                <a:spcPct val="120000"/>
              </a:lnSpc>
              <a:buNone/>
            </a:pPr>
            <a:endParaRPr lang="en-AU" dirty="0"/>
          </a:p>
          <a:p>
            <a:pPr>
              <a:lnSpc>
                <a:spcPct val="120000"/>
              </a:lnSpc>
            </a:pPr>
            <a:r>
              <a:rPr lang="en-AU" dirty="0"/>
              <a:t>See </a:t>
            </a:r>
            <a:r>
              <a:rPr lang="en-AU" i="1" dirty="0"/>
              <a:t>Zhang v University of Tasmania </a:t>
            </a:r>
            <a:r>
              <a:rPr lang="en-AU" dirty="0"/>
              <a:t>(2009, DDA):</a:t>
            </a:r>
          </a:p>
          <a:p>
            <a:pPr>
              <a:lnSpc>
                <a:spcPct val="120000"/>
              </a:lnSpc>
            </a:pPr>
            <a:r>
              <a:rPr lang="en-US" dirty="0"/>
              <a:t>‘…the evidence revealed that UTAS had written procedures for dealing with a personality clash between a supervisor and a student….[and] it appears that no attempt was made to follow them. UTAS also had written rules governing the process of termination of the candidature of a student pursuing a degree by research. Those rules included a right of review of any decision to terminate the candidature. Although… [the] recommendation was for termination of the appellant’s candidature, and… [the university]Professor Denholm initially embarked on the required procedure by holding a meeting with the appellant,…[the university] did not continue to follow the procedure, and therefore did not afford to the appellant rights she had under the written rules…It may well be that these matters would give rise to a finding of less favourable treatment [para 29]’.</a:t>
            </a:r>
            <a:endParaRPr lang="en-AU" dirty="0"/>
          </a:p>
        </p:txBody>
      </p:sp>
    </p:spTree>
    <p:extLst>
      <p:ext uri="{BB962C8B-B14F-4D97-AF65-F5344CB8AC3E}">
        <p14:creationId xmlns:p14="http://schemas.microsoft.com/office/powerpoint/2010/main" val="351315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D1B1C4A-1F46-9B2B-3956-9AE619999884}"/>
              </a:ext>
            </a:extLst>
          </p:cNvPr>
          <p:cNvSpPr>
            <a:spLocks noGrp="1"/>
          </p:cNvSpPr>
          <p:nvPr>
            <p:ph type="title"/>
          </p:nvPr>
        </p:nvSpPr>
        <p:spPr/>
        <p:txBody>
          <a:bodyPr/>
          <a:lstStyle/>
          <a:p>
            <a:r>
              <a:rPr lang="en-AU" dirty="0"/>
              <a:t>Disability Discrimination</a:t>
            </a:r>
          </a:p>
        </p:txBody>
      </p:sp>
      <p:sp>
        <p:nvSpPr>
          <p:cNvPr id="2" name="Content Placeholder 1"/>
          <p:cNvSpPr>
            <a:spLocks noGrp="1"/>
          </p:cNvSpPr>
          <p:nvPr>
            <p:ph idx="1"/>
          </p:nvPr>
        </p:nvSpPr>
        <p:spPr>
          <a:xfrm>
            <a:off x="457200" y="1700808"/>
            <a:ext cx="8229600" cy="4306483"/>
          </a:xfrm>
        </p:spPr>
        <p:txBody>
          <a:bodyPr/>
          <a:lstStyle/>
          <a:p>
            <a:r>
              <a:rPr lang="en-AU" dirty="0"/>
              <a:t>Two varieties of discrimination</a:t>
            </a:r>
          </a:p>
          <a:p>
            <a:pPr lvl="1"/>
            <a:r>
              <a:rPr lang="en-AU" dirty="0"/>
              <a:t>Direct</a:t>
            </a:r>
          </a:p>
          <a:p>
            <a:pPr lvl="1"/>
            <a:r>
              <a:rPr lang="en-AU" dirty="0"/>
              <a:t>Indirect</a:t>
            </a:r>
          </a:p>
          <a:p>
            <a:r>
              <a:rPr lang="en-AU" dirty="0"/>
              <a:t>Other actions also prohibited</a:t>
            </a:r>
          </a:p>
          <a:p>
            <a:pPr lvl="1"/>
            <a:r>
              <a:rPr lang="en-AU" dirty="0"/>
              <a:t>Harassment</a:t>
            </a:r>
          </a:p>
          <a:p>
            <a:pPr lvl="1"/>
            <a:r>
              <a:rPr lang="en-AU" dirty="0"/>
              <a:t>Victimisation</a:t>
            </a:r>
          </a:p>
        </p:txBody>
      </p:sp>
    </p:spTree>
    <p:extLst>
      <p:ext uri="{BB962C8B-B14F-4D97-AF65-F5344CB8AC3E}">
        <p14:creationId xmlns:p14="http://schemas.microsoft.com/office/powerpoint/2010/main" val="11821202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6FB745-8CFC-FD8F-29EF-6CC32BEC19DC}"/>
              </a:ext>
            </a:extLst>
          </p:cNvPr>
          <p:cNvSpPr>
            <a:spLocks noGrp="1"/>
          </p:cNvSpPr>
          <p:nvPr>
            <p:ph type="title"/>
          </p:nvPr>
        </p:nvSpPr>
        <p:spPr/>
        <p:txBody>
          <a:bodyPr/>
          <a:lstStyle/>
          <a:p>
            <a:r>
              <a:rPr lang="en-AU" dirty="0"/>
              <a:t>Further reading</a:t>
            </a:r>
          </a:p>
        </p:txBody>
      </p:sp>
      <p:sp>
        <p:nvSpPr>
          <p:cNvPr id="2" name="Content Placeholder 1">
            <a:extLst>
              <a:ext uri="{FF2B5EF4-FFF2-40B4-BE49-F238E27FC236}">
                <a16:creationId xmlns:a16="http://schemas.microsoft.com/office/drawing/2014/main" id="{26D41998-3897-EFB4-EA54-B15CD0EAB065}"/>
              </a:ext>
            </a:extLst>
          </p:cNvPr>
          <p:cNvSpPr>
            <a:spLocks noGrp="1"/>
          </p:cNvSpPr>
          <p:nvPr>
            <p:ph idx="1"/>
          </p:nvPr>
        </p:nvSpPr>
        <p:spPr/>
        <p:txBody>
          <a:bodyPr>
            <a:normAutofit/>
          </a:bodyPr>
          <a:lstStyle/>
          <a:p>
            <a:r>
              <a:rPr lang="en-US" sz="2400" dirty="0"/>
              <a:t>Dickson, Elizabeth (2015) Disability standards for education. In Varnham, S, Squelch, J, &amp; Kamvounias, P (Eds.) </a:t>
            </a:r>
            <a:r>
              <a:rPr lang="en-US" sz="2400" i="1" dirty="0"/>
              <a:t>Higher education and the law</a:t>
            </a:r>
            <a:r>
              <a:rPr lang="en-US" sz="2400" dirty="0"/>
              <a:t>. The Federation Press, Australia, pp. 149-162.</a:t>
            </a:r>
          </a:p>
          <a:p>
            <a:pPr marL="109728" indent="0">
              <a:buNone/>
            </a:pPr>
            <a:endParaRPr lang="en-US" sz="2400" dirty="0"/>
          </a:p>
          <a:p>
            <a:r>
              <a:rPr lang="en-US" sz="2400" dirty="0"/>
              <a:t>Dickson, Elizabeth &amp; Duffy, James (2019) A non-discriminatory response to disability related problem behaviour at Australian universities. </a:t>
            </a:r>
            <a:r>
              <a:rPr lang="en-US" sz="2400" i="1" dirty="0"/>
              <a:t>International Journal of Law and Psychiatry</a:t>
            </a:r>
            <a:r>
              <a:rPr lang="en-US" sz="2400" dirty="0"/>
              <a:t>, 64, pp. 129-136.</a:t>
            </a:r>
            <a:endParaRPr lang="en-AU" sz="2400" dirty="0"/>
          </a:p>
        </p:txBody>
      </p:sp>
    </p:spTree>
    <p:extLst>
      <p:ext uri="{BB962C8B-B14F-4D97-AF65-F5344CB8AC3E}">
        <p14:creationId xmlns:p14="http://schemas.microsoft.com/office/powerpoint/2010/main" val="2183654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458DF56-8BE8-FB00-A4F6-CCE72AB2DD86}"/>
              </a:ext>
            </a:extLst>
          </p:cNvPr>
          <p:cNvSpPr>
            <a:spLocks noGrp="1"/>
          </p:cNvSpPr>
          <p:nvPr>
            <p:ph type="title" idx="4294967295"/>
          </p:nvPr>
        </p:nvSpPr>
        <p:spPr/>
        <p:txBody>
          <a:bodyPr/>
          <a:lstStyle/>
          <a:p>
            <a:r>
              <a:rPr lang="en-AU" dirty="0"/>
              <a:t>Direct Discrimination</a:t>
            </a:r>
          </a:p>
        </p:txBody>
      </p:sp>
      <p:sp>
        <p:nvSpPr>
          <p:cNvPr id="24579" name="Rectangle 3"/>
          <p:cNvSpPr>
            <a:spLocks noGrp="1" noChangeArrowheads="1"/>
          </p:cNvSpPr>
          <p:nvPr>
            <p:ph type="body" idx="4294967295"/>
          </p:nvPr>
        </p:nvSpPr>
        <p:spPr>
          <a:xfrm>
            <a:off x="179512" y="1268760"/>
            <a:ext cx="8280400" cy="5184576"/>
          </a:xfrm>
        </p:spPr>
        <p:txBody>
          <a:bodyPr>
            <a:normAutofit fontScale="70000" lnSpcReduction="20000"/>
          </a:bodyPr>
          <a:lstStyle/>
          <a:p>
            <a:pPr eaLnBrk="1" hangingPunct="1">
              <a:lnSpc>
                <a:spcPct val="120000"/>
              </a:lnSpc>
            </a:pPr>
            <a:r>
              <a:rPr lang="en-AU" sz="3100" dirty="0"/>
              <a:t>‘Less favourable treatment’ of the complainant.</a:t>
            </a:r>
          </a:p>
          <a:p>
            <a:pPr eaLnBrk="1" hangingPunct="1">
              <a:lnSpc>
                <a:spcPct val="120000"/>
              </a:lnSpc>
              <a:buNone/>
            </a:pPr>
            <a:endParaRPr lang="en-AU" sz="3100" dirty="0"/>
          </a:p>
          <a:p>
            <a:pPr eaLnBrk="1" hangingPunct="1">
              <a:lnSpc>
                <a:spcPct val="120000"/>
              </a:lnSpc>
            </a:pPr>
            <a:r>
              <a:rPr lang="en-AU" sz="3100" dirty="0"/>
              <a:t>Whether treatment is ‘less favourable’ is determined by comparing the treatment of the complainant with the treatment of another without the complainant's disability in ‘circumstances which are not materially different’. See, </a:t>
            </a:r>
            <a:r>
              <a:rPr lang="en-AU" sz="3100" dirty="0" err="1"/>
              <a:t>eg</a:t>
            </a:r>
            <a:r>
              <a:rPr lang="en-AU" sz="3100" dirty="0"/>
              <a:t>, </a:t>
            </a:r>
            <a:r>
              <a:rPr lang="en-AU" sz="3100" i="1" dirty="0"/>
              <a:t>DDA </a:t>
            </a:r>
            <a:r>
              <a:rPr lang="en-AU" sz="3100" dirty="0"/>
              <a:t>s 5</a:t>
            </a:r>
          </a:p>
          <a:p>
            <a:pPr eaLnBrk="1" hangingPunct="1">
              <a:lnSpc>
                <a:spcPct val="120000"/>
              </a:lnSpc>
            </a:pPr>
            <a:endParaRPr lang="en-AU" sz="3100" dirty="0">
              <a:solidFill>
                <a:srgbClr val="0033CC"/>
              </a:solidFill>
            </a:endParaRPr>
          </a:p>
          <a:p>
            <a:pPr eaLnBrk="1" hangingPunct="1">
              <a:lnSpc>
                <a:spcPct val="120000"/>
              </a:lnSpc>
            </a:pPr>
            <a:r>
              <a:rPr lang="en-AU" sz="3100" dirty="0">
                <a:solidFill>
                  <a:srgbClr val="FF0000"/>
                </a:solidFill>
              </a:rPr>
              <a:t>Limit: proof of </a:t>
            </a:r>
            <a:r>
              <a:rPr lang="en-AU" sz="3100" i="1" dirty="0">
                <a:solidFill>
                  <a:srgbClr val="FF0000"/>
                </a:solidFill>
              </a:rPr>
              <a:t>unjustifiable hardship </a:t>
            </a:r>
            <a:r>
              <a:rPr lang="en-AU" sz="3100" dirty="0">
                <a:solidFill>
                  <a:srgbClr val="FF0000"/>
                </a:solidFill>
              </a:rPr>
              <a:t>on the education provider will defeat a claim of direct discrimination</a:t>
            </a:r>
          </a:p>
          <a:p>
            <a:pPr eaLnBrk="1" hangingPunct="1">
              <a:buFontTx/>
              <a:buNone/>
            </a:pPr>
            <a:endParaRPr lang="en-AU" sz="3100" dirty="0">
              <a:solidFill>
                <a:srgbClr val="0033CC"/>
              </a:solidFill>
            </a:endParaRPr>
          </a:p>
          <a:p>
            <a:pPr eaLnBrk="1" hangingPunct="1">
              <a:lnSpc>
                <a:spcPct val="80000"/>
              </a:lnSpc>
              <a:buFontTx/>
              <a:buNone/>
            </a:pPr>
            <a:endParaRPr lang="en-AU" sz="2400" dirty="0"/>
          </a:p>
          <a:p>
            <a:pPr lvl="1" eaLnBrk="1" hangingPunct="1">
              <a:lnSpc>
                <a:spcPct val="80000"/>
              </a:lnSpc>
            </a:pPr>
            <a:endParaRPr lang="en-AU" sz="2000" dirty="0"/>
          </a:p>
          <a:p>
            <a:pPr lvl="1" eaLnBrk="1" hangingPunct="1">
              <a:lnSpc>
                <a:spcPct val="80000"/>
              </a:lnSpc>
            </a:pPr>
            <a:endParaRPr lang="en-AU" sz="2000" dirty="0"/>
          </a:p>
          <a:p>
            <a:pPr eaLnBrk="1" hangingPunct="1">
              <a:lnSpc>
                <a:spcPct val="80000"/>
              </a:lnSpc>
              <a:buFontTx/>
              <a:buNone/>
            </a:pPr>
            <a:endParaRPr lang="en-AU" sz="2400" dirty="0"/>
          </a:p>
          <a:p>
            <a:pPr eaLnBrk="1" hangingPunct="1">
              <a:lnSpc>
                <a:spcPct val="80000"/>
              </a:lnSpc>
              <a:buFontTx/>
              <a:buNone/>
            </a:pPr>
            <a:r>
              <a:rPr lang="en-AU" sz="2400" dirty="0"/>
              <a:t>	</a:t>
            </a:r>
          </a:p>
        </p:txBody>
      </p:sp>
    </p:spTree>
    <p:extLst>
      <p:ext uri="{BB962C8B-B14F-4D97-AF65-F5344CB8AC3E}">
        <p14:creationId xmlns:p14="http://schemas.microsoft.com/office/powerpoint/2010/main" val="143701502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9209"/>
            <a:ext cx="8229600" cy="1143000"/>
          </a:xfrm>
        </p:spPr>
        <p:txBody>
          <a:bodyPr/>
          <a:lstStyle/>
          <a:p>
            <a:r>
              <a:rPr lang="en-AU" dirty="0"/>
              <a:t>Direct Discrimination</a:t>
            </a:r>
          </a:p>
        </p:txBody>
      </p:sp>
      <p:sp>
        <p:nvSpPr>
          <p:cNvPr id="3" name="Content Placeholder 2"/>
          <p:cNvSpPr>
            <a:spLocks noGrp="1"/>
          </p:cNvSpPr>
          <p:nvPr>
            <p:ph idx="1"/>
          </p:nvPr>
        </p:nvSpPr>
        <p:spPr/>
        <p:txBody>
          <a:bodyPr/>
          <a:lstStyle/>
          <a:p>
            <a:pPr eaLnBrk="1" hangingPunct="1"/>
            <a:r>
              <a:rPr lang="en-AU" dirty="0"/>
              <a:t>Classic example of ‘less favourable treatment’:</a:t>
            </a:r>
          </a:p>
          <a:p>
            <a:pPr lvl="1" eaLnBrk="1" hangingPunct="1"/>
            <a:r>
              <a:rPr lang="en-AU" dirty="0"/>
              <a:t>student with disability not enrolled/excluded</a:t>
            </a:r>
          </a:p>
          <a:p>
            <a:pPr lvl="1" eaLnBrk="1" hangingPunct="1"/>
            <a:r>
              <a:rPr lang="en-AU" dirty="0"/>
              <a:t>student without disability enrolled/not excluded</a:t>
            </a:r>
          </a:p>
          <a:p>
            <a:pPr lvl="1" eaLnBrk="1" hangingPunct="1"/>
            <a:endParaRPr lang="en-AU" sz="2800" dirty="0"/>
          </a:p>
          <a:p>
            <a:pPr eaLnBrk="1" hangingPunct="1"/>
            <a:r>
              <a:rPr lang="en-AU" dirty="0"/>
              <a:t>See, for example, </a:t>
            </a:r>
            <a:r>
              <a:rPr lang="en-US" i="1" dirty="0"/>
              <a:t>Hills Grammar School v Human Rights and Equal Opportunity Commission </a:t>
            </a:r>
            <a:r>
              <a:rPr lang="en-US" dirty="0"/>
              <a:t>(mobility impairment)</a:t>
            </a:r>
            <a:endParaRPr lang="en-AU" dirty="0"/>
          </a:p>
          <a:p>
            <a:pPr marL="109728" indent="0">
              <a:buNone/>
            </a:pPr>
            <a:endParaRPr lang="en-AU" dirty="0"/>
          </a:p>
        </p:txBody>
      </p:sp>
    </p:spTree>
    <p:extLst>
      <p:ext uri="{BB962C8B-B14F-4D97-AF65-F5344CB8AC3E}">
        <p14:creationId xmlns:p14="http://schemas.microsoft.com/office/powerpoint/2010/main" val="3552503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4D09A-49C2-C91F-D99B-5836FDC0F74F}"/>
              </a:ext>
            </a:extLst>
          </p:cNvPr>
          <p:cNvSpPr>
            <a:spLocks noGrp="1"/>
          </p:cNvSpPr>
          <p:nvPr>
            <p:ph type="title" idx="4294967295"/>
          </p:nvPr>
        </p:nvSpPr>
        <p:spPr>
          <a:xfrm>
            <a:off x="428316" y="0"/>
            <a:ext cx="8229600" cy="1143000"/>
          </a:xfrm>
        </p:spPr>
        <p:txBody>
          <a:bodyPr/>
          <a:lstStyle/>
          <a:p>
            <a:r>
              <a:rPr lang="en-AU" dirty="0"/>
              <a:t>Indirect discrimination</a:t>
            </a:r>
          </a:p>
        </p:txBody>
      </p:sp>
      <p:sp>
        <p:nvSpPr>
          <p:cNvPr id="13315" name="Rectangle 3"/>
          <p:cNvSpPr>
            <a:spLocks noGrp="1" noChangeArrowheads="1"/>
          </p:cNvSpPr>
          <p:nvPr>
            <p:ph type="body" idx="4294967295"/>
          </p:nvPr>
        </p:nvSpPr>
        <p:spPr>
          <a:xfrm>
            <a:off x="395536" y="765175"/>
            <a:ext cx="7957889" cy="5360988"/>
          </a:xfrm>
        </p:spPr>
        <p:txBody>
          <a:bodyPr>
            <a:noAutofit/>
          </a:bodyPr>
          <a:lstStyle/>
          <a:p>
            <a:pPr marL="457200" indent="-457200">
              <a:defRPr/>
            </a:pPr>
            <a:r>
              <a:rPr lang="en-AU" sz="2400" dirty="0"/>
              <a:t>‘Facially neutral’ or ‘hidden’ or ‘institutional’ discrimination. </a:t>
            </a:r>
          </a:p>
          <a:p>
            <a:pPr marL="342900" indent="-342900">
              <a:defRPr/>
            </a:pPr>
            <a:r>
              <a:rPr lang="en-AU" sz="2400" dirty="0"/>
              <a:t>Occurs when treating people in the same way has a discriminatory impact on those with a protected attribute.</a:t>
            </a:r>
          </a:p>
          <a:p>
            <a:pPr marL="580644" lvl="2" indent="-342900">
              <a:defRPr/>
            </a:pPr>
            <a:r>
              <a:rPr lang="en-AU" sz="2000" dirty="0"/>
              <a:t>Condition placed upon the inclusion of the person with disability [usually inferred from the facts]; and</a:t>
            </a:r>
          </a:p>
          <a:p>
            <a:pPr marL="580644" lvl="2" indent="-342900">
              <a:defRPr/>
            </a:pPr>
            <a:r>
              <a:rPr lang="en-AU" sz="2000" dirty="0"/>
              <a:t>The person with disability cannot comply with the condition; and</a:t>
            </a:r>
          </a:p>
          <a:p>
            <a:pPr marL="580644" lvl="2" indent="-342900">
              <a:defRPr/>
            </a:pPr>
            <a:r>
              <a:rPr lang="en-AU" sz="2000" dirty="0"/>
              <a:t>The requirement or condition has, or is likely to have, the effect of disadvantaging persons with the disability; and</a:t>
            </a:r>
          </a:p>
          <a:p>
            <a:pPr marL="580644" lvl="2" indent="-342900">
              <a:defRPr/>
            </a:pPr>
            <a:r>
              <a:rPr lang="en-AU" sz="2000" dirty="0"/>
              <a:t>The condition is ‘not reasonable’</a:t>
            </a:r>
          </a:p>
          <a:p>
            <a:pPr marL="237744" lvl="2" indent="0">
              <a:buNone/>
              <a:defRPr/>
            </a:pPr>
            <a:endParaRPr lang="en-AU" sz="2000" dirty="0"/>
          </a:p>
          <a:p>
            <a:pPr marL="457200" lvl="1" indent="-457200">
              <a:spcBef>
                <a:spcPts val="400"/>
              </a:spcBef>
              <a:buSzPct val="68000"/>
              <a:buFont typeface="Wingdings 3"/>
              <a:buChar char=""/>
              <a:defRPr/>
            </a:pPr>
            <a:r>
              <a:rPr lang="en-AU" sz="2400" dirty="0">
                <a:solidFill>
                  <a:srgbClr val="FF0000"/>
                </a:solidFill>
              </a:rPr>
              <a:t>Limit: proof that the condition is reasonable will defeat a claim of indirect discrimination</a:t>
            </a:r>
          </a:p>
        </p:txBody>
      </p:sp>
    </p:spTree>
    <p:extLst>
      <p:ext uri="{BB962C8B-B14F-4D97-AF65-F5344CB8AC3E}">
        <p14:creationId xmlns:p14="http://schemas.microsoft.com/office/powerpoint/2010/main" val="14839903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6E3E0-107F-FDA5-BA66-AC4B3F6DA1EC}"/>
              </a:ext>
            </a:extLst>
          </p:cNvPr>
          <p:cNvSpPr>
            <a:spLocks noGrp="1"/>
          </p:cNvSpPr>
          <p:nvPr>
            <p:ph type="title" idx="4294967295"/>
          </p:nvPr>
        </p:nvSpPr>
        <p:spPr/>
        <p:txBody>
          <a:bodyPr/>
          <a:lstStyle/>
          <a:p>
            <a:r>
              <a:rPr lang="en-AU" dirty="0"/>
              <a:t>Indirect discrimination</a:t>
            </a:r>
          </a:p>
        </p:txBody>
      </p:sp>
      <p:sp>
        <p:nvSpPr>
          <p:cNvPr id="26627" name="Rectangle 3"/>
          <p:cNvSpPr>
            <a:spLocks noGrp="1" noChangeArrowheads="1"/>
          </p:cNvSpPr>
          <p:nvPr>
            <p:ph type="body" idx="4294967295"/>
          </p:nvPr>
        </p:nvSpPr>
        <p:spPr>
          <a:xfrm>
            <a:off x="395536" y="1412875"/>
            <a:ext cx="8029327" cy="4713288"/>
          </a:xfrm>
        </p:spPr>
        <p:txBody>
          <a:bodyPr/>
          <a:lstStyle/>
          <a:p>
            <a:pPr marL="609600" indent="-609600" eaLnBrk="1" hangingPunct="1"/>
            <a:r>
              <a:rPr lang="en-AU" sz="2400" dirty="0"/>
              <a:t>Classic example</a:t>
            </a:r>
          </a:p>
          <a:p>
            <a:pPr marL="1009650" lvl="1" indent="-609600" eaLnBrk="1" hangingPunct="1"/>
            <a:r>
              <a:rPr lang="en-AU" sz="2000" dirty="0"/>
              <a:t>This institution is accessible only by steps</a:t>
            </a:r>
          </a:p>
          <a:p>
            <a:pPr marL="1009650" lvl="1" indent="-609600" eaLnBrk="1" hangingPunct="1"/>
            <a:r>
              <a:rPr lang="en-AU" sz="2000" dirty="0"/>
              <a:t>A person with a mobility impairment cannot use steps</a:t>
            </a:r>
          </a:p>
          <a:p>
            <a:pPr marL="1009650" lvl="1" indent="-609600" eaLnBrk="1" hangingPunct="1"/>
            <a:r>
              <a:rPr lang="en-AU" sz="2000" dirty="0"/>
              <a:t>‘Condition’ will disadvantage the person with the disability impairment</a:t>
            </a:r>
          </a:p>
          <a:p>
            <a:pPr marL="1009650" lvl="1" indent="-609600" eaLnBrk="1" hangingPunct="1"/>
            <a:r>
              <a:rPr lang="en-AU" sz="2000" dirty="0"/>
              <a:t>May or may not be reasonable depending on the circumstances</a:t>
            </a:r>
          </a:p>
          <a:p>
            <a:pPr marL="609600" indent="-609600" eaLnBrk="1" hangingPunct="1">
              <a:buNone/>
            </a:pPr>
            <a:r>
              <a:rPr lang="en-AU" sz="2400" dirty="0"/>
              <a:t>	</a:t>
            </a:r>
          </a:p>
          <a:p>
            <a:pPr marL="609600" indent="-609600" eaLnBrk="1" hangingPunct="1"/>
            <a:r>
              <a:rPr lang="en-AU" sz="2400" dirty="0"/>
              <a:t>c/f</a:t>
            </a:r>
            <a:r>
              <a:rPr lang="en-AU" sz="2400" i="1" dirty="0"/>
              <a:t> Kinsela v Queensland University of Technology </a:t>
            </a:r>
            <a:r>
              <a:rPr lang="en-AU" sz="2400" dirty="0"/>
              <a:t>(mobility impairment)</a:t>
            </a:r>
          </a:p>
          <a:p>
            <a:pPr marL="609600" indent="-609600" eaLnBrk="1" hangingPunct="1">
              <a:lnSpc>
                <a:spcPct val="90000"/>
              </a:lnSpc>
            </a:pPr>
            <a:endParaRPr lang="en-AU" sz="2400" dirty="0"/>
          </a:p>
        </p:txBody>
      </p:sp>
    </p:spTree>
    <p:extLst>
      <p:ext uri="{BB962C8B-B14F-4D97-AF65-F5344CB8AC3E}">
        <p14:creationId xmlns:p14="http://schemas.microsoft.com/office/powerpoint/2010/main" val="175206151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85749-6182-782D-3DF3-663B69E115CA}"/>
              </a:ext>
            </a:extLst>
          </p:cNvPr>
          <p:cNvSpPr>
            <a:spLocks noGrp="1"/>
          </p:cNvSpPr>
          <p:nvPr>
            <p:ph type="title"/>
          </p:nvPr>
        </p:nvSpPr>
        <p:spPr/>
        <p:txBody>
          <a:bodyPr>
            <a:normAutofit/>
          </a:bodyPr>
          <a:lstStyle/>
          <a:p>
            <a:r>
              <a:rPr lang="en-US" sz="2400" dirty="0"/>
              <a:t>A new variety of direct discrimination since 2009 amendments to the DDA…</a:t>
            </a:r>
            <a:endParaRPr lang="en-AU" sz="2400" dirty="0"/>
          </a:p>
        </p:txBody>
      </p:sp>
      <p:sp>
        <p:nvSpPr>
          <p:cNvPr id="24579" name="Rectangle 3"/>
          <p:cNvSpPr>
            <a:spLocks noGrp="1" noChangeArrowheads="1"/>
          </p:cNvSpPr>
          <p:nvPr>
            <p:ph idx="1"/>
          </p:nvPr>
        </p:nvSpPr>
        <p:spPr>
          <a:xfrm>
            <a:off x="683568" y="1808820"/>
            <a:ext cx="6768752" cy="4500500"/>
          </a:xfrm>
        </p:spPr>
        <p:txBody>
          <a:bodyPr>
            <a:normAutofit fontScale="92500" lnSpcReduction="20000"/>
          </a:bodyPr>
          <a:lstStyle/>
          <a:p>
            <a:pPr>
              <a:lnSpc>
                <a:spcPct val="110000"/>
              </a:lnSpc>
            </a:pPr>
            <a:r>
              <a:rPr lang="en-US" sz="1700" dirty="0"/>
              <a:t>DDA s 5(2)</a:t>
            </a:r>
          </a:p>
          <a:p>
            <a:pPr eaLnBrk="1" hangingPunct="1">
              <a:lnSpc>
                <a:spcPct val="110000"/>
              </a:lnSpc>
              <a:buFontTx/>
              <a:buNone/>
            </a:pPr>
            <a:r>
              <a:rPr lang="en-US" sz="1700" dirty="0"/>
              <a:t>	For the purposes of this Act, a person (the </a:t>
            </a:r>
            <a:r>
              <a:rPr lang="en-US" sz="1700" b="1" i="1" dirty="0"/>
              <a:t>discriminator </a:t>
            </a:r>
            <a:r>
              <a:rPr lang="en-US" sz="1700" dirty="0"/>
              <a:t>) also </a:t>
            </a:r>
            <a:r>
              <a:rPr lang="en-US" sz="1700" b="1" i="1" dirty="0"/>
              <a:t>discriminates </a:t>
            </a:r>
            <a:r>
              <a:rPr lang="en-US" sz="1700" dirty="0"/>
              <a:t>against another person (the </a:t>
            </a:r>
            <a:r>
              <a:rPr lang="en-US" sz="1700" b="1" i="1" dirty="0"/>
              <a:t>aggrieved person </a:t>
            </a:r>
            <a:r>
              <a:rPr lang="en-US" sz="1700" dirty="0"/>
              <a:t>) on the ground of a disability of the aggrieved person if: </a:t>
            </a:r>
          </a:p>
          <a:p>
            <a:pPr eaLnBrk="1" hangingPunct="1">
              <a:lnSpc>
                <a:spcPct val="110000"/>
              </a:lnSpc>
              <a:buFontTx/>
              <a:buNone/>
            </a:pPr>
            <a:r>
              <a:rPr lang="en-US" sz="1700" dirty="0"/>
              <a:t>                (a)  the discriminator does not make, or proposes not to make, reasonable adjustments for the person; and </a:t>
            </a:r>
          </a:p>
          <a:p>
            <a:pPr eaLnBrk="1" hangingPunct="1">
              <a:lnSpc>
                <a:spcPct val="110000"/>
              </a:lnSpc>
              <a:buFontTx/>
              <a:buNone/>
            </a:pPr>
            <a:r>
              <a:rPr lang="en-US" sz="1700" dirty="0"/>
              <a:t>                </a:t>
            </a:r>
            <a:r>
              <a:rPr lang="en-US" sz="1700" dirty="0">
                <a:highlight>
                  <a:srgbClr val="FFFF00"/>
                </a:highlight>
              </a:rPr>
              <a:t>(b)  the failure to make the reasonable adjustments has, or would have, the effect that the aggrieved person is, because of the disability, treated less favourably than a person without the disability would be treated in circumstances that are not materially different.</a:t>
            </a:r>
          </a:p>
          <a:p>
            <a:pPr eaLnBrk="1" hangingPunct="1">
              <a:lnSpc>
                <a:spcPct val="110000"/>
              </a:lnSpc>
              <a:buFontTx/>
              <a:buNone/>
            </a:pPr>
            <a:endParaRPr lang="en-US" sz="1700" dirty="0"/>
          </a:p>
          <a:p>
            <a:pPr>
              <a:lnSpc>
                <a:spcPct val="110000"/>
              </a:lnSpc>
            </a:pPr>
            <a:r>
              <a:rPr lang="en-US" sz="1700" dirty="0"/>
              <a:t> DDA s 4</a:t>
            </a:r>
          </a:p>
          <a:p>
            <a:pPr>
              <a:lnSpc>
                <a:spcPct val="110000"/>
              </a:lnSpc>
              <a:buNone/>
            </a:pPr>
            <a:r>
              <a:rPr lang="en-US" sz="1700" b="1" i="1" dirty="0"/>
              <a:t>	"reasonable adjustment" </a:t>
            </a:r>
            <a:r>
              <a:rPr lang="en-US" sz="1700" dirty="0"/>
              <a:t>: an adjustment to be made by a person is a </a:t>
            </a:r>
            <a:r>
              <a:rPr lang="en-US" sz="1700" b="1" i="1" dirty="0"/>
              <a:t>reasonable adjustment </a:t>
            </a:r>
            <a:r>
              <a:rPr lang="en-US" sz="1700" dirty="0"/>
              <a:t>unless making the adjustment would impose an unjustifiable hardship on the person. </a:t>
            </a:r>
          </a:p>
          <a:p>
            <a:pPr eaLnBrk="1" hangingPunct="1">
              <a:lnSpc>
                <a:spcPct val="110000"/>
              </a:lnSpc>
              <a:buFontTx/>
              <a:buNone/>
            </a:pPr>
            <a:endParaRPr lang="en-US" sz="1125"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617389f-58e4-49c5-9807-a75b64a65690">
      <Terms xmlns="http://schemas.microsoft.com/office/infopath/2007/PartnerControls"/>
    </lcf76f155ced4ddcb4097134ff3c332f>
    <TaxCatchAll xmlns="2d221494-178b-4357-bea6-3a87c5967eb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E6766DE7D4B1242B60D5F644306D5FE" ma:contentTypeVersion="16" ma:contentTypeDescription="Create a new document." ma:contentTypeScope="" ma:versionID="99039afbebb8ec00037e00c60020e29e">
  <xsd:schema xmlns:xsd="http://www.w3.org/2001/XMLSchema" xmlns:xs="http://www.w3.org/2001/XMLSchema" xmlns:p="http://schemas.microsoft.com/office/2006/metadata/properties" xmlns:ns2="2617389f-58e4-49c5-9807-a75b64a65690" xmlns:ns3="4fbe84ba-42ff-48fc-84b2-90bec8d5fc41" xmlns:ns4="2d221494-178b-4357-bea6-3a87c5967eb4" targetNamespace="http://schemas.microsoft.com/office/2006/metadata/properties" ma:root="true" ma:fieldsID="949e9826644bee0e6eb35f9bc404b8fa" ns2:_="" ns3:_="" ns4:_="">
    <xsd:import namespace="2617389f-58e4-49c5-9807-a75b64a65690"/>
    <xsd:import namespace="4fbe84ba-42ff-48fc-84b2-90bec8d5fc41"/>
    <xsd:import namespace="2d221494-178b-4357-bea6-3a87c5967eb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LengthInSeconds" minOccurs="0"/>
                <xsd:element ref="ns2:MediaServiceLocation" minOccurs="0"/>
                <xsd:element ref="ns3:SharedWithUsers" minOccurs="0"/>
                <xsd:element ref="ns3:SharedWithDetail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17389f-58e4-49c5-9807-a75b64a656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be76f96-e7f0-4e7c-b4d8-bf0f4c547e1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fbe84ba-42ff-48fc-84b2-90bec8d5fc41"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d221494-178b-4357-bea6-3a87c5967eb4"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6749e8a7-8d61-44ed-9808-8b61a4cad994}" ma:internalName="TaxCatchAll" ma:showField="CatchAllData" ma:web="4fbe84ba-42ff-48fc-84b2-90bec8d5fc4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320ADB-F8B9-496C-865C-0AF98BD1A7D5}">
  <ds:schemaRefs>
    <ds:schemaRef ds:uri="http://schemas.microsoft.com/sharepoint/v3/contenttype/forms"/>
  </ds:schemaRefs>
</ds:datastoreItem>
</file>

<file path=customXml/itemProps2.xml><?xml version="1.0" encoding="utf-8"?>
<ds:datastoreItem xmlns:ds="http://schemas.openxmlformats.org/officeDocument/2006/customXml" ds:itemID="{5F4C641A-D43C-4D43-982A-5A7F7DBF50C2}">
  <ds:schemaRefs>
    <ds:schemaRef ds:uri="a21de7b9-cad9-43f2-8459-9b1b4f9894e2"/>
    <ds:schemaRef ds:uri="http://purl.org/dc/dcmitype/"/>
    <ds:schemaRef ds:uri="http://schemas.microsoft.com/office/infopath/2007/PartnerControls"/>
    <ds:schemaRef ds:uri="http://schemas.openxmlformats.org/package/2006/metadata/core-properties"/>
    <ds:schemaRef ds:uri="http://schemas.microsoft.com/office/2006/documentManagement/types"/>
    <ds:schemaRef ds:uri="http://purl.org/dc/elements/1.1/"/>
    <ds:schemaRef ds:uri="http://purl.org/dc/terms/"/>
    <ds:schemaRef ds:uri="http://schemas.microsoft.com/office/2006/metadata/properties"/>
    <ds:schemaRef ds:uri="d0ad2d52-4869-465d-a93a-001fa21a593d"/>
    <ds:schemaRef ds:uri="http://www.w3.org/XML/1998/namespace"/>
  </ds:schemaRefs>
</ds:datastoreItem>
</file>

<file path=customXml/itemProps3.xml><?xml version="1.0" encoding="utf-8"?>
<ds:datastoreItem xmlns:ds="http://schemas.openxmlformats.org/officeDocument/2006/customXml" ds:itemID="{68B34E00-E57F-40F8-8645-C5D80DB03F40}"/>
</file>

<file path=docProps/app.xml><?xml version="1.0" encoding="utf-8"?>
<Properties xmlns="http://schemas.openxmlformats.org/officeDocument/2006/extended-properties" xmlns:vt="http://schemas.openxmlformats.org/officeDocument/2006/docPropsVTypes">
  <Template>Concourse</Template>
  <TotalTime>35878</TotalTime>
  <Words>3761</Words>
  <Application>Microsoft Office PowerPoint</Application>
  <PresentationFormat>On-screen Show (4:3)</PresentationFormat>
  <Paragraphs>294</Paragraphs>
  <Slides>40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Lucida Sans Unicode</vt:lpstr>
      <vt:lpstr>Source Sans Pro</vt:lpstr>
      <vt:lpstr>Verdana</vt:lpstr>
      <vt:lpstr>Wingdings 2</vt:lpstr>
      <vt:lpstr>Wingdings 3</vt:lpstr>
      <vt:lpstr>Concourse</vt:lpstr>
      <vt:lpstr>Disability discrimination in the tertiary sector  </vt:lpstr>
      <vt:lpstr>Outline of presentation</vt:lpstr>
      <vt:lpstr>Disability Discrimination</vt:lpstr>
      <vt:lpstr>Disability Discrimination</vt:lpstr>
      <vt:lpstr>Direct Discrimination</vt:lpstr>
      <vt:lpstr>Direct Discrimination</vt:lpstr>
      <vt:lpstr>Indirect discrimination</vt:lpstr>
      <vt:lpstr>Indirect discrimination</vt:lpstr>
      <vt:lpstr>A new variety of direct discrimination since 2009 amendments to the DDA…</vt:lpstr>
      <vt:lpstr>And a new variety of indirect discrimination since 2009 amendments to the DDA…</vt:lpstr>
      <vt:lpstr>Reasonable adjustment</vt:lpstr>
      <vt:lpstr>How does DDA s 5(2) work?  Not well…</vt:lpstr>
      <vt:lpstr>How does DDA s 6(2) work? Not well…</vt:lpstr>
      <vt:lpstr>Standards authorised by DDA</vt:lpstr>
      <vt:lpstr>Effect of the Standards</vt:lpstr>
      <vt:lpstr>Effect of the Standards</vt:lpstr>
      <vt:lpstr>Walker v State of Victoria (2011, DDA) </vt:lpstr>
      <vt:lpstr>What is consultation?</vt:lpstr>
      <vt:lpstr>Consultation</vt:lpstr>
      <vt:lpstr>Who decides what’s reasonable?</vt:lpstr>
      <vt:lpstr>Limits on reasonable adjustment </vt:lpstr>
      <vt:lpstr>In summary, adjustment required if...</vt:lpstr>
      <vt:lpstr>Disclosure</vt:lpstr>
      <vt:lpstr>Undisclosed disability</vt:lpstr>
      <vt:lpstr>Adjustments must be made in a reasonable time</vt:lpstr>
      <vt:lpstr>Inherent requirements statements </vt:lpstr>
      <vt:lpstr>Assessment</vt:lpstr>
      <vt:lpstr>  Assessment </vt:lpstr>
      <vt:lpstr>Inherent requirements statements</vt:lpstr>
      <vt:lpstr>Identifying inherent requirements</vt:lpstr>
      <vt:lpstr>Inherent requirements of study/Job</vt:lpstr>
      <vt:lpstr>‘Resilience’ an inherent requirement?</vt:lpstr>
      <vt:lpstr>Interrupted course progression</vt:lpstr>
      <vt:lpstr>Interrupted course progression</vt:lpstr>
      <vt:lpstr>Time limits</vt:lpstr>
      <vt:lpstr>Disability related challenging behaviour</vt:lpstr>
      <vt:lpstr>‘Problem behaviour’</vt:lpstr>
      <vt:lpstr>Management of ‘problem behaviour’</vt:lpstr>
      <vt:lpstr>Management of ‘problem behaviour’</vt:lpstr>
      <vt:lpstr>Further reading</vt:lpstr>
    </vt:vector>
  </TitlesOfParts>
  <Company>Queensland University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Standards</dc:title>
  <dc:creator>dickson</dc:creator>
  <cp:lastModifiedBy>Jane Hawkeswood</cp:lastModifiedBy>
  <cp:revision>117</cp:revision>
  <dcterms:created xsi:type="dcterms:W3CDTF">2008-09-08T02:03:34Z</dcterms:created>
  <dcterms:modified xsi:type="dcterms:W3CDTF">2023-03-27T06:01:51Z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0x0101003E6766DE7D4B1242B60D5F644306D5FE</vt:lpwstr>
  </property>
</Properties>
</file>