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7" r:id="rId5"/>
    <p:sldId id="258" r:id="rId6"/>
    <p:sldId id="257" r:id="rId7"/>
    <p:sldId id="274" r:id="rId8"/>
    <p:sldId id="288" r:id="rId9"/>
    <p:sldId id="270" r:id="rId10"/>
    <p:sldId id="264" r:id="rId11"/>
    <p:sldId id="265" r:id="rId12"/>
    <p:sldId id="294" r:id="rId13"/>
    <p:sldId id="299" r:id="rId14"/>
    <p:sldId id="295" r:id="rId15"/>
    <p:sldId id="296" r:id="rId16"/>
    <p:sldId id="297" r:id="rId17"/>
    <p:sldId id="298" r:id="rId18"/>
    <p:sldId id="259" r:id="rId19"/>
    <p:sldId id="282" r:id="rId20"/>
    <p:sldId id="262" r:id="rId21"/>
    <p:sldId id="260" r:id="rId22"/>
    <p:sldId id="268" r:id="rId23"/>
    <p:sldId id="266" r:id="rId24"/>
    <p:sldId id="269" r:id="rId25"/>
    <p:sldId id="281" r:id="rId26"/>
    <p:sldId id="289" r:id="rId27"/>
    <p:sldId id="300" r:id="rId28"/>
    <p:sldId id="301" r:id="rId29"/>
    <p:sldId id="302" r:id="rId30"/>
    <p:sldId id="303" r:id="rId31"/>
    <p:sldId id="304" r:id="rId32"/>
    <p:sldId id="292"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93781" autoAdjust="0"/>
  </p:normalViewPr>
  <p:slideViewPr>
    <p:cSldViewPr snapToGrid="0">
      <p:cViewPr varScale="1">
        <p:scale>
          <a:sx n="42" d="100"/>
          <a:sy n="42" d="100"/>
        </p:scale>
        <p:origin x="72"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EFB4-BDDF-43E0-BB4C-2B9B76EB0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D7BC0E6-9AA7-473F-A6B1-CBDEC5533C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0473AF0-7B2D-4E75-85A3-6DFB5D35A6A1}"/>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5" name="Footer Placeholder 4">
            <a:extLst>
              <a:ext uri="{FF2B5EF4-FFF2-40B4-BE49-F238E27FC236}">
                <a16:creationId xmlns:a16="http://schemas.microsoft.com/office/drawing/2014/main" id="{A0585226-A8CD-474C-9CE0-0F439E0924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B2BB66E-B4D8-4838-B817-290AB811390C}"/>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88637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C036-EC1C-438B-93CD-FD0F5D5313E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6737CA-D893-4720-AEA5-35DA1D1AF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21C18A-3B9F-4EFB-A59B-481D4FC14238}"/>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5" name="Footer Placeholder 4">
            <a:extLst>
              <a:ext uri="{FF2B5EF4-FFF2-40B4-BE49-F238E27FC236}">
                <a16:creationId xmlns:a16="http://schemas.microsoft.com/office/drawing/2014/main" id="{8BBA5994-DAD6-4D06-815C-1C525090768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9323105-7628-4589-AF44-B25EF3B7C687}"/>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76528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D68D4-48E3-4786-BFDE-868F0A2A72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502249-185C-4DB1-BE24-ED3260951F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7B709B-DBB8-47A4-AD4F-278B86A74CB8}"/>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5" name="Footer Placeholder 4">
            <a:extLst>
              <a:ext uri="{FF2B5EF4-FFF2-40B4-BE49-F238E27FC236}">
                <a16:creationId xmlns:a16="http://schemas.microsoft.com/office/drawing/2014/main" id="{6B888D8E-D662-4933-91DB-838006FC031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C3DECF2-7A15-49DD-8C8C-95E2229B7A98}"/>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155473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E07C-988D-4715-9F87-7902EECA4F1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161FEB-0269-47AB-B5CB-43AF7AA08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74AF57-E14C-4BB4-81BC-5EEC3B77AA14}"/>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5" name="Footer Placeholder 4">
            <a:extLst>
              <a:ext uri="{FF2B5EF4-FFF2-40B4-BE49-F238E27FC236}">
                <a16:creationId xmlns:a16="http://schemas.microsoft.com/office/drawing/2014/main" id="{3F394334-5AF0-4485-BCAD-8F294C7F921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66F8384-A484-47BD-90C9-C4905D0E167B}"/>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48484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0819-A644-4B57-9261-E178A0241E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7B5342A-44C2-4493-853F-0556599DC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0DA7B6-F0C9-41D8-9988-C29109C6F172}"/>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5" name="Footer Placeholder 4">
            <a:extLst>
              <a:ext uri="{FF2B5EF4-FFF2-40B4-BE49-F238E27FC236}">
                <a16:creationId xmlns:a16="http://schemas.microsoft.com/office/drawing/2014/main" id="{62A254CF-0766-4C26-8F25-EBBFCC6911F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7018CA-ABF1-404A-B0D1-FF9071B9E9E7}"/>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656194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F3FA-64A3-4316-9EEE-3C3FB70340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CECFCA-812E-44D4-BDBB-7400016ED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06D0C72-62EA-4DDE-A6CF-02D7FC24C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87FE8AB-66A6-4CD7-8B81-DC7F8B472D67}"/>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6" name="Footer Placeholder 5">
            <a:extLst>
              <a:ext uri="{FF2B5EF4-FFF2-40B4-BE49-F238E27FC236}">
                <a16:creationId xmlns:a16="http://schemas.microsoft.com/office/drawing/2014/main" id="{7A932F4F-7DDF-48C9-B29F-EB4B7BF2D970}"/>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0A33E9F-62F8-473B-90B4-5933B006B138}"/>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1374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A139-2270-4A83-90B5-EE52CABA38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77E720-A892-41F7-88C4-5AFEBA322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B2E82B-B864-40AE-9D2A-3CE8B97D3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2CF046D-7142-4C2E-81DF-603B9257D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62D8D-774E-46C7-9675-6BA4A3DA78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F7C033-3716-4C2D-8306-5887A63F0CC5}"/>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8" name="Footer Placeholder 7">
            <a:extLst>
              <a:ext uri="{FF2B5EF4-FFF2-40B4-BE49-F238E27FC236}">
                <a16:creationId xmlns:a16="http://schemas.microsoft.com/office/drawing/2014/main" id="{AA816D16-64C2-41B1-9115-5E85FC222EC9}"/>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20AAA6F-57A6-4C02-84E2-C59A56C951ED}"/>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56542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420B-2D21-4556-ACA4-FF4C440AAFE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289D91-7863-4488-9031-2715E2B83106}"/>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4" name="Footer Placeholder 3">
            <a:extLst>
              <a:ext uri="{FF2B5EF4-FFF2-40B4-BE49-F238E27FC236}">
                <a16:creationId xmlns:a16="http://schemas.microsoft.com/office/drawing/2014/main" id="{085096E4-F824-475E-816A-78A372798284}"/>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58001108-C0C5-4721-98A6-BEAA83CD1DFA}"/>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64843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84860-65D8-4EEC-B523-C8DDF1B24C79}"/>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3" name="Footer Placeholder 2">
            <a:extLst>
              <a:ext uri="{FF2B5EF4-FFF2-40B4-BE49-F238E27FC236}">
                <a16:creationId xmlns:a16="http://schemas.microsoft.com/office/drawing/2014/main" id="{C34E16C5-2188-4BCA-A119-BE888DAB26DD}"/>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598CE871-F23C-4F88-94B3-F3CEA78AD36C}"/>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5934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0FE2-F1D9-405E-94A2-51BE63327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8AFC5C-3A03-43BC-95F6-9AD06EFE45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D165F6D-3097-42BB-B691-BEE3C6234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A6279-3FD4-4DCC-BA86-35ECE99023C2}"/>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6" name="Footer Placeholder 5">
            <a:extLst>
              <a:ext uri="{FF2B5EF4-FFF2-40B4-BE49-F238E27FC236}">
                <a16:creationId xmlns:a16="http://schemas.microsoft.com/office/drawing/2014/main" id="{1B1D5218-CB9A-4665-91FB-CD631DF67EE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AB0E3C7-54EA-4906-A18F-80CE6DBDBA58}"/>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61445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CC5E-D56C-476D-9C4A-103D2F2B7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649F5D-18C6-4326-9B05-2DB4DD88C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26EB5787-B610-475C-834C-B0271F70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9D897-EC0C-49DD-96AD-0101ED47AAFE}"/>
              </a:ext>
            </a:extLst>
          </p:cNvPr>
          <p:cNvSpPr>
            <a:spLocks noGrp="1"/>
          </p:cNvSpPr>
          <p:nvPr>
            <p:ph type="dt" sz="half" idx="10"/>
          </p:nvPr>
        </p:nvSpPr>
        <p:spPr/>
        <p:txBody>
          <a:bodyPr/>
          <a:lstStyle/>
          <a:p>
            <a:fld id="{7285510F-160D-4017-B645-4EB63459AB69}" type="datetimeFigureOut">
              <a:rPr lang="en-AU" smtClean="0"/>
              <a:t>23/02/2023</a:t>
            </a:fld>
            <a:endParaRPr lang="en-AU" dirty="0"/>
          </a:p>
        </p:txBody>
      </p:sp>
      <p:sp>
        <p:nvSpPr>
          <p:cNvPr id="6" name="Footer Placeholder 5">
            <a:extLst>
              <a:ext uri="{FF2B5EF4-FFF2-40B4-BE49-F238E27FC236}">
                <a16:creationId xmlns:a16="http://schemas.microsoft.com/office/drawing/2014/main" id="{12B30FEC-913D-418B-885E-8A3A51129969}"/>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CCBFB7E-7051-418E-AE0A-EDDA01F0E5A0}"/>
              </a:ext>
            </a:extLst>
          </p:cNvPr>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56958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48848-14E7-491C-80DA-9EC5BF2B3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BE7FEBC-48D5-4E37-B6A5-E01B0C4EC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A1136CF-439E-4B57-A560-718650496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5510F-160D-4017-B645-4EB63459AB69}" type="datetimeFigureOut">
              <a:rPr lang="en-AU" smtClean="0"/>
              <a:t>23/02/2023</a:t>
            </a:fld>
            <a:endParaRPr lang="en-AU" dirty="0"/>
          </a:p>
        </p:txBody>
      </p:sp>
      <p:sp>
        <p:nvSpPr>
          <p:cNvPr id="5" name="Footer Placeholder 4">
            <a:extLst>
              <a:ext uri="{FF2B5EF4-FFF2-40B4-BE49-F238E27FC236}">
                <a16:creationId xmlns:a16="http://schemas.microsoft.com/office/drawing/2014/main" id="{46B52F0C-38D8-4196-942C-E568A5313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EE792095-1E06-4688-B99D-65D738AAF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DFF90-7371-49DE-B43C-B3E06A474571}" type="slidenum">
              <a:rPr lang="en-AU" smtClean="0"/>
              <a:t>‹#›</a:t>
            </a:fld>
            <a:endParaRPr lang="en-AU" dirty="0"/>
          </a:p>
        </p:txBody>
      </p:sp>
    </p:spTree>
    <p:extLst>
      <p:ext uri="{BB962C8B-B14F-4D97-AF65-F5344CB8AC3E}">
        <p14:creationId xmlns:p14="http://schemas.microsoft.com/office/powerpoint/2010/main" val="24226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adcet.edu.au/resource/10112/the-importance-of-correct-document-structure" TargetMode="External"/><Relationship Id="rId3" Type="http://schemas.openxmlformats.org/officeDocument/2006/relationships/hyperlink" Target="https://www.adcet.edu.au/our-work/online-access-for-tertiary-students-who-are-blind-or-vision-impaired" TargetMode="External"/><Relationship Id="rId7" Type="http://schemas.openxmlformats.org/officeDocument/2006/relationships/hyperlink" Target="https://www.adcet.edu.au/resource/10113/hierarchical-headings" TargetMode="External"/><Relationship Id="rId2" Type="http://schemas.openxmlformats.org/officeDocument/2006/relationships/hyperlink" Target="https://www.adcet.edu.au/our-work/adcet-assist" TargetMode="External"/><Relationship Id="rId1" Type="http://schemas.openxmlformats.org/officeDocument/2006/relationships/slideLayout" Target="../slideLayouts/slideLayout2.xml"/><Relationship Id="rId6" Type="http://schemas.openxmlformats.org/officeDocument/2006/relationships/hyperlink" Target="https://www.adcet.edu.au/inclusive-teaching/accessible-content" TargetMode="External"/><Relationship Id="rId5" Type="http://schemas.openxmlformats.org/officeDocument/2006/relationships/hyperlink" Target="https://www.adcet.edu.au/inclusive-teaching/teaching-technologies" TargetMode="External"/><Relationship Id="rId4" Type="http://schemas.openxmlformats.org/officeDocument/2006/relationships/hyperlink" Target="https://www.adcet.edu.au/inclusive-teaching/specific-disabilities/deaf-hearing-impaired/guidelines-deaf-and-hard-of-hearing" TargetMode="External"/><Relationship Id="rId9" Type="http://schemas.openxmlformats.org/officeDocument/2006/relationships/hyperlink" Target="https://disabilityawareness.com.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45146D8-708F-6671-5449-F92FFBA1C7A1}"/>
              </a:ext>
            </a:extLst>
          </p:cNvPr>
          <p:cNvSpPr>
            <a:spLocks noGrp="1"/>
          </p:cNvSpPr>
          <p:nvPr>
            <p:ph type="title"/>
          </p:nvPr>
        </p:nvSpPr>
        <p:spPr>
          <a:xfrm>
            <a:off x="5997392" y="2656634"/>
            <a:ext cx="5538157" cy="1671566"/>
          </a:xfrm>
        </p:spPr>
        <p:txBody>
          <a:bodyPr>
            <a:normAutofit/>
          </a:bodyPr>
          <a:lstStyle/>
          <a:p>
            <a:r>
              <a:rPr lang="en-GB" sz="2800" b="1" i="0" dirty="0">
                <a:effectLst/>
                <a:latin typeface="Arial" panose="020B0604020202020204" pitchFamily="34" charset="0"/>
                <a:cs typeface="Arial" panose="020B0604020202020204" pitchFamily="34" charset="0"/>
              </a:rPr>
              <a:t>Assistive Technologies: </a:t>
            </a:r>
            <a:br>
              <a:rPr lang="en-GB" sz="2800" b="1" i="0" dirty="0">
                <a:effectLst/>
                <a:latin typeface="Arial" panose="020B0604020202020204" pitchFamily="34" charset="0"/>
                <a:cs typeface="Arial" panose="020B0604020202020204" pitchFamily="34" charset="0"/>
              </a:rPr>
            </a:br>
            <a:r>
              <a:rPr lang="en-GB" sz="2800" b="1" i="0" dirty="0">
                <a:effectLst/>
                <a:latin typeface="Arial" panose="020B0604020202020204" pitchFamily="34" charset="0"/>
                <a:cs typeface="Arial" panose="020B0604020202020204" pitchFamily="34" charset="0"/>
              </a:rPr>
              <a:t>Everything Access and Teaching Staff should know</a:t>
            </a:r>
            <a:endParaRPr lang="en-AU" sz="2800" dirty="0">
              <a:latin typeface="Arial" panose="020B0604020202020204" pitchFamily="34" charset="0"/>
              <a:cs typeface="Arial" panose="020B0604020202020204" pitchFamily="34" charset="0"/>
            </a:endParaRPr>
          </a:p>
        </p:txBody>
      </p:sp>
      <p:pic>
        <p:nvPicPr>
          <p:cNvPr id="4" name="Picture 10" descr="Photo of Darren Britten">
            <a:extLst>
              <a:ext uri="{FF2B5EF4-FFF2-40B4-BE49-F238E27FC236}">
                <a16:creationId xmlns:a16="http://schemas.microsoft.com/office/drawing/2014/main" id="{2AAFF7BA-D379-1AC9-5EB9-CB3A3BD1D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 t="10276" r="201" b="9199"/>
          <a:stretch/>
        </p:blipFill>
        <p:spPr bwMode="auto">
          <a:xfrm>
            <a:off x="127304" y="519419"/>
            <a:ext cx="2689840" cy="2972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hoto of Steven Zelko">
            <a:extLst>
              <a:ext uri="{FF2B5EF4-FFF2-40B4-BE49-F238E27FC236}">
                <a16:creationId xmlns:a16="http://schemas.microsoft.com/office/drawing/2014/main" id="{0F534910-7F31-0D67-C884-EABCD8A783F2}"/>
              </a:ext>
            </a:extLst>
          </p:cNvPr>
          <p:cNvPicPr>
            <a:picLocks noChangeAspect="1"/>
          </p:cNvPicPr>
          <p:nvPr/>
        </p:nvPicPr>
        <p:blipFill rotWithShape="1">
          <a:blip r:embed="rId3">
            <a:extLst>
              <a:ext uri="{28A0092B-C50C-407E-A947-70E740481C1C}">
                <a14:useLocalDpi xmlns:a14="http://schemas.microsoft.com/office/drawing/2010/main" val="0"/>
              </a:ext>
            </a:extLst>
          </a:blip>
          <a:srcRect l="19135" t="668" r="5532" b="31581"/>
          <a:stretch/>
        </p:blipFill>
        <p:spPr>
          <a:xfrm>
            <a:off x="3047841" y="2454318"/>
            <a:ext cx="2280479" cy="2050948"/>
          </a:xfrm>
          <a:prstGeom prst="rect">
            <a:avLst/>
          </a:prstGeom>
          <a:scene3d>
            <a:camera prst="orthographicFront"/>
            <a:lightRig rig="contrasting" dir="t">
              <a:rot lat="0" lon="0" rev="3000000"/>
            </a:lightRig>
          </a:scene3d>
          <a:sp3d contourW="7620">
            <a:bevelT w="95250" h="31750"/>
            <a:contourClr>
              <a:srgbClr val="333333"/>
            </a:contourClr>
          </a:sp3d>
        </p:spPr>
      </p:pic>
      <p:pic>
        <p:nvPicPr>
          <p:cNvPr id="5" name="Picture 2" descr="Photo of Andrew Downie">
            <a:extLst>
              <a:ext uri="{FF2B5EF4-FFF2-40B4-BE49-F238E27FC236}">
                <a16:creationId xmlns:a16="http://schemas.microsoft.com/office/drawing/2014/main" id="{5BF379BB-7109-08FC-FB9A-C9BF40A890A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27" t="4064" r="15582" b="22460"/>
          <a:stretch/>
        </p:blipFill>
        <p:spPr bwMode="auto">
          <a:xfrm>
            <a:off x="152167" y="3692151"/>
            <a:ext cx="2682240" cy="2646430"/>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descr="Photo of Sandra Boyd">
            <a:extLst>
              <a:ext uri="{FF2B5EF4-FFF2-40B4-BE49-F238E27FC236}">
                <a16:creationId xmlns:a16="http://schemas.microsoft.com/office/drawing/2014/main" id="{F76DE97B-D538-B5A4-B40A-E0F45FFD23D0}"/>
              </a:ext>
            </a:extLst>
          </p:cNvPr>
          <p:cNvPicPr>
            <a:picLocks noChangeAspect="1"/>
          </p:cNvPicPr>
          <p:nvPr/>
        </p:nvPicPr>
        <p:blipFill rotWithShape="1">
          <a:blip r:embed="rId5">
            <a:extLst>
              <a:ext uri="{28A0092B-C50C-407E-A947-70E740481C1C}">
                <a14:useLocalDpi xmlns:a14="http://schemas.microsoft.com/office/drawing/2010/main" val="0"/>
              </a:ext>
            </a:extLst>
          </a:blip>
          <a:srcRect l="23567" t="14769" r="23569" b="15008"/>
          <a:stretch/>
        </p:blipFill>
        <p:spPr>
          <a:xfrm>
            <a:off x="3075401" y="4621365"/>
            <a:ext cx="2280479" cy="2050948"/>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 name="Content Placeholder 2">
            <a:extLst>
              <a:ext uri="{FF2B5EF4-FFF2-40B4-BE49-F238E27FC236}">
                <a16:creationId xmlns:a16="http://schemas.microsoft.com/office/drawing/2014/main" id="{D4E211E5-73E2-C555-15FF-07D843391A8B}"/>
              </a:ext>
            </a:extLst>
          </p:cNvPr>
          <p:cNvSpPr>
            <a:spLocks noGrp="1"/>
          </p:cNvSpPr>
          <p:nvPr>
            <p:ph idx="1"/>
          </p:nvPr>
        </p:nvSpPr>
        <p:spPr>
          <a:xfrm>
            <a:off x="5997392" y="4269883"/>
            <a:ext cx="6191559" cy="470766"/>
          </a:xfrm>
        </p:spPr>
        <p:txBody>
          <a:bodyPr>
            <a:normAutofit/>
          </a:bodyPr>
          <a:lstStyle/>
          <a:p>
            <a:pPr marL="0" indent="0">
              <a:buNone/>
            </a:pPr>
            <a:r>
              <a:rPr lang="en-AU" sz="1400" dirty="0"/>
              <a:t>Darren Britten</a:t>
            </a:r>
            <a:r>
              <a:rPr lang="en-GB" sz="1400" dirty="0"/>
              <a:t> • </a:t>
            </a:r>
            <a:r>
              <a:rPr lang="en-AU" sz="1400" dirty="0"/>
              <a:t>Sandra Boyd</a:t>
            </a:r>
            <a:r>
              <a:rPr lang="en-GB" sz="1400" dirty="0"/>
              <a:t> • </a:t>
            </a:r>
            <a:r>
              <a:rPr lang="en-AU" sz="1400" dirty="0"/>
              <a:t>Andrew Downie</a:t>
            </a:r>
            <a:r>
              <a:rPr lang="en-GB" sz="1400" dirty="0"/>
              <a:t> • Francois Jacobs • </a:t>
            </a:r>
            <a:r>
              <a:rPr lang="en-AU" sz="1400" dirty="0"/>
              <a:t>Steven Zelko</a:t>
            </a:r>
          </a:p>
        </p:txBody>
      </p:sp>
      <p:pic>
        <p:nvPicPr>
          <p:cNvPr id="12" name="Picture 11" descr="Logo of the Australian Disability Clearing House on Education and Training (ADCET) with the words, Supporting you, Supporting Students.">
            <a:extLst>
              <a:ext uri="{FF2B5EF4-FFF2-40B4-BE49-F238E27FC236}">
                <a16:creationId xmlns:a16="http://schemas.microsoft.com/office/drawing/2014/main" id="{B13320B2-D385-D421-C895-4E3160A166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432" y="503993"/>
            <a:ext cx="5324798" cy="1836276"/>
          </a:xfrm>
          <a:prstGeom prst="rect">
            <a:avLst/>
          </a:prstGeom>
        </p:spPr>
      </p:pic>
      <p:pic>
        <p:nvPicPr>
          <p:cNvPr id="13" name="Picture 12" descr="Photo of Francois Jacobs">
            <a:extLst>
              <a:ext uri="{FF2B5EF4-FFF2-40B4-BE49-F238E27FC236}">
                <a16:creationId xmlns:a16="http://schemas.microsoft.com/office/drawing/2014/main" id="{866CD8FE-74DA-9B3D-7E2A-60E223FA2A59}"/>
              </a:ext>
            </a:extLst>
          </p:cNvPr>
          <p:cNvPicPr>
            <a:picLocks noChangeAspect="1"/>
          </p:cNvPicPr>
          <p:nvPr/>
        </p:nvPicPr>
        <p:blipFill rotWithShape="1">
          <a:blip r:embed="rId7">
            <a:extLst>
              <a:ext uri="{28A0092B-C50C-407E-A947-70E740481C1C}">
                <a14:useLocalDpi xmlns:a14="http://schemas.microsoft.com/office/drawing/2010/main" val="0"/>
              </a:ext>
            </a:extLst>
          </a:blip>
          <a:srcRect l="41501" t="7636" r="43722" b="74898"/>
          <a:stretch/>
        </p:blipFill>
        <p:spPr>
          <a:xfrm>
            <a:off x="3030578" y="279481"/>
            <a:ext cx="2313412" cy="2050949"/>
          </a:xfrm>
          <a:prstGeom prst="rect">
            <a:avLst/>
          </a:prstGeom>
        </p:spPr>
      </p:pic>
    </p:spTree>
    <p:extLst>
      <p:ext uri="{BB962C8B-B14F-4D97-AF65-F5344CB8AC3E}">
        <p14:creationId xmlns:p14="http://schemas.microsoft.com/office/powerpoint/2010/main" val="15208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4000" b="1" i="0" dirty="0">
                <a:solidFill>
                  <a:srgbClr val="FFFFFF"/>
                </a:solidFill>
                <a:effectLst/>
                <a:latin typeface="Lato" panose="020F0502020204030203" pitchFamily="34" charset="0"/>
              </a:rPr>
              <a:t>Forms of Assistive Technology	</a:t>
            </a:r>
            <a:endParaRPr lang="en-AU" sz="40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r>
              <a:rPr lang="en-GB" dirty="0"/>
              <a:t>Physical devices</a:t>
            </a:r>
          </a:p>
          <a:p>
            <a:r>
              <a:rPr lang="en-GB" dirty="0"/>
              <a:t>Installed Local Software</a:t>
            </a:r>
          </a:p>
          <a:p>
            <a:r>
              <a:rPr lang="en-GB" dirty="0"/>
              <a:t>Online Software / Software As A Service (SAAS)</a:t>
            </a:r>
          </a:p>
          <a:p>
            <a:r>
              <a:rPr lang="en-GB" dirty="0"/>
              <a:t>Apps: mobile devices and desktop computers</a:t>
            </a:r>
          </a:p>
          <a:p>
            <a:r>
              <a:rPr lang="en-GB" dirty="0"/>
              <a:t>Browser extensions</a:t>
            </a:r>
          </a:p>
        </p:txBody>
      </p:sp>
    </p:spTree>
    <p:extLst>
      <p:ext uri="{BB962C8B-B14F-4D97-AF65-F5344CB8AC3E}">
        <p14:creationId xmlns:p14="http://schemas.microsoft.com/office/powerpoint/2010/main" val="82247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AU" sz="4000" b="1" dirty="0">
                <a:solidFill>
                  <a:schemeClr val="bg1"/>
                </a:solidFill>
                <a:latin typeface="Lato" panose="020F0502020204030203" pitchFamily="34" charset="0"/>
                <a:ea typeface="Lato" panose="020F0502020204030203" pitchFamily="34" charset="0"/>
                <a:cs typeface="Lato" panose="020F0502020204030203" pitchFamily="34" charset="0"/>
              </a:rPr>
              <a:t>Vision Loss and Blindness</a:t>
            </a:r>
            <a:r>
              <a:rPr lang="en-GB" sz="4000" b="1" i="0" dirty="0">
                <a:solidFill>
                  <a:srgbClr val="FFFFFF"/>
                </a:solidFill>
                <a:effectLst/>
                <a:latin typeface="Lato" panose="020F0502020204030203" pitchFamily="34" charset="0"/>
              </a:rPr>
              <a:t>	</a:t>
            </a:r>
            <a:endParaRPr lang="en-AU" sz="40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algn="l">
              <a:buFont typeface="Arial" panose="020B0604020202020204" pitchFamily="34" charset="0"/>
              <a:buChar char="•"/>
            </a:pPr>
            <a:r>
              <a:rPr lang="en-AU" dirty="0"/>
              <a:t>Text/graphics enlargement</a:t>
            </a:r>
          </a:p>
          <a:p>
            <a:pPr marL="742950" lvl="1" indent="-285750" algn="l">
              <a:buFont typeface="Arial" panose="020B0604020202020204" pitchFamily="34" charset="0"/>
              <a:buChar char="•"/>
            </a:pPr>
            <a:r>
              <a:rPr lang="en-AU" dirty="0"/>
              <a:t>Both hardware and software</a:t>
            </a:r>
          </a:p>
          <a:p>
            <a:pPr algn="l">
              <a:buFont typeface="Arial" panose="020B0604020202020204" pitchFamily="34" charset="0"/>
              <a:buChar char="•"/>
            </a:pPr>
            <a:r>
              <a:rPr lang="en-AU" dirty="0"/>
              <a:t>Screen readers</a:t>
            </a:r>
          </a:p>
          <a:p>
            <a:pPr algn="l">
              <a:buFont typeface="Arial" panose="020B0604020202020204" pitchFamily="34" charset="0"/>
              <a:buChar char="•"/>
            </a:pPr>
            <a:r>
              <a:rPr lang="en-AU" dirty="0"/>
              <a:t>Synthetic speech</a:t>
            </a:r>
          </a:p>
          <a:p>
            <a:pPr algn="l">
              <a:buFont typeface="Arial" panose="020B0604020202020204" pitchFamily="34" charset="0"/>
              <a:buChar char="•"/>
            </a:pPr>
            <a:r>
              <a:rPr lang="en-AU" dirty="0"/>
              <a:t>Audio Description</a:t>
            </a:r>
          </a:p>
          <a:p>
            <a:pPr algn="l">
              <a:buFont typeface="Arial" panose="020B0604020202020204" pitchFamily="34" charset="0"/>
              <a:buChar char="•"/>
            </a:pPr>
            <a:r>
              <a:rPr lang="en-AU" dirty="0"/>
              <a:t>Electronic Braille displays</a:t>
            </a:r>
          </a:p>
          <a:p>
            <a:pPr algn="l">
              <a:buFont typeface="Arial" panose="020B0604020202020204" pitchFamily="34" charset="0"/>
              <a:buChar char="•"/>
            </a:pPr>
            <a:r>
              <a:rPr lang="en-AU" dirty="0"/>
              <a:t>Hardcopy Braille and tactile diagrams</a:t>
            </a:r>
          </a:p>
        </p:txBody>
      </p:sp>
    </p:spTree>
    <p:extLst>
      <p:ext uri="{BB962C8B-B14F-4D97-AF65-F5344CB8AC3E}">
        <p14:creationId xmlns:p14="http://schemas.microsoft.com/office/powerpoint/2010/main" val="37386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AU" sz="4000" b="1" i="0" dirty="0">
                <a:solidFill>
                  <a:schemeClr val="bg1"/>
                </a:solidFill>
                <a:effectLst/>
                <a:latin typeface="Lato" panose="020F0502020204030203" pitchFamily="34" charset="0"/>
                <a:ea typeface="Lato" panose="020F0502020204030203" pitchFamily="34" charset="0"/>
                <a:cs typeface="Lato" panose="020F0502020204030203" pitchFamily="34" charset="0"/>
              </a:rPr>
              <a:t>Hearing Loss and Deafness</a:t>
            </a:r>
            <a:r>
              <a:rPr lang="en-GB" sz="4000" b="1" i="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lang="en-AU" sz="4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algn="l">
              <a:buFont typeface="Arial" panose="020B0604020202020204" pitchFamily="34" charset="0"/>
              <a:buChar char="•"/>
            </a:pPr>
            <a:r>
              <a:rPr lang="en-GB" dirty="0"/>
              <a:t>Hearing aids</a:t>
            </a:r>
          </a:p>
          <a:p>
            <a:pPr algn="l">
              <a:buFont typeface="Arial" panose="020B0604020202020204" pitchFamily="34" charset="0"/>
              <a:buChar char="•"/>
            </a:pPr>
            <a:r>
              <a:rPr lang="en-GB" dirty="0"/>
              <a:t>Hearing loops</a:t>
            </a:r>
          </a:p>
          <a:p>
            <a:pPr algn="l">
              <a:buFont typeface="Arial" panose="020B0604020202020204" pitchFamily="34" charset="0"/>
              <a:buChar char="•"/>
            </a:pPr>
            <a:r>
              <a:rPr lang="en-GB" dirty="0"/>
              <a:t>Captions</a:t>
            </a:r>
          </a:p>
          <a:p>
            <a:pPr algn="l">
              <a:buFont typeface="Arial" panose="020B0604020202020204" pitchFamily="34" charset="0"/>
              <a:buChar char="•"/>
            </a:pPr>
            <a:r>
              <a:rPr lang="en-GB" dirty="0"/>
              <a:t>Sign Language as a Service (</a:t>
            </a:r>
            <a:r>
              <a:rPr lang="en-GB" dirty="0" err="1"/>
              <a:t>SLaaS</a:t>
            </a:r>
            <a:r>
              <a:rPr lang="en-GB" dirty="0"/>
              <a:t>) / Remote </a:t>
            </a:r>
            <a:r>
              <a:rPr lang="en-GB" dirty="0" err="1"/>
              <a:t>Auslan</a:t>
            </a:r>
            <a:endParaRPr lang="en-GB" dirty="0"/>
          </a:p>
          <a:p>
            <a:pPr algn="l">
              <a:buFont typeface="Arial" panose="020B0604020202020204" pitchFamily="34" charset="0"/>
              <a:buChar char="•"/>
            </a:pPr>
            <a:r>
              <a:rPr lang="en-GB" dirty="0"/>
              <a:t>Visual sounds</a:t>
            </a:r>
          </a:p>
        </p:txBody>
      </p:sp>
    </p:spTree>
    <p:extLst>
      <p:ext uri="{BB962C8B-B14F-4D97-AF65-F5344CB8AC3E}">
        <p14:creationId xmlns:p14="http://schemas.microsoft.com/office/powerpoint/2010/main" val="250689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AU" sz="4000" b="1" i="0" dirty="0">
                <a:solidFill>
                  <a:schemeClr val="bg1"/>
                </a:solidFill>
                <a:effectLst/>
                <a:latin typeface="Lato" panose="020F0502020204030203" pitchFamily="34" charset="0"/>
                <a:ea typeface="Lato" panose="020F0502020204030203" pitchFamily="34" charset="0"/>
                <a:cs typeface="Lato" panose="020F0502020204030203" pitchFamily="34" charset="0"/>
              </a:rPr>
              <a:t>Physical Disabilities</a:t>
            </a:r>
            <a:r>
              <a:rPr lang="en-GB" sz="4000" b="1" i="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lang="en-AU" sz="4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algn="l">
              <a:buFont typeface="Arial" panose="020B0604020202020204" pitchFamily="34" charset="0"/>
              <a:buChar char="•"/>
            </a:pPr>
            <a:r>
              <a:rPr lang="en-GB" dirty="0"/>
              <a:t>Alternative keyboards</a:t>
            </a:r>
          </a:p>
          <a:p>
            <a:pPr algn="l">
              <a:buFont typeface="Arial" panose="020B0604020202020204" pitchFamily="34" charset="0"/>
              <a:buChar char="•"/>
            </a:pPr>
            <a:r>
              <a:rPr lang="en-GB" dirty="0"/>
              <a:t>Onscreen keyboards</a:t>
            </a:r>
          </a:p>
          <a:p>
            <a:pPr algn="l">
              <a:buFont typeface="Arial" panose="020B0604020202020204" pitchFamily="34" charset="0"/>
              <a:buChar char="•"/>
            </a:pPr>
            <a:r>
              <a:rPr lang="en-GB" dirty="0"/>
              <a:t>Mouse emulation devices</a:t>
            </a:r>
          </a:p>
          <a:p>
            <a:pPr algn="l">
              <a:buFont typeface="Arial" panose="020B0604020202020204" pitchFamily="34" charset="0"/>
              <a:buChar char="•"/>
            </a:pPr>
            <a:r>
              <a:rPr lang="en-GB" dirty="0"/>
              <a:t>Switches</a:t>
            </a:r>
          </a:p>
          <a:p>
            <a:pPr algn="l">
              <a:buFont typeface="Arial" panose="020B0604020202020204" pitchFamily="34" charset="0"/>
              <a:buChar char="•"/>
            </a:pPr>
            <a:r>
              <a:rPr lang="en-GB" dirty="0"/>
              <a:t>Speech input</a:t>
            </a:r>
          </a:p>
        </p:txBody>
      </p:sp>
    </p:spTree>
    <p:extLst>
      <p:ext uri="{BB962C8B-B14F-4D97-AF65-F5344CB8AC3E}">
        <p14:creationId xmlns:p14="http://schemas.microsoft.com/office/powerpoint/2010/main" val="124073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AU" sz="4000" b="1" i="0" dirty="0">
                <a:solidFill>
                  <a:schemeClr val="bg1"/>
                </a:solidFill>
                <a:effectLst/>
                <a:latin typeface="Lato" panose="020F0502020204030203" pitchFamily="34" charset="0"/>
                <a:ea typeface="Lato" panose="020F0502020204030203" pitchFamily="34" charset="0"/>
                <a:cs typeface="Lato" panose="020F0502020204030203" pitchFamily="34" charset="0"/>
              </a:rPr>
              <a:t>Neurological Disabilities</a:t>
            </a:r>
            <a:endParaRPr lang="en-AU" sz="4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algn="l">
              <a:buFont typeface="Arial" panose="020B0604020202020204" pitchFamily="34" charset="0"/>
              <a:buChar char="•"/>
            </a:pPr>
            <a:r>
              <a:rPr lang="en-GB" dirty="0"/>
              <a:t>Reading and writing assistance software</a:t>
            </a:r>
          </a:p>
          <a:p>
            <a:pPr algn="l">
              <a:buFont typeface="Arial" panose="020B0604020202020204" pitchFamily="34" charset="0"/>
              <a:buChar char="•"/>
            </a:pPr>
            <a:r>
              <a:rPr lang="en-GB" dirty="0"/>
              <a:t>Word prediction software</a:t>
            </a:r>
          </a:p>
          <a:p>
            <a:pPr algn="l">
              <a:buFont typeface="Arial" panose="020B0604020202020204" pitchFamily="34" charset="0"/>
              <a:buChar char="•"/>
            </a:pPr>
            <a:r>
              <a:rPr lang="en-GB" dirty="0"/>
              <a:t>Electronic dictionaries</a:t>
            </a:r>
          </a:p>
          <a:p>
            <a:pPr algn="l">
              <a:buFont typeface="Arial" panose="020B0604020202020204" pitchFamily="34" charset="0"/>
              <a:buChar char="•"/>
            </a:pPr>
            <a:r>
              <a:rPr lang="en-GB" dirty="0"/>
              <a:t>Notetaking assistance software</a:t>
            </a:r>
          </a:p>
        </p:txBody>
      </p:sp>
    </p:spTree>
    <p:extLst>
      <p:ext uri="{BB962C8B-B14F-4D97-AF65-F5344CB8AC3E}">
        <p14:creationId xmlns:p14="http://schemas.microsoft.com/office/powerpoint/2010/main" val="37146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578538" cy="2884394"/>
          </a:xfrm>
        </p:spPr>
        <p:txBody>
          <a:bodyPr vert="horz" lIns="91440" tIns="45720" rIns="91440" bIns="45720" rtlCol="0" anchor="b">
            <a:normAutofit/>
          </a:bodyPr>
          <a:lstStyle/>
          <a:p>
            <a:r>
              <a:rPr lang="en-GB" sz="4800" b="1" i="0" kern="1200" dirty="0">
                <a:solidFill>
                  <a:srgbClr val="FFFFFF"/>
                </a:solidFill>
                <a:effectLst/>
                <a:latin typeface="+mj-lt"/>
                <a:ea typeface="+mj-ea"/>
                <a:cs typeface="+mj-cs"/>
              </a:rPr>
              <a:t>What are the best questions to ask new students that may need new or additional assistive technology?</a:t>
            </a:r>
            <a:endParaRPr lang="en-US" sz="4800" kern="1200" dirty="0">
              <a:solidFill>
                <a:srgbClr val="FFFFFF"/>
              </a:solidFill>
              <a:latin typeface="+mj-lt"/>
              <a:ea typeface="+mj-ea"/>
              <a:cs typeface="+mj-cs"/>
            </a:endParaRPr>
          </a:p>
        </p:txBody>
      </p:sp>
      <p:sp>
        <p:nvSpPr>
          <p:cNvPr id="6" name="Title 1">
            <a:extLst>
              <a:ext uri="{FF2B5EF4-FFF2-40B4-BE49-F238E27FC236}">
                <a16:creationId xmlns:a16="http://schemas.microsoft.com/office/drawing/2014/main" id="{38DE0A24-22AB-4E3D-93A6-A059F7864335}"/>
              </a:ext>
            </a:extLst>
          </p:cNvPr>
          <p:cNvSpPr txBox="1">
            <a:spLocks/>
          </p:cNvSpPr>
          <p:nvPr/>
        </p:nvSpPr>
        <p:spPr>
          <a:xfrm>
            <a:off x="838200" y="3527873"/>
            <a:ext cx="106724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sz="5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68706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rgbClr val="FFFFFF"/>
                </a:solidFill>
              </a:rPr>
              <a:t>Are students ‘digital natives’ when it comes to assistive technology?</a:t>
            </a:r>
            <a:endParaRPr lang="en-US" sz="4800" kern="1200" dirty="0">
              <a:solidFill>
                <a:srgbClr val="FFFFFF"/>
              </a:solidFill>
              <a:latin typeface="+mj-lt"/>
              <a:ea typeface="+mj-ea"/>
              <a:cs typeface="+mj-cs"/>
            </a:endParaRPr>
          </a:p>
        </p:txBody>
      </p:sp>
      <p:sp>
        <p:nvSpPr>
          <p:cNvPr id="6" name="Title 1">
            <a:extLst>
              <a:ext uri="{FF2B5EF4-FFF2-40B4-BE49-F238E27FC236}">
                <a16:creationId xmlns:a16="http://schemas.microsoft.com/office/drawing/2014/main" id="{38DE0A24-22AB-4E3D-93A6-A059F7864335}"/>
              </a:ext>
            </a:extLst>
          </p:cNvPr>
          <p:cNvSpPr txBox="1">
            <a:spLocks/>
          </p:cNvSpPr>
          <p:nvPr/>
        </p:nvSpPr>
        <p:spPr>
          <a:xfrm>
            <a:off x="838200" y="3527873"/>
            <a:ext cx="106724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AU" sz="5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0697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rgbClr val="FFFFFF"/>
                </a:solidFill>
              </a:rPr>
              <a:t>What is the best way to introduce new assistive technology to a student? </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106941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rgbClr val="FFFFFF"/>
                </a:solidFill>
              </a:rPr>
              <a:t>How long does it take students to adopt new technology?</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22660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i="0" kern="1200" dirty="0">
                <a:solidFill>
                  <a:srgbClr val="FFFFFF"/>
                </a:solidFill>
                <a:effectLst/>
                <a:latin typeface="+mj-lt"/>
                <a:ea typeface="+mj-ea"/>
                <a:cs typeface="+mj-cs"/>
              </a:rPr>
              <a:t>What is the best way for students to get training in assistive technology?</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397874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4000" b="1" i="0">
                <a:solidFill>
                  <a:srgbClr val="FFFFFF"/>
                </a:solidFill>
                <a:effectLst/>
                <a:latin typeface="Lato" panose="020F0502020204030203" pitchFamily="34" charset="0"/>
              </a:rPr>
              <a:t>Acknowledgements</a:t>
            </a:r>
            <a:endParaRPr lang="en-AU" sz="400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marL="0" indent="0">
              <a:buNone/>
            </a:pPr>
            <a:r>
              <a:rPr lang="en-GB" sz="2400" b="0" i="0" dirty="0">
                <a:effectLst/>
                <a:latin typeface="Arial" panose="020B0604020202020204" pitchFamily="34" charset="0"/>
                <a:cs typeface="Arial" panose="020B0604020202020204" pitchFamily="34" charset="0"/>
              </a:rPr>
              <a:t>In the spirit of reconciliation we would like to acknowledge the Traditional Custodians of country throughout Australia and their connections to land, sea and community. We pay our respect to their elders past, present and emerging and extend that respect to all Aboriginal and Torres Strait Islander peoples today.</a:t>
            </a:r>
            <a:br>
              <a:rPr lang="en-GB" sz="2400" b="0" i="0" dirty="0">
                <a:effectLst/>
                <a:latin typeface="Arial" panose="020B0604020202020204" pitchFamily="34" charset="0"/>
                <a:cs typeface="Arial" panose="020B0604020202020204" pitchFamily="34" charset="0"/>
              </a:rPr>
            </a:br>
            <a:br>
              <a:rPr lang="en-GB" sz="2400" b="0" i="0" dirty="0">
                <a:effectLst/>
                <a:latin typeface="Arial" panose="020B0604020202020204" pitchFamily="34" charset="0"/>
                <a:cs typeface="Arial" panose="020B0604020202020204" pitchFamily="34" charset="0"/>
              </a:rPr>
            </a:br>
            <a:r>
              <a:rPr lang="en-GB" sz="2400" b="0" i="0" dirty="0">
                <a:effectLst/>
                <a:latin typeface="Arial" panose="020B0604020202020204" pitchFamily="34" charset="0"/>
                <a:cs typeface="Arial" panose="020B0604020202020204" pitchFamily="34" charset="0"/>
              </a:rPr>
              <a:t>While virtually connected today w</a:t>
            </a:r>
            <a:r>
              <a:rPr lang="en-GB" sz="2400" dirty="0">
                <a:latin typeface="Arial" panose="020B0604020202020204" pitchFamily="34" charset="0"/>
                <a:cs typeface="Arial" panose="020B0604020202020204" pitchFamily="34" charset="0"/>
              </a:rPr>
              <a:t>e are presenting geographically dispersed and acknowledge the </a:t>
            </a:r>
            <a:r>
              <a:rPr lang="en-GB" sz="2400" dirty="0" err="1">
                <a:latin typeface="Arial" panose="020B0604020202020204" pitchFamily="34" charset="0"/>
                <a:cs typeface="Arial" panose="020B0604020202020204" pitchFamily="34" charset="0"/>
              </a:rPr>
              <a:t>Wurundjeri</a:t>
            </a:r>
            <a:r>
              <a:rPr lang="en-GB" sz="2400" dirty="0">
                <a:latin typeface="Arial" panose="020B0604020202020204" pitchFamily="34" charset="0"/>
                <a:cs typeface="Arial" panose="020B0604020202020204" pitchFamily="34" charset="0"/>
              </a:rPr>
              <a:t> people of the Kulin nation in Victoria, </a:t>
            </a:r>
            <a:r>
              <a:rPr lang="en-AU" sz="2400" dirty="0">
                <a:latin typeface="Arial" panose="020B0604020202020204" pitchFamily="34" charset="0"/>
                <a:cs typeface="Arial" panose="020B0604020202020204" pitchFamily="34" charset="0"/>
              </a:rPr>
              <a:t>the </a:t>
            </a:r>
            <a:r>
              <a:rPr lang="en-AU" sz="2400" dirty="0" err="1">
                <a:latin typeface="Arial" panose="020B0604020202020204" pitchFamily="34" charset="0"/>
                <a:cs typeface="Arial" panose="020B0604020202020204" pitchFamily="34" charset="0"/>
              </a:rPr>
              <a:t>Cammeraygal</a:t>
            </a:r>
            <a:r>
              <a:rPr lang="en-AU" sz="2400" dirty="0">
                <a:latin typeface="Arial" panose="020B0604020202020204" pitchFamily="34" charset="0"/>
                <a:cs typeface="Arial" panose="020B0604020202020204" pitchFamily="34" charset="0"/>
              </a:rPr>
              <a:t> and </a:t>
            </a:r>
            <a:r>
              <a:rPr lang="en-AU" sz="2400" dirty="0"/>
              <a:t>Wiradjuri</a:t>
            </a:r>
            <a:r>
              <a:rPr lang="en-AU" sz="2400" dirty="0">
                <a:latin typeface="Arial" panose="020B0604020202020204" pitchFamily="34" charset="0"/>
                <a:cs typeface="Arial" panose="020B0604020202020204" pitchFamily="34" charset="0"/>
              </a:rPr>
              <a:t> peoples in NSW.</a:t>
            </a:r>
          </a:p>
        </p:txBody>
      </p:sp>
    </p:spTree>
    <p:extLst>
      <p:ext uri="{BB962C8B-B14F-4D97-AF65-F5344CB8AC3E}">
        <p14:creationId xmlns:p14="http://schemas.microsoft.com/office/powerpoint/2010/main" val="97691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rgbClr val="FFFFFF"/>
                </a:solidFill>
              </a:rPr>
              <a:t>Do you approach AT differently with students at different levels/years in their course? </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6973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i="0" kern="1200">
                <a:solidFill>
                  <a:srgbClr val="FFFFFF"/>
                </a:solidFill>
                <a:effectLst/>
                <a:latin typeface="+mj-lt"/>
                <a:ea typeface="+mj-ea"/>
                <a:cs typeface="+mj-cs"/>
              </a:rPr>
              <a:t>Can a person using a screen reader read information as fast as their sighted colleagues? </a:t>
            </a:r>
            <a:endParaRPr lang="en-US" sz="4800" kern="1200">
              <a:solidFill>
                <a:srgbClr val="FFFFFF"/>
              </a:solidFill>
              <a:latin typeface="+mj-lt"/>
              <a:ea typeface="+mj-ea"/>
              <a:cs typeface="+mj-cs"/>
            </a:endParaRPr>
          </a:p>
        </p:txBody>
      </p:sp>
    </p:spTree>
    <p:extLst>
      <p:ext uri="{BB962C8B-B14F-4D97-AF65-F5344CB8AC3E}">
        <p14:creationId xmlns:p14="http://schemas.microsoft.com/office/powerpoint/2010/main" val="315969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rgbClr val="FFFFFF"/>
                </a:solidFill>
              </a:rPr>
              <a:t>What is the most common assistive technology you recommend to students?</a:t>
            </a:r>
            <a:endParaRPr lang="en-US" sz="4800" kern="1200" dirty="0">
              <a:solidFill>
                <a:srgbClr val="FFFFFF"/>
              </a:solidFill>
              <a:latin typeface="+mj-lt"/>
              <a:ea typeface="+mj-ea"/>
              <a:cs typeface="+mj-cs"/>
            </a:endParaRPr>
          </a:p>
        </p:txBody>
      </p:sp>
    </p:spTree>
    <p:extLst>
      <p:ext uri="{BB962C8B-B14F-4D97-AF65-F5344CB8AC3E}">
        <p14:creationId xmlns:p14="http://schemas.microsoft.com/office/powerpoint/2010/main" val="298360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chemeClr val="bg1"/>
                </a:solidFill>
              </a:rPr>
              <a:t>Are students the best source for accessibility testing?</a:t>
            </a:r>
            <a:endParaRPr lang="en-US" sz="4800" kern="1200" dirty="0">
              <a:solidFill>
                <a:schemeClr val="bg1"/>
              </a:solidFill>
            </a:endParaRPr>
          </a:p>
        </p:txBody>
      </p:sp>
    </p:spTree>
    <p:extLst>
      <p:ext uri="{BB962C8B-B14F-4D97-AF65-F5344CB8AC3E}">
        <p14:creationId xmlns:p14="http://schemas.microsoft.com/office/powerpoint/2010/main" val="163045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519036" cy="2928470"/>
          </a:xfrm>
        </p:spPr>
        <p:txBody>
          <a:bodyPr vert="horz" lIns="91440" tIns="45720" rIns="91440" bIns="45720" rtlCol="0" anchor="b">
            <a:normAutofit/>
          </a:bodyPr>
          <a:lstStyle/>
          <a:p>
            <a:r>
              <a:rPr lang="en-GB" sz="4800" b="1" dirty="0">
                <a:solidFill>
                  <a:schemeClr val="bg1"/>
                </a:solidFill>
              </a:rPr>
              <a:t>How can we get teaching staff to engage with assistive technology in the classroom?</a:t>
            </a:r>
            <a:endParaRPr lang="en-US" sz="4800" kern="1200" dirty="0">
              <a:solidFill>
                <a:schemeClr val="bg1"/>
              </a:solidFill>
            </a:endParaRPr>
          </a:p>
        </p:txBody>
      </p:sp>
    </p:spTree>
    <p:extLst>
      <p:ext uri="{BB962C8B-B14F-4D97-AF65-F5344CB8AC3E}">
        <p14:creationId xmlns:p14="http://schemas.microsoft.com/office/powerpoint/2010/main" val="263002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chemeClr val="bg1"/>
                </a:solidFill>
              </a:rPr>
              <a:t>Is there something simple staff can do that can help make their teaching and learning resources more accessible?</a:t>
            </a:r>
            <a:endParaRPr lang="en-US" sz="4800" kern="1200" dirty="0">
              <a:solidFill>
                <a:schemeClr val="bg1"/>
              </a:solidFill>
            </a:endParaRPr>
          </a:p>
        </p:txBody>
      </p:sp>
    </p:spTree>
    <p:extLst>
      <p:ext uri="{BB962C8B-B14F-4D97-AF65-F5344CB8AC3E}">
        <p14:creationId xmlns:p14="http://schemas.microsoft.com/office/powerpoint/2010/main" val="284199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chemeClr val="bg1"/>
                </a:solidFill>
              </a:rPr>
              <a:t>What has been the biggest change you have seen in the development of assistive technology in recent years? </a:t>
            </a:r>
            <a:endParaRPr lang="en-US" sz="4800" kern="1200" dirty="0">
              <a:solidFill>
                <a:schemeClr val="bg1"/>
              </a:solidFill>
            </a:endParaRPr>
          </a:p>
        </p:txBody>
      </p:sp>
    </p:spTree>
    <p:extLst>
      <p:ext uri="{BB962C8B-B14F-4D97-AF65-F5344CB8AC3E}">
        <p14:creationId xmlns:p14="http://schemas.microsoft.com/office/powerpoint/2010/main" val="790408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GB" sz="4800" b="1" dirty="0">
                <a:solidFill>
                  <a:schemeClr val="bg1"/>
                </a:solidFill>
              </a:rPr>
              <a:t>Where do you see the future of assistive technology and what are the challenges ahead?</a:t>
            </a:r>
            <a:endParaRPr lang="en-US" sz="4800" kern="1200" dirty="0">
              <a:solidFill>
                <a:schemeClr val="bg1"/>
              </a:solidFill>
            </a:endParaRPr>
          </a:p>
        </p:txBody>
      </p:sp>
    </p:spTree>
    <p:extLst>
      <p:ext uri="{BB962C8B-B14F-4D97-AF65-F5344CB8AC3E}">
        <p14:creationId xmlns:p14="http://schemas.microsoft.com/office/powerpoint/2010/main" val="254737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latin typeface="Lato" panose="020F0502020204030203" pitchFamily="34" charset="0"/>
              </a:rPr>
              <a:t>Q</a:t>
            </a:r>
            <a:r>
              <a:rPr lang="en-GB" sz="4000" b="1" i="0" dirty="0">
                <a:solidFill>
                  <a:srgbClr val="FFFFFF"/>
                </a:solidFill>
                <a:effectLst/>
                <a:latin typeface="Lato" panose="020F0502020204030203" pitchFamily="34" charset="0"/>
              </a:rPr>
              <a:t>uestions</a:t>
            </a:r>
            <a:endParaRPr lang="en-AU" sz="40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marL="0" indent="0">
              <a:buNone/>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59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4000" b="1" dirty="0">
                <a:solidFill>
                  <a:schemeClr val="bg1"/>
                </a:solidFill>
                <a:latin typeface="Lato" panose="020F0502020204030203" pitchFamily="34" charset="0"/>
                <a:ea typeface="Lato" panose="020F0502020204030203" pitchFamily="34" charset="0"/>
                <a:cs typeface="Lato" panose="020F0502020204030203" pitchFamily="34" charset="0"/>
              </a:rPr>
              <a:t>Further ADCET information and resources</a:t>
            </a:r>
            <a:endParaRPr lang="en-AU" sz="4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r>
              <a:rPr lang="en-GB" sz="1800" dirty="0">
                <a:latin typeface="Arial" panose="020B0604020202020204" pitchFamily="34" charset="0"/>
                <a:cs typeface="Arial" panose="020B0604020202020204" pitchFamily="34" charset="0"/>
                <a:hlinkClick r:id="rId2"/>
              </a:rPr>
              <a:t>ADCET Assist</a:t>
            </a:r>
            <a:r>
              <a:rPr lang="en-GB" sz="1800" dirty="0">
                <a:latin typeface="Arial" panose="020B0604020202020204" pitchFamily="34" charset="0"/>
                <a:cs typeface="Arial" panose="020B0604020202020204" pitchFamily="34" charset="0"/>
              </a:rPr>
              <a:t> </a:t>
            </a:r>
            <a:endParaRPr lang="en-GB" sz="1800" i="0" dirty="0">
              <a:effectLst/>
              <a:latin typeface="Arial" panose="020B0604020202020204" pitchFamily="34" charset="0"/>
              <a:cs typeface="Arial" panose="020B0604020202020204" pitchFamily="34" charset="0"/>
            </a:endParaRPr>
          </a:p>
          <a:p>
            <a:pPr algn="l"/>
            <a:r>
              <a:rPr lang="en-GB" sz="1800" dirty="0">
                <a:latin typeface="Arial" panose="020B0604020202020204" pitchFamily="34" charset="0"/>
                <a:cs typeface="Arial" panose="020B0604020202020204" pitchFamily="34" charset="0"/>
                <a:hlinkClick r:id="rId3"/>
              </a:rPr>
              <a:t>Guidelines and eLearning - Online Access for Tertiary Students who are Blind or Vision Impaired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4"/>
              </a:rPr>
              <a:t>Guidelines: Supporting Deaf and Hard of Hearing Students Online</a:t>
            </a:r>
            <a:endParaRPr lang="en-AU" sz="1800"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hlinkClick r:id="rId5"/>
              </a:rPr>
              <a:t>Teaching with technologies</a:t>
            </a:r>
            <a:endParaRPr lang="en-AU" sz="1800"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hlinkClick r:id="rId6"/>
              </a:rPr>
              <a:t>Creating Accessible Content</a:t>
            </a:r>
            <a:endParaRPr lang="en-AU"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7"/>
              </a:rPr>
              <a:t>A guide to Hierarchical Headings</a:t>
            </a:r>
            <a:r>
              <a:rPr lang="en-GB" sz="1800" dirty="0">
                <a:latin typeface="Arial" panose="020B0604020202020204" pitchFamily="34" charset="0"/>
                <a:cs typeface="Arial" panose="020B0604020202020204" pitchFamily="34" charset="0"/>
              </a:rPr>
              <a:t> and </a:t>
            </a:r>
            <a:r>
              <a:rPr lang="en-GB" sz="1800" i="0" u="sng" dirty="0">
                <a:effectLst/>
                <a:latin typeface="Arial" panose="020B0604020202020204" pitchFamily="34" charset="0"/>
                <a:cs typeface="Arial" panose="020B0604020202020204" pitchFamily="34" charset="0"/>
                <a:hlinkClick r:id="rId8"/>
              </a:rPr>
              <a:t>The Importance of Correct Document Structure</a:t>
            </a:r>
            <a:endParaRPr lang="en-AU"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hlinkClick r:id="rId9"/>
              </a:rPr>
              <a:t>Disability Awareness eLearning</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85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3400" b="1" i="0" dirty="0">
                <a:solidFill>
                  <a:srgbClr val="FFFFFF"/>
                </a:solidFill>
                <a:effectLst/>
                <a:latin typeface="Lato" panose="020F0502020204030203" pitchFamily="34" charset="0"/>
              </a:rPr>
              <a:t>Assistive Technology (AT) in the </a:t>
            </a:r>
            <a:br>
              <a:rPr lang="en-GB" sz="3400" b="1" i="0" dirty="0">
                <a:solidFill>
                  <a:srgbClr val="FFFFFF"/>
                </a:solidFill>
                <a:effectLst/>
                <a:latin typeface="Lato" panose="020F0502020204030203" pitchFamily="34" charset="0"/>
              </a:rPr>
            </a:br>
            <a:r>
              <a:rPr lang="en-GB" sz="3400" b="1" i="0" dirty="0">
                <a:solidFill>
                  <a:srgbClr val="FFFFFF"/>
                </a:solidFill>
                <a:effectLst/>
                <a:latin typeface="Lato" panose="020F0502020204030203" pitchFamily="34" charset="0"/>
              </a:rPr>
              <a:t>tertiary environment</a:t>
            </a:r>
            <a:endParaRPr lang="en-AU" sz="34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marL="0" indent="0">
              <a:buNone/>
            </a:pPr>
            <a:r>
              <a:rPr lang="en-GB" sz="2400" b="0" i="0" dirty="0">
                <a:effectLst/>
                <a:latin typeface="Arial" panose="020B0604020202020204" pitchFamily="34" charset="0"/>
                <a:cs typeface="Arial" panose="020B0604020202020204" pitchFamily="34" charset="0"/>
              </a:rPr>
              <a:t>What is assistive technology ?  Who uses it?  How does assistive technology support students and staff in accessing and participating in their educational goals? </a:t>
            </a:r>
          </a:p>
          <a:p>
            <a:pPr marL="0" indent="0">
              <a:buNone/>
            </a:pPr>
            <a:endParaRPr lang="en-GB" sz="2400" b="0" i="0" dirty="0">
              <a:effectLst/>
              <a:latin typeface="Arial" panose="020B0604020202020204" pitchFamily="34" charset="0"/>
              <a:cs typeface="Arial" panose="020B0604020202020204" pitchFamily="34" charset="0"/>
            </a:endParaRPr>
          </a:p>
          <a:p>
            <a:pPr marL="0" indent="0">
              <a:buNone/>
            </a:pPr>
            <a:r>
              <a:rPr lang="en-GB" sz="2400" b="0" i="0" dirty="0">
                <a:effectLst/>
                <a:latin typeface="Arial" panose="020B0604020202020204" pitchFamily="34" charset="0"/>
                <a:cs typeface="Arial" panose="020B0604020202020204" pitchFamily="34" charset="0"/>
              </a:rPr>
              <a:t>Our panel today will seek to unpack these and other questions and dispel some of the myths around assistive technology and how it is used. They will share their unique insights and experiences in using and working with students and staff who </a:t>
            </a:r>
            <a:r>
              <a:rPr lang="en-GB" sz="2400" b="0" i="0">
                <a:effectLst/>
                <a:latin typeface="Arial" panose="020B0604020202020204" pitchFamily="34" charset="0"/>
                <a:cs typeface="Arial" panose="020B0604020202020204" pitchFamily="34" charset="0"/>
              </a:rPr>
              <a:t>use assistive technology, </a:t>
            </a:r>
            <a:r>
              <a:rPr lang="en-GB" sz="2400" b="0" i="0" dirty="0">
                <a:effectLst/>
                <a:latin typeface="Arial" panose="020B0604020202020204" pitchFamily="34" charset="0"/>
                <a:cs typeface="Arial" panose="020B0604020202020204" pitchFamily="34" charset="0"/>
              </a:rPr>
              <a:t>and hopefully answer some of your questions in the process.</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74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4000" b="1" i="0" dirty="0">
                <a:solidFill>
                  <a:srgbClr val="FFFFFF"/>
                </a:solidFill>
                <a:effectLst/>
                <a:latin typeface="Lato" panose="020F0502020204030203" pitchFamily="34" charset="0"/>
              </a:rPr>
              <a:t>Thank you</a:t>
            </a:r>
            <a:endParaRPr lang="en-AU" sz="40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marL="0" indent="0">
              <a:buNone/>
            </a:pPr>
            <a:r>
              <a:rPr lang="en-AU" sz="2400" dirty="0">
                <a:latin typeface="Arial" panose="020B0604020202020204" pitchFamily="34" charset="0"/>
                <a:cs typeface="Arial" panose="020B0604020202020204" pitchFamily="34" charset="0"/>
              </a:rPr>
              <a:t>Thank you to our panellists for sharing their insights and experience with us and to you for joining us today.</a:t>
            </a:r>
          </a:p>
        </p:txBody>
      </p:sp>
    </p:spTree>
    <p:extLst>
      <p:ext uri="{BB962C8B-B14F-4D97-AF65-F5344CB8AC3E}">
        <p14:creationId xmlns:p14="http://schemas.microsoft.com/office/powerpoint/2010/main" val="296928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lack and white headshot of Darren Britten">
            <a:extLst>
              <a:ext uri="{FF2B5EF4-FFF2-40B4-BE49-F238E27FC236}">
                <a16:creationId xmlns:a16="http://schemas.microsoft.com/office/drawing/2014/main" id="{080B13C4-83AE-48A2-BA1A-8CC8ED5C7C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75" t="1947" r="-12281" b="12546"/>
          <a:stretch/>
        </p:blipFill>
        <p:spPr bwMode="auto">
          <a:xfrm>
            <a:off x="4001466" y="-114290"/>
            <a:ext cx="8668512" cy="6857990"/>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Darren </a:t>
            </a:r>
            <a:br>
              <a:rPr lang="en-US" sz="4800" dirty="0"/>
            </a:br>
            <a:r>
              <a:rPr lang="en-US" sz="4800" dirty="0"/>
              <a:t>Britten</a:t>
            </a:r>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0368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eadshot of Sandra Boyd wearing a black shirt with white flowers">
            <a:extLst>
              <a:ext uri="{FF2B5EF4-FFF2-40B4-BE49-F238E27FC236}">
                <a16:creationId xmlns:a16="http://schemas.microsoft.com/office/drawing/2014/main" id="{B1A3A53A-1AE8-4A10-AB59-DE0CE4492EA3}"/>
              </a:ext>
            </a:extLst>
          </p:cNvPr>
          <p:cNvPicPr>
            <a:picLocks noChangeAspect="1"/>
          </p:cNvPicPr>
          <p:nvPr/>
        </p:nvPicPr>
        <p:blipFill rotWithShape="1">
          <a:blip r:embed="rId2">
            <a:extLst>
              <a:ext uri="{28A0092B-C50C-407E-A947-70E740481C1C}">
                <a14:useLocalDpi xmlns:a14="http://schemas.microsoft.com/office/drawing/2010/main" val="0"/>
              </a:ext>
            </a:extLst>
          </a:blip>
          <a:srcRect t="7697" r="23298" b="1394"/>
          <a:stretch/>
        </p:blipFill>
        <p:spPr>
          <a:xfrm>
            <a:off x="3523488" y="10"/>
            <a:ext cx="8668512"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148" name="Rectangle 14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Sandra </a:t>
            </a:r>
            <a:br>
              <a:rPr lang="en-US" sz="4800" dirty="0"/>
            </a:br>
            <a:r>
              <a:rPr lang="en-US" sz="4800" dirty="0"/>
              <a:t>Boyd</a:t>
            </a:r>
          </a:p>
        </p:txBody>
      </p:sp>
      <p:sp>
        <p:nvSpPr>
          <p:cNvPr id="150" name="Rectangle 1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2" name="Rectangle 1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6630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lack and white image of upper body of Steven Zelko">
            <a:extLst>
              <a:ext uri="{FF2B5EF4-FFF2-40B4-BE49-F238E27FC236}">
                <a16:creationId xmlns:a16="http://schemas.microsoft.com/office/drawing/2014/main" id="{5725FB53-5751-5C78-CB7B-6C9CF70766C0}"/>
              </a:ext>
            </a:extLst>
          </p:cNvPr>
          <p:cNvPicPr>
            <a:picLocks noChangeAspect="1"/>
          </p:cNvPicPr>
          <p:nvPr/>
        </p:nvPicPr>
        <p:blipFill rotWithShape="1">
          <a:blip r:embed="rId2">
            <a:extLst>
              <a:ext uri="{28A0092B-C50C-407E-A947-70E740481C1C}">
                <a14:useLocalDpi xmlns:a14="http://schemas.microsoft.com/office/drawing/2010/main" val="0"/>
              </a:ext>
            </a:extLst>
          </a:blip>
          <a:srcRect t="1076" r="9089" b="27001"/>
          <a:stretch/>
        </p:blipFill>
        <p:spPr>
          <a:xfrm>
            <a:off x="3523488" y="10"/>
            <a:ext cx="8668512"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148" name="Rectangle 14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Steven </a:t>
            </a:r>
            <a:br>
              <a:rPr lang="en-US" sz="4800" dirty="0"/>
            </a:br>
            <a:r>
              <a:rPr lang="en-US" sz="4800" dirty="0"/>
              <a:t>Zelko</a:t>
            </a:r>
          </a:p>
        </p:txBody>
      </p:sp>
      <p:sp>
        <p:nvSpPr>
          <p:cNvPr id="150" name="Rectangle 1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2" name="Rectangle 1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7745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 name="Rectangle 16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 of Francois Jacobs and his guide dog">
            <a:extLst>
              <a:ext uri="{FF2B5EF4-FFF2-40B4-BE49-F238E27FC236}">
                <a16:creationId xmlns:a16="http://schemas.microsoft.com/office/drawing/2014/main" id="{68874744-0158-FC63-104C-2789681CA1C5}"/>
              </a:ext>
            </a:extLst>
          </p:cNvPr>
          <p:cNvPicPr>
            <a:picLocks noChangeAspect="1"/>
          </p:cNvPicPr>
          <p:nvPr/>
        </p:nvPicPr>
        <p:blipFill rotWithShape="1">
          <a:blip r:embed="rId2">
            <a:extLst>
              <a:ext uri="{28A0092B-C50C-407E-A947-70E740481C1C}">
                <a14:useLocalDpi xmlns:a14="http://schemas.microsoft.com/office/drawing/2010/main" val="0"/>
              </a:ext>
            </a:extLst>
          </a:blip>
          <a:srcRect l="-81" t="7931" r="22841" b="10592"/>
          <a:stretch/>
        </p:blipFill>
        <p:spPr>
          <a:xfrm>
            <a:off x="3523488" y="10"/>
            <a:ext cx="8668512" cy="6857990"/>
          </a:xfrm>
          <a:prstGeom prst="rect">
            <a:avLst/>
          </a:prstGeom>
        </p:spPr>
      </p:pic>
      <p:sp>
        <p:nvSpPr>
          <p:cNvPr id="170" name="Rectangle 16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Francois </a:t>
            </a:r>
            <a:br>
              <a:rPr lang="en-US" sz="4800" dirty="0"/>
            </a:br>
            <a:r>
              <a:rPr lang="en-US" sz="4800" dirty="0"/>
              <a:t>Jacobs</a:t>
            </a:r>
          </a:p>
        </p:txBody>
      </p:sp>
      <p:sp>
        <p:nvSpPr>
          <p:cNvPr id="172" name="Rectangle 17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4" name="Rectangle 17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7078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eadshot of Andrew Downie wearing a red jumper">
            <a:extLst>
              <a:ext uri="{FF2B5EF4-FFF2-40B4-BE49-F238E27FC236}">
                <a16:creationId xmlns:a16="http://schemas.microsoft.com/office/drawing/2014/main" id="{72979B59-0ED9-4666-A10B-917A6BC99E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69" b="1111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79CCB-5D81-4163-AACD-8D145EE65B8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Andrew Downie</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3211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371599" y="294538"/>
            <a:ext cx="9895951" cy="1033669"/>
          </a:xfrm>
        </p:spPr>
        <p:txBody>
          <a:bodyPr>
            <a:normAutofit/>
          </a:bodyPr>
          <a:lstStyle/>
          <a:p>
            <a:r>
              <a:rPr lang="en-GB" sz="4000" b="1" i="0" dirty="0">
                <a:solidFill>
                  <a:srgbClr val="FFFFFF"/>
                </a:solidFill>
                <a:effectLst/>
                <a:latin typeface="Lato" panose="020F0502020204030203" pitchFamily="34" charset="0"/>
              </a:rPr>
              <a:t>Types of Assistive Technology	</a:t>
            </a:r>
            <a:endParaRPr lang="en-AU" sz="40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371599" y="2318197"/>
            <a:ext cx="9724031" cy="3683358"/>
          </a:xfrm>
        </p:spPr>
        <p:txBody>
          <a:bodyPr anchor="ctr">
            <a:normAutofit/>
          </a:bodyPr>
          <a:lstStyle/>
          <a:p>
            <a:pPr marL="0" indent="0" algn="l">
              <a:buNone/>
            </a:pPr>
            <a:r>
              <a:rPr lang="en-GB" dirty="0"/>
              <a:t>Definition: Purpose-built or modified products to meet needs of people who have disabilities.</a:t>
            </a:r>
            <a:br>
              <a:rPr lang="en-GB" dirty="0"/>
            </a:br>
            <a:endParaRPr lang="en-GB" dirty="0"/>
          </a:p>
          <a:p>
            <a:pPr marL="0" indent="0" algn="l">
              <a:buNone/>
            </a:pPr>
            <a:r>
              <a:rPr lang="en-GB" dirty="0"/>
              <a:t>For the purpose of todays webinar we will be focusing on assistive technologies that can support staff and students in the educational setting.</a:t>
            </a:r>
          </a:p>
        </p:txBody>
      </p:sp>
    </p:spTree>
    <p:extLst>
      <p:ext uri="{BB962C8B-B14F-4D97-AF65-F5344CB8AC3E}">
        <p14:creationId xmlns:p14="http://schemas.microsoft.com/office/powerpoint/2010/main" val="3939659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6" ma:contentTypeDescription="Create a new document." ma:contentTypeScope="" ma:versionID="99039afbebb8ec00037e00c60020e29e">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949e9826644bee0e6eb35f9bc404b8fa"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617389f-58e4-49c5-9807-a75b64a65690">
      <Terms xmlns="http://schemas.microsoft.com/office/infopath/2007/PartnerControls"/>
    </lcf76f155ced4ddcb4097134ff3c332f>
    <TaxCatchAll xmlns="2d221494-178b-4357-bea6-3a87c5967e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44B29C-F432-4DAC-B3FC-6DF80318E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17389f-58e4-49c5-9807-a75b64a65690"/>
    <ds:schemaRef ds:uri="4fbe84ba-42ff-48fc-84b2-90bec8d5fc41"/>
    <ds:schemaRef ds:uri="2d221494-178b-4357-bea6-3a87c5967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E3350B-42FC-4FFE-80AB-DE3BD30A66F2}">
  <ds:schemaRefs>
    <ds:schemaRef ds:uri="http://schemas.microsoft.com/office/2006/metadata/properties"/>
    <ds:schemaRef ds:uri="http://schemas.microsoft.com/office/2006/documentManagement/types"/>
    <ds:schemaRef ds:uri="http://www.w3.org/XML/1998/namespace"/>
    <ds:schemaRef ds:uri="2617389f-58e4-49c5-9807-a75b64a65690"/>
    <ds:schemaRef ds:uri="http://schemas.openxmlformats.org/package/2006/metadata/core-properties"/>
    <ds:schemaRef ds:uri="4fbe84ba-42ff-48fc-84b2-90bec8d5fc41"/>
    <ds:schemaRef ds:uri="http://purl.org/dc/elements/1.1/"/>
    <ds:schemaRef ds:uri="http://purl.org/dc/dcmitype/"/>
    <ds:schemaRef ds:uri="http://schemas.microsoft.com/office/infopath/2007/PartnerControls"/>
    <ds:schemaRef ds:uri="2d221494-178b-4357-bea6-3a87c5967eb4"/>
    <ds:schemaRef ds:uri="http://purl.org/dc/terms/"/>
  </ds:schemaRefs>
</ds:datastoreItem>
</file>

<file path=customXml/itemProps3.xml><?xml version="1.0" encoding="utf-8"?>
<ds:datastoreItem xmlns:ds="http://schemas.openxmlformats.org/officeDocument/2006/customXml" ds:itemID="{EA17A7B1-9454-4FE2-90C4-F580B1A67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887</TotalTime>
  <Words>639</Words>
  <Application>Microsoft Office PowerPoint</Application>
  <PresentationFormat>Widescreen</PresentationFormat>
  <Paragraphs>71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Lato</vt:lpstr>
      <vt:lpstr>Office Theme</vt:lpstr>
      <vt:lpstr>Assistive Technologies:  Everything Access and Teaching Staff should know</vt:lpstr>
      <vt:lpstr>Acknowledgements</vt:lpstr>
      <vt:lpstr>Assistive Technology (AT) in the  tertiary environment</vt:lpstr>
      <vt:lpstr>Darren  Britten</vt:lpstr>
      <vt:lpstr>Sandra  Boyd</vt:lpstr>
      <vt:lpstr>Steven  Zelko</vt:lpstr>
      <vt:lpstr>Francois  Jacobs</vt:lpstr>
      <vt:lpstr>Andrew Downie</vt:lpstr>
      <vt:lpstr>Types of Assistive Technology </vt:lpstr>
      <vt:lpstr>Forms of Assistive Technology </vt:lpstr>
      <vt:lpstr>Vision Loss and Blindness </vt:lpstr>
      <vt:lpstr>Hearing Loss and Deafness </vt:lpstr>
      <vt:lpstr>Physical Disabilities </vt:lpstr>
      <vt:lpstr>Neurological Disabilities</vt:lpstr>
      <vt:lpstr>What are the best questions to ask new students that may need new or additional assistive technology?</vt:lpstr>
      <vt:lpstr>Are students ‘digital natives’ when it comes to assistive technology?</vt:lpstr>
      <vt:lpstr>What is the best way to introduce new assistive technology to a student? </vt:lpstr>
      <vt:lpstr>How long does it take students to adopt new technology?</vt:lpstr>
      <vt:lpstr>What is the best way for students to get training in assistive technology?</vt:lpstr>
      <vt:lpstr>Do you approach AT differently with students at different levels/years in their course? </vt:lpstr>
      <vt:lpstr>Can a person using a screen reader read information as fast as their sighted colleagues? </vt:lpstr>
      <vt:lpstr>What is the most common assistive technology you recommend to students?</vt:lpstr>
      <vt:lpstr>Are students the best source for accessibility testing?</vt:lpstr>
      <vt:lpstr>How can we get teaching staff to engage with assistive technology in the classroom?</vt:lpstr>
      <vt:lpstr>Is there something simple staff can do that can help make their teaching and learning resources more accessible?</vt:lpstr>
      <vt:lpstr>What has been the biggest change you have seen in the development of assistive technology in recent years? </vt:lpstr>
      <vt:lpstr>Where do you see the future of assistive technology and what are the challenges ahead?</vt:lpstr>
      <vt:lpstr>Questions</vt:lpstr>
      <vt:lpstr>Further ADCET information and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Readers - Everything Access and Teaching Staff should know</dc:title>
  <dc:creator>Darren Britten</dc:creator>
  <cp:lastModifiedBy>Kylie Geard</cp:lastModifiedBy>
  <cp:revision>28</cp:revision>
  <dcterms:created xsi:type="dcterms:W3CDTF">2021-11-18T02:14:47Z</dcterms:created>
  <dcterms:modified xsi:type="dcterms:W3CDTF">2023-02-23T12:28:39Z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y fmtid="{D5CDD505-2E9C-101B-9397-08002B2CF9AE}" pid="3" name="MediaServiceImageTags">
    <vt:lpwstr/>
  </property>
</Properties>
</file>