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69" r:id="rId3"/>
    <p:sldId id="264" r:id="rId4"/>
    <p:sldId id="270" r:id="rId5"/>
    <p:sldId id="257" r:id="rId6"/>
    <p:sldId id="265" r:id="rId7"/>
    <p:sldId id="272" r:id="rId8"/>
    <p:sldId id="271" r:id="rId9"/>
    <p:sldId id="266" r:id="rId10"/>
    <p:sldId id="259" r:id="rId11"/>
    <p:sldId id="260" r:id="rId12"/>
    <p:sldId id="267" r:id="rId13"/>
    <p:sldId id="268"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8AF24-F809-0EA1-3D10-F564F5C6B240}" name="Guest User" initials="GU" userId="S::urn:spo:anon#d2a4e0a421c6e7a328e9d8bb3d39d76ec9bbb88ce0bcfeb58d6b09be01f06df8::" providerId="AD"/>
  <p188:author id="{BF08329D-E55A-D952-1BD6-A0C50FA33E07}" name="Elicia Ford" initials="EF" userId="S::elicia.ford@sydney.edu.au::e5380768-170e-47de-98f4-ebe777a5e16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24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29" autoAdjust="0"/>
    <p:restoredTop sz="95021" autoAdjust="0"/>
  </p:normalViewPr>
  <p:slideViewPr>
    <p:cSldViewPr snapToGrid="0">
      <p:cViewPr varScale="1">
        <p:scale>
          <a:sx n="135" d="100"/>
          <a:sy n="135" d="100"/>
        </p:scale>
        <p:origin x="162" y="5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DC147-16C4-4B85-B3E7-BF324EE13852}" type="datetimeFigureOut">
              <a:rPr lang="en-AU" smtClean="0"/>
              <a:t>6/02/2023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EF1BD-69B3-42A7-85AB-E42A47D562BB}" type="slidenum">
              <a:rPr lang="en-AU" smtClean="0"/>
              <a:t>‹#›</a:t>
            </a:fld>
            <a:endParaRPr lang="en-AU" dirty="0"/>
          </a:p>
        </p:txBody>
      </p:sp>
    </p:spTree>
    <p:extLst>
      <p:ext uri="{BB962C8B-B14F-4D97-AF65-F5344CB8AC3E}">
        <p14:creationId xmlns:p14="http://schemas.microsoft.com/office/powerpoint/2010/main" val="70617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18EF1BD-69B3-42A7-85AB-E42A47D562BB}" type="slidenum">
              <a:rPr lang="en-AU" smtClean="0"/>
              <a:t>1</a:t>
            </a:fld>
            <a:endParaRPr lang="en-AU" dirty="0"/>
          </a:p>
        </p:txBody>
      </p:sp>
    </p:spTree>
    <p:extLst>
      <p:ext uri="{BB962C8B-B14F-4D97-AF65-F5344CB8AC3E}">
        <p14:creationId xmlns:p14="http://schemas.microsoft.com/office/powerpoint/2010/main" val="372487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8EF1BD-69B3-42A7-85AB-E42A47D562BB}" type="slidenum">
              <a:rPr lang="en-AU" smtClean="0"/>
              <a:t>3</a:t>
            </a:fld>
            <a:endParaRPr lang="en-AU" dirty="0"/>
          </a:p>
        </p:txBody>
      </p:sp>
    </p:spTree>
    <p:extLst>
      <p:ext uri="{BB962C8B-B14F-4D97-AF65-F5344CB8AC3E}">
        <p14:creationId xmlns:p14="http://schemas.microsoft.com/office/powerpoint/2010/main" val="334794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https://www.instagram.com/tv/CWIr14so7Fd/?utm_medium=copy_link</a:t>
            </a:r>
          </a:p>
        </p:txBody>
      </p:sp>
      <p:sp>
        <p:nvSpPr>
          <p:cNvPr id="4" name="Slide Number Placeholder 3"/>
          <p:cNvSpPr>
            <a:spLocks noGrp="1"/>
          </p:cNvSpPr>
          <p:nvPr>
            <p:ph type="sldNum" sz="quarter" idx="5"/>
          </p:nvPr>
        </p:nvSpPr>
        <p:spPr/>
        <p:txBody>
          <a:bodyPr/>
          <a:lstStyle/>
          <a:p>
            <a:fld id="{A18EF1BD-69B3-42A7-85AB-E42A47D562BB}" type="slidenum">
              <a:rPr lang="en-AU" smtClean="0"/>
              <a:t>11</a:t>
            </a:fld>
            <a:endParaRPr lang="en-AU" dirty="0"/>
          </a:p>
        </p:txBody>
      </p:sp>
    </p:spTree>
    <p:extLst>
      <p:ext uri="{BB962C8B-B14F-4D97-AF65-F5344CB8AC3E}">
        <p14:creationId xmlns:p14="http://schemas.microsoft.com/office/powerpoint/2010/main" val="373218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https://www.instagram.com/tv/CWIr14so7Fd/?utm_medium=copy_link</a:t>
            </a:r>
          </a:p>
        </p:txBody>
      </p:sp>
      <p:sp>
        <p:nvSpPr>
          <p:cNvPr id="4" name="Slide Number Placeholder 3"/>
          <p:cNvSpPr>
            <a:spLocks noGrp="1"/>
          </p:cNvSpPr>
          <p:nvPr>
            <p:ph type="sldNum" sz="quarter" idx="5"/>
          </p:nvPr>
        </p:nvSpPr>
        <p:spPr/>
        <p:txBody>
          <a:bodyPr/>
          <a:lstStyle/>
          <a:p>
            <a:fld id="{A18EF1BD-69B3-42A7-85AB-E42A47D562BB}" type="slidenum">
              <a:rPr lang="en-AU" smtClean="0"/>
              <a:t>12</a:t>
            </a:fld>
            <a:endParaRPr lang="en-AU" dirty="0"/>
          </a:p>
        </p:txBody>
      </p:sp>
    </p:spTree>
    <p:extLst>
      <p:ext uri="{BB962C8B-B14F-4D97-AF65-F5344CB8AC3E}">
        <p14:creationId xmlns:p14="http://schemas.microsoft.com/office/powerpoint/2010/main" val="178909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https://www.instagram.com/tv/CWIr14so7Fd/?utm_medium=copy_link</a:t>
            </a:r>
          </a:p>
        </p:txBody>
      </p:sp>
      <p:sp>
        <p:nvSpPr>
          <p:cNvPr id="4" name="Slide Number Placeholder 3"/>
          <p:cNvSpPr>
            <a:spLocks noGrp="1"/>
          </p:cNvSpPr>
          <p:nvPr>
            <p:ph type="sldNum" sz="quarter" idx="5"/>
          </p:nvPr>
        </p:nvSpPr>
        <p:spPr/>
        <p:txBody>
          <a:bodyPr/>
          <a:lstStyle/>
          <a:p>
            <a:fld id="{A18EF1BD-69B3-42A7-85AB-E42A47D562BB}" type="slidenum">
              <a:rPr lang="en-AU" smtClean="0"/>
              <a:t>13</a:t>
            </a:fld>
            <a:endParaRPr lang="en-AU" dirty="0"/>
          </a:p>
        </p:txBody>
      </p:sp>
    </p:spTree>
    <p:extLst>
      <p:ext uri="{BB962C8B-B14F-4D97-AF65-F5344CB8AC3E}">
        <p14:creationId xmlns:p14="http://schemas.microsoft.com/office/powerpoint/2010/main" val="320865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a:pPr/>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a:pPr/>
              <a:t>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a:pPr/>
              <a:t>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a:pPr/>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a:pPr/>
              <a:t>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a:pPr/>
              <a:t>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a:pPr/>
              <a:t>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a:pPr/>
              <a:t>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a:pPr/>
              <a:t>2/6/2023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a:pPr/>
              <a:t>2/6/2023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tagram.com/tv/CWIr14so7Fd/?utm_medium=copy_link"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j5_GH1CeLQ"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Sh8ZuGbMI"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afdo.org.au/news/language-guide/" TargetMode="External"/><Relationship Id="rId2" Type="http://schemas.openxmlformats.org/officeDocument/2006/relationships/hyperlink" Target="https://pwd.org.au/wp-content/uploads/2021/12/PWDA-Language-Guide-v2-2021.pdf" TargetMode="External"/><Relationship Id="rId1" Type="http://schemas.openxmlformats.org/officeDocument/2006/relationships/slideLayout" Target="../slideLayouts/slideLayout2.xml"/><Relationship Id="rId5" Type="http://schemas.openxmlformats.org/officeDocument/2006/relationships/hyperlink" Target="https://ncdj.org/style-guide/" TargetMode="External"/><Relationship Id="rId4" Type="http://schemas.openxmlformats.org/officeDocument/2006/relationships/hyperlink" Target="https://neuroqueer.com/neurodiversity-terms-and-definitions/?fbclid=IwAR1hn-QWGiQuvaJE7jhjDbd8kZ2yu3moo3sRIl_Ebbxe9qyQE3PAjOL7zQ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witter.com/Imani_Barbarin/status/13675054154964172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9788-47B4-412B-9DC8-DFAFDF839E7B}"/>
              </a:ext>
            </a:extLst>
          </p:cNvPr>
          <p:cNvSpPr>
            <a:spLocks noGrp="1"/>
          </p:cNvSpPr>
          <p:nvPr>
            <p:ph type="ctrTitle"/>
          </p:nvPr>
        </p:nvSpPr>
        <p:spPr>
          <a:effectLst>
            <a:outerShdw blurRad="50800" dir="14400000">
              <a:srgbClr val="000000">
                <a:alpha val="60000"/>
              </a:srgbClr>
            </a:outerShdw>
          </a:effectLst>
        </p:spPr>
        <p:txBody>
          <a:bodyPr/>
          <a:lstStyle/>
          <a:p>
            <a:r>
              <a:rPr lang="en-US" dirty="0">
                <a:solidFill>
                  <a:srgbClr val="212121"/>
                </a:solidFill>
              </a:rPr>
              <a:t>A guide to language about disability</a:t>
            </a:r>
            <a:endParaRPr lang="en-AU" dirty="0">
              <a:solidFill>
                <a:srgbClr val="212121"/>
              </a:solidFill>
            </a:endParaRPr>
          </a:p>
        </p:txBody>
      </p:sp>
      <p:sp>
        <p:nvSpPr>
          <p:cNvPr id="3" name="Subtitle 2">
            <a:extLst>
              <a:ext uri="{FF2B5EF4-FFF2-40B4-BE49-F238E27FC236}">
                <a16:creationId xmlns:a16="http://schemas.microsoft.com/office/drawing/2014/main" id="{A936EF6A-1FDD-4B24-879E-3EC2CFDEF46A}"/>
              </a:ext>
            </a:extLst>
          </p:cNvPr>
          <p:cNvSpPr>
            <a:spLocks noGrp="1"/>
          </p:cNvSpPr>
          <p:nvPr>
            <p:ph type="subTitle" idx="1"/>
          </p:nvPr>
        </p:nvSpPr>
        <p:spPr/>
        <p:txBody>
          <a:bodyPr>
            <a:normAutofit/>
          </a:bodyPr>
          <a:lstStyle/>
          <a:p>
            <a:r>
              <a:rPr lang="en-US" dirty="0"/>
              <a:t>A brief introduction for career practitioners working with students with disability</a:t>
            </a:r>
            <a:endParaRPr lang="en-AU" dirty="0"/>
          </a:p>
        </p:txBody>
      </p:sp>
    </p:spTree>
    <p:extLst>
      <p:ext uri="{BB962C8B-B14F-4D97-AF65-F5344CB8AC3E}">
        <p14:creationId xmlns:p14="http://schemas.microsoft.com/office/powerpoint/2010/main" val="1641110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05A1-2765-4E35-8440-F0BFD442BAE0}"/>
              </a:ext>
            </a:extLst>
          </p:cNvPr>
          <p:cNvSpPr>
            <a:spLocks noGrp="1"/>
          </p:cNvSpPr>
          <p:nvPr>
            <p:ph type="title"/>
          </p:nvPr>
        </p:nvSpPr>
        <p:spPr/>
        <p:txBody>
          <a:bodyPr/>
          <a:lstStyle/>
          <a:p>
            <a:r>
              <a:rPr lang="en-US" dirty="0">
                <a:solidFill>
                  <a:srgbClr val="212121"/>
                </a:solidFill>
              </a:rPr>
              <a:t>Common terms</a:t>
            </a:r>
            <a:endParaRPr lang="en-AU" dirty="0">
              <a:solidFill>
                <a:srgbClr val="212121"/>
              </a:solidFill>
            </a:endParaRPr>
          </a:p>
        </p:txBody>
      </p:sp>
      <p:sp>
        <p:nvSpPr>
          <p:cNvPr id="3" name="Content Placeholder 2">
            <a:extLst>
              <a:ext uri="{FF2B5EF4-FFF2-40B4-BE49-F238E27FC236}">
                <a16:creationId xmlns:a16="http://schemas.microsoft.com/office/drawing/2014/main" id="{8DB04FAC-41D2-4587-B60B-4D93610CFC9A}"/>
              </a:ext>
            </a:extLst>
          </p:cNvPr>
          <p:cNvSpPr>
            <a:spLocks noGrp="1"/>
          </p:cNvSpPr>
          <p:nvPr>
            <p:ph idx="1"/>
          </p:nvPr>
        </p:nvSpPr>
        <p:spPr/>
        <p:txBody>
          <a:bodyPr>
            <a:normAutofit fontScale="92500" lnSpcReduction="20000"/>
          </a:bodyPr>
          <a:lstStyle/>
          <a:p>
            <a:r>
              <a:rPr lang="en-US" b="1" dirty="0"/>
              <a:t>disability</a:t>
            </a:r>
            <a:r>
              <a:rPr lang="en-US" dirty="0"/>
              <a:t>: can be described in a medical manner (e.g. a range of physical, intellectual, neurological and psychiatric impairments*) or through the social model of disability, which asserts that society has a role in enabling people by providing supports to all</a:t>
            </a:r>
          </a:p>
          <a:p>
            <a:r>
              <a:rPr lang="en-US" b="1" dirty="0"/>
              <a:t>Deaf/deaf</a:t>
            </a:r>
            <a:r>
              <a:rPr lang="en-US" dirty="0"/>
              <a:t>: unable to hear or hard of hearing; note that the Deaf community often embraces the word Deaf as part of identity</a:t>
            </a:r>
          </a:p>
          <a:p>
            <a:r>
              <a:rPr lang="en-US" b="1" dirty="0"/>
              <a:t>neurodiverse/neurodiversity</a:t>
            </a:r>
            <a:r>
              <a:rPr lang="en-US" dirty="0"/>
              <a:t>: describes the diversity of human brain function within society and includes neurotypical</a:t>
            </a:r>
          </a:p>
          <a:p>
            <a:r>
              <a:rPr lang="en-US" b="1" dirty="0"/>
              <a:t>neurodivergent</a:t>
            </a:r>
            <a:r>
              <a:rPr lang="en-US" dirty="0"/>
              <a:t>: an umbrella term for neurological differences such as ADHD, autism, dyslexia and dyspraxia where cognitive function diverges from the societal norm</a:t>
            </a:r>
          </a:p>
          <a:p>
            <a:r>
              <a:rPr lang="en-US" b="1" dirty="0"/>
              <a:t>non-speaking</a:t>
            </a:r>
            <a:r>
              <a:rPr lang="en-US" dirty="0"/>
              <a:t>: now used in preference to non-verbal; this term recognises various forms of verbal and non-verbal communication such as selective mutism and use of assistive technology</a:t>
            </a:r>
          </a:p>
          <a:p>
            <a:r>
              <a:rPr lang="en-US" b="1" dirty="0"/>
              <a:t>chronic illness</a:t>
            </a:r>
            <a:r>
              <a:rPr lang="en-US" dirty="0"/>
              <a:t>: </a:t>
            </a:r>
            <a:r>
              <a:rPr lang="en-AU"/>
              <a:t>long-lasting condition/s </a:t>
            </a:r>
            <a:r>
              <a:rPr lang="en-AU" dirty="0"/>
              <a:t>with </a:t>
            </a:r>
            <a:r>
              <a:rPr lang="en-AU"/>
              <a:t>persistent effects; </a:t>
            </a:r>
            <a:r>
              <a:rPr lang="en-US" dirty="0"/>
              <a:t>often an invisible energy-limiting disability</a:t>
            </a:r>
            <a:endParaRPr lang="en-AU" dirty="0"/>
          </a:p>
        </p:txBody>
      </p:sp>
      <p:sp>
        <p:nvSpPr>
          <p:cNvPr id="4" name="TextBox 3">
            <a:extLst>
              <a:ext uri="{FF2B5EF4-FFF2-40B4-BE49-F238E27FC236}">
                <a16:creationId xmlns:a16="http://schemas.microsoft.com/office/drawing/2014/main" id="{784EBD5C-0D33-4314-8E18-B675A4FC0C0E}"/>
              </a:ext>
            </a:extLst>
          </p:cNvPr>
          <p:cNvSpPr txBox="1"/>
          <p:nvPr/>
        </p:nvSpPr>
        <p:spPr>
          <a:xfrm>
            <a:off x="1091720" y="6226146"/>
            <a:ext cx="9458037" cy="369332"/>
          </a:xfrm>
          <a:prstGeom prst="rect">
            <a:avLst/>
          </a:prstGeom>
          <a:noFill/>
        </p:spPr>
        <p:txBody>
          <a:bodyPr wrap="square" rtlCol="0">
            <a:spAutoFit/>
          </a:bodyPr>
          <a:lstStyle/>
          <a:p>
            <a:r>
              <a:rPr lang="en-US" dirty="0"/>
              <a:t>* </a:t>
            </a:r>
            <a:r>
              <a:rPr lang="en-US" sz="800" dirty="0">
                <a:effectLst/>
                <a:latin typeface="Segoe UI" panose="020B0502040204020203" pitchFamily="34" charset="0"/>
              </a:rPr>
              <a:t>National Disability Services (n.d.). Disability Types and Description. https://www.nds.org.au/disability-types-and-descriptions</a:t>
            </a:r>
            <a:endParaRPr lang="en-AU" sz="800" dirty="0"/>
          </a:p>
        </p:txBody>
      </p:sp>
    </p:spTree>
    <p:extLst>
      <p:ext uri="{BB962C8B-B14F-4D97-AF65-F5344CB8AC3E}">
        <p14:creationId xmlns:p14="http://schemas.microsoft.com/office/powerpoint/2010/main" val="98249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47BA-0692-48E1-AAB2-6C0AC9F114E6}"/>
              </a:ext>
            </a:extLst>
          </p:cNvPr>
          <p:cNvSpPr>
            <a:spLocks noGrp="1"/>
          </p:cNvSpPr>
          <p:nvPr>
            <p:ph type="title"/>
          </p:nvPr>
        </p:nvSpPr>
        <p:spPr/>
        <p:txBody>
          <a:bodyPr/>
          <a:lstStyle/>
          <a:p>
            <a:r>
              <a:rPr lang="en-US" dirty="0">
                <a:solidFill>
                  <a:srgbClr val="212121"/>
                </a:solidFill>
              </a:rPr>
              <a:t>First person: </a:t>
            </a:r>
            <a:br>
              <a:rPr lang="en-US" dirty="0">
                <a:solidFill>
                  <a:srgbClr val="212121"/>
                </a:solidFill>
              </a:rPr>
            </a:br>
            <a:r>
              <a:rPr lang="en-US" dirty="0">
                <a:solidFill>
                  <a:srgbClr val="212121"/>
                </a:solidFill>
              </a:rPr>
              <a:t>Deaf terminology</a:t>
            </a:r>
            <a:endParaRPr lang="en-AU" dirty="0">
              <a:solidFill>
                <a:srgbClr val="212121"/>
              </a:solidFill>
            </a:endParaRPr>
          </a:p>
        </p:txBody>
      </p:sp>
      <p:sp>
        <p:nvSpPr>
          <p:cNvPr id="3" name="Content Placeholder 2" descr="No Image. Contest place holder for the image.">
            <a:extLst>
              <a:ext uri="{FF2B5EF4-FFF2-40B4-BE49-F238E27FC236}">
                <a16:creationId xmlns:a16="http://schemas.microsoft.com/office/drawing/2014/main" id="{EE99A9C7-C471-40B4-96A0-B7E99A74A7A4}"/>
              </a:ext>
            </a:extLst>
          </p:cNvPr>
          <p:cNvSpPr>
            <a:spLocks noGrp="1"/>
          </p:cNvSpPr>
          <p:nvPr>
            <p:ph idx="1"/>
          </p:nvPr>
        </p:nvSpPr>
        <p:spPr/>
        <p:txBody>
          <a:bodyPr/>
          <a:lstStyle/>
          <a:p>
            <a:endParaRPr lang="en-US" dirty="0"/>
          </a:p>
          <a:p>
            <a:endParaRPr lang="en-US" dirty="0"/>
          </a:p>
        </p:txBody>
      </p:sp>
      <p:sp>
        <p:nvSpPr>
          <p:cNvPr id="4" name="Text Placeholder 3">
            <a:extLst>
              <a:ext uri="{FF2B5EF4-FFF2-40B4-BE49-F238E27FC236}">
                <a16:creationId xmlns:a16="http://schemas.microsoft.com/office/drawing/2014/main" id="{EFDDA6FF-50E0-4CE9-B8F9-70B9B20A3C73}"/>
              </a:ext>
            </a:extLst>
          </p:cNvPr>
          <p:cNvSpPr>
            <a:spLocks noGrp="1"/>
          </p:cNvSpPr>
          <p:nvPr>
            <p:ph type="body" sz="half" idx="2"/>
          </p:nvPr>
        </p:nvSpPr>
        <p:spPr/>
        <p:txBody>
          <a:bodyPr/>
          <a:lstStyle/>
          <a:p>
            <a:r>
              <a:rPr lang="en-US" dirty="0"/>
              <a:t>Husna Naleer</a:t>
            </a:r>
          </a:p>
          <a:p>
            <a:r>
              <a:rPr lang="en-US" dirty="0"/>
              <a:t>insightintothedeafworld </a:t>
            </a:r>
          </a:p>
          <a:p>
            <a:r>
              <a:rPr lang="en-US" dirty="0">
                <a:solidFill>
                  <a:schemeClr val="accent1">
                    <a:lumMod val="60000"/>
                    <a:lumOff val="40000"/>
                  </a:schemeClr>
                </a:solidFill>
              </a:rPr>
              <a:t>https://www.instagram.com/tv/CWIr14so7Fd/?utm_medium=copy_link</a:t>
            </a:r>
            <a:endParaRPr lang="en-AU" dirty="0">
              <a:solidFill>
                <a:schemeClr val="accent1">
                  <a:lumMod val="60000"/>
                  <a:lumOff val="40000"/>
                </a:schemeClr>
              </a:solidFill>
            </a:endParaRPr>
          </a:p>
        </p:txBody>
      </p:sp>
      <p:pic>
        <p:nvPicPr>
          <p:cNvPr id="6" name="Picture 5" descr="Image from Instagram (insightintothedeafworld) that shows a person with hijab in front of an orange screen.">
            <a:hlinkClick r:id="rId3"/>
            <a:extLst>
              <a:ext uri="{FF2B5EF4-FFF2-40B4-BE49-F238E27FC236}">
                <a16:creationId xmlns:a16="http://schemas.microsoft.com/office/drawing/2014/main" id="{7BA84A2C-29BF-431E-9971-9D87D3DF0D75}"/>
              </a:ext>
            </a:extLst>
          </p:cNvPr>
          <p:cNvPicPr>
            <a:picLocks noChangeAspect="1"/>
          </p:cNvPicPr>
          <p:nvPr/>
        </p:nvPicPr>
        <p:blipFill>
          <a:blip r:embed="rId4"/>
          <a:stretch>
            <a:fillRect/>
          </a:stretch>
        </p:blipFill>
        <p:spPr>
          <a:xfrm>
            <a:off x="5402355" y="631893"/>
            <a:ext cx="5159187" cy="4549534"/>
          </a:xfrm>
          <a:prstGeom prst="rect">
            <a:avLst/>
          </a:prstGeom>
        </p:spPr>
      </p:pic>
    </p:spTree>
    <p:extLst>
      <p:ext uri="{BB962C8B-B14F-4D97-AF65-F5344CB8AC3E}">
        <p14:creationId xmlns:p14="http://schemas.microsoft.com/office/powerpoint/2010/main" val="37009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47BA-0692-48E1-AAB2-6C0AC9F114E6}"/>
              </a:ext>
            </a:extLst>
          </p:cNvPr>
          <p:cNvSpPr>
            <a:spLocks noGrp="1"/>
          </p:cNvSpPr>
          <p:nvPr>
            <p:ph type="title"/>
          </p:nvPr>
        </p:nvSpPr>
        <p:spPr/>
        <p:txBody>
          <a:bodyPr/>
          <a:lstStyle/>
          <a:p>
            <a:r>
              <a:rPr lang="en-US" dirty="0">
                <a:solidFill>
                  <a:srgbClr val="212121"/>
                </a:solidFill>
              </a:rPr>
              <a:t>First person: </a:t>
            </a:r>
            <a:br>
              <a:rPr lang="en-US" dirty="0">
                <a:solidFill>
                  <a:srgbClr val="212121"/>
                </a:solidFill>
              </a:rPr>
            </a:br>
            <a:r>
              <a:rPr lang="en-US" dirty="0">
                <a:solidFill>
                  <a:srgbClr val="212121"/>
                </a:solidFill>
              </a:rPr>
              <a:t>neurodiversity</a:t>
            </a:r>
            <a:endParaRPr lang="en-AU" dirty="0">
              <a:solidFill>
                <a:srgbClr val="212121"/>
              </a:solidFill>
            </a:endParaRPr>
          </a:p>
        </p:txBody>
      </p:sp>
      <p:sp>
        <p:nvSpPr>
          <p:cNvPr id="3" name="Content Placeholder 2" descr="No image. Content placeholder for an image.">
            <a:extLst>
              <a:ext uri="{FF2B5EF4-FFF2-40B4-BE49-F238E27FC236}">
                <a16:creationId xmlns:a16="http://schemas.microsoft.com/office/drawing/2014/main" id="{EE99A9C7-C471-40B4-96A0-B7E99A74A7A4}"/>
              </a:ext>
            </a:extLst>
          </p:cNvPr>
          <p:cNvSpPr>
            <a:spLocks noGrp="1"/>
          </p:cNvSpPr>
          <p:nvPr>
            <p:ph idx="1"/>
          </p:nvPr>
        </p:nvSpPr>
        <p:spPr/>
        <p:txBody>
          <a:bodyPr/>
          <a:lstStyle/>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EFDDA6FF-50E0-4CE9-B8F9-70B9B20A3C73}"/>
              </a:ext>
            </a:extLst>
          </p:cNvPr>
          <p:cNvSpPr>
            <a:spLocks noGrp="1"/>
          </p:cNvSpPr>
          <p:nvPr>
            <p:ph type="body" sz="half" idx="2"/>
          </p:nvPr>
        </p:nvSpPr>
        <p:spPr/>
        <p:txBody>
          <a:bodyPr/>
          <a:lstStyle/>
          <a:p>
            <a:r>
              <a:rPr lang="en-US" dirty="0"/>
              <a:t>Dr Nick Walker</a:t>
            </a:r>
          </a:p>
          <a:p>
            <a:r>
              <a:rPr lang="en-US" dirty="0">
                <a:hlinkClick r:id="rId3">
                  <a:extLst>
                    <a:ext uri="{A12FA001-AC4F-418D-AE19-62706E023703}">
                      <ahyp:hlinkClr xmlns:ahyp="http://schemas.microsoft.com/office/drawing/2018/hyperlinkcolor" val="tx"/>
                    </a:ext>
                  </a:extLst>
                </a:hlinkClick>
              </a:rPr>
              <a:t>https://www.youtube.com/watch?v=uj5_GH1CeLQ</a:t>
            </a:r>
            <a:r>
              <a:rPr lang="en-US" dirty="0"/>
              <a:t> </a:t>
            </a:r>
            <a:endParaRPr lang="en-AU" dirty="0"/>
          </a:p>
        </p:txBody>
      </p:sp>
      <p:pic>
        <p:nvPicPr>
          <p:cNvPr id="5" name="Picture 4" descr="Image of video controls plus picture of mountains with text overlay &quot;What is Neuro-Diversity?&quot; with Professor Nick Walker.">
            <a:hlinkClick r:id="rId3"/>
            <a:extLst>
              <a:ext uri="{FF2B5EF4-FFF2-40B4-BE49-F238E27FC236}">
                <a16:creationId xmlns:a16="http://schemas.microsoft.com/office/drawing/2014/main" id="{82D7E842-7969-4458-8286-68A36AB3DD8F}"/>
              </a:ext>
            </a:extLst>
          </p:cNvPr>
          <p:cNvPicPr>
            <a:picLocks noChangeAspect="1"/>
          </p:cNvPicPr>
          <p:nvPr/>
        </p:nvPicPr>
        <p:blipFill>
          <a:blip r:embed="rId4"/>
          <a:stretch>
            <a:fillRect/>
          </a:stretch>
        </p:blipFill>
        <p:spPr>
          <a:xfrm>
            <a:off x="5614445" y="662282"/>
            <a:ext cx="5014395" cy="4724530"/>
          </a:xfrm>
          <a:prstGeom prst="rect">
            <a:avLst/>
          </a:prstGeom>
        </p:spPr>
      </p:pic>
    </p:spTree>
    <p:extLst>
      <p:ext uri="{BB962C8B-B14F-4D97-AF65-F5344CB8AC3E}">
        <p14:creationId xmlns:p14="http://schemas.microsoft.com/office/powerpoint/2010/main" val="185710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47BA-0692-48E1-AAB2-6C0AC9F114E6}"/>
              </a:ext>
            </a:extLst>
          </p:cNvPr>
          <p:cNvSpPr>
            <a:spLocks noGrp="1"/>
          </p:cNvSpPr>
          <p:nvPr>
            <p:ph type="title"/>
          </p:nvPr>
        </p:nvSpPr>
        <p:spPr/>
        <p:txBody>
          <a:bodyPr/>
          <a:lstStyle/>
          <a:p>
            <a:r>
              <a:rPr lang="en-US" dirty="0">
                <a:solidFill>
                  <a:srgbClr val="212121"/>
                </a:solidFill>
              </a:rPr>
              <a:t>First person: </a:t>
            </a:r>
            <a:br>
              <a:rPr lang="en-US" dirty="0">
                <a:solidFill>
                  <a:srgbClr val="212121"/>
                </a:solidFill>
              </a:rPr>
            </a:br>
            <a:r>
              <a:rPr lang="en-US" dirty="0">
                <a:solidFill>
                  <a:srgbClr val="212121"/>
                </a:solidFill>
              </a:rPr>
              <a:t>cerebral palsy</a:t>
            </a:r>
            <a:endParaRPr lang="en-AU" dirty="0">
              <a:solidFill>
                <a:srgbClr val="212121"/>
              </a:solidFill>
            </a:endParaRPr>
          </a:p>
        </p:txBody>
      </p:sp>
      <p:sp>
        <p:nvSpPr>
          <p:cNvPr id="4" name="Text Placeholder 3">
            <a:extLst>
              <a:ext uri="{FF2B5EF4-FFF2-40B4-BE49-F238E27FC236}">
                <a16:creationId xmlns:a16="http://schemas.microsoft.com/office/drawing/2014/main" id="{EFDDA6FF-50E0-4CE9-B8F9-70B9B20A3C73}"/>
              </a:ext>
            </a:extLst>
          </p:cNvPr>
          <p:cNvSpPr>
            <a:spLocks noGrp="1"/>
          </p:cNvSpPr>
          <p:nvPr>
            <p:ph type="body" sz="half" idx="2"/>
          </p:nvPr>
        </p:nvSpPr>
        <p:spPr/>
        <p:txBody>
          <a:bodyPr/>
          <a:lstStyle/>
          <a:p>
            <a:r>
              <a:rPr lang="en-US" dirty="0"/>
              <a:t>Zach Anner</a:t>
            </a:r>
          </a:p>
          <a:p>
            <a:r>
              <a:rPr lang="en-US" dirty="0">
                <a:solidFill>
                  <a:schemeClr val="accent1">
                    <a:lumMod val="60000"/>
                    <a:lumOff val="40000"/>
                  </a:schemeClr>
                </a:solidFill>
              </a:rPr>
              <a:t>https://www.youtube.com/watch?v=w-Sh8ZuGbMI</a:t>
            </a:r>
            <a:endParaRPr lang="en-AU" dirty="0">
              <a:solidFill>
                <a:schemeClr val="accent1">
                  <a:lumMod val="60000"/>
                  <a:lumOff val="40000"/>
                </a:schemeClr>
              </a:solidFill>
            </a:endParaRPr>
          </a:p>
        </p:txBody>
      </p:sp>
      <p:pic>
        <p:nvPicPr>
          <p:cNvPr id="11" name="Picture 10" descr="YouTube image of Zach Anner and the text: 'Top 10 things I Wish People Knew About Cerebral Palsy.'">
            <a:hlinkClick r:id="rId3"/>
            <a:extLst>
              <a:ext uri="{FF2B5EF4-FFF2-40B4-BE49-F238E27FC236}">
                <a16:creationId xmlns:a16="http://schemas.microsoft.com/office/drawing/2014/main" id="{C3E889C9-6628-44CF-B655-A490291067AE}"/>
              </a:ext>
            </a:extLst>
          </p:cNvPr>
          <p:cNvPicPr>
            <a:picLocks noChangeAspect="1"/>
          </p:cNvPicPr>
          <p:nvPr/>
        </p:nvPicPr>
        <p:blipFill>
          <a:blip r:embed="rId4"/>
          <a:stretch>
            <a:fillRect/>
          </a:stretch>
        </p:blipFill>
        <p:spPr>
          <a:xfrm>
            <a:off x="5410777" y="1257299"/>
            <a:ext cx="6102562" cy="4419224"/>
          </a:xfrm>
          <a:prstGeom prst="rect">
            <a:avLst/>
          </a:prstGeom>
        </p:spPr>
      </p:pic>
    </p:spTree>
    <p:extLst>
      <p:ext uri="{BB962C8B-B14F-4D97-AF65-F5344CB8AC3E}">
        <p14:creationId xmlns:p14="http://schemas.microsoft.com/office/powerpoint/2010/main" val="389204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05A1-2765-4E35-8440-F0BFD442BAE0}"/>
              </a:ext>
            </a:extLst>
          </p:cNvPr>
          <p:cNvSpPr>
            <a:spLocks noGrp="1"/>
          </p:cNvSpPr>
          <p:nvPr>
            <p:ph type="title"/>
          </p:nvPr>
        </p:nvSpPr>
        <p:spPr/>
        <p:txBody>
          <a:bodyPr/>
          <a:lstStyle/>
          <a:p>
            <a:r>
              <a:rPr lang="en-US" dirty="0">
                <a:solidFill>
                  <a:srgbClr val="212121"/>
                </a:solidFill>
              </a:rPr>
              <a:t>Interested in learning more?</a:t>
            </a:r>
            <a:endParaRPr lang="en-AU" dirty="0">
              <a:solidFill>
                <a:srgbClr val="212121"/>
              </a:solidFill>
            </a:endParaRPr>
          </a:p>
        </p:txBody>
      </p:sp>
      <p:sp>
        <p:nvSpPr>
          <p:cNvPr id="3" name="Content Placeholder 2">
            <a:extLst>
              <a:ext uri="{FF2B5EF4-FFF2-40B4-BE49-F238E27FC236}">
                <a16:creationId xmlns:a16="http://schemas.microsoft.com/office/drawing/2014/main" id="{8DB04FAC-41D2-4587-B60B-4D93610CFC9A}"/>
              </a:ext>
            </a:extLst>
          </p:cNvPr>
          <p:cNvSpPr>
            <a:spLocks noGrp="1"/>
          </p:cNvSpPr>
          <p:nvPr>
            <p:ph idx="1"/>
          </p:nvPr>
        </p:nvSpPr>
        <p:spPr>
          <a:xfrm>
            <a:off x="818712" y="2547407"/>
            <a:ext cx="10554574" cy="3636511"/>
          </a:xfrm>
        </p:spPr>
        <p:txBody>
          <a:bodyPr>
            <a:normAutofit/>
          </a:bodyPr>
          <a:lstStyle/>
          <a:p>
            <a:r>
              <a:rPr lang="en-US" dirty="0"/>
              <a:t>For more information on terminology about disability, see the following documents:</a:t>
            </a:r>
          </a:p>
          <a:p>
            <a:pPr lvl="1"/>
            <a:r>
              <a:rPr lang="en-US" dirty="0"/>
              <a:t>PWDA Language Guide: a guide to language about disability (2021).</a:t>
            </a:r>
            <a:br>
              <a:rPr lang="en-US" dirty="0"/>
            </a:br>
            <a:r>
              <a:rPr lang="en-US" sz="1800" b="0" i="0" u="sng" strike="noStrike" dirty="0">
                <a:solidFill>
                  <a:schemeClr val="accent1">
                    <a:lumMod val="60000"/>
                    <a:lumOff val="40000"/>
                  </a:schemeClr>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https://pwd.org.au/wp-content/uploads/2021/12/PWDA-Language-Guide-v2-2021.pdf</a:t>
            </a:r>
            <a:r>
              <a:rPr lang="en-US" sz="1800" b="0" i="0" dirty="0">
                <a:solidFill>
                  <a:schemeClr val="accent1">
                    <a:lumMod val="60000"/>
                    <a:lumOff val="40000"/>
                  </a:schemeClr>
                </a:solidFill>
                <a:effectLst/>
                <a:latin typeface="Calibri" panose="020F0502020204030204" pitchFamily="34" charset="0"/>
              </a:rPr>
              <a:t> </a:t>
            </a:r>
          </a:p>
          <a:p>
            <a:pPr lvl="1"/>
            <a:r>
              <a:rPr lang="en-US" dirty="0"/>
              <a:t>Australian Federation of Disability Organisations Language Guide. </a:t>
            </a:r>
            <a:r>
              <a:rPr lang="en-US" sz="1800" b="0" i="0" u="sng" strike="noStrike" dirty="0">
                <a:solidFill>
                  <a:schemeClr val="accent1">
                    <a:lumMod val="60000"/>
                    <a:lumOff val="40000"/>
                  </a:schemeClr>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https://www.afdo.org.au/news/language-guide/</a:t>
            </a:r>
            <a:r>
              <a:rPr lang="en-US" sz="1800" b="0" i="0" dirty="0">
                <a:solidFill>
                  <a:schemeClr val="accent1">
                    <a:lumMod val="60000"/>
                    <a:lumOff val="40000"/>
                  </a:schemeClr>
                </a:solidFill>
                <a:effectLst/>
                <a:latin typeface="Calibri" panose="020F0502020204030204" pitchFamily="34" charset="0"/>
              </a:rPr>
              <a:t> </a:t>
            </a:r>
          </a:p>
          <a:p>
            <a:pPr lvl="1"/>
            <a:r>
              <a:rPr lang="en-US" sz="1800" dirty="0">
                <a:latin typeface="Calibri" panose="020F0502020204030204" pitchFamily="34" charset="0"/>
              </a:rPr>
              <a:t>Walker, Nick. Neurodiversity: some basic terms and definitions. </a:t>
            </a:r>
            <a:br>
              <a:rPr lang="en-US" sz="1800" dirty="0">
                <a:latin typeface="Calibri" panose="020F0502020204030204" pitchFamily="34" charset="0"/>
              </a:rPr>
            </a:br>
            <a:r>
              <a:rPr lang="en-US" sz="1800" dirty="0">
                <a:solidFill>
                  <a:schemeClr val="accent1">
                    <a:lumMod val="60000"/>
                    <a:lumOff val="40000"/>
                  </a:schemeClr>
                </a:solidFill>
                <a:latin typeface="Calibri" panose="020F0502020204030204" pitchFamily="34" charset="0"/>
                <a:hlinkClick r:id="rId4" tooltip="https://neuroqueer.com/neurodiversity-terms-and-definitions/?fbclid=IwAR1hn-QWGiQuvaJE7jhjDbd8kZ2yu3moo3sRIl_Ebbxe9qyQE3PAjOL7zQ8"/>
              </a:rPr>
              <a:t>https://neuroqueer.com/neurodiversity-terms-and-definitions/?fbclid=IwAR1hn-QWGiQuvaJE7jhjDbd8kZ2yu3moo3sRIl_Ebbxe9qyQE3PAjOL7zQ8 </a:t>
            </a:r>
            <a:endParaRPr lang="en-US" sz="1800" dirty="0">
              <a:solidFill>
                <a:schemeClr val="accent1">
                  <a:lumMod val="60000"/>
                  <a:lumOff val="40000"/>
                </a:schemeClr>
              </a:solidFill>
              <a:latin typeface="Calibri" panose="020F0502020204030204" pitchFamily="34" charset="0"/>
            </a:endParaRPr>
          </a:p>
          <a:p>
            <a:pPr lvl="1"/>
            <a:r>
              <a:rPr lang="en-US" sz="1800" dirty="0">
                <a:latin typeface="Calibri" panose="020F0502020204030204" pitchFamily="34" charset="0"/>
              </a:rPr>
              <a:t>National Center on Disability and Journalism. Disability Language Style Guide. </a:t>
            </a:r>
            <a:br>
              <a:rPr lang="en-US" sz="1800" dirty="0">
                <a:latin typeface="Calibri" panose="020F0502020204030204" pitchFamily="34" charset="0"/>
              </a:rPr>
            </a:br>
            <a:r>
              <a:rPr lang="en-US" sz="1800" dirty="0">
                <a:solidFill>
                  <a:schemeClr val="accent1">
                    <a:lumMod val="60000"/>
                    <a:lumOff val="40000"/>
                  </a:schemeClr>
                </a:solidFill>
                <a:latin typeface="Calibri" panose="020F0502020204030204" pitchFamily="34" charset="0"/>
                <a:hlinkClick r:id="rId5">
                  <a:extLst>
                    <a:ext uri="{A12FA001-AC4F-418D-AE19-62706E023703}">
                      <ahyp:hlinkClr xmlns:ahyp="http://schemas.microsoft.com/office/drawing/2018/hyperlinkcolor" val="tx"/>
                    </a:ext>
                  </a:extLst>
                </a:hlinkClick>
              </a:rPr>
              <a:t>https://ncdj.org/style-guide/</a:t>
            </a:r>
            <a:r>
              <a:rPr lang="en-US" sz="1800" dirty="0">
                <a:solidFill>
                  <a:schemeClr val="accent1">
                    <a:lumMod val="60000"/>
                    <a:lumOff val="40000"/>
                  </a:schemeClr>
                </a:solidFill>
                <a:latin typeface="Calibri" panose="020F0502020204030204" pitchFamily="34" charset="0"/>
              </a:rPr>
              <a:t> </a:t>
            </a:r>
            <a:endParaRPr lang="en-US" dirty="0">
              <a:solidFill>
                <a:schemeClr val="accent1">
                  <a:lumMod val="60000"/>
                  <a:lumOff val="40000"/>
                </a:schemeClr>
              </a:solidFill>
            </a:endParaRPr>
          </a:p>
          <a:p>
            <a:pPr marL="0" indent="0">
              <a:buNone/>
            </a:pPr>
            <a:endParaRPr lang="en-AU" dirty="0"/>
          </a:p>
        </p:txBody>
      </p:sp>
    </p:spTree>
    <p:extLst>
      <p:ext uri="{BB962C8B-B14F-4D97-AF65-F5344CB8AC3E}">
        <p14:creationId xmlns:p14="http://schemas.microsoft.com/office/powerpoint/2010/main" val="370339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F77E-EB71-B1E2-C359-8C9012F43A69}"/>
              </a:ext>
            </a:extLst>
          </p:cNvPr>
          <p:cNvSpPr>
            <a:spLocks noGrp="1"/>
          </p:cNvSpPr>
          <p:nvPr>
            <p:ph type="title"/>
          </p:nvPr>
        </p:nvSpPr>
        <p:spPr/>
        <p:txBody>
          <a:bodyPr/>
          <a:lstStyle/>
          <a:p>
            <a:r>
              <a:rPr lang="en-AU" dirty="0">
                <a:solidFill>
                  <a:srgbClr val="212121"/>
                </a:solidFill>
              </a:rPr>
              <a:t>Overview</a:t>
            </a:r>
          </a:p>
        </p:txBody>
      </p:sp>
      <p:sp>
        <p:nvSpPr>
          <p:cNvPr id="3" name="Content Placeholder 2">
            <a:extLst>
              <a:ext uri="{FF2B5EF4-FFF2-40B4-BE49-F238E27FC236}">
                <a16:creationId xmlns:a16="http://schemas.microsoft.com/office/drawing/2014/main" id="{C202DB0A-7794-01C2-FC41-27F3F1C1A514}"/>
              </a:ext>
            </a:extLst>
          </p:cNvPr>
          <p:cNvSpPr>
            <a:spLocks noGrp="1"/>
          </p:cNvSpPr>
          <p:nvPr>
            <p:ph idx="1"/>
          </p:nvPr>
        </p:nvSpPr>
        <p:spPr/>
        <p:txBody>
          <a:bodyPr/>
          <a:lstStyle/>
          <a:p>
            <a:r>
              <a:rPr lang="en-AU" dirty="0"/>
              <a:t>It’s okay to talk about disability.</a:t>
            </a:r>
          </a:p>
          <a:p>
            <a:r>
              <a:rPr lang="en-AU" dirty="0"/>
              <a:t>Language around disability is important.</a:t>
            </a:r>
          </a:p>
          <a:p>
            <a:r>
              <a:rPr lang="en-AU" dirty="0"/>
              <a:t>Language can be person-first or identity-first, depending on the student’s preference.</a:t>
            </a:r>
          </a:p>
          <a:p>
            <a:r>
              <a:rPr lang="en-AU" dirty="0"/>
              <a:t>Ask the student for clarification around their preferred language use.</a:t>
            </a:r>
          </a:p>
        </p:txBody>
      </p:sp>
    </p:spTree>
    <p:extLst>
      <p:ext uri="{BB962C8B-B14F-4D97-AF65-F5344CB8AC3E}">
        <p14:creationId xmlns:p14="http://schemas.microsoft.com/office/powerpoint/2010/main" val="37345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72A7-136C-431F-95D4-1695A21E5EA0}"/>
              </a:ext>
            </a:extLst>
          </p:cNvPr>
          <p:cNvSpPr>
            <a:spLocks noGrp="1"/>
          </p:cNvSpPr>
          <p:nvPr>
            <p:ph type="title"/>
          </p:nvPr>
        </p:nvSpPr>
        <p:spPr/>
        <p:txBody>
          <a:bodyPr/>
          <a:lstStyle/>
          <a:p>
            <a:r>
              <a:rPr lang="en-AU" dirty="0">
                <a:solidFill>
                  <a:srgbClr val="212121"/>
                </a:solidFill>
              </a:rPr>
              <a:t>Why language is important</a:t>
            </a:r>
          </a:p>
        </p:txBody>
      </p:sp>
      <p:sp>
        <p:nvSpPr>
          <p:cNvPr id="3" name="Content Placeholder 2">
            <a:extLst>
              <a:ext uri="{FF2B5EF4-FFF2-40B4-BE49-F238E27FC236}">
                <a16:creationId xmlns:a16="http://schemas.microsoft.com/office/drawing/2014/main" id="{5D7E5DE6-790A-48AE-A5A0-033C741A8BAB}"/>
              </a:ext>
            </a:extLst>
          </p:cNvPr>
          <p:cNvSpPr>
            <a:spLocks noGrp="1"/>
          </p:cNvSpPr>
          <p:nvPr>
            <p:ph idx="1"/>
          </p:nvPr>
        </p:nvSpPr>
        <p:spPr/>
        <p:txBody>
          <a:bodyPr/>
          <a:lstStyle/>
          <a:p>
            <a:r>
              <a:rPr lang="en-AU" dirty="0"/>
              <a:t>Language about disability is important because it portrays a person’s attitude and perception regarding disability. </a:t>
            </a:r>
          </a:p>
          <a:p>
            <a:r>
              <a:rPr lang="en-AU" dirty="0"/>
              <a:t>Two main viewpoints on disability are the medical model of disability (where the disability is something to fix or cure) and the social model of disability (where society is not set up to accommodate difference).</a:t>
            </a:r>
          </a:p>
          <a:p>
            <a:endParaRPr lang="en-AU" dirty="0"/>
          </a:p>
          <a:p>
            <a:endParaRPr lang="en-AU" dirty="0"/>
          </a:p>
          <a:p>
            <a:endParaRPr lang="en-AU" dirty="0"/>
          </a:p>
          <a:p>
            <a:r>
              <a:rPr lang="en-AU" dirty="0"/>
              <a:t>When working with students with disability, use strengths-based language around disability, not deficit language.</a:t>
            </a:r>
          </a:p>
        </p:txBody>
      </p:sp>
      <p:pic>
        <p:nvPicPr>
          <p:cNvPr id="4" name="Content Placeholder 9" descr="Tweet from Gregory Mansfield: &quot;A wheelchair is not a barrier. Stairs are the barrier.&quot;">
            <a:extLst>
              <a:ext uri="{FF2B5EF4-FFF2-40B4-BE49-F238E27FC236}">
                <a16:creationId xmlns:a16="http://schemas.microsoft.com/office/drawing/2014/main" id="{672EC20B-3B64-4FE6-BC8E-B5CE6894533E}"/>
              </a:ext>
            </a:extLst>
          </p:cNvPr>
          <p:cNvPicPr>
            <a:picLocks noChangeAspect="1"/>
          </p:cNvPicPr>
          <p:nvPr/>
        </p:nvPicPr>
        <p:blipFill>
          <a:blip r:embed="rId3"/>
          <a:stretch>
            <a:fillRect/>
          </a:stretch>
        </p:blipFill>
        <p:spPr>
          <a:xfrm>
            <a:off x="1256564" y="3840517"/>
            <a:ext cx="4153260" cy="1044030"/>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154729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05A1-2765-4E35-8440-F0BFD442BAE0}"/>
              </a:ext>
            </a:extLst>
          </p:cNvPr>
          <p:cNvSpPr>
            <a:spLocks noGrp="1"/>
          </p:cNvSpPr>
          <p:nvPr>
            <p:ph type="title"/>
          </p:nvPr>
        </p:nvSpPr>
        <p:spPr/>
        <p:txBody>
          <a:bodyPr/>
          <a:lstStyle/>
          <a:p>
            <a:r>
              <a:rPr lang="en-US" dirty="0">
                <a:solidFill>
                  <a:srgbClr val="212121"/>
                </a:solidFill>
              </a:rPr>
              <a:t>What language should be used?</a:t>
            </a:r>
            <a:endParaRPr lang="en-AU" dirty="0">
              <a:solidFill>
                <a:srgbClr val="212121"/>
              </a:solidFill>
            </a:endParaRPr>
          </a:p>
        </p:txBody>
      </p:sp>
      <p:sp>
        <p:nvSpPr>
          <p:cNvPr id="3" name="Content Placeholder 2">
            <a:extLst>
              <a:ext uri="{FF2B5EF4-FFF2-40B4-BE49-F238E27FC236}">
                <a16:creationId xmlns:a16="http://schemas.microsoft.com/office/drawing/2014/main" id="{8DB04FAC-41D2-4587-B60B-4D93610CFC9A}"/>
              </a:ext>
            </a:extLst>
          </p:cNvPr>
          <p:cNvSpPr>
            <a:spLocks noGrp="1"/>
          </p:cNvSpPr>
          <p:nvPr>
            <p:ph idx="1"/>
          </p:nvPr>
        </p:nvSpPr>
        <p:spPr>
          <a:xfrm>
            <a:off x="818712" y="2222287"/>
            <a:ext cx="9954912" cy="3636511"/>
          </a:xfrm>
        </p:spPr>
        <p:txBody>
          <a:bodyPr/>
          <a:lstStyle/>
          <a:p>
            <a:r>
              <a:rPr lang="en-AU" dirty="0"/>
              <a:t>Firstly, it is important for career practitioners to ask whether the student is comfortable discussing disability. </a:t>
            </a:r>
            <a:br>
              <a:rPr lang="en-AU" dirty="0"/>
            </a:br>
            <a:r>
              <a:rPr lang="en-AU" dirty="0"/>
              <a:t>Example: </a:t>
            </a:r>
            <a:r>
              <a:rPr lang="en-AU" i="1" dirty="0"/>
              <a:t>“</a:t>
            </a:r>
            <a:r>
              <a:rPr lang="en-AU" dirty="0">
                <a:solidFill>
                  <a:schemeClr val="accent1">
                    <a:lumMod val="60000"/>
                    <a:lumOff val="40000"/>
                  </a:schemeClr>
                </a:solidFill>
              </a:rPr>
              <a:t>Do you have any condition or disability that you think will have an impact on the kind of job or career you’re interested in? Would you be okay with talking to me about this?</a:t>
            </a:r>
            <a:r>
              <a:rPr lang="en-AU" i="1" dirty="0"/>
              <a:t>”</a:t>
            </a:r>
          </a:p>
          <a:p>
            <a:r>
              <a:rPr lang="en-AU" dirty="0"/>
              <a:t>Also, let the student know that they do not have to share anything about their disability or condition that they are not comfortable with. </a:t>
            </a:r>
            <a:br>
              <a:rPr lang="en-AU" dirty="0"/>
            </a:br>
            <a:r>
              <a:rPr lang="en-AU" dirty="0"/>
              <a:t>Example: </a:t>
            </a:r>
            <a:r>
              <a:rPr lang="en-AU" i="1" dirty="0"/>
              <a:t>“</a:t>
            </a:r>
            <a:r>
              <a:rPr lang="en-AU" dirty="0">
                <a:solidFill>
                  <a:schemeClr val="accent1">
                    <a:lumMod val="60000"/>
                    <a:lumOff val="40000"/>
                  </a:schemeClr>
                </a:solidFill>
              </a:rPr>
              <a:t>You can tell me as much or as little about your condition or disability as you like. There is absolutely no pressure or requirement to disclose. My main priorities are that you feel safe and comfortable talking to me and that we can give the right kind of career advice for you.</a:t>
            </a:r>
            <a:r>
              <a:rPr lang="en-AU" dirty="0"/>
              <a:t>”</a:t>
            </a:r>
          </a:p>
        </p:txBody>
      </p:sp>
    </p:spTree>
    <p:extLst>
      <p:ext uri="{BB962C8B-B14F-4D97-AF65-F5344CB8AC3E}">
        <p14:creationId xmlns:p14="http://schemas.microsoft.com/office/powerpoint/2010/main" val="91422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05A1-2765-4E35-8440-F0BFD442BAE0}"/>
              </a:ext>
            </a:extLst>
          </p:cNvPr>
          <p:cNvSpPr>
            <a:spLocks noGrp="1"/>
          </p:cNvSpPr>
          <p:nvPr>
            <p:ph type="title"/>
          </p:nvPr>
        </p:nvSpPr>
        <p:spPr/>
        <p:txBody>
          <a:bodyPr/>
          <a:lstStyle/>
          <a:p>
            <a:r>
              <a:rPr lang="en-US" dirty="0">
                <a:solidFill>
                  <a:srgbClr val="212121"/>
                </a:solidFill>
              </a:rPr>
              <a:t>What language should be used?</a:t>
            </a:r>
            <a:endParaRPr lang="en-AU" dirty="0">
              <a:solidFill>
                <a:srgbClr val="212121"/>
              </a:solidFill>
            </a:endParaRPr>
          </a:p>
        </p:txBody>
      </p:sp>
      <p:sp>
        <p:nvSpPr>
          <p:cNvPr id="3" name="Content Placeholder 2">
            <a:extLst>
              <a:ext uri="{FF2B5EF4-FFF2-40B4-BE49-F238E27FC236}">
                <a16:creationId xmlns:a16="http://schemas.microsoft.com/office/drawing/2014/main" id="{8DB04FAC-41D2-4587-B60B-4D93610CFC9A}"/>
              </a:ext>
            </a:extLst>
          </p:cNvPr>
          <p:cNvSpPr>
            <a:spLocks noGrp="1"/>
          </p:cNvSpPr>
          <p:nvPr>
            <p:ph idx="1"/>
          </p:nvPr>
        </p:nvSpPr>
        <p:spPr>
          <a:xfrm>
            <a:off x="818712" y="2222287"/>
            <a:ext cx="7643363" cy="3636511"/>
          </a:xfrm>
        </p:spPr>
        <p:txBody>
          <a:bodyPr/>
          <a:lstStyle/>
          <a:p>
            <a:r>
              <a:rPr lang="en-US" dirty="0"/>
              <a:t>Until recently, people had been encouraged to use “person-first” language. This means that the person is identified first in the sentence, then the disability; for example, “</a:t>
            </a:r>
            <a:r>
              <a:rPr lang="en-US" dirty="0">
                <a:solidFill>
                  <a:schemeClr val="accent1">
                    <a:lumMod val="60000"/>
                    <a:lumOff val="40000"/>
                  </a:schemeClr>
                </a:solidFill>
              </a:rPr>
              <a:t>a person with autism</a:t>
            </a:r>
            <a:r>
              <a:rPr lang="en-US" dirty="0"/>
              <a:t>”.</a:t>
            </a:r>
          </a:p>
          <a:p>
            <a:r>
              <a:rPr lang="en-US" dirty="0"/>
              <a:t>Increasingly, the disability community is claiming the word disability, or their specific disability, as part of their identity; for example, “</a:t>
            </a:r>
            <a:r>
              <a:rPr lang="en-US" dirty="0">
                <a:solidFill>
                  <a:schemeClr val="accent1">
                    <a:lumMod val="60000"/>
                    <a:lumOff val="40000"/>
                  </a:schemeClr>
                </a:solidFill>
              </a:rPr>
              <a:t>I am autistic</a:t>
            </a:r>
            <a:r>
              <a:rPr lang="en-US" dirty="0"/>
              <a:t>”.</a:t>
            </a:r>
          </a:p>
          <a:p>
            <a:r>
              <a:rPr lang="en-AU" dirty="0"/>
              <a:t>Seek clarity around language from the students you work with as they will tell you which language they prefer.</a:t>
            </a:r>
          </a:p>
        </p:txBody>
      </p:sp>
      <p:pic>
        <p:nvPicPr>
          <p:cNvPr id="4" name="Picture 3" descr="Tweet from Laura McConnell about the use of identity-first language as an autistic person: &quot;I will never be a 'person with Autism' and I will never 'suffer with Autism' and I'll tell you very frankly too&quot;.">
            <a:extLst>
              <a:ext uri="{FF2B5EF4-FFF2-40B4-BE49-F238E27FC236}">
                <a16:creationId xmlns:a16="http://schemas.microsoft.com/office/drawing/2014/main" id="{9AC39020-EDAA-4684-8440-978C847DA4AB}"/>
              </a:ext>
            </a:extLst>
          </p:cNvPr>
          <p:cNvPicPr>
            <a:picLocks noChangeAspect="1"/>
          </p:cNvPicPr>
          <p:nvPr/>
        </p:nvPicPr>
        <p:blipFill>
          <a:blip r:embed="rId2"/>
          <a:stretch>
            <a:fillRect/>
          </a:stretch>
        </p:blipFill>
        <p:spPr>
          <a:xfrm>
            <a:off x="8679051" y="2504105"/>
            <a:ext cx="2966088" cy="3663396"/>
          </a:xfrm>
          <a:prstGeom prst="rect">
            <a:avLst/>
          </a:prstGeom>
        </p:spPr>
      </p:pic>
    </p:spTree>
    <p:extLst>
      <p:ext uri="{BB962C8B-B14F-4D97-AF65-F5344CB8AC3E}">
        <p14:creationId xmlns:p14="http://schemas.microsoft.com/office/powerpoint/2010/main" val="216218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3911-51D9-41C0-9842-980149A4A750}"/>
              </a:ext>
            </a:extLst>
          </p:cNvPr>
          <p:cNvSpPr>
            <a:spLocks noGrp="1"/>
          </p:cNvSpPr>
          <p:nvPr>
            <p:ph type="title"/>
          </p:nvPr>
        </p:nvSpPr>
        <p:spPr/>
        <p:txBody>
          <a:bodyPr/>
          <a:lstStyle/>
          <a:p>
            <a:r>
              <a:rPr lang="en-AU" dirty="0">
                <a:solidFill>
                  <a:srgbClr val="212121"/>
                </a:solidFill>
              </a:rPr>
              <a:t>If unsure, ask</a:t>
            </a:r>
          </a:p>
        </p:txBody>
      </p:sp>
      <p:sp>
        <p:nvSpPr>
          <p:cNvPr id="3" name="Content Placeholder 2">
            <a:extLst>
              <a:ext uri="{FF2B5EF4-FFF2-40B4-BE49-F238E27FC236}">
                <a16:creationId xmlns:a16="http://schemas.microsoft.com/office/drawing/2014/main" id="{271F2710-C881-4EF7-A96C-67AFFC514DFE}"/>
              </a:ext>
            </a:extLst>
          </p:cNvPr>
          <p:cNvSpPr>
            <a:spLocks noGrp="1"/>
          </p:cNvSpPr>
          <p:nvPr>
            <p:ph idx="1"/>
          </p:nvPr>
        </p:nvSpPr>
        <p:spPr/>
        <p:txBody>
          <a:bodyPr/>
          <a:lstStyle/>
          <a:p>
            <a:r>
              <a:rPr lang="en-US" dirty="0"/>
              <a:t>In your work as a career practitioner, be led by the student. If the student uses the person-first approach, then follow that lead. If they use a disability-as-identity approach, then follow that lead.</a:t>
            </a:r>
          </a:p>
          <a:p>
            <a:r>
              <a:rPr lang="en-US" dirty="0"/>
              <a:t>If unsure, ask how the person would like you to refer to their disability. Open and respectful discussion helps build trust.</a:t>
            </a:r>
            <a:endParaRPr lang="en-AU" dirty="0"/>
          </a:p>
          <a:p>
            <a:endParaRPr lang="en-AU" dirty="0"/>
          </a:p>
        </p:txBody>
      </p:sp>
    </p:spTree>
    <p:extLst>
      <p:ext uri="{BB962C8B-B14F-4D97-AF65-F5344CB8AC3E}">
        <p14:creationId xmlns:p14="http://schemas.microsoft.com/office/powerpoint/2010/main" val="233170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05A1-2765-4E35-8440-F0BFD442BAE0}"/>
              </a:ext>
            </a:extLst>
          </p:cNvPr>
          <p:cNvSpPr>
            <a:spLocks noGrp="1"/>
          </p:cNvSpPr>
          <p:nvPr>
            <p:ph type="title"/>
          </p:nvPr>
        </p:nvSpPr>
        <p:spPr/>
        <p:txBody>
          <a:bodyPr/>
          <a:lstStyle/>
          <a:p>
            <a:r>
              <a:rPr lang="en-US" dirty="0">
                <a:solidFill>
                  <a:srgbClr val="212121"/>
                </a:solidFill>
              </a:rPr>
              <a:t>Terms to avoid</a:t>
            </a:r>
            <a:endParaRPr lang="en-AU" dirty="0">
              <a:solidFill>
                <a:srgbClr val="212121"/>
              </a:solidFill>
            </a:endParaRPr>
          </a:p>
        </p:txBody>
      </p:sp>
      <p:sp>
        <p:nvSpPr>
          <p:cNvPr id="3" name="Content Placeholder 2">
            <a:extLst>
              <a:ext uri="{FF2B5EF4-FFF2-40B4-BE49-F238E27FC236}">
                <a16:creationId xmlns:a16="http://schemas.microsoft.com/office/drawing/2014/main" id="{8DB04FAC-41D2-4587-B60B-4D93610CFC9A}"/>
              </a:ext>
            </a:extLst>
          </p:cNvPr>
          <p:cNvSpPr>
            <a:spLocks noGrp="1"/>
          </p:cNvSpPr>
          <p:nvPr>
            <p:ph idx="1"/>
          </p:nvPr>
        </p:nvSpPr>
        <p:spPr/>
        <p:txBody>
          <a:bodyPr>
            <a:normAutofit/>
          </a:bodyPr>
          <a:lstStyle/>
          <a:p>
            <a:r>
              <a:rPr lang="en-US" dirty="0"/>
              <a:t>Avoid descriptions that suggest pity; for example, do not use “</a:t>
            </a:r>
            <a:r>
              <a:rPr lang="en-US" dirty="0">
                <a:solidFill>
                  <a:schemeClr val="accent1">
                    <a:lumMod val="60000"/>
                    <a:lumOff val="40000"/>
                  </a:schemeClr>
                </a:solidFill>
              </a:rPr>
              <a:t>afflicted by</a:t>
            </a:r>
            <a:r>
              <a:rPr lang="en-US" dirty="0"/>
              <a:t>”, “</a:t>
            </a:r>
            <a:r>
              <a:rPr lang="en-US" dirty="0">
                <a:solidFill>
                  <a:schemeClr val="accent1">
                    <a:lumMod val="60000"/>
                    <a:lumOff val="40000"/>
                  </a:schemeClr>
                </a:solidFill>
              </a:rPr>
              <a:t>suffering</a:t>
            </a:r>
            <a:r>
              <a:rPr lang="en-US" dirty="0"/>
              <a:t> </a:t>
            </a:r>
            <a:r>
              <a:rPr lang="en-US" dirty="0">
                <a:solidFill>
                  <a:schemeClr val="accent1">
                    <a:lumMod val="60000"/>
                    <a:lumOff val="40000"/>
                  </a:schemeClr>
                </a:solidFill>
              </a:rPr>
              <a:t>from</a:t>
            </a:r>
            <a:r>
              <a:rPr lang="en-US" dirty="0"/>
              <a:t>” or “</a:t>
            </a:r>
            <a:r>
              <a:rPr lang="en-US" dirty="0">
                <a:solidFill>
                  <a:schemeClr val="accent1">
                    <a:lumMod val="60000"/>
                    <a:lumOff val="40000"/>
                  </a:schemeClr>
                </a:solidFill>
              </a:rPr>
              <a:t>victim</a:t>
            </a:r>
            <a:r>
              <a:rPr lang="en-US" dirty="0"/>
              <a:t>”. Instead, use neutral language; for example, “</a:t>
            </a:r>
            <a:r>
              <a:rPr lang="en-US" dirty="0">
                <a:solidFill>
                  <a:schemeClr val="accent1">
                    <a:lumMod val="60000"/>
                    <a:lumOff val="40000"/>
                  </a:schemeClr>
                </a:solidFill>
              </a:rPr>
              <a:t>they have muscular dystrophy</a:t>
            </a:r>
            <a:r>
              <a:rPr lang="en-US" dirty="0"/>
              <a:t>”.</a:t>
            </a:r>
          </a:p>
          <a:p>
            <a:r>
              <a:rPr lang="en-AU" dirty="0"/>
              <a:t>Don’t describe a person as “being” their condition; for example, “</a:t>
            </a:r>
            <a:r>
              <a:rPr lang="en-AU" dirty="0">
                <a:solidFill>
                  <a:schemeClr val="accent1">
                    <a:lumMod val="60000"/>
                    <a:lumOff val="40000"/>
                  </a:schemeClr>
                </a:solidFill>
              </a:rPr>
              <a:t>Vanessa is paraplegic</a:t>
            </a:r>
            <a:r>
              <a:rPr lang="en-AU" dirty="0"/>
              <a:t>”. Instead say, “</a:t>
            </a:r>
            <a:r>
              <a:rPr lang="en-AU" dirty="0">
                <a:solidFill>
                  <a:schemeClr val="accent1">
                    <a:lumMod val="60000"/>
                    <a:lumOff val="40000"/>
                  </a:schemeClr>
                </a:solidFill>
              </a:rPr>
              <a:t>Vanessa has paraplegia</a:t>
            </a:r>
            <a:r>
              <a:rPr lang="en-AU" dirty="0"/>
              <a:t>”,</a:t>
            </a:r>
            <a:r>
              <a:rPr lang="en-AU" dirty="0">
                <a:solidFill>
                  <a:schemeClr val="accent1">
                    <a:lumMod val="60000"/>
                    <a:lumOff val="40000"/>
                  </a:schemeClr>
                </a:solidFill>
              </a:rPr>
              <a:t> </a:t>
            </a:r>
            <a:r>
              <a:rPr lang="en-AU" dirty="0"/>
              <a:t>unless the student uses identity-first language to describe themselves; for example, “</a:t>
            </a:r>
            <a:r>
              <a:rPr lang="en-AU" dirty="0">
                <a:solidFill>
                  <a:schemeClr val="accent1">
                    <a:lumMod val="60000"/>
                    <a:lumOff val="40000"/>
                  </a:schemeClr>
                </a:solidFill>
              </a:rPr>
              <a:t>Vanessa is Deaf</a:t>
            </a:r>
            <a:r>
              <a:rPr lang="en-AU" dirty="0"/>
              <a:t>”.</a:t>
            </a:r>
          </a:p>
          <a:p>
            <a:r>
              <a:rPr lang="en-AU" dirty="0"/>
              <a:t>Avoid describing someone as “</a:t>
            </a:r>
            <a:r>
              <a:rPr lang="en-AU" dirty="0">
                <a:solidFill>
                  <a:schemeClr val="accent1">
                    <a:lumMod val="60000"/>
                    <a:lumOff val="40000"/>
                  </a:schemeClr>
                </a:solidFill>
              </a:rPr>
              <a:t>wheelchair bound</a:t>
            </a:r>
            <a:r>
              <a:rPr lang="en-AU" dirty="0"/>
              <a:t>”. Instead, use the term “</a:t>
            </a:r>
            <a:r>
              <a:rPr lang="en-AU" dirty="0">
                <a:solidFill>
                  <a:schemeClr val="accent1">
                    <a:lumMod val="60000"/>
                    <a:lumOff val="40000"/>
                  </a:schemeClr>
                </a:solidFill>
              </a:rPr>
              <a:t>wheelchair user</a:t>
            </a:r>
            <a:r>
              <a:rPr lang="en-AU" dirty="0"/>
              <a:t>”.</a:t>
            </a:r>
          </a:p>
          <a:p>
            <a:r>
              <a:rPr lang="en-AU" dirty="0"/>
              <a:t>When discussing mental health, avoid referring to it as “</a:t>
            </a:r>
            <a:r>
              <a:rPr lang="en-AU" dirty="0">
                <a:solidFill>
                  <a:schemeClr val="accent1">
                    <a:lumMod val="60000"/>
                    <a:lumOff val="40000"/>
                  </a:schemeClr>
                </a:solidFill>
              </a:rPr>
              <a:t>mental illness</a:t>
            </a:r>
            <a:r>
              <a:rPr lang="en-AU" dirty="0"/>
              <a:t>”. Instead, use “</a:t>
            </a:r>
            <a:r>
              <a:rPr lang="en-AU" dirty="0">
                <a:solidFill>
                  <a:schemeClr val="accent1">
                    <a:lumMod val="60000"/>
                    <a:lumOff val="40000"/>
                  </a:schemeClr>
                </a:solidFill>
              </a:rPr>
              <a:t>mental health condition</a:t>
            </a:r>
            <a:r>
              <a:rPr lang="en-AU" dirty="0"/>
              <a:t>”.</a:t>
            </a:r>
          </a:p>
        </p:txBody>
      </p:sp>
    </p:spTree>
    <p:extLst>
      <p:ext uri="{BB962C8B-B14F-4D97-AF65-F5344CB8AC3E}">
        <p14:creationId xmlns:p14="http://schemas.microsoft.com/office/powerpoint/2010/main" val="116670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9009-708F-4816-BF39-553129D22B4C}"/>
              </a:ext>
            </a:extLst>
          </p:cNvPr>
          <p:cNvSpPr>
            <a:spLocks noGrp="1"/>
          </p:cNvSpPr>
          <p:nvPr>
            <p:ph type="title"/>
          </p:nvPr>
        </p:nvSpPr>
        <p:spPr/>
        <p:txBody>
          <a:bodyPr/>
          <a:lstStyle/>
          <a:p>
            <a:r>
              <a:rPr lang="en-AU" dirty="0">
                <a:solidFill>
                  <a:srgbClr val="212121"/>
                </a:solidFill>
              </a:rPr>
              <a:t>What if I get it wrong?</a:t>
            </a:r>
          </a:p>
        </p:txBody>
      </p:sp>
      <p:sp>
        <p:nvSpPr>
          <p:cNvPr id="3" name="Content Placeholder 2">
            <a:extLst>
              <a:ext uri="{FF2B5EF4-FFF2-40B4-BE49-F238E27FC236}">
                <a16:creationId xmlns:a16="http://schemas.microsoft.com/office/drawing/2014/main" id="{51482A9D-493E-4F47-AA01-2D997A77B5E0}"/>
              </a:ext>
            </a:extLst>
          </p:cNvPr>
          <p:cNvSpPr>
            <a:spLocks noGrp="1"/>
          </p:cNvSpPr>
          <p:nvPr>
            <p:ph idx="1"/>
          </p:nvPr>
        </p:nvSpPr>
        <p:spPr>
          <a:xfrm>
            <a:off x="818712" y="2222287"/>
            <a:ext cx="10045446" cy="3636511"/>
          </a:xfrm>
        </p:spPr>
        <p:txBody>
          <a:bodyPr/>
          <a:lstStyle/>
          <a:p>
            <a:r>
              <a:rPr lang="en-AU" dirty="0"/>
              <a:t>It is okay to be fearful about language; for example, you may wonder whether you are using the wrong terminology or whether your language is unintentionally offensive.</a:t>
            </a:r>
          </a:p>
          <a:p>
            <a:r>
              <a:rPr lang="en-AU" dirty="0"/>
              <a:t>We are all learning. Let your student know that you are committed to their comfort. Examples: </a:t>
            </a:r>
            <a:br>
              <a:rPr lang="en-AU" dirty="0"/>
            </a:br>
            <a:r>
              <a:rPr lang="en-AU" dirty="0"/>
              <a:t>“</a:t>
            </a:r>
            <a:r>
              <a:rPr lang="en-AU" dirty="0">
                <a:solidFill>
                  <a:schemeClr val="accent1">
                    <a:lumMod val="60000"/>
                    <a:lumOff val="40000"/>
                  </a:schemeClr>
                </a:solidFill>
              </a:rPr>
              <a:t>I don’t have a lot of experience talking about this disability or condition. Please let me know if I say something that upsets you.</a:t>
            </a:r>
            <a:r>
              <a:rPr lang="en-AU" dirty="0"/>
              <a:t>”</a:t>
            </a:r>
          </a:p>
          <a:p>
            <a:pPr marL="0" indent="0">
              <a:buNone/>
            </a:pPr>
            <a:r>
              <a:rPr lang="en-AU" dirty="0"/>
              <a:t>     “</a:t>
            </a:r>
            <a:r>
              <a:rPr lang="en-AU" dirty="0">
                <a:solidFill>
                  <a:schemeClr val="accent1">
                    <a:lumMod val="60000"/>
                    <a:lumOff val="40000"/>
                  </a:schemeClr>
                </a:solidFill>
              </a:rPr>
              <a:t>Please tell me if you have a preference for communicating around your disability.</a:t>
            </a:r>
            <a:r>
              <a:rPr lang="en-AU" dirty="0"/>
              <a:t>”</a:t>
            </a:r>
          </a:p>
          <a:p>
            <a:endParaRPr lang="en-AU" dirty="0"/>
          </a:p>
        </p:txBody>
      </p:sp>
    </p:spTree>
    <p:extLst>
      <p:ext uri="{BB962C8B-B14F-4D97-AF65-F5344CB8AC3E}">
        <p14:creationId xmlns:p14="http://schemas.microsoft.com/office/powerpoint/2010/main" val="212331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9009-708F-4816-BF39-553129D22B4C}"/>
              </a:ext>
            </a:extLst>
          </p:cNvPr>
          <p:cNvSpPr>
            <a:spLocks noGrp="1"/>
          </p:cNvSpPr>
          <p:nvPr>
            <p:ph type="title"/>
          </p:nvPr>
        </p:nvSpPr>
        <p:spPr/>
        <p:txBody>
          <a:bodyPr/>
          <a:lstStyle/>
          <a:p>
            <a:r>
              <a:rPr lang="en-AU" dirty="0">
                <a:solidFill>
                  <a:srgbClr val="212121"/>
                </a:solidFill>
              </a:rPr>
              <a:t>What if I get it wrong?</a:t>
            </a:r>
          </a:p>
        </p:txBody>
      </p:sp>
      <p:sp>
        <p:nvSpPr>
          <p:cNvPr id="3" name="Content Placeholder 2">
            <a:extLst>
              <a:ext uri="{FF2B5EF4-FFF2-40B4-BE49-F238E27FC236}">
                <a16:creationId xmlns:a16="http://schemas.microsoft.com/office/drawing/2014/main" id="{51482A9D-493E-4F47-AA01-2D997A77B5E0}"/>
              </a:ext>
            </a:extLst>
          </p:cNvPr>
          <p:cNvSpPr>
            <a:spLocks noGrp="1"/>
          </p:cNvSpPr>
          <p:nvPr>
            <p:ph idx="1"/>
          </p:nvPr>
        </p:nvSpPr>
        <p:spPr>
          <a:xfrm>
            <a:off x="818712" y="2222287"/>
            <a:ext cx="6739679" cy="3636511"/>
          </a:xfrm>
        </p:spPr>
        <p:txBody>
          <a:bodyPr/>
          <a:lstStyle/>
          <a:p>
            <a:r>
              <a:rPr lang="en-AU" dirty="0"/>
              <a:t>Seek out understanding in this area. Resources that explain more about language and disability are listed at the end of this slide presentation.</a:t>
            </a:r>
          </a:p>
          <a:p>
            <a:r>
              <a:rPr lang="en-AU" dirty="0"/>
              <a:t>Reassure the student that you are learning what language to use and you are open to correction. </a:t>
            </a:r>
          </a:p>
          <a:p>
            <a:pPr marL="0" indent="0">
              <a:buNone/>
            </a:pPr>
            <a:endParaRPr lang="en-AU" dirty="0"/>
          </a:p>
        </p:txBody>
      </p:sp>
      <p:pic>
        <p:nvPicPr>
          <p:cNvPr id="5" name="Picture 4" descr="Tweet from Imani Barbarin &quot;for those who are new to disability discourse around language and identity&quot;">
            <a:hlinkClick r:id="rId2"/>
            <a:extLst>
              <a:ext uri="{FF2B5EF4-FFF2-40B4-BE49-F238E27FC236}">
                <a16:creationId xmlns:a16="http://schemas.microsoft.com/office/drawing/2014/main" id="{68238E38-EE0F-48AA-A18E-1E002DAF787F}"/>
              </a:ext>
            </a:extLst>
          </p:cNvPr>
          <p:cNvPicPr>
            <a:picLocks noChangeAspect="1"/>
          </p:cNvPicPr>
          <p:nvPr/>
        </p:nvPicPr>
        <p:blipFill>
          <a:blip r:embed="rId3"/>
          <a:stretch>
            <a:fillRect/>
          </a:stretch>
        </p:blipFill>
        <p:spPr>
          <a:xfrm>
            <a:off x="8112047" y="2153658"/>
            <a:ext cx="3269951" cy="4562465"/>
          </a:xfrm>
          <a:prstGeom prst="rect">
            <a:avLst/>
          </a:prstGeom>
        </p:spPr>
      </p:pic>
    </p:spTree>
    <p:extLst>
      <p:ext uri="{BB962C8B-B14F-4D97-AF65-F5344CB8AC3E}">
        <p14:creationId xmlns:p14="http://schemas.microsoft.com/office/powerpoint/2010/main" val="1085024698"/>
      </p:ext>
    </p:extLst>
  </p:cSld>
  <p:clrMapOvr>
    <a:masterClrMapping/>
  </p:clrMapOvr>
</p:sld>
</file>

<file path=ppt/theme/theme1.xml><?xml version="1.0" encoding="utf-8"?>
<a:theme xmlns:a="http://schemas.openxmlformats.org/drawingml/2006/main" name="Quotable">
  <a:themeElements>
    <a:clrScheme name="Custom 3">
      <a:dk1>
        <a:sysClr val="windowText" lastClr="000000"/>
      </a:dk1>
      <a:lt1>
        <a:sysClr val="window" lastClr="FFFFFF"/>
      </a:lt1>
      <a:dk2>
        <a:srgbClr val="212121"/>
      </a:dk2>
      <a:lt2>
        <a:srgbClr val="636363"/>
      </a:lt2>
      <a:accent1>
        <a:srgbClr val="00ACA4"/>
      </a:accent1>
      <a:accent2>
        <a:srgbClr val="6FEBA0"/>
      </a:accent2>
      <a:accent3>
        <a:srgbClr val="B6DF5E"/>
      </a:accent3>
      <a:accent4>
        <a:srgbClr val="EFB251"/>
      </a:accent4>
      <a:accent5>
        <a:srgbClr val="EF755F"/>
      </a:accent5>
      <a:accent6>
        <a:srgbClr val="ED515C"/>
      </a:accent6>
      <a:hlink>
        <a:srgbClr val="FFFFFF"/>
      </a:hlink>
      <a:folHlink>
        <a:srgbClr val="FFFFFF"/>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859</TotalTime>
  <Words>1157</Words>
  <Application>Microsoft Office PowerPoint</Application>
  <PresentationFormat>Widescreen</PresentationFormat>
  <Paragraphs>70</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Century Gothic</vt:lpstr>
      <vt:lpstr>Segoe UI</vt:lpstr>
      <vt:lpstr>Wingdings 2</vt:lpstr>
      <vt:lpstr>Quotable</vt:lpstr>
      <vt:lpstr>A guide to language about disability</vt:lpstr>
      <vt:lpstr>Overview</vt:lpstr>
      <vt:lpstr>Why language is important</vt:lpstr>
      <vt:lpstr>What language should be used?</vt:lpstr>
      <vt:lpstr>What language should be used?</vt:lpstr>
      <vt:lpstr>If unsure, ask</vt:lpstr>
      <vt:lpstr>Terms to avoid</vt:lpstr>
      <vt:lpstr>What if I get it wrong?</vt:lpstr>
      <vt:lpstr>What if I get it wrong?</vt:lpstr>
      <vt:lpstr>Common terms</vt:lpstr>
      <vt:lpstr>First person:  Deaf terminology</vt:lpstr>
      <vt:lpstr>First person:  neurodiversity</vt:lpstr>
      <vt:lpstr>First person:  cerebral palsy</vt:lpstr>
      <vt:lpstr>Interested in learning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 guide to language</dc:title>
  <dc:creator>Reviewer</dc:creator>
  <cp:lastModifiedBy>Suzanne Richards</cp:lastModifiedBy>
  <cp:revision>48</cp:revision>
  <dcterms:created xsi:type="dcterms:W3CDTF">2022-04-25T03:25:32Z</dcterms:created>
  <dcterms:modified xsi:type="dcterms:W3CDTF">2023-02-06T04:34:10Z</dcterms:modified>
</cp:coreProperties>
</file>