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31" r:id="rId2"/>
    <p:sldId id="291" r:id="rId3"/>
    <p:sldId id="350" r:id="rId4"/>
    <p:sldId id="332" r:id="rId5"/>
    <p:sldId id="299" r:id="rId6"/>
    <p:sldId id="333" r:id="rId7"/>
    <p:sldId id="334" r:id="rId8"/>
    <p:sldId id="335" r:id="rId9"/>
    <p:sldId id="345" r:id="rId10"/>
    <p:sldId id="346" r:id="rId11"/>
    <p:sldId id="347" r:id="rId12"/>
    <p:sldId id="348" r:id="rId13"/>
    <p:sldId id="337" r:id="rId14"/>
    <p:sldId id="338" r:id="rId15"/>
    <p:sldId id="340" r:id="rId16"/>
    <p:sldId id="342" r:id="rId17"/>
    <p:sldId id="294" r:id="rId18"/>
    <p:sldId id="343" r:id="rId19"/>
    <p:sldId id="296" r:id="rId20"/>
    <p:sldId id="349" r:id="rId21"/>
    <p:sldId id="281" r:id="rId22"/>
    <p:sldId id="3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7A7"/>
    <a:srgbClr val="622D8C"/>
    <a:srgbClr val="129B57"/>
    <a:srgbClr val="26812D"/>
    <a:srgbClr val="5A2881"/>
    <a:srgbClr val="F3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41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0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56600-95E3-D341-8576-609EF41D972D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E4159-2554-F54C-A427-96E4FFCBEFB2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>
              <a:cs typeface="+mn-cs"/>
            </a:rPr>
            <a:t>He is deaf; communicates mainly by lip reading; sometimes uses an interpreter. Can speak for himself</a:t>
          </a:r>
          <a:endParaRPr lang="en-US" dirty="0">
            <a:solidFill>
              <a:schemeClr val="bg1"/>
            </a:solidFill>
          </a:endParaRPr>
        </a:p>
      </dgm:t>
    </dgm:pt>
    <dgm:pt modelId="{C715DD43-AFEB-AC45-999B-45EFB90E7CA9}" type="parTrans" cxnId="{7D52733C-C1F8-BB49-9820-4646F14CF3A7}">
      <dgm:prSet/>
      <dgm:spPr/>
      <dgm:t>
        <a:bodyPr/>
        <a:lstStyle/>
        <a:p>
          <a:endParaRPr lang="en-US"/>
        </a:p>
      </dgm:t>
    </dgm:pt>
    <dgm:pt modelId="{39CE1EE4-1F7D-8F4A-830E-40A98CAD383E}" type="sibTrans" cxnId="{7D52733C-C1F8-BB49-9820-4646F14CF3A7}">
      <dgm:prSet/>
      <dgm:spPr/>
      <dgm:t>
        <a:bodyPr/>
        <a:lstStyle/>
        <a:p>
          <a:endParaRPr lang="en-US"/>
        </a:p>
      </dgm:t>
    </dgm:pt>
    <dgm:pt modelId="{3CE15488-2C77-0D41-8D32-E3C1C6943C8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A 45 minute interview</a:t>
          </a:r>
          <a:endParaRPr lang="en-US" sz="1800" dirty="0"/>
        </a:p>
      </dgm:t>
    </dgm:pt>
    <dgm:pt modelId="{A8319BA0-39A2-BC4D-9FF8-D836F44D7832}" type="parTrans" cxnId="{EFBAED5F-5353-E541-9882-8ED3A7389310}">
      <dgm:prSet/>
      <dgm:spPr/>
      <dgm:t>
        <a:bodyPr/>
        <a:lstStyle/>
        <a:p>
          <a:endParaRPr lang="en-US"/>
        </a:p>
      </dgm:t>
    </dgm:pt>
    <dgm:pt modelId="{9ADD6586-AF01-7846-BF25-00D349E2A5D9}" type="sibTrans" cxnId="{EFBAED5F-5353-E541-9882-8ED3A7389310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DF47E904-5704-4B4D-BD13-CC8E004F372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A written exercise</a:t>
          </a:r>
          <a:endParaRPr lang="en-US" sz="1800" dirty="0"/>
        </a:p>
      </dgm:t>
    </dgm:pt>
    <dgm:pt modelId="{43DCBE84-2CF9-1B42-A9C7-F30101035C68}" type="parTrans" cxnId="{244EA9AC-846E-A746-9B5E-8A1C6BFB97A1}">
      <dgm:prSet/>
      <dgm:spPr/>
      <dgm:t>
        <a:bodyPr/>
        <a:lstStyle/>
        <a:p>
          <a:endParaRPr lang="en-US"/>
        </a:p>
      </dgm:t>
    </dgm:pt>
    <dgm:pt modelId="{4861D132-3DD9-2A41-BA80-38EBB80389AB}" type="sibTrans" cxnId="{244EA9AC-846E-A746-9B5E-8A1C6BFB97A1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EC7A646B-8FD3-3645-A905-A5F0C293A9FA}">
      <dgm:prSet phldrT="[Text]" custT="1"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73C6C0DC-2034-674D-95A1-885CC1B103FF}" type="sibTrans" cxnId="{731999C6-CFD6-3742-8C3C-C90F3B167F6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78265C37-CCA2-914F-A99D-B85D29A84110}" type="parTrans" cxnId="{731999C6-CFD6-3742-8C3C-C90F3B167F69}">
      <dgm:prSet/>
      <dgm:spPr/>
      <dgm:t>
        <a:bodyPr/>
        <a:lstStyle/>
        <a:p>
          <a:endParaRPr lang="en-US"/>
        </a:p>
      </dgm:t>
    </dgm:pt>
    <dgm:pt modelId="{E06C4DBE-4DFF-9141-B22F-A554B214E2C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A group discussion </a:t>
          </a:r>
        </a:p>
      </dgm:t>
    </dgm:pt>
    <dgm:pt modelId="{BAAF0E6D-680F-9745-A41E-2D0427534286}" type="parTrans" cxnId="{393BE7D6-A39B-B445-88E8-2F70695C126F}">
      <dgm:prSet/>
      <dgm:spPr/>
      <dgm:t>
        <a:bodyPr/>
        <a:lstStyle/>
        <a:p>
          <a:endParaRPr lang="en-US"/>
        </a:p>
      </dgm:t>
    </dgm:pt>
    <dgm:pt modelId="{4B641EB8-EDD8-A444-9BAE-C90BF8720DC6}" type="sibTrans" cxnId="{393BE7D6-A39B-B445-88E8-2F70695C126F}">
      <dgm:prSet/>
      <dgm:spPr/>
      <dgm:t>
        <a:bodyPr/>
        <a:lstStyle/>
        <a:p>
          <a:endParaRPr lang="en-US"/>
        </a:p>
      </dgm:t>
    </dgm:pt>
    <dgm:pt modelId="{9E960D0D-166C-B44A-A4E5-32EF82FC47FA}" type="pres">
      <dgm:prSet presAssocID="{F4B56600-95E3-D341-8576-609EF41D97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867E3A9-63D4-5842-9346-ACB9E0A444E9}" type="pres">
      <dgm:prSet presAssocID="{884E4159-2554-F54C-A427-96E4FFCBEFB2}" presName="centerShape" presStyleLbl="node0" presStyleIdx="0" presStyleCnt="1" custScaleX="124321" custScaleY="133978"/>
      <dgm:spPr/>
      <dgm:t>
        <a:bodyPr/>
        <a:lstStyle/>
        <a:p>
          <a:endParaRPr lang="en-AU"/>
        </a:p>
      </dgm:t>
    </dgm:pt>
    <dgm:pt modelId="{F32822C9-1834-F34E-8B65-13FFF0624890}" type="pres">
      <dgm:prSet presAssocID="{3CE15488-2C77-0D41-8D32-E3C1C6943C85}" presName="node" presStyleLbl="node1" presStyleIdx="0" presStyleCnt="3" custScaleX="161398" custScaleY="105087" custRadScaleRad="1096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48F52A-483C-894D-8AC0-4B7E2EB60E32}" type="pres">
      <dgm:prSet presAssocID="{3CE15488-2C77-0D41-8D32-E3C1C6943C85}" presName="dummy" presStyleCnt="0"/>
      <dgm:spPr/>
    </dgm:pt>
    <dgm:pt modelId="{0CFECF4E-A63E-BF4B-BF6A-7E8FF3FEC194}" type="pres">
      <dgm:prSet presAssocID="{9ADD6586-AF01-7846-BF25-00D349E2A5D9}" presName="sibTrans" presStyleLbl="sibTrans2D1" presStyleIdx="0" presStyleCnt="3"/>
      <dgm:spPr/>
      <dgm:t>
        <a:bodyPr/>
        <a:lstStyle/>
        <a:p>
          <a:endParaRPr lang="en-AU"/>
        </a:p>
      </dgm:t>
    </dgm:pt>
    <dgm:pt modelId="{ECE31F61-8CAE-FA43-879A-67E8A8C5D22A}" type="pres">
      <dgm:prSet presAssocID="{DF47E904-5704-4B4D-BD13-CC8E004F3727}" presName="node" presStyleLbl="node1" presStyleIdx="1" presStyleCnt="3" custScaleX="148738" custScaleY="99444" custRadScaleRad="110042" custRadScaleInc="-42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274A70F-92F5-6C45-B6CC-4C72A4101C99}" type="pres">
      <dgm:prSet presAssocID="{DF47E904-5704-4B4D-BD13-CC8E004F3727}" presName="dummy" presStyleCnt="0"/>
      <dgm:spPr/>
    </dgm:pt>
    <dgm:pt modelId="{4B23C2E3-AF94-6E48-8A64-D3159772B092}" type="pres">
      <dgm:prSet presAssocID="{4861D132-3DD9-2A41-BA80-38EBB80389AB}" presName="sibTrans" presStyleLbl="sibTrans2D1" presStyleIdx="1" presStyleCnt="3"/>
      <dgm:spPr/>
      <dgm:t>
        <a:bodyPr/>
        <a:lstStyle/>
        <a:p>
          <a:endParaRPr lang="en-AU"/>
        </a:p>
      </dgm:t>
    </dgm:pt>
    <dgm:pt modelId="{CFBAC732-0F48-D045-BCA1-67E2C878CF24}" type="pres">
      <dgm:prSet presAssocID="{E06C4DBE-4DFF-9141-B22F-A554B214E2CF}" presName="node" presStyleLbl="node1" presStyleIdx="2" presStyleCnt="3" custScaleX="137255" custRadScaleRad="104112" custRadScaleInc="-92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ACE68D7-C098-4D4C-B1C2-912E7A432755}" type="pres">
      <dgm:prSet presAssocID="{E06C4DBE-4DFF-9141-B22F-A554B214E2CF}" presName="dummy" presStyleCnt="0"/>
      <dgm:spPr/>
    </dgm:pt>
    <dgm:pt modelId="{31F518B2-0469-E643-9B05-0EE2DEB2F5F5}" type="pres">
      <dgm:prSet presAssocID="{4B641EB8-EDD8-A444-9BAE-C90BF8720DC6}" presName="sibTrans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EFBAED5F-5353-E541-9882-8ED3A7389310}" srcId="{884E4159-2554-F54C-A427-96E4FFCBEFB2}" destId="{3CE15488-2C77-0D41-8D32-E3C1C6943C85}" srcOrd="0" destOrd="0" parTransId="{A8319BA0-39A2-BC4D-9FF8-D836F44D7832}" sibTransId="{9ADD6586-AF01-7846-BF25-00D349E2A5D9}"/>
    <dgm:cxn modelId="{D2C0A7AF-FDFF-364B-B205-AC0CB8C865F3}" type="presOf" srcId="{4861D132-3DD9-2A41-BA80-38EBB80389AB}" destId="{4B23C2E3-AF94-6E48-8A64-D3159772B092}" srcOrd="0" destOrd="0" presId="urn:microsoft.com/office/officeart/2005/8/layout/radial6"/>
    <dgm:cxn modelId="{393BE7D6-A39B-B445-88E8-2F70695C126F}" srcId="{884E4159-2554-F54C-A427-96E4FFCBEFB2}" destId="{E06C4DBE-4DFF-9141-B22F-A554B214E2CF}" srcOrd="2" destOrd="0" parTransId="{BAAF0E6D-680F-9745-A41E-2D0427534286}" sibTransId="{4B641EB8-EDD8-A444-9BAE-C90BF8720DC6}"/>
    <dgm:cxn modelId="{E9131B34-F833-9D4A-9635-1E90BA661980}" type="presOf" srcId="{884E4159-2554-F54C-A427-96E4FFCBEFB2}" destId="{C867E3A9-63D4-5842-9346-ACB9E0A444E9}" srcOrd="0" destOrd="0" presId="urn:microsoft.com/office/officeart/2005/8/layout/radial6"/>
    <dgm:cxn modelId="{6D635088-7801-A24E-AFE7-A349ED5DC7FF}" type="presOf" srcId="{9ADD6586-AF01-7846-BF25-00D349E2A5D9}" destId="{0CFECF4E-A63E-BF4B-BF6A-7E8FF3FEC194}" srcOrd="0" destOrd="0" presId="urn:microsoft.com/office/officeart/2005/8/layout/radial6"/>
    <dgm:cxn modelId="{7D52733C-C1F8-BB49-9820-4646F14CF3A7}" srcId="{F4B56600-95E3-D341-8576-609EF41D972D}" destId="{884E4159-2554-F54C-A427-96E4FFCBEFB2}" srcOrd="0" destOrd="0" parTransId="{C715DD43-AFEB-AC45-999B-45EFB90E7CA9}" sibTransId="{39CE1EE4-1F7D-8F4A-830E-40A98CAD383E}"/>
    <dgm:cxn modelId="{731999C6-CFD6-3742-8C3C-C90F3B167F69}" srcId="{F4B56600-95E3-D341-8576-609EF41D972D}" destId="{EC7A646B-8FD3-3645-A905-A5F0C293A9FA}" srcOrd="1" destOrd="0" parTransId="{78265C37-CCA2-914F-A99D-B85D29A84110}" sibTransId="{73C6C0DC-2034-674D-95A1-885CC1B103FF}"/>
    <dgm:cxn modelId="{6FBE762B-72BB-1742-909C-80F087194E81}" type="presOf" srcId="{E06C4DBE-4DFF-9141-B22F-A554B214E2CF}" destId="{CFBAC732-0F48-D045-BCA1-67E2C878CF24}" srcOrd="0" destOrd="0" presId="urn:microsoft.com/office/officeart/2005/8/layout/radial6"/>
    <dgm:cxn modelId="{244EA9AC-846E-A746-9B5E-8A1C6BFB97A1}" srcId="{884E4159-2554-F54C-A427-96E4FFCBEFB2}" destId="{DF47E904-5704-4B4D-BD13-CC8E004F3727}" srcOrd="1" destOrd="0" parTransId="{43DCBE84-2CF9-1B42-A9C7-F30101035C68}" sibTransId="{4861D132-3DD9-2A41-BA80-38EBB80389AB}"/>
    <dgm:cxn modelId="{0B26DFF5-002F-3F48-9BDA-3C45C10AE96A}" type="presOf" srcId="{3CE15488-2C77-0D41-8D32-E3C1C6943C85}" destId="{F32822C9-1834-F34E-8B65-13FFF0624890}" srcOrd="0" destOrd="0" presId="urn:microsoft.com/office/officeart/2005/8/layout/radial6"/>
    <dgm:cxn modelId="{27F2F557-6A1D-454F-ADE1-4864D7EBF88E}" type="presOf" srcId="{F4B56600-95E3-D341-8576-609EF41D972D}" destId="{9E960D0D-166C-B44A-A4E5-32EF82FC47FA}" srcOrd="0" destOrd="0" presId="urn:microsoft.com/office/officeart/2005/8/layout/radial6"/>
    <dgm:cxn modelId="{693A6578-EC31-AD4B-84B1-CA3D126CB26E}" type="presOf" srcId="{4B641EB8-EDD8-A444-9BAE-C90BF8720DC6}" destId="{31F518B2-0469-E643-9B05-0EE2DEB2F5F5}" srcOrd="0" destOrd="0" presId="urn:microsoft.com/office/officeart/2005/8/layout/radial6"/>
    <dgm:cxn modelId="{2D26BE72-0A03-F146-8006-2C1FA4D8628A}" type="presOf" srcId="{DF47E904-5704-4B4D-BD13-CC8E004F3727}" destId="{ECE31F61-8CAE-FA43-879A-67E8A8C5D22A}" srcOrd="0" destOrd="0" presId="urn:microsoft.com/office/officeart/2005/8/layout/radial6"/>
    <dgm:cxn modelId="{D71E41D5-B970-7B4D-A88A-8EE474CD7B88}" type="presParOf" srcId="{9E960D0D-166C-B44A-A4E5-32EF82FC47FA}" destId="{C867E3A9-63D4-5842-9346-ACB9E0A444E9}" srcOrd="0" destOrd="0" presId="urn:microsoft.com/office/officeart/2005/8/layout/radial6"/>
    <dgm:cxn modelId="{1C0F4F46-3E1E-AA41-9875-A65F6C46DD05}" type="presParOf" srcId="{9E960D0D-166C-B44A-A4E5-32EF82FC47FA}" destId="{F32822C9-1834-F34E-8B65-13FFF0624890}" srcOrd="1" destOrd="0" presId="urn:microsoft.com/office/officeart/2005/8/layout/radial6"/>
    <dgm:cxn modelId="{763058E5-289F-9248-A0E2-0AF04B0B4CDB}" type="presParOf" srcId="{9E960D0D-166C-B44A-A4E5-32EF82FC47FA}" destId="{A148F52A-483C-894D-8AC0-4B7E2EB60E32}" srcOrd="2" destOrd="0" presId="urn:microsoft.com/office/officeart/2005/8/layout/radial6"/>
    <dgm:cxn modelId="{249F6B5F-EDE2-7346-B9EB-4CF565D0C4B6}" type="presParOf" srcId="{9E960D0D-166C-B44A-A4E5-32EF82FC47FA}" destId="{0CFECF4E-A63E-BF4B-BF6A-7E8FF3FEC194}" srcOrd="3" destOrd="0" presId="urn:microsoft.com/office/officeart/2005/8/layout/radial6"/>
    <dgm:cxn modelId="{52974FAC-68B1-9E46-AB3C-4DB57254469B}" type="presParOf" srcId="{9E960D0D-166C-B44A-A4E5-32EF82FC47FA}" destId="{ECE31F61-8CAE-FA43-879A-67E8A8C5D22A}" srcOrd="4" destOrd="0" presId="urn:microsoft.com/office/officeart/2005/8/layout/radial6"/>
    <dgm:cxn modelId="{FAE5B640-EB3E-FF40-8CD7-24750DA87605}" type="presParOf" srcId="{9E960D0D-166C-B44A-A4E5-32EF82FC47FA}" destId="{7274A70F-92F5-6C45-B6CC-4C72A4101C99}" srcOrd="5" destOrd="0" presId="urn:microsoft.com/office/officeart/2005/8/layout/radial6"/>
    <dgm:cxn modelId="{23F1BF6D-578B-F74B-A5C9-7CF3FD54E743}" type="presParOf" srcId="{9E960D0D-166C-B44A-A4E5-32EF82FC47FA}" destId="{4B23C2E3-AF94-6E48-8A64-D3159772B092}" srcOrd="6" destOrd="0" presId="urn:microsoft.com/office/officeart/2005/8/layout/radial6"/>
    <dgm:cxn modelId="{93AB58EA-03E9-4D4D-802A-379E9DB4E703}" type="presParOf" srcId="{9E960D0D-166C-B44A-A4E5-32EF82FC47FA}" destId="{CFBAC732-0F48-D045-BCA1-67E2C878CF24}" srcOrd="7" destOrd="0" presId="urn:microsoft.com/office/officeart/2005/8/layout/radial6"/>
    <dgm:cxn modelId="{8A9E2229-F0C9-CC47-BEF1-E83C286D631D}" type="presParOf" srcId="{9E960D0D-166C-B44A-A4E5-32EF82FC47FA}" destId="{FACE68D7-C098-4D4C-B1C2-912E7A432755}" srcOrd="8" destOrd="0" presId="urn:microsoft.com/office/officeart/2005/8/layout/radial6"/>
    <dgm:cxn modelId="{DC5E4D49-9336-FA4F-8100-945B5D8FAD89}" type="presParOf" srcId="{9E960D0D-166C-B44A-A4E5-32EF82FC47FA}" destId="{31F518B2-0469-E643-9B05-0EE2DEB2F5F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56600-95E3-D341-8576-609EF41D972D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E4159-2554-F54C-A427-96E4FFCBEFB2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The applicant must</a:t>
          </a:r>
          <a:r>
            <a:rPr lang="is-IS" b="1" dirty="0">
              <a:solidFill>
                <a:schemeClr val="bg1"/>
              </a:solidFill>
            </a:rPr>
            <a:t>…</a:t>
          </a:r>
          <a:endParaRPr lang="en-US" dirty="0">
            <a:solidFill>
              <a:schemeClr val="bg1"/>
            </a:solidFill>
          </a:endParaRPr>
        </a:p>
      </dgm:t>
    </dgm:pt>
    <dgm:pt modelId="{C715DD43-AFEB-AC45-999B-45EFB90E7CA9}" type="parTrans" cxnId="{7D52733C-C1F8-BB49-9820-4646F14CF3A7}">
      <dgm:prSet/>
      <dgm:spPr/>
      <dgm:t>
        <a:bodyPr/>
        <a:lstStyle/>
        <a:p>
          <a:endParaRPr lang="en-US"/>
        </a:p>
      </dgm:t>
    </dgm:pt>
    <dgm:pt modelId="{39CE1EE4-1F7D-8F4A-830E-40A98CAD383E}" type="sibTrans" cxnId="{7D52733C-C1F8-BB49-9820-4646F14CF3A7}">
      <dgm:prSet/>
      <dgm:spPr/>
      <dgm:t>
        <a:bodyPr/>
        <a:lstStyle/>
        <a:p>
          <a:endParaRPr lang="en-US"/>
        </a:p>
      </dgm:t>
    </dgm:pt>
    <dgm:pt modelId="{D1B94294-0B8F-FA4B-92FE-8670D8E72D5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/>
            <a:t>Engage in conversation</a:t>
          </a:r>
          <a:endParaRPr lang="en-US" sz="1400" dirty="0"/>
        </a:p>
      </dgm:t>
    </dgm:pt>
    <dgm:pt modelId="{0D2FA906-D9C4-8B4B-9776-858B52849E08}" type="parTrans" cxnId="{25AF565D-4F99-F340-A752-403C7D059FDD}">
      <dgm:prSet/>
      <dgm:spPr/>
      <dgm:t>
        <a:bodyPr/>
        <a:lstStyle/>
        <a:p>
          <a:endParaRPr lang="en-US"/>
        </a:p>
      </dgm:t>
    </dgm:pt>
    <dgm:pt modelId="{E4327C7F-23BB-2D42-B91A-0C89D2EDFDF4}" type="sibTrans" cxnId="{25AF565D-4F99-F340-A752-403C7D059FDD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3CE15488-2C77-0D41-8D32-E3C1C6943C8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altLang="en-US" sz="1400" dirty="0"/>
            <a:t>Be honest about what they require</a:t>
          </a:r>
          <a:endParaRPr lang="en-US" sz="1400" dirty="0"/>
        </a:p>
      </dgm:t>
    </dgm:pt>
    <dgm:pt modelId="{A8319BA0-39A2-BC4D-9FF8-D836F44D7832}" type="parTrans" cxnId="{EFBAED5F-5353-E541-9882-8ED3A7389310}">
      <dgm:prSet/>
      <dgm:spPr/>
      <dgm:t>
        <a:bodyPr/>
        <a:lstStyle/>
        <a:p>
          <a:endParaRPr lang="en-US"/>
        </a:p>
      </dgm:t>
    </dgm:pt>
    <dgm:pt modelId="{9ADD6586-AF01-7846-BF25-00D349E2A5D9}" type="sibTrans" cxnId="{EFBAED5F-5353-E541-9882-8ED3A7389310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DF47E904-5704-4B4D-BD13-CC8E004F372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400" dirty="0"/>
            <a:t>Become an expert in what they require</a:t>
          </a:r>
          <a:endParaRPr lang="en-US" sz="1400" dirty="0"/>
        </a:p>
      </dgm:t>
    </dgm:pt>
    <dgm:pt modelId="{43DCBE84-2CF9-1B42-A9C7-F30101035C68}" type="parTrans" cxnId="{244EA9AC-846E-A746-9B5E-8A1C6BFB97A1}">
      <dgm:prSet/>
      <dgm:spPr/>
      <dgm:t>
        <a:bodyPr/>
        <a:lstStyle/>
        <a:p>
          <a:endParaRPr lang="en-US"/>
        </a:p>
      </dgm:t>
    </dgm:pt>
    <dgm:pt modelId="{4861D132-3DD9-2A41-BA80-38EBB80389AB}" type="sibTrans" cxnId="{244EA9AC-846E-A746-9B5E-8A1C6BFB97A1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EC7A646B-8FD3-3645-A905-A5F0C293A9F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dirty="0"/>
            <a:t>Help the employer to understand their requirements</a:t>
          </a:r>
          <a:endParaRPr lang="en-US" sz="1400" dirty="0"/>
        </a:p>
      </dgm:t>
    </dgm:pt>
    <dgm:pt modelId="{78265C37-CCA2-914F-A99D-B85D29A84110}" type="parTrans" cxnId="{731999C6-CFD6-3742-8C3C-C90F3B167F69}">
      <dgm:prSet/>
      <dgm:spPr/>
      <dgm:t>
        <a:bodyPr/>
        <a:lstStyle/>
        <a:p>
          <a:endParaRPr lang="en-US"/>
        </a:p>
      </dgm:t>
    </dgm:pt>
    <dgm:pt modelId="{73C6C0DC-2034-674D-95A1-885CC1B103FF}" type="sibTrans" cxnId="{731999C6-CFD6-3742-8C3C-C90F3B167F6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E960D0D-166C-B44A-A4E5-32EF82FC47FA}" type="pres">
      <dgm:prSet presAssocID="{F4B56600-95E3-D341-8576-609EF41D97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867E3A9-63D4-5842-9346-ACB9E0A444E9}" type="pres">
      <dgm:prSet presAssocID="{884E4159-2554-F54C-A427-96E4FFCBEFB2}" presName="centerShape" presStyleLbl="node0" presStyleIdx="0" presStyleCnt="1" custScaleX="110991" custScaleY="111017"/>
      <dgm:spPr/>
      <dgm:t>
        <a:bodyPr/>
        <a:lstStyle/>
        <a:p>
          <a:endParaRPr lang="en-AU"/>
        </a:p>
      </dgm:t>
    </dgm:pt>
    <dgm:pt modelId="{2EA08682-840E-234D-AB46-16DD5EE214D7}" type="pres">
      <dgm:prSet presAssocID="{D1B94294-0B8F-FA4B-92FE-8670D8E72D5D}" presName="node" presStyleLbl="node1" presStyleIdx="0" presStyleCnt="4" custScaleX="161398" custScaleY="10508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3941CA-EB18-C44C-AF17-EA4D029AA3DE}" type="pres">
      <dgm:prSet presAssocID="{D1B94294-0B8F-FA4B-92FE-8670D8E72D5D}" presName="dummy" presStyleCnt="0"/>
      <dgm:spPr/>
    </dgm:pt>
    <dgm:pt modelId="{D92894ED-CCB1-1B42-A8CE-4685761802D4}" type="pres">
      <dgm:prSet presAssocID="{E4327C7F-23BB-2D42-B91A-0C89D2EDFDF4}" presName="sibTrans" presStyleLbl="sibTrans2D1" presStyleIdx="0" presStyleCnt="4"/>
      <dgm:spPr/>
      <dgm:t>
        <a:bodyPr/>
        <a:lstStyle/>
        <a:p>
          <a:endParaRPr lang="en-AU"/>
        </a:p>
      </dgm:t>
    </dgm:pt>
    <dgm:pt modelId="{F32822C9-1834-F34E-8B65-13FFF0624890}" type="pres">
      <dgm:prSet presAssocID="{3CE15488-2C77-0D41-8D32-E3C1C6943C85}" presName="node" presStyleLbl="node1" presStyleIdx="1" presStyleCnt="4" custScaleX="161398" custScaleY="105087" custRadScaleRad="1096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48F52A-483C-894D-8AC0-4B7E2EB60E32}" type="pres">
      <dgm:prSet presAssocID="{3CE15488-2C77-0D41-8D32-E3C1C6943C85}" presName="dummy" presStyleCnt="0"/>
      <dgm:spPr/>
    </dgm:pt>
    <dgm:pt modelId="{0CFECF4E-A63E-BF4B-BF6A-7E8FF3FEC194}" type="pres">
      <dgm:prSet presAssocID="{9ADD6586-AF01-7846-BF25-00D349E2A5D9}" presName="sibTrans" presStyleLbl="sibTrans2D1" presStyleIdx="1" presStyleCnt="4"/>
      <dgm:spPr/>
      <dgm:t>
        <a:bodyPr/>
        <a:lstStyle/>
        <a:p>
          <a:endParaRPr lang="en-AU"/>
        </a:p>
      </dgm:t>
    </dgm:pt>
    <dgm:pt modelId="{ECE31F61-8CAE-FA43-879A-67E8A8C5D22A}" type="pres">
      <dgm:prSet presAssocID="{DF47E904-5704-4B4D-BD13-CC8E004F3727}" presName="node" presStyleLbl="node1" presStyleIdx="2" presStyleCnt="4" custScaleX="161398" custScaleY="10508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274A70F-92F5-6C45-B6CC-4C72A4101C99}" type="pres">
      <dgm:prSet presAssocID="{DF47E904-5704-4B4D-BD13-CC8E004F3727}" presName="dummy" presStyleCnt="0"/>
      <dgm:spPr/>
    </dgm:pt>
    <dgm:pt modelId="{4B23C2E3-AF94-6E48-8A64-D3159772B092}" type="pres">
      <dgm:prSet presAssocID="{4861D132-3DD9-2A41-BA80-38EBB80389AB}" presName="sibTrans" presStyleLbl="sibTrans2D1" presStyleIdx="2" presStyleCnt="4"/>
      <dgm:spPr/>
      <dgm:t>
        <a:bodyPr/>
        <a:lstStyle/>
        <a:p>
          <a:endParaRPr lang="en-AU"/>
        </a:p>
      </dgm:t>
    </dgm:pt>
    <dgm:pt modelId="{C0C794D1-3054-E04A-8D5F-0E45470BA01D}" type="pres">
      <dgm:prSet presAssocID="{EC7A646B-8FD3-3645-A905-A5F0C293A9FA}" presName="node" presStyleLbl="node1" presStyleIdx="3" presStyleCnt="4" custScaleX="161398" custScaleY="105087" custRadScaleRad="110067" custRadScaleInc="-551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6CDF24-1FDF-4A47-9E4C-64DD019EF707}" type="pres">
      <dgm:prSet presAssocID="{EC7A646B-8FD3-3645-A905-A5F0C293A9FA}" presName="dummy" presStyleCnt="0"/>
      <dgm:spPr/>
    </dgm:pt>
    <dgm:pt modelId="{542D7DB1-F8B5-F946-9274-568F16AFC8C8}" type="pres">
      <dgm:prSet presAssocID="{73C6C0DC-2034-674D-95A1-885CC1B103FF}" presName="sibTrans" presStyleLbl="sibTrans2D1" presStyleIdx="3" presStyleCnt="4"/>
      <dgm:spPr/>
      <dgm:t>
        <a:bodyPr/>
        <a:lstStyle/>
        <a:p>
          <a:endParaRPr lang="en-AU"/>
        </a:p>
      </dgm:t>
    </dgm:pt>
  </dgm:ptLst>
  <dgm:cxnLst>
    <dgm:cxn modelId="{EFBAED5F-5353-E541-9882-8ED3A7389310}" srcId="{884E4159-2554-F54C-A427-96E4FFCBEFB2}" destId="{3CE15488-2C77-0D41-8D32-E3C1C6943C85}" srcOrd="1" destOrd="0" parTransId="{A8319BA0-39A2-BC4D-9FF8-D836F44D7832}" sibTransId="{9ADD6586-AF01-7846-BF25-00D349E2A5D9}"/>
    <dgm:cxn modelId="{BF44F822-D341-0E4D-B67A-8BF3DEB40E60}" type="presOf" srcId="{DF47E904-5704-4B4D-BD13-CC8E004F3727}" destId="{ECE31F61-8CAE-FA43-879A-67E8A8C5D22A}" srcOrd="0" destOrd="0" presId="urn:microsoft.com/office/officeart/2005/8/layout/radial6"/>
    <dgm:cxn modelId="{4CD75E48-E7CF-BA4D-863E-CED0364C6362}" type="presOf" srcId="{E4327C7F-23BB-2D42-B91A-0C89D2EDFDF4}" destId="{D92894ED-CCB1-1B42-A8CE-4685761802D4}" srcOrd="0" destOrd="0" presId="urn:microsoft.com/office/officeart/2005/8/layout/radial6"/>
    <dgm:cxn modelId="{CE37FBB8-90C1-A640-93BD-4219C1299241}" type="presOf" srcId="{3CE15488-2C77-0D41-8D32-E3C1C6943C85}" destId="{F32822C9-1834-F34E-8B65-13FFF0624890}" srcOrd="0" destOrd="0" presId="urn:microsoft.com/office/officeart/2005/8/layout/radial6"/>
    <dgm:cxn modelId="{7D52733C-C1F8-BB49-9820-4646F14CF3A7}" srcId="{F4B56600-95E3-D341-8576-609EF41D972D}" destId="{884E4159-2554-F54C-A427-96E4FFCBEFB2}" srcOrd="0" destOrd="0" parTransId="{C715DD43-AFEB-AC45-999B-45EFB90E7CA9}" sibTransId="{39CE1EE4-1F7D-8F4A-830E-40A98CAD383E}"/>
    <dgm:cxn modelId="{731999C6-CFD6-3742-8C3C-C90F3B167F69}" srcId="{884E4159-2554-F54C-A427-96E4FFCBEFB2}" destId="{EC7A646B-8FD3-3645-A905-A5F0C293A9FA}" srcOrd="3" destOrd="0" parTransId="{78265C37-CCA2-914F-A99D-B85D29A84110}" sibTransId="{73C6C0DC-2034-674D-95A1-885CC1B103FF}"/>
    <dgm:cxn modelId="{206B5D51-78BD-C04D-A39B-11307A44BD11}" type="presOf" srcId="{F4B56600-95E3-D341-8576-609EF41D972D}" destId="{9E960D0D-166C-B44A-A4E5-32EF82FC47FA}" srcOrd="0" destOrd="0" presId="urn:microsoft.com/office/officeart/2005/8/layout/radial6"/>
    <dgm:cxn modelId="{25AF565D-4F99-F340-A752-403C7D059FDD}" srcId="{884E4159-2554-F54C-A427-96E4FFCBEFB2}" destId="{D1B94294-0B8F-FA4B-92FE-8670D8E72D5D}" srcOrd="0" destOrd="0" parTransId="{0D2FA906-D9C4-8B4B-9776-858B52849E08}" sibTransId="{E4327C7F-23BB-2D42-B91A-0C89D2EDFDF4}"/>
    <dgm:cxn modelId="{7C435032-2A92-F842-A12C-47B331D59567}" type="presOf" srcId="{EC7A646B-8FD3-3645-A905-A5F0C293A9FA}" destId="{C0C794D1-3054-E04A-8D5F-0E45470BA01D}" srcOrd="0" destOrd="0" presId="urn:microsoft.com/office/officeart/2005/8/layout/radial6"/>
    <dgm:cxn modelId="{D29E8386-9DFD-8648-8875-BBCB966CF9DC}" type="presOf" srcId="{73C6C0DC-2034-674D-95A1-885CC1B103FF}" destId="{542D7DB1-F8B5-F946-9274-568F16AFC8C8}" srcOrd="0" destOrd="0" presId="urn:microsoft.com/office/officeart/2005/8/layout/radial6"/>
    <dgm:cxn modelId="{7CB554A3-2FD2-CB42-A64A-FF98C8AB8B40}" type="presOf" srcId="{4861D132-3DD9-2A41-BA80-38EBB80389AB}" destId="{4B23C2E3-AF94-6E48-8A64-D3159772B092}" srcOrd="0" destOrd="0" presId="urn:microsoft.com/office/officeart/2005/8/layout/radial6"/>
    <dgm:cxn modelId="{244EA9AC-846E-A746-9B5E-8A1C6BFB97A1}" srcId="{884E4159-2554-F54C-A427-96E4FFCBEFB2}" destId="{DF47E904-5704-4B4D-BD13-CC8E004F3727}" srcOrd="2" destOrd="0" parTransId="{43DCBE84-2CF9-1B42-A9C7-F30101035C68}" sibTransId="{4861D132-3DD9-2A41-BA80-38EBB80389AB}"/>
    <dgm:cxn modelId="{CC1353A3-83B8-5448-9926-27BB3A45409B}" type="presOf" srcId="{D1B94294-0B8F-FA4B-92FE-8670D8E72D5D}" destId="{2EA08682-840E-234D-AB46-16DD5EE214D7}" srcOrd="0" destOrd="0" presId="urn:microsoft.com/office/officeart/2005/8/layout/radial6"/>
    <dgm:cxn modelId="{83804D28-8934-874C-B002-2CA53807EA69}" type="presOf" srcId="{884E4159-2554-F54C-A427-96E4FFCBEFB2}" destId="{C867E3A9-63D4-5842-9346-ACB9E0A444E9}" srcOrd="0" destOrd="0" presId="urn:microsoft.com/office/officeart/2005/8/layout/radial6"/>
    <dgm:cxn modelId="{0BF170A3-7057-9848-AD4D-DB1534C73D4A}" type="presOf" srcId="{9ADD6586-AF01-7846-BF25-00D349E2A5D9}" destId="{0CFECF4E-A63E-BF4B-BF6A-7E8FF3FEC194}" srcOrd="0" destOrd="0" presId="urn:microsoft.com/office/officeart/2005/8/layout/radial6"/>
    <dgm:cxn modelId="{3539A18A-5F4C-F841-8BB1-1634649E0D23}" type="presParOf" srcId="{9E960D0D-166C-B44A-A4E5-32EF82FC47FA}" destId="{C867E3A9-63D4-5842-9346-ACB9E0A444E9}" srcOrd="0" destOrd="0" presId="urn:microsoft.com/office/officeart/2005/8/layout/radial6"/>
    <dgm:cxn modelId="{B37D9FA5-ECFD-154D-BC55-558A25E2372A}" type="presParOf" srcId="{9E960D0D-166C-B44A-A4E5-32EF82FC47FA}" destId="{2EA08682-840E-234D-AB46-16DD5EE214D7}" srcOrd="1" destOrd="0" presId="urn:microsoft.com/office/officeart/2005/8/layout/radial6"/>
    <dgm:cxn modelId="{27C6869F-23EF-6A48-A902-8FB97F838162}" type="presParOf" srcId="{9E960D0D-166C-B44A-A4E5-32EF82FC47FA}" destId="{123941CA-EB18-C44C-AF17-EA4D029AA3DE}" srcOrd="2" destOrd="0" presId="urn:microsoft.com/office/officeart/2005/8/layout/radial6"/>
    <dgm:cxn modelId="{65AC60B5-3D47-9145-B2CB-95AA48264448}" type="presParOf" srcId="{9E960D0D-166C-B44A-A4E5-32EF82FC47FA}" destId="{D92894ED-CCB1-1B42-A8CE-4685761802D4}" srcOrd="3" destOrd="0" presId="urn:microsoft.com/office/officeart/2005/8/layout/radial6"/>
    <dgm:cxn modelId="{09FB2F27-63E2-AD47-AD36-9B5B547AE154}" type="presParOf" srcId="{9E960D0D-166C-B44A-A4E5-32EF82FC47FA}" destId="{F32822C9-1834-F34E-8B65-13FFF0624890}" srcOrd="4" destOrd="0" presId="urn:microsoft.com/office/officeart/2005/8/layout/radial6"/>
    <dgm:cxn modelId="{F587C615-D778-7B4D-9929-6724E32F0060}" type="presParOf" srcId="{9E960D0D-166C-B44A-A4E5-32EF82FC47FA}" destId="{A148F52A-483C-894D-8AC0-4B7E2EB60E32}" srcOrd="5" destOrd="0" presId="urn:microsoft.com/office/officeart/2005/8/layout/radial6"/>
    <dgm:cxn modelId="{DF0D0385-1B7A-C341-8AC2-A66851EBD935}" type="presParOf" srcId="{9E960D0D-166C-B44A-A4E5-32EF82FC47FA}" destId="{0CFECF4E-A63E-BF4B-BF6A-7E8FF3FEC194}" srcOrd="6" destOrd="0" presId="urn:microsoft.com/office/officeart/2005/8/layout/radial6"/>
    <dgm:cxn modelId="{42927A64-18CC-1D43-950F-FCB0A993C0F3}" type="presParOf" srcId="{9E960D0D-166C-B44A-A4E5-32EF82FC47FA}" destId="{ECE31F61-8CAE-FA43-879A-67E8A8C5D22A}" srcOrd="7" destOrd="0" presId="urn:microsoft.com/office/officeart/2005/8/layout/radial6"/>
    <dgm:cxn modelId="{E5DF4409-830F-CC42-8CD5-5D3853DB0FA2}" type="presParOf" srcId="{9E960D0D-166C-B44A-A4E5-32EF82FC47FA}" destId="{7274A70F-92F5-6C45-B6CC-4C72A4101C99}" srcOrd="8" destOrd="0" presId="urn:microsoft.com/office/officeart/2005/8/layout/radial6"/>
    <dgm:cxn modelId="{91FC738B-73C0-134E-AF3D-6AED939003B7}" type="presParOf" srcId="{9E960D0D-166C-B44A-A4E5-32EF82FC47FA}" destId="{4B23C2E3-AF94-6E48-8A64-D3159772B092}" srcOrd="9" destOrd="0" presId="urn:microsoft.com/office/officeart/2005/8/layout/radial6"/>
    <dgm:cxn modelId="{54AF4289-B3F7-DA45-B5BA-84496E9F7838}" type="presParOf" srcId="{9E960D0D-166C-B44A-A4E5-32EF82FC47FA}" destId="{C0C794D1-3054-E04A-8D5F-0E45470BA01D}" srcOrd="10" destOrd="0" presId="urn:microsoft.com/office/officeart/2005/8/layout/radial6"/>
    <dgm:cxn modelId="{62ED0CED-D644-CB4D-B02C-4BA63E1C5892}" type="presParOf" srcId="{9E960D0D-166C-B44A-A4E5-32EF82FC47FA}" destId="{086CDF24-1FDF-4A47-9E4C-64DD019EF707}" srcOrd="11" destOrd="0" presId="urn:microsoft.com/office/officeart/2005/8/layout/radial6"/>
    <dgm:cxn modelId="{2F2153EA-9800-E04C-95D3-6BD97FF56F20}" type="presParOf" srcId="{9E960D0D-166C-B44A-A4E5-32EF82FC47FA}" destId="{542D7DB1-F8B5-F946-9274-568F16AFC8C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18B2-0469-E643-9B05-0EE2DEB2F5F5}">
      <dsp:nvSpPr>
        <dsp:cNvPr id="0" name=""/>
        <dsp:cNvSpPr/>
      </dsp:nvSpPr>
      <dsp:spPr>
        <a:xfrm>
          <a:off x="143927" y="556853"/>
          <a:ext cx="3556727" cy="3556727"/>
        </a:xfrm>
        <a:prstGeom prst="blockArc">
          <a:avLst>
            <a:gd name="adj1" fmla="val 8559015"/>
            <a:gd name="adj2" fmla="val 16444556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3C2E3-AF94-6E48-8A64-D3159772B092}">
      <dsp:nvSpPr>
        <dsp:cNvPr id="0" name=""/>
        <dsp:cNvSpPr/>
      </dsp:nvSpPr>
      <dsp:spPr>
        <a:xfrm>
          <a:off x="239447" y="695460"/>
          <a:ext cx="3556727" cy="3556727"/>
        </a:xfrm>
        <a:prstGeom prst="blockArc">
          <a:avLst>
            <a:gd name="adj1" fmla="val 1686087"/>
            <a:gd name="adj2" fmla="val 8892282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ECF4E-A63E-BF4B-BF6A-7E8FF3FEC194}">
      <dsp:nvSpPr>
        <dsp:cNvPr id="0" name=""/>
        <dsp:cNvSpPr/>
      </dsp:nvSpPr>
      <dsp:spPr>
        <a:xfrm>
          <a:off x="319575" y="560463"/>
          <a:ext cx="3556727" cy="3556727"/>
        </a:xfrm>
        <a:prstGeom prst="blockArc">
          <a:avLst>
            <a:gd name="adj1" fmla="val 16096721"/>
            <a:gd name="adj2" fmla="val 1996874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E3A9-63D4-5842-9346-ACB9E0A444E9}">
      <dsp:nvSpPr>
        <dsp:cNvPr id="0" name=""/>
        <dsp:cNvSpPr/>
      </dsp:nvSpPr>
      <dsp:spPr>
        <a:xfrm>
          <a:off x="1027460" y="1287880"/>
          <a:ext cx="2036599" cy="2194798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cs typeface="+mn-cs"/>
            </a:rPr>
            <a:t>He is deaf; communicates mainly by lip reading; sometimes uses an interpreter. Can speak for himself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325713" y="1609301"/>
        <a:ext cx="1440093" cy="1551956"/>
      </dsp:txXfrm>
    </dsp:sp>
    <dsp:sp modelId="{F32822C9-1834-F34E-8B65-13FFF0624890}">
      <dsp:nvSpPr>
        <dsp:cNvPr id="0" name=""/>
        <dsp:cNvSpPr/>
      </dsp:nvSpPr>
      <dsp:spPr>
        <a:xfrm>
          <a:off x="1120364" y="0"/>
          <a:ext cx="1850790" cy="1205058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 45 minute interview</a:t>
          </a:r>
          <a:endParaRPr lang="en-US" sz="1800" kern="1200" dirty="0"/>
        </a:p>
      </dsp:txBody>
      <dsp:txXfrm>
        <a:off x="1391406" y="176477"/>
        <a:ext cx="1308706" cy="852104"/>
      </dsp:txXfrm>
    </dsp:sp>
    <dsp:sp modelId="{ECE31F61-8CAE-FA43-879A-67E8A8C5D22A}">
      <dsp:nvSpPr>
        <dsp:cNvPr id="0" name=""/>
        <dsp:cNvSpPr/>
      </dsp:nvSpPr>
      <dsp:spPr>
        <a:xfrm>
          <a:off x="2697309" y="2721874"/>
          <a:ext cx="1705615" cy="1140348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 written exercise</a:t>
          </a:r>
          <a:endParaRPr lang="en-US" sz="1800" kern="1200" dirty="0"/>
        </a:p>
      </dsp:txBody>
      <dsp:txXfrm>
        <a:off x="2947091" y="2888874"/>
        <a:ext cx="1206051" cy="806348"/>
      </dsp:txXfrm>
    </dsp:sp>
    <dsp:sp modelId="{CFBAC732-0F48-D045-BCA1-67E2C878CF24}">
      <dsp:nvSpPr>
        <dsp:cNvPr id="0" name=""/>
        <dsp:cNvSpPr/>
      </dsp:nvSpPr>
      <dsp:spPr>
        <a:xfrm>
          <a:off x="-245565" y="2815705"/>
          <a:ext cx="1573936" cy="1146724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 group discussion </a:t>
          </a:r>
        </a:p>
      </dsp:txBody>
      <dsp:txXfrm>
        <a:off x="-15067" y="2983639"/>
        <a:ext cx="1112940" cy="810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7DB1-F8B5-F946-9274-568F16AFC8C8}">
      <dsp:nvSpPr>
        <dsp:cNvPr id="0" name=""/>
        <dsp:cNvSpPr/>
      </dsp:nvSpPr>
      <dsp:spPr>
        <a:xfrm>
          <a:off x="1822049" y="568331"/>
          <a:ext cx="3862004" cy="3862004"/>
        </a:xfrm>
        <a:prstGeom prst="blockArc">
          <a:avLst>
            <a:gd name="adj1" fmla="val 10673221"/>
            <a:gd name="adj2" fmla="val 16547430"/>
            <a:gd name="adj3" fmla="val 4644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3C2E3-AF94-6E48-8A64-D3159772B092}">
      <dsp:nvSpPr>
        <dsp:cNvPr id="0" name=""/>
        <dsp:cNvSpPr/>
      </dsp:nvSpPr>
      <dsp:spPr>
        <a:xfrm>
          <a:off x="1822659" y="587517"/>
          <a:ext cx="3862004" cy="3862004"/>
        </a:xfrm>
        <a:prstGeom prst="blockArc">
          <a:avLst>
            <a:gd name="adj1" fmla="val 5053688"/>
            <a:gd name="adj2" fmla="val 10708209"/>
            <a:gd name="adj3" fmla="val 4644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ECF4E-A63E-BF4B-BF6A-7E8FF3FEC194}">
      <dsp:nvSpPr>
        <dsp:cNvPr id="0" name=""/>
        <dsp:cNvSpPr/>
      </dsp:nvSpPr>
      <dsp:spPr>
        <a:xfrm>
          <a:off x="2193704" y="586694"/>
          <a:ext cx="3862004" cy="3862004"/>
        </a:xfrm>
        <a:prstGeom prst="blockArc">
          <a:avLst>
            <a:gd name="adj1" fmla="val 21584072"/>
            <a:gd name="adj2" fmla="val 5731053"/>
            <a:gd name="adj3" fmla="val 4644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894ED-CCB1-1B42-A8CE-4685761802D4}">
      <dsp:nvSpPr>
        <dsp:cNvPr id="0" name=""/>
        <dsp:cNvSpPr/>
      </dsp:nvSpPr>
      <dsp:spPr>
        <a:xfrm>
          <a:off x="2193704" y="569216"/>
          <a:ext cx="3862004" cy="3862004"/>
        </a:xfrm>
        <a:prstGeom prst="blockArc">
          <a:avLst>
            <a:gd name="adj1" fmla="val 15868947"/>
            <a:gd name="adj2" fmla="val 15928"/>
            <a:gd name="adj3" fmla="val 4644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E3A9-63D4-5842-9346-ACB9E0A444E9}">
      <dsp:nvSpPr>
        <dsp:cNvPr id="0" name=""/>
        <dsp:cNvSpPr/>
      </dsp:nvSpPr>
      <dsp:spPr>
        <a:xfrm>
          <a:off x="2956013" y="1521389"/>
          <a:ext cx="1974672" cy="1975135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>
              <a:solidFill>
                <a:schemeClr val="bg1"/>
              </a:solidFill>
            </a:rPr>
            <a:t>The applicant must</a:t>
          </a:r>
          <a:r>
            <a:rPr lang="is-IS" sz="2700" b="1" kern="1200" dirty="0">
              <a:solidFill>
                <a:schemeClr val="bg1"/>
              </a:solidFill>
            </a:rPr>
            <a:t>…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245197" y="1810641"/>
        <a:ext cx="1396304" cy="1396631"/>
      </dsp:txXfrm>
    </dsp:sp>
    <dsp:sp modelId="{2EA08682-840E-234D-AB46-16DD5EE214D7}">
      <dsp:nvSpPr>
        <dsp:cNvPr id="0" name=""/>
        <dsp:cNvSpPr/>
      </dsp:nvSpPr>
      <dsp:spPr>
        <a:xfrm>
          <a:off x="2938332" y="-31582"/>
          <a:ext cx="2010034" cy="1308743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Engage in conversation</a:t>
          </a:r>
          <a:endParaRPr lang="en-US" sz="1400" kern="1200" dirty="0"/>
        </a:p>
      </dsp:txBody>
      <dsp:txXfrm>
        <a:off x="3232695" y="160079"/>
        <a:ext cx="1421308" cy="925421"/>
      </dsp:txXfrm>
    </dsp:sp>
    <dsp:sp modelId="{F32822C9-1834-F34E-8B65-13FFF0624890}">
      <dsp:nvSpPr>
        <dsp:cNvPr id="0" name=""/>
        <dsp:cNvSpPr/>
      </dsp:nvSpPr>
      <dsp:spPr>
        <a:xfrm>
          <a:off x="5005837" y="1854585"/>
          <a:ext cx="2010034" cy="1308743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kern="1200" dirty="0"/>
            <a:t>Be honest about what they require</a:t>
          </a:r>
          <a:endParaRPr lang="en-US" sz="1400" kern="1200" dirty="0"/>
        </a:p>
      </dsp:txBody>
      <dsp:txXfrm>
        <a:off x="5300200" y="2046246"/>
        <a:ext cx="1421308" cy="925421"/>
      </dsp:txXfrm>
    </dsp:sp>
    <dsp:sp modelId="{ECE31F61-8CAE-FA43-879A-67E8A8C5D22A}">
      <dsp:nvSpPr>
        <dsp:cNvPr id="0" name=""/>
        <dsp:cNvSpPr/>
      </dsp:nvSpPr>
      <dsp:spPr>
        <a:xfrm>
          <a:off x="2938332" y="3740754"/>
          <a:ext cx="2010034" cy="1308743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Become an expert in what they require</a:t>
          </a:r>
          <a:endParaRPr lang="en-US" sz="1400" kern="1200" dirty="0"/>
        </a:p>
      </dsp:txBody>
      <dsp:txXfrm>
        <a:off x="3232695" y="3932415"/>
        <a:ext cx="1421308" cy="925421"/>
      </dsp:txXfrm>
    </dsp:sp>
    <dsp:sp modelId="{C0C794D1-3054-E04A-8D5F-0E45470BA01D}">
      <dsp:nvSpPr>
        <dsp:cNvPr id="0" name=""/>
        <dsp:cNvSpPr/>
      </dsp:nvSpPr>
      <dsp:spPr>
        <a:xfrm>
          <a:off x="863148" y="1914504"/>
          <a:ext cx="2010034" cy="130874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Help the employer to understand their requirements</a:t>
          </a:r>
          <a:endParaRPr lang="en-US" sz="1400" kern="1200" dirty="0"/>
        </a:p>
      </dsp:txBody>
      <dsp:txXfrm>
        <a:off x="1157511" y="2106165"/>
        <a:ext cx="1421308" cy="92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D35A-8D49-484B-97E9-9BB2B253CE53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2BAC0-3A61-3844-8EB3-C8A9E140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0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CF065EA-EA9D-B24A-8E31-7BAE5DEB6DE2}"/>
              </a:ext>
            </a:extLst>
          </p:cNvPr>
          <p:cNvSpPr/>
          <p:nvPr userDrawn="1"/>
        </p:nvSpPr>
        <p:spPr>
          <a:xfrm>
            <a:off x="861473" y="1790383"/>
            <a:ext cx="3349592" cy="3349592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9664" y="1788339"/>
            <a:ext cx="3350103" cy="3350103"/>
          </a:xfrm>
        </p:spPr>
        <p:txBody>
          <a:bodyPr anchor="ctr">
            <a:noAutofit/>
          </a:bodyPr>
          <a:lstStyle>
            <a:lvl1pPr algn="ctr">
              <a:defRPr sz="4000" b="0" i="0" cap="sm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9279E9-089E-EF42-AEBD-0CA0E1BFF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75" y="5615873"/>
            <a:ext cx="2307793" cy="1136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3BEBF7-8A4F-1846-ABC1-FEB2239FD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86" y="1882907"/>
            <a:ext cx="462060" cy="495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B0898D-A13B-CD4B-9381-520BE7A16789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9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67089-37B7-094F-A238-19458584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734BD78-A340-4449-8CAC-7272F80C0387}"/>
              </a:ext>
            </a:extLst>
          </p:cNvPr>
          <p:cNvSpPr/>
          <p:nvPr userDrawn="1"/>
        </p:nvSpPr>
        <p:spPr>
          <a:xfrm>
            <a:off x="861473" y="1790383"/>
            <a:ext cx="3349592" cy="3349592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258B27-A900-0145-B5E2-327ACB75E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93" y="1804315"/>
            <a:ext cx="3365133" cy="3325246"/>
          </a:xfrm>
        </p:spPr>
        <p:txBody>
          <a:bodyPr anchor="ctr">
            <a:normAutofit/>
          </a:bodyPr>
          <a:lstStyle>
            <a:lvl1pPr algn="ctr">
              <a:defRPr sz="4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8181C1-7C7E-5C44-B185-5AB8B2C14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86" y="1882907"/>
            <a:ext cx="462060" cy="495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B96DD4-E4D6-BB49-8E6F-3914CCE972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75" y="5615873"/>
            <a:ext cx="2307793" cy="1136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B29DB8-E805-8243-890C-BEB7332C0E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C5E929-7FB0-2B4F-B223-C2F6A7C20E5A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2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67089-37B7-094F-A238-19458584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734BD78-A340-4449-8CAC-7272F80C0387}"/>
              </a:ext>
            </a:extLst>
          </p:cNvPr>
          <p:cNvSpPr/>
          <p:nvPr userDrawn="1"/>
        </p:nvSpPr>
        <p:spPr>
          <a:xfrm>
            <a:off x="861473" y="1790383"/>
            <a:ext cx="3349592" cy="33495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258B27-A900-0145-B5E2-327ACB75E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93" y="1804315"/>
            <a:ext cx="3365133" cy="3325246"/>
          </a:xfrm>
        </p:spPr>
        <p:txBody>
          <a:bodyPr anchor="ctr">
            <a:normAutofit/>
          </a:bodyPr>
          <a:lstStyle>
            <a:lvl1pPr algn="ctr">
              <a:defRPr sz="4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8181C1-7C7E-5C44-B185-5AB8B2C14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86" y="1882907"/>
            <a:ext cx="462060" cy="495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B96DD4-E4D6-BB49-8E6F-3914CCE972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75" y="5615873"/>
            <a:ext cx="2307793" cy="1136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B29DB8-E805-8243-890C-BEB7332C0E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B501BC-A104-DD40-8C88-3AD918AA8001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3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67089-37B7-094F-A238-19458584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734BD78-A340-4449-8CAC-7272F80C0387}"/>
              </a:ext>
            </a:extLst>
          </p:cNvPr>
          <p:cNvSpPr/>
          <p:nvPr userDrawn="1"/>
        </p:nvSpPr>
        <p:spPr>
          <a:xfrm>
            <a:off x="861473" y="1790383"/>
            <a:ext cx="3349592" cy="3349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258B27-A900-0145-B5E2-327ACB75E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493" y="1804315"/>
            <a:ext cx="3365133" cy="3325246"/>
          </a:xfrm>
        </p:spPr>
        <p:txBody>
          <a:bodyPr anchor="ctr">
            <a:normAutofit/>
          </a:bodyPr>
          <a:lstStyle>
            <a:lvl1pPr algn="ctr">
              <a:defRPr sz="4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8181C1-7C7E-5C44-B185-5AB8B2C14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86" y="1882907"/>
            <a:ext cx="462060" cy="495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B96DD4-E4D6-BB49-8E6F-3914CCE972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75" y="5615873"/>
            <a:ext cx="2307793" cy="1136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B29DB8-E805-8243-890C-BEB7332C0E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2CBA28-8930-AF4F-96A8-7DF800DCAA57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7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CF065EA-EA9D-B24A-8E31-7BAE5DEB6DE2}"/>
              </a:ext>
            </a:extLst>
          </p:cNvPr>
          <p:cNvSpPr/>
          <p:nvPr userDrawn="1"/>
        </p:nvSpPr>
        <p:spPr>
          <a:xfrm>
            <a:off x="861473" y="1790383"/>
            <a:ext cx="3349592" cy="33495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9664" y="1788339"/>
            <a:ext cx="3350103" cy="3350103"/>
          </a:xfrm>
        </p:spPr>
        <p:txBody>
          <a:bodyPr anchor="ctr">
            <a:noAutofit/>
          </a:bodyPr>
          <a:lstStyle>
            <a:lvl1pPr algn="ctr">
              <a:defRPr sz="4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2FC888-8B1B-4644-B158-125DE8CA45E6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9279E9-089E-EF42-AEBD-0CA0E1BFF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75" y="5615873"/>
            <a:ext cx="2307793" cy="1136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3BEBF7-8A4F-1846-ABC1-FEB2239FD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86" y="1882907"/>
            <a:ext cx="462060" cy="4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CF065EA-EA9D-B24A-8E31-7BAE5DEB6DE2}"/>
              </a:ext>
            </a:extLst>
          </p:cNvPr>
          <p:cNvSpPr/>
          <p:nvPr userDrawn="1"/>
        </p:nvSpPr>
        <p:spPr>
          <a:xfrm>
            <a:off x="861473" y="1790383"/>
            <a:ext cx="3349592" cy="3349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9664" y="1788339"/>
            <a:ext cx="3350103" cy="3350103"/>
          </a:xfrm>
        </p:spPr>
        <p:txBody>
          <a:bodyPr anchor="ctr">
            <a:noAutofit/>
          </a:bodyPr>
          <a:lstStyle>
            <a:lvl1pPr algn="ctr">
              <a:defRPr sz="4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9279E9-089E-EF42-AEBD-0CA0E1BFF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75" y="5615873"/>
            <a:ext cx="2307793" cy="1136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3BEBF7-8A4F-1846-ABC1-FEB2239FD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86" y="1882907"/>
            <a:ext cx="462060" cy="495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E54277-73A5-AC47-AE28-3C6DAA90BD4F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1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i="0" cap="none" baseline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9B57"/>
              </a:buCl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129B57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129B57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129B57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129B57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EDA3F3-5575-6944-A377-85A54D0D6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i="0" cap="none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accent2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5AF0E9-7382-774E-8D23-0173AC7F1974}"/>
              </a:ext>
            </a:extLst>
          </p:cNvPr>
          <p:cNvSpPr txBox="1"/>
          <p:nvPr userDrawn="1"/>
        </p:nvSpPr>
        <p:spPr>
          <a:xfrm>
            <a:off x="3532957" y="6477571"/>
            <a:ext cx="207808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© </a:t>
            </a:r>
            <a:r>
              <a:rPr lang="en-US" sz="800" b="0" dirty="0" err="1">
                <a:solidFill>
                  <a:schemeClr val="tx1"/>
                </a:solidFill>
              </a:rPr>
              <a:t>MyPlus</a:t>
            </a:r>
            <a:r>
              <a:rPr lang="en-US" sz="800" b="0" dirty="0">
                <a:solidFill>
                  <a:schemeClr val="tx1"/>
                </a:solidFill>
              </a:rPr>
              <a:t> Consulting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4C956F-2B9D-6C48-9129-5D0C889F34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2" y="6003999"/>
            <a:ext cx="1519987" cy="748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466C28-3F34-3545-963F-B695A5FCDF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B3C3FB-C38B-4B4E-B5B0-F78437271F30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5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63AD58-2FD5-3242-A3C3-F50477CF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CD7D62-73CC-6849-84C2-050DE2ADDC36}"/>
              </a:ext>
            </a:extLst>
          </p:cNvPr>
          <p:cNvSpPr txBox="1"/>
          <p:nvPr userDrawn="1"/>
        </p:nvSpPr>
        <p:spPr>
          <a:xfrm>
            <a:off x="3532957" y="6477571"/>
            <a:ext cx="207808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© </a:t>
            </a:r>
            <a:r>
              <a:rPr lang="en-US" sz="800" b="0" dirty="0" err="1">
                <a:solidFill>
                  <a:schemeClr val="tx1"/>
                </a:solidFill>
              </a:rPr>
              <a:t>MyPlus</a:t>
            </a:r>
            <a:r>
              <a:rPr lang="en-US" sz="800" b="0" dirty="0">
                <a:solidFill>
                  <a:schemeClr val="tx1"/>
                </a:solidFill>
              </a:rPr>
              <a:t> Consulting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2715F0-0EB0-7046-A6EF-48699FE81D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2" y="6003999"/>
            <a:ext cx="1519987" cy="748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4DE542-1551-1C44-81A7-26C7E95D7A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ADD115-A3A4-304A-9B4F-08B0D8405251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i="0" cap="none" baseline="0">
                <a:solidFill>
                  <a:srgbClr val="622D8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accent1"/>
              </a:buCl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5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1813"/>
            <a:ext cx="3886200" cy="4318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1813"/>
            <a:ext cx="3886200" cy="4318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5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4D02D9-8A2E-ED4E-9645-B0FA072AD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9C06E8-EF31-5A4C-9C7C-18D57146AFB8}"/>
              </a:ext>
            </a:extLst>
          </p:cNvPr>
          <p:cNvSpPr txBox="1"/>
          <p:nvPr userDrawn="1"/>
        </p:nvSpPr>
        <p:spPr>
          <a:xfrm>
            <a:off x="3532957" y="6477571"/>
            <a:ext cx="207808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© </a:t>
            </a:r>
            <a:r>
              <a:rPr lang="en-US" sz="800" b="0" dirty="0" err="1">
                <a:solidFill>
                  <a:schemeClr val="tx1"/>
                </a:solidFill>
              </a:rPr>
              <a:t>MyPlus</a:t>
            </a:r>
            <a:r>
              <a:rPr lang="en-US" sz="800" b="0" dirty="0">
                <a:solidFill>
                  <a:schemeClr val="tx1"/>
                </a:solidFill>
              </a:rPr>
              <a:t> Consulting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1F8A9C-C1FE-4F40-AC4A-6D1C29C6C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2" y="6003999"/>
            <a:ext cx="1519987" cy="748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68D797-DA08-EC41-9865-05CFD10FA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48DF13-B0EE-4F4A-8E1E-E23E6FC4F0C5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1813"/>
            <a:ext cx="3886200" cy="431869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1813"/>
            <a:ext cx="3886200" cy="431869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4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2F5E74-2C38-814D-8383-02C147FA5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66EA38-4749-1240-B6FB-9A292A700ABE}"/>
              </a:ext>
            </a:extLst>
          </p:cNvPr>
          <p:cNvSpPr txBox="1"/>
          <p:nvPr userDrawn="1"/>
        </p:nvSpPr>
        <p:spPr>
          <a:xfrm>
            <a:off x="3532957" y="6477571"/>
            <a:ext cx="207808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© </a:t>
            </a:r>
            <a:r>
              <a:rPr lang="en-US" sz="800" b="0" dirty="0" err="1">
                <a:solidFill>
                  <a:schemeClr val="tx1"/>
                </a:solidFill>
              </a:rPr>
              <a:t>MyPlus</a:t>
            </a:r>
            <a:r>
              <a:rPr lang="en-US" sz="800" b="0" dirty="0">
                <a:solidFill>
                  <a:schemeClr val="tx1"/>
                </a:solidFill>
              </a:rPr>
              <a:t> Consulting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DC6D41-DB48-6E4B-BE72-BABEB0BF0C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2" y="6003999"/>
            <a:ext cx="1519987" cy="748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C936F2-A308-7941-A864-41617CEA65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A49D5E-C14B-5648-A827-DBDCD118B13D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1813"/>
            <a:ext cx="3886200" cy="431869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1813"/>
            <a:ext cx="3886200" cy="431869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61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ACA8-5C49-FA4B-B38B-F0324D9CFA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5522"/>
            <a:ext cx="7891200" cy="92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1235"/>
            <a:ext cx="7891200" cy="431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2957" y="6477571"/>
            <a:ext cx="207808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1"/>
                </a:solidFill>
              </a:rPr>
              <a:t>© </a:t>
            </a:r>
            <a:r>
              <a:rPr lang="en-US" sz="800" b="0" dirty="0" err="1">
                <a:solidFill>
                  <a:schemeClr val="tx1"/>
                </a:solidFill>
              </a:rPr>
              <a:t>MyPlus</a:t>
            </a:r>
            <a:r>
              <a:rPr lang="en-US" sz="800" b="0" dirty="0">
                <a:solidFill>
                  <a:schemeClr val="tx1"/>
                </a:solidFill>
              </a:rPr>
              <a:t> Consulting All Rights Reserved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2" y="6003999"/>
            <a:ext cx="1519987" cy="748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EBC8A9-8811-9741-A93E-1A3662CB987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3" y="6525304"/>
            <a:ext cx="134937" cy="1445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943EBF-28C2-5A48-A140-6AA9AA28C7F0}"/>
              </a:ext>
            </a:extLst>
          </p:cNvPr>
          <p:cNvSpPr txBox="1"/>
          <p:nvPr userDrawn="1"/>
        </p:nvSpPr>
        <p:spPr>
          <a:xfrm>
            <a:off x="662226" y="6435459"/>
            <a:ext cx="17400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1200" b="0" i="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8" r:id="rId4"/>
    <p:sldLayoutId id="2147483662" r:id="rId5"/>
    <p:sldLayoutId id="2147483679" r:id="rId6"/>
    <p:sldLayoutId id="2147483680" r:id="rId7"/>
    <p:sldLayoutId id="2147483665" r:id="rId8"/>
    <p:sldLayoutId id="2147483681" r:id="rId9"/>
    <p:sldLayoutId id="2147483663" r:id="rId10"/>
    <p:sldLayoutId id="2147483677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129B57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005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129B57"/>
        </a:buClr>
        <a:buFont typeface="AppleSymbols" charset="0"/>
        <a:buChar char="⎻"/>
        <a:tabLst/>
        <a:defRPr sz="16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81025" indent="-180975" algn="l" defTabSz="914400" rtl="0" eaLnBrk="1" latinLnBrk="0" hangingPunct="1">
        <a:lnSpc>
          <a:spcPct val="90000"/>
        </a:lnSpc>
        <a:spcBef>
          <a:spcPts val="500"/>
        </a:spcBef>
        <a:buClr>
          <a:srgbClr val="129B57"/>
        </a:buClr>
        <a:buFont typeface="AppleSymbols" charset="0"/>
        <a:buChar char="⎻"/>
        <a:tabLst/>
        <a:defRPr sz="16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62000" indent="-180975" algn="l" defTabSz="914400" rtl="0" eaLnBrk="1" latinLnBrk="0" hangingPunct="1">
        <a:lnSpc>
          <a:spcPct val="90000"/>
        </a:lnSpc>
        <a:spcBef>
          <a:spcPts val="500"/>
        </a:spcBef>
        <a:buClr>
          <a:srgbClr val="129B57"/>
        </a:buClr>
        <a:buFont typeface="AppleSymbols" charset="0"/>
        <a:buChar char="⎻"/>
        <a:tabLst/>
        <a:defRPr sz="16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3345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129B57"/>
        </a:buClr>
        <a:buFont typeface="AppleSymbols" charset="0"/>
        <a:buChar char="⎻"/>
        <a:tabLst/>
        <a:defRPr sz="16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33344-7B0F-EA40-B7B4-35DA07643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Supporting disabled students into employment</a:t>
            </a:r>
          </a:p>
        </p:txBody>
      </p:sp>
    </p:spTree>
    <p:extLst>
      <p:ext uri="{BB962C8B-B14F-4D97-AF65-F5344CB8AC3E}">
        <p14:creationId xmlns:p14="http://schemas.microsoft.com/office/powerpoint/2010/main" val="79029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as a ‘plus’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“I don’t believe I am any more special than anyone else. But I do believe my disability has give me something extra.”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Determination: to overcome the barriers in front of me and do what I want when others are trying to stop me.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Problem solving: to get around daily challenges and obstacles such as lack of access or lifts not working.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Communication: to articulate to others what I need when I can’t do it myself.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Interpersonal skills: to build relationships with others, particularly when I need them to assist me.”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03B3-E997-B14D-9CE5-C488C42DE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16B84-1A1D-C046-AA32-55E3B179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</a:t>
            </a:r>
            <a:r>
              <a:rPr lang="en-GB" dirty="0" err="1"/>
              <a:t>engagment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40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F6B54-667D-E14C-B95E-534E1C4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employers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C7E4A-8911-9A48-BDEB-E675B0FA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TALENT!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The applicant to: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Submit a high quality application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Inform them about their disability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To be honest and reasonable about what they require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To be an expert in what support they require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To be available to communicate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To provide feedback on support / adjustments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To help them to understand!</a:t>
            </a:r>
          </a:p>
        </p:txBody>
      </p:sp>
    </p:spTree>
    <p:extLst>
      <p:ext uri="{BB962C8B-B14F-4D97-AF65-F5344CB8AC3E}">
        <p14:creationId xmlns:p14="http://schemas.microsoft.com/office/powerpoint/2010/main" val="29901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16B84-1A1D-C046-AA32-55E3B179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adjustments</a:t>
            </a:r>
          </a:p>
        </p:txBody>
      </p:sp>
    </p:spTree>
    <p:extLst>
      <p:ext uri="{BB962C8B-B14F-4D97-AF65-F5344CB8AC3E}">
        <p14:creationId xmlns:p14="http://schemas.microsoft.com/office/powerpoint/2010/main" val="107700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F6B54-667D-E14C-B95E-534E1C4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adjustments: what is reasonable?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C7E4A-8911-9A48-BDEB-E675B0FAF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1813"/>
            <a:ext cx="7659316" cy="4318694"/>
          </a:xfrm>
        </p:spPr>
        <p:txBody>
          <a:bodyPr numCol="1"/>
          <a:lstStyle/>
          <a:p>
            <a:pPr marL="0" indent="0">
              <a:buNone/>
            </a:pPr>
            <a:r>
              <a:rPr lang="en-US" sz="2000" dirty="0">
                <a:solidFill>
                  <a:srgbClr val="2467A7"/>
                </a:solidFill>
              </a:rPr>
              <a:t>The following factors are likely to have a bearing on whether an adjustment is reasonable for the employer to make:</a:t>
            </a:r>
          </a:p>
          <a:p>
            <a:r>
              <a:rPr lang="en-US" sz="2000" dirty="0"/>
              <a:t>How effective the adjustment is in preventing </a:t>
            </a:r>
            <a:br>
              <a:rPr lang="en-US" sz="2000" dirty="0"/>
            </a:br>
            <a:r>
              <a:rPr lang="en-US" sz="2000" dirty="0"/>
              <a:t>the disadvantage?</a:t>
            </a:r>
          </a:p>
          <a:p>
            <a:r>
              <a:rPr lang="en-US" sz="2000" dirty="0"/>
              <a:t>How practical it is?</a:t>
            </a:r>
          </a:p>
          <a:p>
            <a:r>
              <a:rPr lang="en-US" sz="2000" dirty="0"/>
              <a:t>Whether it causes / is likely to cause disruption</a:t>
            </a:r>
          </a:p>
          <a:p>
            <a:r>
              <a:rPr lang="en-US" sz="2000" dirty="0"/>
              <a:t>The employer’s financial and other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F6B54-667D-E14C-B95E-534E1C4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adjustments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82123089-1CB0-F148-99F6-FE1F28DE5E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816390"/>
              </p:ext>
            </p:extLst>
          </p:nvPr>
        </p:nvGraphicFramePr>
        <p:xfrm>
          <a:off x="628649" y="1692274"/>
          <a:ext cx="4157359" cy="443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A026C5-4F7C-204A-B067-693F74DB4F75}"/>
              </a:ext>
            </a:extLst>
          </p:cNvPr>
          <p:cNvSpPr/>
          <p:nvPr/>
        </p:nvSpPr>
        <p:spPr>
          <a:xfrm>
            <a:off x="5836594" y="2174770"/>
            <a:ext cx="2840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lvl="1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adjustments could he ask for to ensure he can demonstrate his potential?</a:t>
            </a:r>
            <a:b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7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5F7B4-647F-5F41-8E1E-35757E2C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adjustments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E8CF4-9528-8541-8DE0-7B1704769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1813"/>
            <a:ext cx="7891200" cy="4318694"/>
          </a:xfrm>
        </p:spPr>
        <p:txBody>
          <a:bodyPr>
            <a:normAutofit/>
          </a:bodyPr>
          <a:lstStyle/>
          <a:p>
            <a:r>
              <a:rPr lang="en-GB" sz="2000" dirty="0"/>
              <a:t>To accompany his application, an applicant includes a covering letter outlining the adjustments that he will require; these include:</a:t>
            </a:r>
            <a:endParaRPr lang="en-US" sz="2000" dirty="0"/>
          </a:p>
          <a:p>
            <a:pPr marL="752475" lvl="2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To be exempt from any online psychological tests</a:t>
            </a:r>
          </a:p>
          <a:p>
            <a:pPr marL="752475" lvl="2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 additional 25% of time to be applied to all timed assessments</a:t>
            </a:r>
          </a:p>
          <a:p>
            <a:pPr marL="752475" lvl="2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Not to be assessed on confidence, or motivation for the role</a:t>
            </a:r>
          </a:p>
          <a:p>
            <a:pPr marL="752475" lvl="2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 able to pause the interview &amp; take breaks</a:t>
            </a:r>
          </a:p>
          <a:p>
            <a:pPr marL="400050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/>
              <a:t>Which, if any, of these adjustments ‘reasonable’?</a:t>
            </a:r>
          </a:p>
        </p:txBody>
      </p:sp>
    </p:spTree>
    <p:extLst>
      <p:ext uri="{BB962C8B-B14F-4D97-AF65-F5344CB8AC3E}">
        <p14:creationId xmlns:p14="http://schemas.microsoft.com/office/powerpoint/2010/main" val="288515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03B3-E997-B14D-9CE5-C488C42DEA8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09891"/>
          <a:ext cx="7886700" cy="501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24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753FA-B0CE-B045-9C0A-B81EB904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 for students</a:t>
            </a:r>
          </a:p>
        </p:txBody>
      </p:sp>
    </p:spTree>
    <p:extLst>
      <p:ext uri="{BB962C8B-B14F-4D97-AF65-F5344CB8AC3E}">
        <p14:creationId xmlns:p14="http://schemas.microsoft.com/office/powerpoint/2010/main" val="244443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you need support through the recruitment process, be open about your disability.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Learn how to be open: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relevant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every day language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Request what you require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/>
              <a:t>Position  your disability as a positive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What’s your ‘plus’?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03B3-E997-B14D-9CE5-C488C42DEA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2000" dirty="0"/>
              <a:t>What is included under the term ‘disability’?</a:t>
            </a:r>
            <a:br>
              <a:rPr lang="en-US" sz="2000" dirty="0"/>
            </a:br>
            <a:endParaRPr lang="en-US" sz="2100" dirty="0"/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2000" dirty="0"/>
              <a:t>Understanding the challenges faced by disabled students: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1600" dirty="0">
                <a:solidFill>
                  <a:schemeClr val="tx1"/>
                </a:solidFill>
              </a:rPr>
              <a:t>‘Openness’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Issues, challenges and questions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2000" dirty="0"/>
              <a:t>Disability as a strength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What’s my ‘plus’?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sz="2000" dirty="0">
                <a:solidFill>
                  <a:schemeClr val="tx1"/>
                </a:solidFill>
              </a:rPr>
              <a:t>Employer engagement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en-GB" sz="2000" dirty="0"/>
              <a:t>Supporting disabled students through the recruitment process:</a:t>
            </a:r>
          </a:p>
          <a:p>
            <a:pPr lvl="1">
              <a:spcBef>
                <a:spcPts val="0"/>
              </a:spcBef>
              <a:buClr>
                <a:schemeClr val="accent3"/>
              </a:buClr>
              <a:defRPr/>
            </a:pPr>
            <a:r>
              <a:rPr lang="en-GB" sz="1600" dirty="0">
                <a:solidFill>
                  <a:schemeClr val="tx1"/>
                </a:solidFill>
              </a:rPr>
              <a:t>Requesting support</a:t>
            </a:r>
            <a:br>
              <a:rPr lang="en-GB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en-GB" sz="2000" dirty="0"/>
              <a:t>The </a:t>
            </a:r>
            <a:r>
              <a:rPr lang="en-GB" sz="2000" dirty="0" err="1"/>
              <a:t>MyPlus</a:t>
            </a:r>
            <a:r>
              <a:rPr lang="en-GB" sz="2000" dirty="0"/>
              <a:t> Students’ Club Toolkit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Clr>
                <a:srgbClr val="8BC53F"/>
              </a:buClr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Clr>
                <a:srgbClr val="8BC53F"/>
              </a:buClr>
              <a:buNone/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03B3-E997-B14D-9CE5-C488C42DE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7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987B98-1C95-8941-ABB2-603572594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5762"/>
            <a:ext cx="9171794" cy="4280170"/>
          </a:xfrm>
        </p:spPr>
      </p:pic>
    </p:spTree>
    <p:extLst>
      <p:ext uri="{BB962C8B-B14F-4D97-AF65-F5344CB8AC3E}">
        <p14:creationId xmlns:p14="http://schemas.microsoft.com/office/powerpoint/2010/main" val="317654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CACDA38-6573-024D-9223-994B5CBCF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549"/>
            <a:ext cx="5278964" cy="6866549"/>
          </a:xfrm>
          <a:ln w="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46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07D60-17AA-7D42-9C56-B63E76C7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helen@myplusconsulting.com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5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A628325-A584-FE48-9B22-7BF9C82F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AA76D47-A4F5-3849-9653-2410D2E62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 you feel you have the knowledge, expertise, support and resources to confidently advise disabled students about careers and support them through the application and recruitment process?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Yes: I do have the knowledge, expertise, support and resources to do this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No: I don’t have the knowledge, expertise, support and resources to do this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9776A-DE48-2F42-8039-AAEE5BD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Disability?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31513-19BB-2640-942D-BFC2DCDF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A person has a disability if he or she has a </a:t>
            </a:r>
            <a:r>
              <a:rPr lang="en-US" sz="4400" b="1" dirty="0">
                <a:solidFill>
                  <a:schemeClr val="accent3"/>
                </a:solidFill>
              </a:rPr>
              <a:t>physical</a:t>
            </a:r>
            <a:r>
              <a:rPr lang="en-US" sz="3600" dirty="0">
                <a:solidFill>
                  <a:schemeClr val="accent3"/>
                </a:solidFill>
              </a:rPr>
              <a:t> or </a:t>
            </a:r>
            <a:r>
              <a:rPr lang="en-US" sz="4400" b="1" dirty="0">
                <a:solidFill>
                  <a:schemeClr val="accent3"/>
                </a:solidFill>
              </a:rPr>
              <a:t>mental</a:t>
            </a:r>
            <a:r>
              <a:rPr lang="en-US" sz="3600" dirty="0">
                <a:solidFill>
                  <a:schemeClr val="accent3"/>
                </a:solidFill>
              </a:rPr>
              <a:t> </a:t>
            </a:r>
            <a:r>
              <a:rPr lang="en-US" sz="3600" b="1" dirty="0">
                <a:solidFill>
                  <a:schemeClr val="accent3"/>
                </a:solidFill>
              </a:rPr>
              <a:t>impairment</a:t>
            </a:r>
            <a:r>
              <a:rPr lang="en-US" sz="3600" dirty="0">
                <a:solidFill>
                  <a:schemeClr val="accent3"/>
                </a:solidFill>
              </a:rPr>
              <a:t> which has a </a:t>
            </a:r>
            <a:r>
              <a:rPr lang="en-US" sz="4400" dirty="0">
                <a:solidFill>
                  <a:schemeClr val="accent3"/>
                </a:solidFill>
              </a:rPr>
              <a:t>s</a:t>
            </a:r>
            <a:r>
              <a:rPr lang="en-US" sz="4400" b="1" dirty="0">
                <a:solidFill>
                  <a:schemeClr val="accent3"/>
                </a:solidFill>
              </a:rPr>
              <a:t>ubstantial</a:t>
            </a:r>
            <a:r>
              <a:rPr lang="en-US" sz="3600" dirty="0">
                <a:solidFill>
                  <a:schemeClr val="accent3"/>
                </a:solidFill>
              </a:rPr>
              <a:t> and </a:t>
            </a:r>
            <a:r>
              <a:rPr lang="en-US" sz="4400" b="1" dirty="0">
                <a:solidFill>
                  <a:schemeClr val="accent3"/>
                </a:solidFill>
              </a:rPr>
              <a:t>long term adverse</a:t>
            </a:r>
            <a:r>
              <a:rPr lang="en-US" sz="4400" dirty="0">
                <a:solidFill>
                  <a:schemeClr val="accent3"/>
                </a:solidFill>
              </a:rPr>
              <a:t> </a:t>
            </a:r>
            <a:r>
              <a:rPr lang="en-US" sz="3600" dirty="0">
                <a:solidFill>
                  <a:schemeClr val="accent3"/>
                </a:solidFill>
              </a:rPr>
              <a:t>effect on his or her ability to carry out </a:t>
            </a:r>
            <a:r>
              <a:rPr lang="en-US" sz="4400" b="1" dirty="0">
                <a:solidFill>
                  <a:schemeClr val="accent3"/>
                </a:solidFill>
              </a:rPr>
              <a:t>normal day to day activities.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610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defTabSz="521437">
              <a:buNone/>
              <a:defRPr/>
            </a:pPr>
            <a:r>
              <a:rPr lang="en-GB" sz="4800" b="1" spc="-150" dirty="0">
                <a:solidFill>
                  <a:schemeClr val="accent1"/>
                </a:solidFill>
              </a:rPr>
              <a:t>Arthritis</a:t>
            </a:r>
            <a:r>
              <a:rPr lang="en-GB" sz="4800" b="1" spc="-150" dirty="0">
                <a:solidFill>
                  <a:schemeClr val="accent2"/>
                </a:solidFill>
              </a:rPr>
              <a:t> Asperger’s Syndrome </a:t>
            </a:r>
            <a:r>
              <a:rPr lang="en-GB" sz="4800" b="1" spc="-150" dirty="0">
                <a:solidFill>
                  <a:schemeClr val="accent3"/>
                </a:solidFill>
              </a:rPr>
              <a:t>Anxiety</a:t>
            </a:r>
            <a:r>
              <a:rPr lang="en-GB" sz="4800" b="1" spc="-150" dirty="0">
                <a:solidFill>
                  <a:srgbClr val="7F7F7F"/>
                </a:solidFill>
              </a:rPr>
              <a:t> </a:t>
            </a:r>
            <a:r>
              <a:rPr lang="en-GB" sz="4800" b="1" spc="-150" dirty="0">
                <a:solidFill>
                  <a:schemeClr val="accent5"/>
                </a:solidFill>
              </a:rPr>
              <a:t>Bi-polar</a:t>
            </a:r>
            <a:r>
              <a:rPr lang="en-GB" sz="4800" b="1" spc="-150" dirty="0">
                <a:solidFill>
                  <a:srgbClr val="8BC53F"/>
                </a:solidFill>
              </a:rPr>
              <a:t> </a:t>
            </a:r>
            <a:r>
              <a:rPr lang="en-GB" sz="4800" b="1" spc="-150" dirty="0">
                <a:solidFill>
                  <a:schemeClr val="accent4"/>
                </a:solidFill>
              </a:rPr>
              <a:t>Cancer</a:t>
            </a:r>
            <a:r>
              <a:rPr lang="en-GB" sz="4800" b="1" spc="-150" dirty="0">
                <a:solidFill>
                  <a:schemeClr val="accent3"/>
                </a:solidFill>
              </a:rPr>
              <a:t> Cerebral Palsy</a:t>
            </a:r>
            <a:r>
              <a:rPr lang="en-GB" sz="4800" b="1" spc="-150" dirty="0">
                <a:solidFill>
                  <a:schemeClr val="accent4"/>
                </a:solidFill>
              </a:rPr>
              <a:t> </a:t>
            </a:r>
            <a:r>
              <a:rPr lang="en-GB" sz="4800" b="1" spc="-150" dirty="0">
                <a:solidFill>
                  <a:schemeClr val="accent1"/>
                </a:solidFill>
              </a:rPr>
              <a:t>Depression</a:t>
            </a:r>
            <a:r>
              <a:rPr lang="en-GB" sz="4800" b="1" spc="-150" dirty="0">
                <a:solidFill>
                  <a:schemeClr val="tx2"/>
                </a:solidFill>
              </a:rPr>
              <a:t> </a:t>
            </a:r>
            <a:r>
              <a:rPr lang="en-GB" sz="4800" b="1" spc="-150" dirty="0">
                <a:solidFill>
                  <a:schemeClr val="accent2"/>
                </a:solidFill>
              </a:rPr>
              <a:t>Diabetes</a:t>
            </a:r>
            <a:r>
              <a:rPr lang="en-GB" sz="4800" b="1" spc="-150" dirty="0">
                <a:solidFill>
                  <a:schemeClr val="accent1"/>
                </a:solidFill>
              </a:rPr>
              <a:t> </a:t>
            </a:r>
            <a:r>
              <a:rPr lang="en-GB" sz="4800" b="1" spc="-150" dirty="0">
                <a:solidFill>
                  <a:schemeClr val="accent4"/>
                </a:solidFill>
              </a:rPr>
              <a:t>Dyslexia</a:t>
            </a:r>
            <a:r>
              <a:rPr lang="en-GB" sz="4800" b="1" spc="-150" dirty="0">
                <a:solidFill>
                  <a:schemeClr val="accent2"/>
                </a:solidFill>
              </a:rPr>
              <a:t> </a:t>
            </a:r>
            <a:r>
              <a:rPr lang="en-GB" sz="4800" b="1" spc="-150" dirty="0">
                <a:solidFill>
                  <a:schemeClr val="accent5"/>
                </a:solidFill>
              </a:rPr>
              <a:t>Epilepsy </a:t>
            </a:r>
            <a:r>
              <a:rPr lang="en-GB" sz="4800" b="1" spc="-150" dirty="0">
                <a:solidFill>
                  <a:schemeClr val="accent6"/>
                </a:solidFill>
              </a:rPr>
              <a:t>Hearing Impairment </a:t>
            </a:r>
            <a:r>
              <a:rPr lang="en-GB" sz="4800" b="1" spc="-150" dirty="0">
                <a:solidFill>
                  <a:schemeClr val="accent1"/>
                </a:solidFill>
              </a:rPr>
              <a:t>HIV +</a:t>
            </a:r>
            <a:r>
              <a:rPr lang="en-GB" sz="4800" b="1" spc="-150" dirty="0" err="1">
                <a:solidFill>
                  <a:schemeClr val="accent1"/>
                </a:solidFill>
              </a:rPr>
              <a:t>ve</a:t>
            </a:r>
            <a:r>
              <a:rPr lang="en-GB" sz="4800" b="1" spc="-150" dirty="0">
                <a:solidFill>
                  <a:schemeClr val="accent4"/>
                </a:solidFill>
              </a:rPr>
              <a:t> </a:t>
            </a:r>
            <a:r>
              <a:rPr lang="en-GB" sz="4800" b="1" spc="-150" dirty="0" err="1">
                <a:solidFill>
                  <a:schemeClr val="accent4"/>
                </a:solidFill>
              </a:rPr>
              <a:t>Lukemia</a:t>
            </a:r>
            <a:r>
              <a:rPr lang="en-GB" sz="4800" b="1" spc="-150" dirty="0">
                <a:solidFill>
                  <a:schemeClr val="accent1"/>
                </a:solidFill>
              </a:rPr>
              <a:t> </a:t>
            </a:r>
            <a:r>
              <a:rPr lang="en-GB" sz="4800" b="1" spc="-150" dirty="0">
                <a:solidFill>
                  <a:schemeClr val="accent2"/>
                </a:solidFill>
              </a:rPr>
              <a:t>Muscular Dystrophy </a:t>
            </a:r>
            <a:r>
              <a:rPr lang="en-GB" sz="4800" b="1" spc="-150" dirty="0">
                <a:solidFill>
                  <a:schemeClr val="accent3"/>
                </a:solidFill>
              </a:rPr>
              <a:t>Spinal Cord Injury</a:t>
            </a:r>
            <a:r>
              <a:rPr lang="en-GB" sz="4800" b="1" spc="-1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4800" b="1" spc="-150" dirty="0">
                <a:solidFill>
                  <a:schemeClr val="accent4"/>
                </a:solidFill>
              </a:rPr>
              <a:t>Visual impairment </a:t>
            </a:r>
            <a:r>
              <a:rPr lang="en-GB" sz="4800" b="1" spc="-150" dirty="0">
                <a:solidFill>
                  <a:schemeClr val="accent5"/>
                </a:solidFill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03B3-E997-B14D-9CE5-C488C42DE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16B84-1A1D-C046-AA32-55E3B179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Understanding this talent pool</a:t>
            </a:r>
          </a:p>
        </p:txBody>
      </p:sp>
    </p:spTree>
    <p:extLst>
      <p:ext uri="{BB962C8B-B14F-4D97-AF65-F5344CB8AC3E}">
        <p14:creationId xmlns:p14="http://schemas.microsoft.com/office/powerpoint/2010/main" val="160780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9776A-DE48-2F42-8039-AAEE5BD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disability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31513-19BB-2640-942D-BFC2DCDF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235"/>
            <a:ext cx="8048422" cy="4408008"/>
          </a:xfrm>
        </p:spPr>
        <p:txBody>
          <a:bodyPr>
            <a:normAutofit/>
          </a:bodyPr>
          <a:lstStyle/>
          <a:p>
            <a:r>
              <a:rPr lang="en-US" sz="2000" dirty="0"/>
              <a:t>13% of students in UK Universities have a disability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Disabled graduates are less likely to obtain full-time employment than non-disabled graduates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76% of disabled students were concerned to inform an employer about their disability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55% of disabled students saw that there were benefits of being open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Students miss out on all the benefits of employment if they don’t work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Employers miss out on a huge talent pool if they are not inclusive</a:t>
            </a:r>
          </a:p>
        </p:txBody>
      </p:sp>
    </p:spTree>
    <p:extLst>
      <p:ext uri="{BB962C8B-B14F-4D97-AF65-F5344CB8AC3E}">
        <p14:creationId xmlns:p14="http://schemas.microsoft.com/office/powerpoint/2010/main" val="19013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9776A-DE48-2F42-8039-AAEE5BD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your talent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31513-19BB-2640-942D-BFC2DCDF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2"/>
                </a:solidFill>
                <a:ea typeface="+mj-ea"/>
              </a:rPr>
              <a:t>Why may students be reluctant to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2"/>
                </a:solidFill>
                <a:ea typeface="+mj-ea"/>
              </a:rPr>
              <a:t>be open about their disability?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Fear of discrimination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Do not want to cause a fuss or be </a:t>
            </a:r>
            <a:br>
              <a:rPr lang="en-US" sz="2000" dirty="0"/>
            </a:br>
            <a:r>
              <a:rPr lang="en-US" sz="2000" dirty="0"/>
              <a:t>a hassle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Do not want to appear ‘different’ </a:t>
            </a:r>
            <a:br>
              <a:rPr lang="en-US" sz="2000" dirty="0"/>
            </a:br>
            <a:r>
              <a:rPr lang="en-US" sz="2000" dirty="0"/>
              <a:t>in front of other candidates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Ashamed or embarrassed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Do not see their condition as a disability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Do not require any adjustments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Fear of </a:t>
            </a:r>
            <a:r>
              <a:rPr lang="en-US" sz="2000" dirty="0" err="1"/>
              <a:t>favourable</a:t>
            </a:r>
            <a:r>
              <a:rPr lang="en-US" sz="2000" dirty="0"/>
              <a:t> treatment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2"/>
                </a:solidFill>
              </a:rPr>
              <a:t>What concerns may disabled individuals have?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Judgements / assumptions made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How will be perceived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May require adjustments: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What is ‘reasonable’ to ask for?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Costs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Will on going support be provided?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Is there anyone else who has a disability / will I fit in?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Can I do the job?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753FA-B0CE-B045-9C0A-B81EB904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‘Plus’</a:t>
            </a:r>
          </a:p>
        </p:txBody>
      </p:sp>
    </p:spTree>
    <p:extLst>
      <p:ext uri="{BB962C8B-B14F-4D97-AF65-F5344CB8AC3E}">
        <p14:creationId xmlns:p14="http://schemas.microsoft.com/office/powerpoint/2010/main" val="112550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YPLUS Students Club">
      <a:dk1>
        <a:srgbClr val="3C3935"/>
      </a:dk1>
      <a:lt1>
        <a:srgbClr val="FFFFFF"/>
      </a:lt1>
      <a:dk2>
        <a:srgbClr val="B1B1B1"/>
      </a:dk2>
      <a:lt2>
        <a:srgbClr val="FFFFFF"/>
      </a:lt2>
      <a:accent1>
        <a:srgbClr val="60269E"/>
      </a:accent1>
      <a:accent2>
        <a:srgbClr val="007197"/>
      </a:accent2>
      <a:accent3>
        <a:srgbClr val="009D4F"/>
      </a:accent3>
      <a:accent4>
        <a:srgbClr val="E81F76"/>
      </a:accent4>
      <a:accent5>
        <a:srgbClr val="3D3935"/>
      </a:accent5>
      <a:accent6>
        <a:srgbClr val="009C4F"/>
      </a:accent6>
      <a:hlink>
        <a:srgbClr val="5F259D"/>
      </a:hlink>
      <a:folHlink>
        <a:srgbClr val="0071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36F1AC-77E0-9147-A315-A70B6B88A37B}" vid="{AC26F2B8-1D88-5442-9B52-7B853C174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419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AppleSymbols</vt:lpstr>
      <vt:lpstr>Arial</vt:lpstr>
      <vt:lpstr>Calibri</vt:lpstr>
      <vt:lpstr>Calibri Light</vt:lpstr>
      <vt:lpstr>Office Theme</vt:lpstr>
      <vt:lpstr>Supporting disabled students into employment</vt:lpstr>
      <vt:lpstr>Agenda</vt:lpstr>
      <vt:lpstr>Poll question</vt:lpstr>
      <vt:lpstr>What is Disability?</vt:lpstr>
      <vt:lpstr>PowerPoint Presentation</vt:lpstr>
      <vt:lpstr>Understanding this talent pool</vt:lpstr>
      <vt:lpstr>Why disability matters</vt:lpstr>
      <vt:lpstr>Understanding your talent pool</vt:lpstr>
      <vt:lpstr>My ‘Plus’</vt:lpstr>
      <vt:lpstr>Disability as a ‘plus’</vt:lpstr>
      <vt:lpstr>Employer engagment</vt:lpstr>
      <vt:lpstr>What do employers want?</vt:lpstr>
      <vt:lpstr>Recruitment adjustments</vt:lpstr>
      <vt:lpstr>Workplace adjustments: what is reasonable?</vt:lpstr>
      <vt:lpstr>Making adjustments </vt:lpstr>
      <vt:lpstr>Making adjustments </vt:lpstr>
      <vt:lpstr>PowerPoint Presentation</vt:lpstr>
      <vt:lpstr>Top tips for students</vt:lpstr>
      <vt:lpstr>Top Tips for Students</vt:lpstr>
      <vt:lpstr>PowerPoint Presentation</vt:lpstr>
      <vt:lpstr>PowerPoint Presentation</vt:lpstr>
      <vt:lpstr>helen@myplusconsulting.com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Alford</dc:creator>
  <cp:lastModifiedBy>Debbie Rooskov</cp:lastModifiedBy>
  <cp:revision>56</cp:revision>
  <dcterms:created xsi:type="dcterms:W3CDTF">2018-07-12T07:45:18Z</dcterms:created>
  <dcterms:modified xsi:type="dcterms:W3CDTF">2018-11-21T23:51:28Z</dcterms:modified>
</cp:coreProperties>
</file>