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9"/>
  </p:notesMasterIdLst>
  <p:handoutMasterIdLst>
    <p:handoutMasterId r:id="rId40"/>
  </p:handoutMasterIdLst>
  <p:sldIdLst>
    <p:sldId id="342" r:id="rId3"/>
    <p:sldId id="490" r:id="rId4"/>
    <p:sldId id="470" r:id="rId5"/>
    <p:sldId id="558" r:id="rId6"/>
    <p:sldId id="549" r:id="rId7"/>
    <p:sldId id="559" r:id="rId8"/>
    <p:sldId id="550" r:id="rId9"/>
    <p:sldId id="551" r:id="rId10"/>
    <p:sldId id="543" r:id="rId11"/>
    <p:sldId id="544" r:id="rId12"/>
    <p:sldId id="526" r:id="rId13"/>
    <p:sldId id="480" r:id="rId14"/>
    <p:sldId id="554" r:id="rId15"/>
    <p:sldId id="533" r:id="rId16"/>
    <p:sldId id="508" r:id="rId17"/>
    <p:sldId id="505" r:id="rId18"/>
    <p:sldId id="545" r:id="rId19"/>
    <p:sldId id="547" r:id="rId20"/>
    <p:sldId id="560" r:id="rId21"/>
    <p:sldId id="555" r:id="rId22"/>
    <p:sldId id="546" r:id="rId23"/>
    <p:sldId id="557" r:id="rId24"/>
    <p:sldId id="556" r:id="rId25"/>
    <p:sldId id="520" r:id="rId26"/>
    <p:sldId id="552" r:id="rId27"/>
    <p:sldId id="276" r:id="rId28"/>
    <p:sldId id="284" r:id="rId29"/>
    <p:sldId id="279" r:id="rId30"/>
    <p:sldId id="280" r:id="rId31"/>
    <p:sldId id="285" r:id="rId32"/>
    <p:sldId id="281" r:id="rId33"/>
    <p:sldId id="282" r:id="rId34"/>
    <p:sldId id="283" r:id="rId35"/>
    <p:sldId id="278" r:id="rId36"/>
    <p:sldId id="553" r:id="rId37"/>
    <p:sldId id="452" r:id="rId3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heeraj Ramchandani" initials="DR" lastIdx="1" clrIdx="0">
    <p:extLst>
      <p:ext uri="{19B8F6BF-5375-455C-9EA6-DF929625EA0E}">
        <p15:presenceInfo xmlns:p15="http://schemas.microsoft.com/office/powerpoint/2012/main" userId="S-1-5-21-864394294-2326944846-4285204184-40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3686" autoAdjust="0"/>
  </p:normalViewPr>
  <p:slideViewPr>
    <p:cSldViewPr snapToGrid="0">
      <p:cViewPr varScale="1">
        <p:scale>
          <a:sx n="58" d="100"/>
          <a:sy n="58" d="100"/>
        </p:scale>
        <p:origin x="6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98"/>
    </p:cViewPr>
  </p:sorterViewPr>
  <p:notesViewPr>
    <p:cSldViewPr snapToGrid="0">
      <p:cViewPr varScale="1">
        <p:scale>
          <a:sx n="54" d="100"/>
          <a:sy n="54" d="100"/>
        </p:scale>
        <p:origin x="19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4F-40F8-8A83-39F84573CC01}"/>
              </c:ext>
            </c:extLst>
          </c:dPt>
          <c:dPt>
            <c:idx val="1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4F-40F8-8A83-39F84573CC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Graduates with disability (Full-time)</c:v>
                </c:pt>
                <c:pt idx="1">
                  <c:v>Graduates without disability (Full-time)</c:v>
                </c:pt>
                <c:pt idx="2">
                  <c:v>Graduates with disability (Overall)</c:v>
                </c:pt>
                <c:pt idx="3">
                  <c:v>Graduates without disability (Overall)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62.8</c:v>
                </c:pt>
                <c:pt idx="1">
                  <c:v>73.5</c:v>
                </c:pt>
                <c:pt idx="2">
                  <c:v>80.400000000000006</c:v>
                </c:pt>
                <c:pt idx="3">
                  <c:v>87.4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7-4635-80F7-9D2CEA7F50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5788320"/>
        <c:axId val="545788976"/>
      </c:barChart>
      <c:catAx>
        <c:axId val="545788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45788976"/>
        <c:crosses val="autoZero"/>
        <c:auto val="1"/>
        <c:lblAlgn val="ctr"/>
        <c:lblOffset val="100"/>
        <c:noMultiLvlLbl val="0"/>
      </c:catAx>
      <c:valAx>
        <c:axId val="545788976"/>
        <c:scaling>
          <c:orientation val="minMax"/>
          <c:max val="100"/>
          <c:min val="10"/>
        </c:scaling>
        <c:delete val="1"/>
        <c:axPos val="b"/>
        <c:numFmt formatCode="General" sourceLinked="1"/>
        <c:majorTickMark val="out"/>
        <c:minorTickMark val="none"/>
        <c:tickLblPos val="nextTo"/>
        <c:crossAx val="54578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Graduates with disability</c:v>
                </c:pt>
                <c:pt idx="1">
                  <c:v>Graduates without disability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53.5</c:v>
                </c:pt>
                <c:pt idx="1">
                  <c:v>79.099999999999994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7-4635-80F7-9D2CEA7F50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5788320"/>
        <c:axId val="545788976"/>
      </c:barChart>
      <c:catAx>
        <c:axId val="545788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45788976"/>
        <c:crosses val="autoZero"/>
        <c:auto val="1"/>
        <c:lblAlgn val="ctr"/>
        <c:lblOffset val="100"/>
        <c:noMultiLvlLbl val="0"/>
      </c:catAx>
      <c:valAx>
        <c:axId val="545788976"/>
        <c:scaling>
          <c:orientation val="minMax"/>
          <c:max val="100"/>
          <c:min val="10"/>
        </c:scaling>
        <c:delete val="1"/>
        <c:axPos val="b"/>
        <c:numFmt formatCode="General" sourceLinked="1"/>
        <c:majorTickMark val="out"/>
        <c:minorTickMark val="none"/>
        <c:tickLblPos val="nextTo"/>
        <c:crossAx val="54578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rgbClr val="00808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Employer attitudes</c:v>
                </c:pt>
                <c:pt idx="1">
                  <c:v>Lack of early assistance</c:v>
                </c:pt>
                <c:pt idx="2">
                  <c:v>Societal expectation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44.5</c:v>
                </c:pt>
                <c:pt idx="2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2-4D82-9383-B2E261042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353336"/>
        <c:axId val="534356288"/>
      </c:barChart>
      <c:catAx>
        <c:axId val="53435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356288"/>
        <c:crosses val="autoZero"/>
        <c:auto val="1"/>
        <c:lblAlgn val="ctr"/>
        <c:lblOffset val="100"/>
        <c:noMultiLvlLbl val="0"/>
      </c:catAx>
      <c:valAx>
        <c:axId val="534356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435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11423892996123E-2"/>
          <c:y val="5.593572553639263E-2"/>
          <c:w val="0.92666489222168136"/>
          <c:h val="0.82575291363619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Likely to share?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F7-417C-A460-E25EC9BBA296}"/>
              </c:ext>
            </c:extLst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F7-417C-A460-E25EC9BBA2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0.54239999999999999</c:v>
                </c:pt>
                <c:pt idx="1">
                  <c:v>0.16950000000000001</c:v>
                </c:pt>
                <c:pt idx="2">
                  <c:v>0.28810000000000002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F7-417C-A460-E25EC9BBA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268504"/>
        <c:axId val="478268896"/>
      </c:barChart>
      <c:catAx>
        <c:axId val="47826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268896"/>
        <c:crosses val="autoZero"/>
        <c:auto val="1"/>
        <c:lblAlgn val="ctr"/>
        <c:lblOffset val="100"/>
        <c:noMultiLvlLbl val="0"/>
      </c:catAx>
      <c:valAx>
        <c:axId val="4782688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826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3EEBB-87DF-47C8-A23D-B95DD5C6629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A731268-0E6C-4EBE-9FF3-0A5251621300}">
      <dgm:prSet phldrT="[Text]" custT="1"/>
      <dgm:spPr>
        <a:solidFill>
          <a:srgbClr val="008080"/>
        </a:solidFill>
      </dgm:spPr>
      <dgm:t>
        <a:bodyPr/>
        <a:lstStyle/>
        <a:p>
          <a:endParaRPr lang="en-AU" sz="1600" b="1" dirty="0"/>
        </a:p>
        <a:p>
          <a:r>
            <a:rPr lang="en-AU" sz="1600" b="1" dirty="0"/>
            <a:t>Expert advice via phone and website</a:t>
          </a:r>
        </a:p>
      </dgm:t>
    </dgm:pt>
    <dgm:pt modelId="{57C7344F-6C81-4D20-BDA5-F580281303D6}" type="parTrans" cxnId="{13AF2447-4034-4C3B-BB52-5B74FC113238}">
      <dgm:prSet/>
      <dgm:spPr/>
      <dgm:t>
        <a:bodyPr/>
        <a:lstStyle/>
        <a:p>
          <a:endParaRPr lang="en-AU"/>
        </a:p>
      </dgm:t>
    </dgm:pt>
    <dgm:pt modelId="{23C68F22-A172-48FC-82E2-C9F83FC3B1D2}" type="sibTrans" cxnId="{13AF2447-4034-4C3B-BB52-5B74FC113238}">
      <dgm:prSet/>
      <dgm:spPr/>
      <dgm:t>
        <a:bodyPr/>
        <a:lstStyle/>
        <a:p>
          <a:endParaRPr lang="en-AU"/>
        </a:p>
      </dgm:t>
    </dgm:pt>
    <dgm:pt modelId="{5748E8B7-F85D-437E-A810-6DDB0D106E8C}">
      <dgm:prSet phldrT="[Text]" custT="1"/>
      <dgm:spPr>
        <a:solidFill>
          <a:srgbClr val="008080"/>
        </a:solidFill>
      </dgm:spPr>
      <dgm:t>
        <a:bodyPr/>
        <a:lstStyle/>
        <a:p>
          <a:endParaRPr lang="en-AU" sz="1600" b="1" dirty="0"/>
        </a:p>
        <a:p>
          <a:r>
            <a:rPr lang="en-AU" sz="1600" b="1" dirty="0"/>
            <a:t>Workplace adjustments and modifications</a:t>
          </a:r>
        </a:p>
      </dgm:t>
    </dgm:pt>
    <dgm:pt modelId="{BEB61401-C568-4888-BBF6-8818F37E68C6}" type="parTrans" cxnId="{61F0FCE3-0A2F-4593-8A21-40D2EC6ECF7C}">
      <dgm:prSet/>
      <dgm:spPr/>
      <dgm:t>
        <a:bodyPr/>
        <a:lstStyle/>
        <a:p>
          <a:endParaRPr lang="en-AU"/>
        </a:p>
      </dgm:t>
    </dgm:pt>
    <dgm:pt modelId="{CEAEDA0A-D423-4F9E-B157-EBA9BFB0AF84}" type="sibTrans" cxnId="{61F0FCE3-0A2F-4593-8A21-40D2EC6ECF7C}">
      <dgm:prSet/>
      <dgm:spPr/>
      <dgm:t>
        <a:bodyPr/>
        <a:lstStyle/>
        <a:p>
          <a:endParaRPr lang="en-AU"/>
        </a:p>
      </dgm:t>
    </dgm:pt>
    <dgm:pt modelId="{36A0CF56-595B-4EA3-8B26-6EEC3C7B89AC}">
      <dgm:prSet phldrT="[Text]" custT="1"/>
      <dgm:spPr>
        <a:solidFill>
          <a:srgbClr val="008080"/>
        </a:solidFill>
      </dgm:spPr>
      <dgm:t>
        <a:bodyPr/>
        <a:lstStyle/>
        <a:p>
          <a:endParaRPr lang="en-AU" sz="1600" b="1" dirty="0"/>
        </a:p>
        <a:p>
          <a:r>
            <a:rPr lang="en-AU" sz="1600" b="1" dirty="0"/>
            <a:t>Employer engagement services </a:t>
          </a:r>
        </a:p>
      </dgm:t>
    </dgm:pt>
    <dgm:pt modelId="{C1285F54-008D-4181-9FA1-48D0F43121B3}" type="parTrans" cxnId="{C89F925E-7783-416A-81BB-E0F9FE44DDC0}">
      <dgm:prSet/>
      <dgm:spPr/>
      <dgm:t>
        <a:bodyPr/>
        <a:lstStyle/>
        <a:p>
          <a:endParaRPr lang="en-AU"/>
        </a:p>
      </dgm:t>
    </dgm:pt>
    <dgm:pt modelId="{91CCD157-B78A-44E9-82C4-86C1B2DA8561}" type="sibTrans" cxnId="{C89F925E-7783-416A-81BB-E0F9FE44DDC0}">
      <dgm:prSet/>
      <dgm:spPr/>
      <dgm:t>
        <a:bodyPr/>
        <a:lstStyle/>
        <a:p>
          <a:endParaRPr lang="en-AU"/>
        </a:p>
      </dgm:t>
    </dgm:pt>
    <dgm:pt modelId="{E32F797D-03FE-4D66-8E1A-28439ADDF1FB}">
      <dgm:prSet phldrT="[Text]" custT="1"/>
      <dgm:spPr>
        <a:solidFill>
          <a:srgbClr val="008080"/>
        </a:solidFill>
      </dgm:spPr>
      <dgm:t>
        <a:bodyPr/>
        <a:lstStyle/>
        <a:p>
          <a:endParaRPr lang="en-AU" sz="1600" b="1" dirty="0"/>
        </a:p>
        <a:p>
          <a:r>
            <a:rPr lang="en-AU" sz="1600" b="1" dirty="0"/>
            <a:t>Complaints Resolution and Referral Service</a:t>
          </a:r>
        </a:p>
      </dgm:t>
    </dgm:pt>
    <dgm:pt modelId="{BD1045FA-F42A-48CA-9F29-AA8F9EEC42B7}" type="parTrans" cxnId="{61CBE39F-67A0-463A-A0D9-F0276DE105E1}">
      <dgm:prSet/>
      <dgm:spPr/>
      <dgm:t>
        <a:bodyPr/>
        <a:lstStyle/>
        <a:p>
          <a:endParaRPr lang="en-AU"/>
        </a:p>
      </dgm:t>
    </dgm:pt>
    <dgm:pt modelId="{28EA3EF6-F82E-4C74-9473-629C206615D7}" type="sibTrans" cxnId="{61CBE39F-67A0-463A-A0D9-F0276DE105E1}">
      <dgm:prSet/>
      <dgm:spPr/>
      <dgm:t>
        <a:bodyPr/>
        <a:lstStyle/>
        <a:p>
          <a:endParaRPr lang="en-AU"/>
        </a:p>
      </dgm:t>
    </dgm:pt>
    <dgm:pt modelId="{74D7DA37-3A43-4031-9023-BB40DF758C52}">
      <dgm:prSet phldrT="[Text]" custT="1"/>
      <dgm:spPr>
        <a:solidFill>
          <a:srgbClr val="008080"/>
        </a:solidFill>
      </dgm:spPr>
      <dgm:t>
        <a:bodyPr/>
        <a:lstStyle/>
        <a:p>
          <a:endParaRPr lang="en-AU" sz="1600" b="1" dirty="0"/>
        </a:p>
        <a:p>
          <a:r>
            <a:rPr lang="en-AU" sz="1600" b="1" dirty="0"/>
            <a:t>National Disability Abuse and Neglect Hotline </a:t>
          </a:r>
        </a:p>
      </dgm:t>
    </dgm:pt>
    <dgm:pt modelId="{1B12E860-FDAE-49D6-92D9-CE21EDC808EF}" type="parTrans" cxnId="{6456111E-ED19-4461-88C5-1E310F0249AD}">
      <dgm:prSet/>
      <dgm:spPr/>
      <dgm:t>
        <a:bodyPr/>
        <a:lstStyle/>
        <a:p>
          <a:endParaRPr lang="en-AU"/>
        </a:p>
      </dgm:t>
    </dgm:pt>
    <dgm:pt modelId="{D9BE1644-C2CE-476E-A13F-3E60BE427F49}" type="sibTrans" cxnId="{6456111E-ED19-4461-88C5-1E310F0249AD}">
      <dgm:prSet/>
      <dgm:spPr/>
      <dgm:t>
        <a:bodyPr/>
        <a:lstStyle/>
        <a:p>
          <a:endParaRPr lang="en-AU"/>
        </a:p>
      </dgm:t>
    </dgm:pt>
    <dgm:pt modelId="{5E9813B7-BCF1-48D3-84AD-A5DDC99C2D03}" type="pres">
      <dgm:prSet presAssocID="{DE53EEBB-87DF-47C8-A23D-B95DD5C66291}" presName="Name0" presStyleCnt="0">
        <dgm:presLayoutVars>
          <dgm:dir/>
          <dgm:resizeHandles val="exact"/>
        </dgm:presLayoutVars>
      </dgm:prSet>
      <dgm:spPr/>
    </dgm:pt>
    <dgm:pt modelId="{BE86EF1F-A9A9-4F79-9632-A5B155E7B025}" type="pres">
      <dgm:prSet presAssocID="{DE53EEBB-87DF-47C8-A23D-B95DD5C66291}" presName="bkgdShp" presStyleLbl="alignAccFollowNode1" presStyleIdx="0" presStyleCnt="1" custLinFactNeighborX="-84"/>
      <dgm:spPr/>
    </dgm:pt>
    <dgm:pt modelId="{F9B51935-4297-49D9-B204-659D8AF1AE56}" type="pres">
      <dgm:prSet presAssocID="{DE53EEBB-87DF-47C8-A23D-B95DD5C66291}" presName="linComp" presStyleCnt="0"/>
      <dgm:spPr/>
    </dgm:pt>
    <dgm:pt modelId="{FB6E6424-6635-4A48-9F0A-BF92168F9C12}" type="pres">
      <dgm:prSet presAssocID="{1A731268-0E6C-4EBE-9FF3-0A5251621300}" presName="compNode" presStyleCnt="0"/>
      <dgm:spPr/>
    </dgm:pt>
    <dgm:pt modelId="{1250EEC4-C60A-4B4A-8878-44B4D4189F87}" type="pres">
      <dgm:prSet presAssocID="{1A731268-0E6C-4EBE-9FF3-0A5251621300}" presName="node" presStyleLbl="node1" presStyleIdx="0" presStyleCnt="5">
        <dgm:presLayoutVars>
          <dgm:bulletEnabled val="1"/>
        </dgm:presLayoutVars>
      </dgm:prSet>
      <dgm:spPr/>
    </dgm:pt>
    <dgm:pt modelId="{D1AC2928-AF07-4AE2-8A36-71DF56E2A9F8}" type="pres">
      <dgm:prSet presAssocID="{1A731268-0E6C-4EBE-9FF3-0A5251621300}" presName="invisiNode" presStyleLbl="node1" presStyleIdx="0" presStyleCnt="5"/>
      <dgm:spPr/>
    </dgm:pt>
    <dgm:pt modelId="{C5270235-0E00-4763-92A4-B5C5DEBF330B}" type="pres">
      <dgm:prSet presAssocID="{1A731268-0E6C-4EBE-9FF3-0A5251621300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9D72D71A-230D-4E81-AC4E-6C81ACD8CC4C}" type="pres">
      <dgm:prSet presAssocID="{23C68F22-A172-48FC-82E2-C9F83FC3B1D2}" presName="sibTrans" presStyleLbl="sibTrans2D1" presStyleIdx="0" presStyleCnt="0"/>
      <dgm:spPr/>
    </dgm:pt>
    <dgm:pt modelId="{1E46C9BB-1EE8-4FC1-B017-63750049B0EF}" type="pres">
      <dgm:prSet presAssocID="{5748E8B7-F85D-437E-A810-6DDB0D106E8C}" presName="compNode" presStyleCnt="0"/>
      <dgm:spPr/>
    </dgm:pt>
    <dgm:pt modelId="{E63C2A47-BCE5-40B3-977F-9D613DA05A3D}" type="pres">
      <dgm:prSet presAssocID="{5748E8B7-F85D-437E-A810-6DDB0D106E8C}" presName="node" presStyleLbl="node1" presStyleIdx="1" presStyleCnt="5">
        <dgm:presLayoutVars>
          <dgm:bulletEnabled val="1"/>
        </dgm:presLayoutVars>
      </dgm:prSet>
      <dgm:spPr/>
    </dgm:pt>
    <dgm:pt modelId="{7EF70D9A-AEA7-4B00-93BF-79E4478568EC}" type="pres">
      <dgm:prSet presAssocID="{5748E8B7-F85D-437E-A810-6DDB0D106E8C}" presName="invisiNode" presStyleLbl="node1" presStyleIdx="1" presStyleCnt="5"/>
      <dgm:spPr/>
    </dgm:pt>
    <dgm:pt modelId="{C062093F-3563-4D4D-9192-5E257FA4DC02}" type="pres">
      <dgm:prSet presAssocID="{5748E8B7-F85D-437E-A810-6DDB0D106E8C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Image of a dollar icon" title="Dollar icon"/>
        </a:ext>
      </dgm:extLst>
    </dgm:pt>
    <dgm:pt modelId="{71E2D35A-807E-48A7-961E-8C2BECB1C123}" type="pres">
      <dgm:prSet presAssocID="{CEAEDA0A-D423-4F9E-B157-EBA9BFB0AF84}" presName="sibTrans" presStyleLbl="sibTrans2D1" presStyleIdx="0" presStyleCnt="0"/>
      <dgm:spPr/>
    </dgm:pt>
    <dgm:pt modelId="{A5938C2E-3A07-48B5-8F4F-99BD37E76357}" type="pres">
      <dgm:prSet presAssocID="{36A0CF56-595B-4EA3-8B26-6EEC3C7B89AC}" presName="compNode" presStyleCnt="0"/>
      <dgm:spPr/>
    </dgm:pt>
    <dgm:pt modelId="{B373A835-30C4-4257-9C90-C76E51D6343B}" type="pres">
      <dgm:prSet presAssocID="{36A0CF56-595B-4EA3-8B26-6EEC3C7B89AC}" presName="node" presStyleLbl="node1" presStyleIdx="2" presStyleCnt="5">
        <dgm:presLayoutVars>
          <dgm:bulletEnabled val="1"/>
        </dgm:presLayoutVars>
      </dgm:prSet>
      <dgm:spPr/>
    </dgm:pt>
    <dgm:pt modelId="{3E7EE768-C5CE-4EE4-A684-8CC2008A7B8C}" type="pres">
      <dgm:prSet presAssocID="{36A0CF56-595B-4EA3-8B26-6EEC3C7B89AC}" presName="invisiNode" presStyleLbl="node1" presStyleIdx="2" presStyleCnt="5"/>
      <dgm:spPr/>
    </dgm:pt>
    <dgm:pt modelId="{981572EF-10DB-43E4-9EFE-3F4E162AC6BC}" type="pres">
      <dgm:prSet presAssocID="{36A0CF56-595B-4EA3-8B26-6EEC3C7B89AC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Image of an icon showing two heads" title="Two heads icon"/>
        </a:ext>
      </dgm:extLst>
    </dgm:pt>
    <dgm:pt modelId="{8C2CABFE-BCD3-4C64-A8DA-BC325DF7A2DB}" type="pres">
      <dgm:prSet presAssocID="{91CCD157-B78A-44E9-82C4-86C1B2DA8561}" presName="sibTrans" presStyleLbl="sibTrans2D1" presStyleIdx="0" presStyleCnt="0"/>
      <dgm:spPr/>
    </dgm:pt>
    <dgm:pt modelId="{6FD5FB97-2F63-44CB-9EA3-8D8D51029307}" type="pres">
      <dgm:prSet presAssocID="{E32F797D-03FE-4D66-8E1A-28439ADDF1FB}" presName="compNode" presStyleCnt="0"/>
      <dgm:spPr/>
    </dgm:pt>
    <dgm:pt modelId="{AE935F9C-51E6-47D7-A7D9-308124238187}" type="pres">
      <dgm:prSet presAssocID="{E32F797D-03FE-4D66-8E1A-28439ADDF1FB}" presName="node" presStyleLbl="node1" presStyleIdx="3" presStyleCnt="5">
        <dgm:presLayoutVars>
          <dgm:bulletEnabled val="1"/>
        </dgm:presLayoutVars>
      </dgm:prSet>
      <dgm:spPr/>
    </dgm:pt>
    <dgm:pt modelId="{7A15F474-DCC9-4519-A59E-BC1CB358F4C9}" type="pres">
      <dgm:prSet presAssocID="{E32F797D-03FE-4D66-8E1A-28439ADDF1FB}" presName="invisiNode" presStyleLbl="node1" presStyleIdx="3" presStyleCnt="5"/>
      <dgm:spPr/>
    </dgm:pt>
    <dgm:pt modelId="{C07ED23B-2339-402F-AF17-A30F2B49CF43}" type="pres">
      <dgm:prSet presAssocID="{E32F797D-03FE-4D66-8E1A-28439ADDF1FB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Image of a handshake icon" title="Handshake icon"/>
        </a:ext>
      </dgm:extLst>
    </dgm:pt>
    <dgm:pt modelId="{7FCC79A5-A035-4124-95F0-0335C9E6377D}" type="pres">
      <dgm:prSet presAssocID="{28EA3EF6-F82E-4C74-9473-629C206615D7}" presName="sibTrans" presStyleLbl="sibTrans2D1" presStyleIdx="0" presStyleCnt="0"/>
      <dgm:spPr/>
    </dgm:pt>
    <dgm:pt modelId="{88D0E7B7-97CD-4CEA-97A5-7310BE1C3F11}" type="pres">
      <dgm:prSet presAssocID="{74D7DA37-3A43-4031-9023-BB40DF758C52}" presName="compNode" presStyleCnt="0"/>
      <dgm:spPr/>
    </dgm:pt>
    <dgm:pt modelId="{3CC7D07A-5554-4E04-9B1B-56D8D0E482AD}" type="pres">
      <dgm:prSet presAssocID="{74D7DA37-3A43-4031-9023-BB40DF758C52}" presName="node" presStyleLbl="node1" presStyleIdx="4" presStyleCnt="5">
        <dgm:presLayoutVars>
          <dgm:bulletEnabled val="1"/>
        </dgm:presLayoutVars>
      </dgm:prSet>
      <dgm:spPr/>
    </dgm:pt>
    <dgm:pt modelId="{C721DD07-797F-49C3-8C44-17AB3E0CE731}" type="pres">
      <dgm:prSet presAssocID="{74D7DA37-3A43-4031-9023-BB40DF758C52}" presName="invisiNode" presStyleLbl="node1" presStyleIdx="4" presStyleCnt="5"/>
      <dgm:spPr/>
    </dgm:pt>
    <dgm:pt modelId="{646C623B-9993-4DD4-8327-F1236C578164}" type="pres">
      <dgm:prSet presAssocID="{74D7DA37-3A43-4031-9023-BB40DF758C52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Image of a binoculars icon" title="Binoculars icon"/>
        </a:ext>
      </dgm:extLst>
    </dgm:pt>
  </dgm:ptLst>
  <dgm:cxnLst>
    <dgm:cxn modelId="{97E1300B-5379-40D2-AEA6-4D25DDA82F5E}" type="presOf" srcId="{DE53EEBB-87DF-47C8-A23D-B95DD5C66291}" destId="{5E9813B7-BCF1-48D3-84AD-A5DDC99C2D03}" srcOrd="0" destOrd="0" presId="urn:microsoft.com/office/officeart/2005/8/layout/pList2"/>
    <dgm:cxn modelId="{329F6A1A-C3A2-4452-BB67-EF77CF77F875}" type="presOf" srcId="{74D7DA37-3A43-4031-9023-BB40DF758C52}" destId="{3CC7D07A-5554-4E04-9B1B-56D8D0E482AD}" srcOrd="0" destOrd="0" presId="urn:microsoft.com/office/officeart/2005/8/layout/pList2"/>
    <dgm:cxn modelId="{6456111E-ED19-4461-88C5-1E310F0249AD}" srcId="{DE53EEBB-87DF-47C8-A23D-B95DD5C66291}" destId="{74D7DA37-3A43-4031-9023-BB40DF758C52}" srcOrd="4" destOrd="0" parTransId="{1B12E860-FDAE-49D6-92D9-CE21EDC808EF}" sibTransId="{D9BE1644-C2CE-476E-A13F-3E60BE427F49}"/>
    <dgm:cxn modelId="{8FF06437-9D10-4D8C-ABF2-771D5311C3F6}" type="presOf" srcId="{1A731268-0E6C-4EBE-9FF3-0A5251621300}" destId="{1250EEC4-C60A-4B4A-8878-44B4D4189F87}" srcOrd="0" destOrd="0" presId="urn:microsoft.com/office/officeart/2005/8/layout/pList2"/>
    <dgm:cxn modelId="{C89F925E-7783-416A-81BB-E0F9FE44DDC0}" srcId="{DE53EEBB-87DF-47C8-A23D-B95DD5C66291}" destId="{36A0CF56-595B-4EA3-8B26-6EEC3C7B89AC}" srcOrd="2" destOrd="0" parTransId="{C1285F54-008D-4181-9FA1-48D0F43121B3}" sibTransId="{91CCD157-B78A-44E9-82C4-86C1B2DA8561}"/>
    <dgm:cxn modelId="{13AF2447-4034-4C3B-BB52-5B74FC113238}" srcId="{DE53EEBB-87DF-47C8-A23D-B95DD5C66291}" destId="{1A731268-0E6C-4EBE-9FF3-0A5251621300}" srcOrd="0" destOrd="0" parTransId="{57C7344F-6C81-4D20-BDA5-F580281303D6}" sibTransId="{23C68F22-A172-48FC-82E2-C9F83FC3B1D2}"/>
    <dgm:cxn modelId="{17AD4648-DD25-448D-9DBF-A979F86BF136}" type="presOf" srcId="{CEAEDA0A-D423-4F9E-B157-EBA9BFB0AF84}" destId="{71E2D35A-807E-48A7-961E-8C2BECB1C123}" srcOrd="0" destOrd="0" presId="urn:microsoft.com/office/officeart/2005/8/layout/pList2"/>
    <dgm:cxn modelId="{5A729C78-D411-47AF-B655-59CB4ED11BF1}" type="presOf" srcId="{36A0CF56-595B-4EA3-8B26-6EEC3C7B89AC}" destId="{B373A835-30C4-4257-9C90-C76E51D6343B}" srcOrd="0" destOrd="0" presId="urn:microsoft.com/office/officeart/2005/8/layout/pList2"/>
    <dgm:cxn modelId="{1CB6A682-1528-426A-A07F-A1C61FBC6139}" type="presOf" srcId="{91CCD157-B78A-44E9-82C4-86C1B2DA8561}" destId="{8C2CABFE-BCD3-4C64-A8DA-BC325DF7A2DB}" srcOrd="0" destOrd="0" presId="urn:microsoft.com/office/officeart/2005/8/layout/pList2"/>
    <dgm:cxn modelId="{61CBE39F-67A0-463A-A0D9-F0276DE105E1}" srcId="{DE53EEBB-87DF-47C8-A23D-B95DD5C66291}" destId="{E32F797D-03FE-4D66-8E1A-28439ADDF1FB}" srcOrd="3" destOrd="0" parTransId="{BD1045FA-F42A-48CA-9F29-AA8F9EEC42B7}" sibTransId="{28EA3EF6-F82E-4C74-9473-629C206615D7}"/>
    <dgm:cxn modelId="{A4AEC8A1-4368-4280-9E0E-434B2D972FF0}" type="presOf" srcId="{E32F797D-03FE-4D66-8E1A-28439ADDF1FB}" destId="{AE935F9C-51E6-47D7-A7D9-308124238187}" srcOrd="0" destOrd="0" presId="urn:microsoft.com/office/officeart/2005/8/layout/pList2"/>
    <dgm:cxn modelId="{61F0FCE3-0A2F-4593-8A21-40D2EC6ECF7C}" srcId="{DE53EEBB-87DF-47C8-A23D-B95DD5C66291}" destId="{5748E8B7-F85D-437E-A810-6DDB0D106E8C}" srcOrd="1" destOrd="0" parTransId="{BEB61401-C568-4888-BBF6-8818F37E68C6}" sibTransId="{CEAEDA0A-D423-4F9E-B157-EBA9BFB0AF84}"/>
    <dgm:cxn modelId="{30AD66E5-11B9-4BF6-9CCA-6E921CFA14A6}" type="presOf" srcId="{5748E8B7-F85D-437E-A810-6DDB0D106E8C}" destId="{E63C2A47-BCE5-40B3-977F-9D613DA05A3D}" srcOrd="0" destOrd="0" presId="urn:microsoft.com/office/officeart/2005/8/layout/pList2"/>
    <dgm:cxn modelId="{600136E9-5253-4F37-8A19-94744B4E093F}" type="presOf" srcId="{28EA3EF6-F82E-4C74-9473-629C206615D7}" destId="{7FCC79A5-A035-4124-95F0-0335C9E6377D}" srcOrd="0" destOrd="0" presId="urn:microsoft.com/office/officeart/2005/8/layout/pList2"/>
    <dgm:cxn modelId="{BA58C4ED-38A7-495D-8643-691C7CF2E1DA}" type="presOf" srcId="{23C68F22-A172-48FC-82E2-C9F83FC3B1D2}" destId="{9D72D71A-230D-4E81-AC4E-6C81ACD8CC4C}" srcOrd="0" destOrd="0" presId="urn:microsoft.com/office/officeart/2005/8/layout/pList2"/>
    <dgm:cxn modelId="{C12008F2-98BA-4C4B-AB3F-657B622A4686}" type="presParOf" srcId="{5E9813B7-BCF1-48D3-84AD-A5DDC99C2D03}" destId="{BE86EF1F-A9A9-4F79-9632-A5B155E7B025}" srcOrd="0" destOrd="0" presId="urn:microsoft.com/office/officeart/2005/8/layout/pList2"/>
    <dgm:cxn modelId="{9039469E-7428-4651-AE11-ADE6C9017E59}" type="presParOf" srcId="{5E9813B7-BCF1-48D3-84AD-A5DDC99C2D03}" destId="{F9B51935-4297-49D9-B204-659D8AF1AE56}" srcOrd="1" destOrd="0" presId="urn:microsoft.com/office/officeart/2005/8/layout/pList2"/>
    <dgm:cxn modelId="{BE26099B-DDA1-4D66-8315-5CC38EEF48A0}" type="presParOf" srcId="{F9B51935-4297-49D9-B204-659D8AF1AE56}" destId="{FB6E6424-6635-4A48-9F0A-BF92168F9C12}" srcOrd="0" destOrd="0" presId="urn:microsoft.com/office/officeart/2005/8/layout/pList2"/>
    <dgm:cxn modelId="{E6C61B3B-75F6-4C18-8363-83396647E575}" type="presParOf" srcId="{FB6E6424-6635-4A48-9F0A-BF92168F9C12}" destId="{1250EEC4-C60A-4B4A-8878-44B4D4189F87}" srcOrd="0" destOrd="0" presId="urn:microsoft.com/office/officeart/2005/8/layout/pList2"/>
    <dgm:cxn modelId="{A4B98FA8-9E6D-404C-8DB2-93C42901BA95}" type="presParOf" srcId="{FB6E6424-6635-4A48-9F0A-BF92168F9C12}" destId="{D1AC2928-AF07-4AE2-8A36-71DF56E2A9F8}" srcOrd="1" destOrd="0" presId="urn:microsoft.com/office/officeart/2005/8/layout/pList2"/>
    <dgm:cxn modelId="{C017FE30-BBCC-43DB-8FD1-1BD733AC8F95}" type="presParOf" srcId="{FB6E6424-6635-4A48-9F0A-BF92168F9C12}" destId="{C5270235-0E00-4763-92A4-B5C5DEBF330B}" srcOrd="2" destOrd="0" presId="urn:microsoft.com/office/officeart/2005/8/layout/pList2"/>
    <dgm:cxn modelId="{56D200BB-AFBB-4B11-8A2E-F467D4694B64}" type="presParOf" srcId="{F9B51935-4297-49D9-B204-659D8AF1AE56}" destId="{9D72D71A-230D-4E81-AC4E-6C81ACD8CC4C}" srcOrd="1" destOrd="0" presId="urn:microsoft.com/office/officeart/2005/8/layout/pList2"/>
    <dgm:cxn modelId="{CEFC4B40-D57C-4729-BA20-14B23D2BA70D}" type="presParOf" srcId="{F9B51935-4297-49D9-B204-659D8AF1AE56}" destId="{1E46C9BB-1EE8-4FC1-B017-63750049B0EF}" srcOrd="2" destOrd="0" presId="urn:microsoft.com/office/officeart/2005/8/layout/pList2"/>
    <dgm:cxn modelId="{B31CB535-506F-4409-86D7-896CE37A07DA}" type="presParOf" srcId="{1E46C9BB-1EE8-4FC1-B017-63750049B0EF}" destId="{E63C2A47-BCE5-40B3-977F-9D613DA05A3D}" srcOrd="0" destOrd="0" presId="urn:microsoft.com/office/officeart/2005/8/layout/pList2"/>
    <dgm:cxn modelId="{E593E754-CF1E-47FF-B9AE-647D395E5A85}" type="presParOf" srcId="{1E46C9BB-1EE8-4FC1-B017-63750049B0EF}" destId="{7EF70D9A-AEA7-4B00-93BF-79E4478568EC}" srcOrd="1" destOrd="0" presId="urn:microsoft.com/office/officeart/2005/8/layout/pList2"/>
    <dgm:cxn modelId="{B1E47610-F51D-4936-B002-95270E168411}" type="presParOf" srcId="{1E46C9BB-1EE8-4FC1-B017-63750049B0EF}" destId="{C062093F-3563-4D4D-9192-5E257FA4DC02}" srcOrd="2" destOrd="0" presId="urn:microsoft.com/office/officeart/2005/8/layout/pList2"/>
    <dgm:cxn modelId="{3762BB7E-555E-4648-B152-E49F8F448055}" type="presParOf" srcId="{F9B51935-4297-49D9-B204-659D8AF1AE56}" destId="{71E2D35A-807E-48A7-961E-8C2BECB1C123}" srcOrd="3" destOrd="0" presId="urn:microsoft.com/office/officeart/2005/8/layout/pList2"/>
    <dgm:cxn modelId="{9A65E4AB-64A5-4D32-8ED0-D165CE63FAC3}" type="presParOf" srcId="{F9B51935-4297-49D9-B204-659D8AF1AE56}" destId="{A5938C2E-3A07-48B5-8F4F-99BD37E76357}" srcOrd="4" destOrd="0" presId="urn:microsoft.com/office/officeart/2005/8/layout/pList2"/>
    <dgm:cxn modelId="{E3CB836B-AB91-4975-8871-759A2C3ECA66}" type="presParOf" srcId="{A5938C2E-3A07-48B5-8F4F-99BD37E76357}" destId="{B373A835-30C4-4257-9C90-C76E51D6343B}" srcOrd="0" destOrd="0" presId="urn:microsoft.com/office/officeart/2005/8/layout/pList2"/>
    <dgm:cxn modelId="{EFA7BE79-6367-4880-B209-01D637C076E4}" type="presParOf" srcId="{A5938C2E-3A07-48B5-8F4F-99BD37E76357}" destId="{3E7EE768-C5CE-4EE4-A684-8CC2008A7B8C}" srcOrd="1" destOrd="0" presId="urn:microsoft.com/office/officeart/2005/8/layout/pList2"/>
    <dgm:cxn modelId="{A86F8DD0-8B3F-49AB-A122-FA6246F7A236}" type="presParOf" srcId="{A5938C2E-3A07-48B5-8F4F-99BD37E76357}" destId="{981572EF-10DB-43E4-9EFE-3F4E162AC6BC}" srcOrd="2" destOrd="0" presId="urn:microsoft.com/office/officeart/2005/8/layout/pList2"/>
    <dgm:cxn modelId="{D49A5BB8-BD33-4D3B-8EFC-8CEF8794ACF6}" type="presParOf" srcId="{F9B51935-4297-49D9-B204-659D8AF1AE56}" destId="{8C2CABFE-BCD3-4C64-A8DA-BC325DF7A2DB}" srcOrd="5" destOrd="0" presId="urn:microsoft.com/office/officeart/2005/8/layout/pList2"/>
    <dgm:cxn modelId="{27E8916E-0897-4B03-A6F2-D37B0215B200}" type="presParOf" srcId="{F9B51935-4297-49D9-B204-659D8AF1AE56}" destId="{6FD5FB97-2F63-44CB-9EA3-8D8D51029307}" srcOrd="6" destOrd="0" presId="urn:microsoft.com/office/officeart/2005/8/layout/pList2"/>
    <dgm:cxn modelId="{9681122D-44A3-4EDE-ABAE-B2E1DF11C93D}" type="presParOf" srcId="{6FD5FB97-2F63-44CB-9EA3-8D8D51029307}" destId="{AE935F9C-51E6-47D7-A7D9-308124238187}" srcOrd="0" destOrd="0" presId="urn:microsoft.com/office/officeart/2005/8/layout/pList2"/>
    <dgm:cxn modelId="{2E0FA204-3498-419C-9EEA-F70BDB2A3E1E}" type="presParOf" srcId="{6FD5FB97-2F63-44CB-9EA3-8D8D51029307}" destId="{7A15F474-DCC9-4519-A59E-BC1CB358F4C9}" srcOrd="1" destOrd="0" presId="urn:microsoft.com/office/officeart/2005/8/layout/pList2"/>
    <dgm:cxn modelId="{4C5E2C52-5A7A-4964-9F0C-19B2F6F11EA5}" type="presParOf" srcId="{6FD5FB97-2F63-44CB-9EA3-8D8D51029307}" destId="{C07ED23B-2339-402F-AF17-A30F2B49CF43}" srcOrd="2" destOrd="0" presId="urn:microsoft.com/office/officeart/2005/8/layout/pList2"/>
    <dgm:cxn modelId="{37DC8224-836B-4942-A340-2E4F968EF298}" type="presParOf" srcId="{F9B51935-4297-49D9-B204-659D8AF1AE56}" destId="{7FCC79A5-A035-4124-95F0-0335C9E6377D}" srcOrd="7" destOrd="0" presId="urn:microsoft.com/office/officeart/2005/8/layout/pList2"/>
    <dgm:cxn modelId="{095C4C7A-0EB6-4F5E-BC6F-91E1AB177B3D}" type="presParOf" srcId="{F9B51935-4297-49D9-B204-659D8AF1AE56}" destId="{88D0E7B7-97CD-4CEA-97A5-7310BE1C3F11}" srcOrd="8" destOrd="0" presId="urn:microsoft.com/office/officeart/2005/8/layout/pList2"/>
    <dgm:cxn modelId="{FC6C222B-89B0-4EA0-B216-E1CD06401A23}" type="presParOf" srcId="{88D0E7B7-97CD-4CEA-97A5-7310BE1C3F11}" destId="{3CC7D07A-5554-4E04-9B1B-56D8D0E482AD}" srcOrd="0" destOrd="0" presId="urn:microsoft.com/office/officeart/2005/8/layout/pList2"/>
    <dgm:cxn modelId="{291914A9-9274-4A2C-B94D-28FC24D28A81}" type="presParOf" srcId="{88D0E7B7-97CD-4CEA-97A5-7310BE1C3F11}" destId="{C721DD07-797F-49C3-8C44-17AB3E0CE731}" srcOrd="1" destOrd="0" presId="urn:microsoft.com/office/officeart/2005/8/layout/pList2"/>
    <dgm:cxn modelId="{796954F6-CEFD-43FC-8CFC-A7AC18B8518D}" type="presParOf" srcId="{88D0E7B7-97CD-4CEA-97A5-7310BE1C3F11}" destId="{646C623B-9993-4DD4-8327-F1236C57816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0A6D2-E33A-4A47-8BB5-AC8EFA0BD53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0AF6E859-1D0B-48A1-8A55-715248B5EB9B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en-AU" sz="1800" b="0" i="0" dirty="0">
              <a:solidFill>
                <a:schemeClr val="accent2"/>
              </a:solidFill>
            </a:rPr>
            <a:t>JobAccess reviews the application, informs applicant of the outcome and whether a workplace assessment is required.</a:t>
          </a:r>
          <a:endParaRPr lang="en-US" sz="1800" dirty="0">
            <a:solidFill>
              <a:schemeClr val="accent2"/>
            </a:solidFill>
          </a:endParaRPr>
        </a:p>
      </dgm:t>
    </dgm:pt>
    <dgm:pt modelId="{A8AFAC58-08D5-4448-92EC-ED590D65546F}" type="parTrans" cxnId="{10127975-0F72-48E4-8CFC-377EB60632D0}">
      <dgm:prSet/>
      <dgm:spPr/>
      <dgm:t>
        <a:bodyPr/>
        <a:lstStyle/>
        <a:p>
          <a:endParaRPr lang="en-US" sz="1800"/>
        </a:p>
      </dgm:t>
    </dgm:pt>
    <dgm:pt modelId="{522A86A9-593A-4A05-80CA-38CBDF5D0AC8}" type="sibTrans" cxnId="{10127975-0F72-48E4-8CFC-377EB60632D0}">
      <dgm:prSet custT="1"/>
      <dgm:spPr>
        <a:solidFill>
          <a:srgbClr val="00808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800" dirty="0"/>
        </a:p>
      </dgm:t>
    </dgm:pt>
    <dgm:pt modelId="{A1DC6AB0-BFB8-481F-8C68-C9EDF6D44CD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en-AU" sz="1800" b="0" i="0" dirty="0">
              <a:solidFill>
                <a:schemeClr val="accent2"/>
              </a:solidFill>
            </a:rPr>
            <a:t>An employer, employee or service provider can apply online @ </a:t>
          </a:r>
          <a:r>
            <a:rPr lang="en-AU" sz="1800" b="1" i="0" dirty="0">
              <a:solidFill>
                <a:schemeClr val="accent2"/>
              </a:solidFill>
            </a:rPr>
            <a:t>www.jobaccess.gov.au</a:t>
          </a:r>
          <a:r>
            <a:rPr lang="en-AU" sz="1800" b="0" i="0" dirty="0">
              <a:solidFill>
                <a:schemeClr val="accent2"/>
              </a:solidFill>
            </a:rPr>
            <a:t>.</a:t>
          </a:r>
          <a:endParaRPr lang="en-AU" sz="1800" b="0" dirty="0">
            <a:solidFill>
              <a:schemeClr val="accent2"/>
            </a:solidFill>
          </a:endParaRPr>
        </a:p>
      </dgm:t>
    </dgm:pt>
    <dgm:pt modelId="{D75FCFEC-91D9-4884-91C0-51825C89F6D5}" type="parTrans" cxnId="{F58871B4-BA9A-4274-9F4E-7C5B28FED5E7}">
      <dgm:prSet/>
      <dgm:spPr/>
      <dgm:t>
        <a:bodyPr/>
        <a:lstStyle/>
        <a:p>
          <a:endParaRPr lang="en-US" sz="1800"/>
        </a:p>
      </dgm:t>
    </dgm:pt>
    <dgm:pt modelId="{271A5531-81A8-4A81-9094-D66BE2ED8C87}" type="sibTrans" cxnId="{F58871B4-BA9A-4274-9F4E-7C5B28FED5E7}">
      <dgm:prSet custT="1"/>
      <dgm:spPr>
        <a:solidFill>
          <a:srgbClr val="00808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800" dirty="0"/>
        </a:p>
      </dgm:t>
    </dgm:pt>
    <dgm:pt modelId="{3265F643-C392-4E7B-AB1A-A93A000B1DA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en-US" sz="1800" dirty="0">
              <a:solidFill>
                <a:schemeClr val="accent2"/>
              </a:solidFill>
            </a:rPr>
            <a:t>If required, a </a:t>
          </a:r>
          <a:r>
            <a:rPr lang="en-US" sz="1800" b="1" dirty="0">
              <a:solidFill>
                <a:schemeClr val="accent2"/>
              </a:solidFill>
            </a:rPr>
            <a:t>free workplace assessment</a:t>
          </a:r>
          <a:r>
            <a:rPr lang="en-US" sz="1800" dirty="0">
              <a:solidFill>
                <a:schemeClr val="accent2"/>
              </a:solidFill>
            </a:rPr>
            <a:t> is conducted </a:t>
          </a:r>
          <a:r>
            <a:rPr lang="en-AU" sz="1800" b="0" i="0" dirty="0">
              <a:solidFill>
                <a:schemeClr val="accent2"/>
              </a:solidFill>
            </a:rPr>
            <a:t>to identify any barriers and recommend changes in the workplace.</a:t>
          </a:r>
          <a:endParaRPr lang="en-AU" sz="1800" dirty="0">
            <a:solidFill>
              <a:schemeClr val="accent2"/>
            </a:solidFill>
          </a:endParaRPr>
        </a:p>
      </dgm:t>
    </dgm:pt>
    <dgm:pt modelId="{D8CE7CAC-A2B9-4A23-859E-0F7109D70537}" type="parTrans" cxnId="{35177ADF-705A-406C-BE0B-AB0F337F584D}">
      <dgm:prSet/>
      <dgm:spPr/>
      <dgm:t>
        <a:bodyPr/>
        <a:lstStyle/>
        <a:p>
          <a:endParaRPr lang="en-US" sz="1800"/>
        </a:p>
      </dgm:t>
    </dgm:pt>
    <dgm:pt modelId="{611502C3-791A-456E-B827-3EEFC0259AC4}" type="sibTrans" cxnId="{35177ADF-705A-406C-BE0B-AB0F337F584D}">
      <dgm:prSet custT="1"/>
      <dgm:spPr>
        <a:solidFill>
          <a:srgbClr val="00808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800" dirty="0"/>
        </a:p>
      </dgm:t>
    </dgm:pt>
    <dgm:pt modelId="{64DC2D80-588D-4E83-8999-76A3E7B23EB4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en-AU" sz="1800" b="0" i="0" dirty="0">
              <a:solidFill>
                <a:schemeClr val="accent2"/>
              </a:solidFill>
            </a:rPr>
            <a:t>Employer purchases the modifications and costs are reimbursed by JobAccess.</a:t>
          </a:r>
          <a:endParaRPr lang="en-AU" sz="1800" dirty="0">
            <a:solidFill>
              <a:schemeClr val="accent2"/>
            </a:solidFill>
          </a:endParaRPr>
        </a:p>
      </dgm:t>
    </dgm:pt>
    <dgm:pt modelId="{466DF864-EB1E-4386-8F95-C52A7D70914A}" type="parTrans" cxnId="{FE6E5891-5821-48ED-9679-8F1065246181}">
      <dgm:prSet/>
      <dgm:spPr/>
      <dgm:t>
        <a:bodyPr/>
        <a:lstStyle/>
        <a:p>
          <a:endParaRPr lang="en-US" sz="1800"/>
        </a:p>
      </dgm:t>
    </dgm:pt>
    <dgm:pt modelId="{CAFC743F-9981-4A40-9616-62C54E6F9769}" type="sibTrans" cxnId="{FE6E5891-5821-48ED-9679-8F1065246181}">
      <dgm:prSet/>
      <dgm:spPr/>
      <dgm:t>
        <a:bodyPr/>
        <a:lstStyle/>
        <a:p>
          <a:endParaRPr lang="en-US" sz="1800"/>
        </a:p>
      </dgm:t>
    </dgm:pt>
    <dgm:pt modelId="{F20A7A7F-A155-406F-84E4-B06C6A316BCE}" type="pres">
      <dgm:prSet presAssocID="{3530A6D2-E33A-4A47-8BB5-AC8EFA0BD535}" presName="outerComposite" presStyleCnt="0">
        <dgm:presLayoutVars>
          <dgm:chMax val="5"/>
          <dgm:dir/>
          <dgm:resizeHandles val="exact"/>
        </dgm:presLayoutVars>
      </dgm:prSet>
      <dgm:spPr/>
    </dgm:pt>
    <dgm:pt modelId="{33B6A3CC-5CB6-4889-90F0-DBFE980F9FD4}" type="pres">
      <dgm:prSet presAssocID="{3530A6D2-E33A-4A47-8BB5-AC8EFA0BD535}" presName="dummyMaxCanvas" presStyleCnt="0">
        <dgm:presLayoutVars/>
      </dgm:prSet>
      <dgm:spPr/>
    </dgm:pt>
    <dgm:pt modelId="{F66D218A-1FB6-424C-9A57-4CCEE28579EA}" type="pres">
      <dgm:prSet presAssocID="{3530A6D2-E33A-4A47-8BB5-AC8EFA0BD535}" presName="FourNodes_1" presStyleLbl="node1" presStyleIdx="0" presStyleCnt="4">
        <dgm:presLayoutVars>
          <dgm:bulletEnabled val="1"/>
        </dgm:presLayoutVars>
      </dgm:prSet>
      <dgm:spPr/>
    </dgm:pt>
    <dgm:pt modelId="{86C03BC8-5475-40E4-97B8-19D550F2D89A}" type="pres">
      <dgm:prSet presAssocID="{3530A6D2-E33A-4A47-8BB5-AC8EFA0BD535}" presName="FourNodes_2" presStyleLbl="node1" presStyleIdx="1" presStyleCnt="4">
        <dgm:presLayoutVars>
          <dgm:bulletEnabled val="1"/>
        </dgm:presLayoutVars>
      </dgm:prSet>
      <dgm:spPr/>
    </dgm:pt>
    <dgm:pt modelId="{E9C69E4F-2176-4930-A5C5-E432ECF7306D}" type="pres">
      <dgm:prSet presAssocID="{3530A6D2-E33A-4A47-8BB5-AC8EFA0BD535}" presName="FourNodes_3" presStyleLbl="node1" presStyleIdx="2" presStyleCnt="4">
        <dgm:presLayoutVars>
          <dgm:bulletEnabled val="1"/>
        </dgm:presLayoutVars>
      </dgm:prSet>
      <dgm:spPr/>
    </dgm:pt>
    <dgm:pt modelId="{865BBE8D-9580-46C4-9DD9-294EC0BD89E4}" type="pres">
      <dgm:prSet presAssocID="{3530A6D2-E33A-4A47-8BB5-AC8EFA0BD535}" presName="FourNodes_4" presStyleLbl="node1" presStyleIdx="3" presStyleCnt="4">
        <dgm:presLayoutVars>
          <dgm:bulletEnabled val="1"/>
        </dgm:presLayoutVars>
      </dgm:prSet>
      <dgm:spPr/>
    </dgm:pt>
    <dgm:pt modelId="{2B2E65FB-7A72-426C-B68C-7C5FDDC4D27F}" type="pres">
      <dgm:prSet presAssocID="{3530A6D2-E33A-4A47-8BB5-AC8EFA0BD535}" presName="FourConn_1-2" presStyleLbl="fgAccFollowNode1" presStyleIdx="0" presStyleCnt="3">
        <dgm:presLayoutVars>
          <dgm:bulletEnabled val="1"/>
        </dgm:presLayoutVars>
      </dgm:prSet>
      <dgm:spPr/>
    </dgm:pt>
    <dgm:pt modelId="{3A7C35A5-DBFB-4834-B515-EABB70C7221F}" type="pres">
      <dgm:prSet presAssocID="{3530A6D2-E33A-4A47-8BB5-AC8EFA0BD535}" presName="FourConn_2-3" presStyleLbl="fgAccFollowNode1" presStyleIdx="1" presStyleCnt="3">
        <dgm:presLayoutVars>
          <dgm:bulletEnabled val="1"/>
        </dgm:presLayoutVars>
      </dgm:prSet>
      <dgm:spPr/>
    </dgm:pt>
    <dgm:pt modelId="{7E0600A6-1CA8-45F0-BA84-A19D9490C047}" type="pres">
      <dgm:prSet presAssocID="{3530A6D2-E33A-4A47-8BB5-AC8EFA0BD535}" presName="FourConn_3-4" presStyleLbl="fgAccFollowNode1" presStyleIdx="2" presStyleCnt="3">
        <dgm:presLayoutVars>
          <dgm:bulletEnabled val="1"/>
        </dgm:presLayoutVars>
      </dgm:prSet>
      <dgm:spPr/>
    </dgm:pt>
    <dgm:pt modelId="{5505D6BE-188A-4BCD-8D5B-D6C03392C49B}" type="pres">
      <dgm:prSet presAssocID="{3530A6D2-E33A-4A47-8BB5-AC8EFA0BD535}" presName="FourNodes_1_text" presStyleLbl="node1" presStyleIdx="3" presStyleCnt="4">
        <dgm:presLayoutVars>
          <dgm:bulletEnabled val="1"/>
        </dgm:presLayoutVars>
      </dgm:prSet>
      <dgm:spPr/>
    </dgm:pt>
    <dgm:pt modelId="{AA60DE42-AD4C-42C5-997E-A0AE63362214}" type="pres">
      <dgm:prSet presAssocID="{3530A6D2-E33A-4A47-8BB5-AC8EFA0BD535}" presName="FourNodes_2_text" presStyleLbl="node1" presStyleIdx="3" presStyleCnt="4">
        <dgm:presLayoutVars>
          <dgm:bulletEnabled val="1"/>
        </dgm:presLayoutVars>
      </dgm:prSet>
      <dgm:spPr/>
    </dgm:pt>
    <dgm:pt modelId="{3CBFE432-A9C0-45BC-A7E8-4E67B15181A9}" type="pres">
      <dgm:prSet presAssocID="{3530A6D2-E33A-4A47-8BB5-AC8EFA0BD535}" presName="FourNodes_3_text" presStyleLbl="node1" presStyleIdx="3" presStyleCnt="4">
        <dgm:presLayoutVars>
          <dgm:bulletEnabled val="1"/>
        </dgm:presLayoutVars>
      </dgm:prSet>
      <dgm:spPr/>
    </dgm:pt>
    <dgm:pt modelId="{F4FBFB42-5CC3-432B-B014-E7F0445BBC83}" type="pres">
      <dgm:prSet presAssocID="{3530A6D2-E33A-4A47-8BB5-AC8EFA0BD53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D0E3E1D-5848-4188-BEFC-1FD4D60EEBFF}" type="presOf" srcId="{A1DC6AB0-BFB8-481F-8C68-C9EDF6D44CD9}" destId="{5505D6BE-188A-4BCD-8D5B-D6C03392C49B}" srcOrd="1" destOrd="0" presId="urn:microsoft.com/office/officeart/2005/8/layout/vProcess5"/>
    <dgm:cxn modelId="{73F59E27-C8D2-4132-A264-A99F0EECAF6D}" type="presOf" srcId="{3265F643-C392-4E7B-AB1A-A93A000B1DA9}" destId="{E9C69E4F-2176-4930-A5C5-E432ECF7306D}" srcOrd="0" destOrd="0" presId="urn:microsoft.com/office/officeart/2005/8/layout/vProcess5"/>
    <dgm:cxn modelId="{E8A6E033-A13B-4C6C-AF41-D1D179557F26}" type="presOf" srcId="{0AF6E859-1D0B-48A1-8A55-715248B5EB9B}" destId="{AA60DE42-AD4C-42C5-997E-A0AE63362214}" srcOrd="1" destOrd="0" presId="urn:microsoft.com/office/officeart/2005/8/layout/vProcess5"/>
    <dgm:cxn modelId="{8555C73C-8114-4EC2-BBB3-9FA53231F71C}" type="presOf" srcId="{611502C3-791A-456E-B827-3EEFC0259AC4}" destId="{7E0600A6-1CA8-45F0-BA84-A19D9490C047}" srcOrd="0" destOrd="0" presId="urn:microsoft.com/office/officeart/2005/8/layout/vProcess5"/>
    <dgm:cxn modelId="{A19B9F63-9B38-4166-87BB-59658D9AC727}" type="presOf" srcId="{522A86A9-593A-4A05-80CA-38CBDF5D0AC8}" destId="{3A7C35A5-DBFB-4834-B515-EABB70C7221F}" srcOrd="0" destOrd="0" presId="urn:microsoft.com/office/officeart/2005/8/layout/vProcess5"/>
    <dgm:cxn modelId="{DC93B76F-7535-42C9-8C8E-852BF6AB4BFB}" type="presOf" srcId="{271A5531-81A8-4A81-9094-D66BE2ED8C87}" destId="{2B2E65FB-7A72-426C-B68C-7C5FDDC4D27F}" srcOrd="0" destOrd="0" presId="urn:microsoft.com/office/officeart/2005/8/layout/vProcess5"/>
    <dgm:cxn modelId="{D424E852-A6BE-4AE1-9A2A-3555F2ECEC5D}" type="presOf" srcId="{3530A6D2-E33A-4A47-8BB5-AC8EFA0BD535}" destId="{F20A7A7F-A155-406F-84E4-B06C6A316BCE}" srcOrd="0" destOrd="0" presId="urn:microsoft.com/office/officeart/2005/8/layout/vProcess5"/>
    <dgm:cxn modelId="{10127975-0F72-48E4-8CFC-377EB60632D0}" srcId="{3530A6D2-E33A-4A47-8BB5-AC8EFA0BD535}" destId="{0AF6E859-1D0B-48A1-8A55-715248B5EB9B}" srcOrd="1" destOrd="0" parTransId="{A8AFAC58-08D5-4448-92EC-ED590D65546F}" sibTransId="{522A86A9-593A-4A05-80CA-38CBDF5D0AC8}"/>
    <dgm:cxn modelId="{46C8DF79-FE0E-40E3-9062-D2575DBC1E9E}" type="presOf" srcId="{64DC2D80-588D-4E83-8999-76A3E7B23EB4}" destId="{F4FBFB42-5CC3-432B-B014-E7F0445BBC83}" srcOrd="1" destOrd="0" presId="urn:microsoft.com/office/officeart/2005/8/layout/vProcess5"/>
    <dgm:cxn modelId="{FE6E5891-5821-48ED-9679-8F1065246181}" srcId="{3530A6D2-E33A-4A47-8BB5-AC8EFA0BD535}" destId="{64DC2D80-588D-4E83-8999-76A3E7B23EB4}" srcOrd="3" destOrd="0" parTransId="{466DF864-EB1E-4386-8F95-C52A7D70914A}" sibTransId="{CAFC743F-9981-4A40-9616-62C54E6F9769}"/>
    <dgm:cxn modelId="{F58871B4-BA9A-4274-9F4E-7C5B28FED5E7}" srcId="{3530A6D2-E33A-4A47-8BB5-AC8EFA0BD535}" destId="{A1DC6AB0-BFB8-481F-8C68-C9EDF6D44CD9}" srcOrd="0" destOrd="0" parTransId="{D75FCFEC-91D9-4884-91C0-51825C89F6D5}" sibTransId="{271A5531-81A8-4A81-9094-D66BE2ED8C87}"/>
    <dgm:cxn modelId="{D10092D8-288F-4306-93FE-81DAB80080A0}" type="presOf" srcId="{0AF6E859-1D0B-48A1-8A55-715248B5EB9B}" destId="{86C03BC8-5475-40E4-97B8-19D550F2D89A}" srcOrd="0" destOrd="0" presId="urn:microsoft.com/office/officeart/2005/8/layout/vProcess5"/>
    <dgm:cxn modelId="{59BDEEDB-488C-4ECF-A85A-6F2291560761}" type="presOf" srcId="{64DC2D80-588D-4E83-8999-76A3E7B23EB4}" destId="{865BBE8D-9580-46C4-9DD9-294EC0BD89E4}" srcOrd="0" destOrd="0" presId="urn:microsoft.com/office/officeart/2005/8/layout/vProcess5"/>
    <dgm:cxn modelId="{35177ADF-705A-406C-BE0B-AB0F337F584D}" srcId="{3530A6D2-E33A-4A47-8BB5-AC8EFA0BD535}" destId="{3265F643-C392-4E7B-AB1A-A93A000B1DA9}" srcOrd="2" destOrd="0" parTransId="{D8CE7CAC-A2B9-4A23-859E-0F7109D70537}" sibTransId="{611502C3-791A-456E-B827-3EEFC0259AC4}"/>
    <dgm:cxn modelId="{C93CD9DF-3BF5-449E-84D3-688FAE473656}" type="presOf" srcId="{3265F643-C392-4E7B-AB1A-A93A000B1DA9}" destId="{3CBFE432-A9C0-45BC-A7E8-4E67B15181A9}" srcOrd="1" destOrd="0" presId="urn:microsoft.com/office/officeart/2005/8/layout/vProcess5"/>
    <dgm:cxn modelId="{9B27DFF2-30E5-4272-BCFA-B758E4D5F0DF}" type="presOf" srcId="{A1DC6AB0-BFB8-481F-8C68-C9EDF6D44CD9}" destId="{F66D218A-1FB6-424C-9A57-4CCEE28579EA}" srcOrd="0" destOrd="0" presId="urn:microsoft.com/office/officeart/2005/8/layout/vProcess5"/>
    <dgm:cxn modelId="{D51A953B-8F16-429D-BD7D-FC029B7ED8FB}" type="presParOf" srcId="{F20A7A7F-A155-406F-84E4-B06C6A316BCE}" destId="{33B6A3CC-5CB6-4889-90F0-DBFE980F9FD4}" srcOrd="0" destOrd="0" presId="urn:microsoft.com/office/officeart/2005/8/layout/vProcess5"/>
    <dgm:cxn modelId="{C4F6BA6F-C7A0-4A1D-8313-80721F05AAC2}" type="presParOf" srcId="{F20A7A7F-A155-406F-84E4-B06C6A316BCE}" destId="{F66D218A-1FB6-424C-9A57-4CCEE28579EA}" srcOrd="1" destOrd="0" presId="urn:microsoft.com/office/officeart/2005/8/layout/vProcess5"/>
    <dgm:cxn modelId="{DD636CF9-BDF4-4958-8A90-2372E2864A88}" type="presParOf" srcId="{F20A7A7F-A155-406F-84E4-B06C6A316BCE}" destId="{86C03BC8-5475-40E4-97B8-19D550F2D89A}" srcOrd="2" destOrd="0" presId="urn:microsoft.com/office/officeart/2005/8/layout/vProcess5"/>
    <dgm:cxn modelId="{0F4C848F-AE76-4199-90AC-F7E8EB875E38}" type="presParOf" srcId="{F20A7A7F-A155-406F-84E4-B06C6A316BCE}" destId="{E9C69E4F-2176-4930-A5C5-E432ECF7306D}" srcOrd="3" destOrd="0" presId="urn:microsoft.com/office/officeart/2005/8/layout/vProcess5"/>
    <dgm:cxn modelId="{0BCA0D3B-168D-442F-A757-6E6827500EE5}" type="presParOf" srcId="{F20A7A7F-A155-406F-84E4-B06C6A316BCE}" destId="{865BBE8D-9580-46C4-9DD9-294EC0BD89E4}" srcOrd="4" destOrd="0" presId="urn:microsoft.com/office/officeart/2005/8/layout/vProcess5"/>
    <dgm:cxn modelId="{30A4B427-639B-4D92-BDCF-98CECC0C34AF}" type="presParOf" srcId="{F20A7A7F-A155-406F-84E4-B06C6A316BCE}" destId="{2B2E65FB-7A72-426C-B68C-7C5FDDC4D27F}" srcOrd="5" destOrd="0" presId="urn:microsoft.com/office/officeart/2005/8/layout/vProcess5"/>
    <dgm:cxn modelId="{295DCBA7-6CBC-4FAB-9D08-2B06F08120E1}" type="presParOf" srcId="{F20A7A7F-A155-406F-84E4-B06C6A316BCE}" destId="{3A7C35A5-DBFB-4834-B515-EABB70C7221F}" srcOrd="6" destOrd="0" presId="urn:microsoft.com/office/officeart/2005/8/layout/vProcess5"/>
    <dgm:cxn modelId="{F629D2D8-7289-4122-9EF9-8151B669D3F6}" type="presParOf" srcId="{F20A7A7F-A155-406F-84E4-B06C6A316BCE}" destId="{7E0600A6-1CA8-45F0-BA84-A19D9490C047}" srcOrd="7" destOrd="0" presId="urn:microsoft.com/office/officeart/2005/8/layout/vProcess5"/>
    <dgm:cxn modelId="{FA197AE4-C866-4B58-B895-7AF2BC7C43B7}" type="presParOf" srcId="{F20A7A7F-A155-406F-84E4-B06C6A316BCE}" destId="{5505D6BE-188A-4BCD-8D5B-D6C03392C49B}" srcOrd="8" destOrd="0" presId="urn:microsoft.com/office/officeart/2005/8/layout/vProcess5"/>
    <dgm:cxn modelId="{2AA46BDA-6D19-4F74-9F92-6CF3C105174B}" type="presParOf" srcId="{F20A7A7F-A155-406F-84E4-B06C6A316BCE}" destId="{AA60DE42-AD4C-42C5-997E-A0AE63362214}" srcOrd="9" destOrd="0" presId="urn:microsoft.com/office/officeart/2005/8/layout/vProcess5"/>
    <dgm:cxn modelId="{F6DA944D-8D6A-433C-A81F-F4AEEFF7E310}" type="presParOf" srcId="{F20A7A7F-A155-406F-84E4-B06C6A316BCE}" destId="{3CBFE432-A9C0-45BC-A7E8-4E67B15181A9}" srcOrd="10" destOrd="0" presId="urn:microsoft.com/office/officeart/2005/8/layout/vProcess5"/>
    <dgm:cxn modelId="{26FC2BC4-25E3-46DD-A2E9-688A7FE1C6BA}" type="presParOf" srcId="{F20A7A7F-A155-406F-84E4-B06C6A316BCE}" destId="{F4FBFB42-5CC3-432B-B014-E7F0445BBC8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974CD1-A4CC-4C6E-9451-06512DF5169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9C5880E-38DB-4651-9EFF-2F032A028EE6}">
      <dgm:prSet phldrT="[Text]" custT="1"/>
      <dgm:spPr/>
      <dgm:t>
        <a:bodyPr/>
        <a:lstStyle/>
        <a:p>
          <a:r>
            <a:rPr lang="en-AU" sz="2400" b="1" dirty="0"/>
            <a:t>57% </a:t>
          </a:r>
          <a:r>
            <a:rPr lang="en-AU" sz="2400" b="0" dirty="0"/>
            <a:t>of</a:t>
          </a:r>
          <a:br>
            <a:rPr lang="en-AU" sz="2400" b="0" dirty="0"/>
          </a:br>
          <a:r>
            <a:rPr lang="en-AU" sz="2400" b="0" dirty="0"/>
            <a:t>students believe</a:t>
          </a:r>
        </a:p>
      </dgm:t>
    </dgm:pt>
    <dgm:pt modelId="{1BFA42F7-19EB-4C9B-96B1-B9F881699934}" type="parTrans" cxnId="{68D707CF-EEC8-4150-A652-F042EFD9B645}">
      <dgm:prSet/>
      <dgm:spPr/>
      <dgm:t>
        <a:bodyPr/>
        <a:lstStyle/>
        <a:p>
          <a:endParaRPr lang="en-AU"/>
        </a:p>
      </dgm:t>
    </dgm:pt>
    <dgm:pt modelId="{58629B5D-56A5-4AF2-A5F8-D1B2BBE2914B}" type="sibTrans" cxnId="{68D707CF-EEC8-4150-A652-F042EFD9B645}">
      <dgm:prSet/>
      <dgm:spPr/>
      <dgm:t>
        <a:bodyPr/>
        <a:lstStyle/>
        <a:p>
          <a:endParaRPr lang="en-AU"/>
        </a:p>
      </dgm:t>
    </dgm:pt>
    <dgm:pt modelId="{C223F503-9569-42CB-9829-91A864548D8B}">
      <dgm:prSet phldrT="[Text]" custT="1"/>
      <dgm:spPr>
        <a:solidFill>
          <a:srgbClr val="009999"/>
        </a:solidFill>
        <a:ln>
          <a:noFill/>
        </a:ln>
      </dgm:spPr>
      <dgm:t>
        <a:bodyPr/>
        <a:lstStyle/>
        <a:p>
          <a:r>
            <a:rPr lang="en-AU" sz="2400" b="1" dirty="0"/>
            <a:t>71% </a:t>
          </a:r>
          <a:r>
            <a:rPr lang="en-AU" sz="2400" b="0" dirty="0"/>
            <a:t>of</a:t>
          </a:r>
          <a:br>
            <a:rPr lang="en-AU" sz="2400" b="1" dirty="0"/>
          </a:br>
          <a:r>
            <a:rPr lang="en-AU" sz="2400" b="0" dirty="0"/>
            <a:t>students say</a:t>
          </a:r>
        </a:p>
      </dgm:t>
    </dgm:pt>
    <dgm:pt modelId="{70715CA5-6E28-458C-BE8E-2DD3B7DF6507}" type="parTrans" cxnId="{95773FF5-F285-447B-97DC-9B124ADC8107}">
      <dgm:prSet/>
      <dgm:spPr/>
      <dgm:t>
        <a:bodyPr/>
        <a:lstStyle/>
        <a:p>
          <a:endParaRPr lang="en-AU"/>
        </a:p>
      </dgm:t>
    </dgm:pt>
    <dgm:pt modelId="{A90C953F-DD9B-4968-A410-7B6015C3B3E9}" type="sibTrans" cxnId="{95773FF5-F285-447B-97DC-9B124ADC8107}">
      <dgm:prSet/>
      <dgm:spPr/>
      <dgm:t>
        <a:bodyPr/>
        <a:lstStyle/>
        <a:p>
          <a:endParaRPr lang="en-AU"/>
        </a:p>
      </dgm:t>
    </dgm:pt>
    <dgm:pt modelId="{36D68E7C-3337-4777-A6A6-AF7321BCE305}">
      <dgm:prSet phldrT="[Text]" custT="1"/>
      <dgm:spPr/>
      <dgm:t>
        <a:bodyPr/>
        <a:lstStyle/>
        <a:p>
          <a:r>
            <a:rPr lang="en-AU" sz="2400" b="1" dirty="0"/>
            <a:t>81% </a:t>
          </a:r>
          <a:r>
            <a:rPr lang="en-AU" sz="2400" b="0" dirty="0"/>
            <a:t>of</a:t>
          </a:r>
          <a:br>
            <a:rPr lang="en-AU" sz="2400" b="1" dirty="0"/>
          </a:br>
          <a:r>
            <a:rPr lang="en-AU" sz="2400" b="0" dirty="0"/>
            <a:t>students are</a:t>
          </a:r>
        </a:p>
      </dgm:t>
    </dgm:pt>
    <dgm:pt modelId="{05A16BA6-E0AC-4B8A-BE06-11414CE2059D}" type="parTrans" cxnId="{8504346A-5BF3-4634-BCAC-A763EE0C025C}">
      <dgm:prSet/>
      <dgm:spPr/>
      <dgm:t>
        <a:bodyPr/>
        <a:lstStyle/>
        <a:p>
          <a:endParaRPr lang="en-AU"/>
        </a:p>
      </dgm:t>
    </dgm:pt>
    <dgm:pt modelId="{037819A5-4649-4FF5-BA9D-08EF9F9241D1}" type="sibTrans" cxnId="{8504346A-5BF3-4634-BCAC-A763EE0C025C}">
      <dgm:prSet/>
      <dgm:spPr/>
      <dgm:t>
        <a:bodyPr/>
        <a:lstStyle/>
        <a:p>
          <a:endParaRPr lang="en-AU"/>
        </a:p>
      </dgm:t>
    </dgm:pt>
    <dgm:pt modelId="{ED06A456-05F1-4FD0-9908-F9E0DE6DB060}">
      <dgm:prSet custT="1"/>
      <dgm:spPr/>
      <dgm:t>
        <a:bodyPr anchor="ctr"/>
        <a:lstStyle/>
        <a:p>
          <a:pPr marL="0" indent="0" algn="ctr">
            <a:lnSpc>
              <a:spcPct val="100000"/>
            </a:lnSpc>
            <a:buNone/>
          </a:pPr>
          <a:r>
            <a:rPr lang="en-AU" sz="1800" dirty="0">
              <a:solidFill>
                <a:schemeClr val="accent2"/>
              </a:solidFill>
            </a:rPr>
            <a:t>… it would be</a:t>
          </a:r>
          <a:br>
            <a:rPr lang="en-AU" sz="1800" dirty="0">
              <a:solidFill>
                <a:schemeClr val="accent2"/>
              </a:solidFill>
            </a:rPr>
          </a:br>
          <a:r>
            <a:rPr lang="en-AU" sz="1800" b="1" dirty="0">
              <a:solidFill>
                <a:schemeClr val="accent2"/>
              </a:solidFill>
            </a:rPr>
            <a:t>beneficial to be open </a:t>
          </a:r>
          <a:r>
            <a:rPr lang="en-AU" sz="1800" dirty="0">
              <a:solidFill>
                <a:schemeClr val="accent2"/>
              </a:solidFill>
            </a:rPr>
            <a:t>during the</a:t>
          </a:r>
          <a:br>
            <a:rPr lang="en-AU" sz="1800" dirty="0">
              <a:solidFill>
                <a:schemeClr val="accent2"/>
              </a:solidFill>
            </a:rPr>
          </a:br>
          <a:r>
            <a:rPr lang="en-AU" sz="1800" dirty="0">
              <a:solidFill>
                <a:schemeClr val="accent2"/>
              </a:solidFill>
            </a:rPr>
            <a:t>recruitment process.</a:t>
          </a:r>
        </a:p>
      </dgm:t>
    </dgm:pt>
    <dgm:pt modelId="{6BAB5FB6-9565-4630-B4C4-78250D64AA48}" type="parTrans" cxnId="{45D16B98-A126-4B71-9F72-3E351FFCF59A}">
      <dgm:prSet/>
      <dgm:spPr/>
      <dgm:t>
        <a:bodyPr/>
        <a:lstStyle/>
        <a:p>
          <a:endParaRPr lang="en-AU"/>
        </a:p>
      </dgm:t>
    </dgm:pt>
    <dgm:pt modelId="{56E50F05-CF33-4CA3-A476-6E917A728135}" type="sibTrans" cxnId="{45D16B98-A126-4B71-9F72-3E351FFCF59A}">
      <dgm:prSet/>
      <dgm:spPr/>
      <dgm:t>
        <a:bodyPr/>
        <a:lstStyle/>
        <a:p>
          <a:endParaRPr lang="en-AU"/>
        </a:p>
      </dgm:t>
    </dgm:pt>
    <dgm:pt modelId="{598309D3-021A-4EBC-B47D-D7B4FB5BE2F4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marL="0" indent="0" algn="ctr">
            <a:lnSpc>
              <a:spcPct val="100000"/>
            </a:lnSpc>
            <a:buNone/>
          </a:pPr>
          <a:r>
            <a:rPr lang="en-AU" sz="1800" dirty="0">
              <a:solidFill>
                <a:schemeClr val="accent2"/>
              </a:solidFill>
            </a:rPr>
            <a:t>… the most important factor in encouraging them to share would be to </a:t>
          </a:r>
          <a:r>
            <a:rPr lang="en-AU" sz="1800" b="1" dirty="0">
              <a:solidFill>
                <a:schemeClr val="accent2"/>
              </a:solidFill>
            </a:rPr>
            <a:t>know</a:t>
          </a:r>
          <a:r>
            <a:rPr lang="en-AU" sz="1800" dirty="0">
              <a:solidFill>
                <a:schemeClr val="accent2"/>
              </a:solidFill>
            </a:rPr>
            <a:t> </a:t>
          </a:r>
          <a:r>
            <a:rPr lang="en-AU" sz="1800" b="1" dirty="0">
              <a:solidFill>
                <a:schemeClr val="accent2"/>
              </a:solidFill>
            </a:rPr>
            <a:t>what the benefits are</a:t>
          </a:r>
          <a:r>
            <a:rPr lang="en-AU" sz="1800" dirty="0">
              <a:solidFill>
                <a:schemeClr val="accent2"/>
              </a:solidFill>
            </a:rPr>
            <a:t>.</a:t>
          </a:r>
        </a:p>
      </dgm:t>
    </dgm:pt>
    <dgm:pt modelId="{6441DCDB-D7B8-4EB2-8F2D-157BF06C3A5A}" type="parTrans" cxnId="{E3A8F239-1141-42BC-895B-E8FACA558295}">
      <dgm:prSet/>
      <dgm:spPr/>
      <dgm:t>
        <a:bodyPr/>
        <a:lstStyle/>
        <a:p>
          <a:endParaRPr lang="en-AU"/>
        </a:p>
      </dgm:t>
    </dgm:pt>
    <dgm:pt modelId="{43624BC0-7DD4-4171-8D41-602F45D1F59E}" type="sibTrans" cxnId="{E3A8F239-1141-42BC-895B-E8FACA558295}">
      <dgm:prSet/>
      <dgm:spPr/>
      <dgm:t>
        <a:bodyPr/>
        <a:lstStyle/>
        <a:p>
          <a:endParaRPr lang="en-AU"/>
        </a:p>
      </dgm:t>
    </dgm:pt>
    <dgm:pt modelId="{A1567E62-7F81-415E-8B4F-2A9B036EC520}">
      <dgm:prSet custT="1"/>
      <dgm:spPr/>
      <dgm:t>
        <a:bodyPr anchor="ctr"/>
        <a:lstStyle/>
        <a:p>
          <a:pPr marL="0" indent="0" algn="ctr" defTabSz="809625">
            <a:lnSpc>
              <a:spcPct val="100000"/>
            </a:lnSpc>
            <a:buNone/>
          </a:pPr>
          <a:r>
            <a:rPr lang="en-AU" sz="1800" dirty="0">
              <a:solidFill>
                <a:schemeClr val="accent2"/>
              </a:solidFill>
            </a:rPr>
            <a:t>… more likely to share if they are told that the employer is disability confident </a:t>
          </a:r>
          <a:r>
            <a:rPr lang="en-AU" sz="1800" b="1" dirty="0">
              <a:solidFill>
                <a:schemeClr val="accent2"/>
              </a:solidFill>
            </a:rPr>
            <a:t>by their career advisor/service</a:t>
          </a:r>
          <a:r>
            <a:rPr lang="en-AU" sz="1800" dirty="0">
              <a:solidFill>
                <a:schemeClr val="accent2"/>
              </a:solidFill>
            </a:rPr>
            <a:t>.</a:t>
          </a:r>
        </a:p>
      </dgm:t>
    </dgm:pt>
    <dgm:pt modelId="{71B3268F-64B1-41DB-AEF5-3D76A42459E2}" type="parTrans" cxnId="{CA20F65B-B96C-4318-BE6B-3810DA9D0B6C}">
      <dgm:prSet/>
      <dgm:spPr/>
      <dgm:t>
        <a:bodyPr/>
        <a:lstStyle/>
        <a:p>
          <a:endParaRPr lang="en-AU"/>
        </a:p>
      </dgm:t>
    </dgm:pt>
    <dgm:pt modelId="{297E5546-0BAC-42A0-902C-2C5465A2B705}" type="sibTrans" cxnId="{CA20F65B-B96C-4318-BE6B-3810DA9D0B6C}">
      <dgm:prSet/>
      <dgm:spPr/>
      <dgm:t>
        <a:bodyPr/>
        <a:lstStyle/>
        <a:p>
          <a:endParaRPr lang="en-AU"/>
        </a:p>
      </dgm:t>
    </dgm:pt>
    <dgm:pt modelId="{1E11CC02-369F-427C-BEB3-577F0D3C1F96}" type="pres">
      <dgm:prSet presAssocID="{99974CD1-A4CC-4C6E-9451-06512DF5169E}" presName="Name0" presStyleCnt="0">
        <dgm:presLayoutVars>
          <dgm:dir/>
          <dgm:animLvl val="lvl"/>
          <dgm:resizeHandles val="exact"/>
        </dgm:presLayoutVars>
      </dgm:prSet>
      <dgm:spPr/>
    </dgm:pt>
    <dgm:pt modelId="{0F557B99-15B6-4F69-946C-8B44FAC05AE8}" type="pres">
      <dgm:prSet presAssocID="{79C5880E-38DB-4651-9EFF-2F032A028EE6}" presName="composite" presStyleCnt="0"/>
      <dgm:spPr/>
    </dgm:pt>
    <dgm:pt modelId="{DE70AED6-7AC4-4384-90BD-72E97BEB4B4C}" type="pres">
      <dgm:prSet presAssocID="{79C5880E-38DB-4651-9EFF-2F032A028EE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B39B1AF-4464-432F-B4C8-6719AAA0EE7E}" type="pres">
      <dgm:prSet presAssocID="{79C5880E-38DB-4651-9EFF-2F032A028EE6}" presName="desTx" presStyleLbl="alignAccFollowNode1" presStyleIdx="0" presStyleCnt="3">
        <dgm:presLayoutVars>
          <dgm:bulletEnabled val="1"/>
        </dgm:presLayoutVars>
      </dgm:prSet>
      <dgm:spPr/>
    </dgm:pt>
    <dgm:pt modelId="{375339CC-75C9-4174-8274-03B05E6A586E}" type="pres">
      <dgm:prSet presAssocID="{58629B5D-56A5-4AF2-A5F8-D1B2BBE2914B}" presName="space" presStyleCnt="0"/>
      <dgm:spPr/>
    </dgm:pt>
    <dgm:pt modelId="{829A9223-D31A-4729-91B4-C23A8B45C83B}" type="pres">
      <dgm:prSet presAssocID="{C223F503-9569-42CB-9829-91A864548D8B}" presName="composite" presStyleCnt="0"/>
      <dgm:spPr/>
    </dgm:pt>
    <dgm:pt modelId="{E5B44642-08CA-45B7-83CF-236323117B62}" type="pres">
      <dgm:prSet presAssocID="{C223F503-9569-42CB-9829-91A864548D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F5F76AC-DE99-48B9-8865-D6C0FDD74255}" type="pres">
      <dgm:prSet presAssocID="{C223F503-9569-42CB-9829-91A864548D8B}" presName="desTx" presStyleLbl="alignAccFollowNode1" presStyleIdx="1" presStyleCnt="3">
        <dgm:presLayoutVars>
          <dgm:bulletEnabled val="1"/>
        </dgm:presLayoutVars>
      </dgm:prSet>
      <dgm:spPr/>
    </dgm:pt>
    <dgm:pt modelId="{836B2975-C8A7-4F1F-A21A-2381F104FA9A}" type="pres">
      <dgm:prSet presAssocID="{A90C953F-DD9B-4968-A410-7B6015C3B3E9}" presName="space" presStyleCnt="0"/>
      <dgm:spPr/>
    </dgm:pt>
    <dgm:pt modelId="{3D8E16BF-1A99-47BE-9E72-A9B01DE52752}" type="pres">
      <dgm:prSet presAssocID="{36D68E7C-3337-4777-A6A6-AF7321BCE305}" presName="composite" presStyleCnt="0"/>
      <dgm:spPr/>
    </dgm:pt>
    <dgm:pt modelId="{AF55094E-C915-4522-BB16-F33E9C2F77C1}" type="pres">
      <dgm:prSet presAssocID="{36D68E7C-3337-4777-A6A6-AF7321BCE3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86FA6DD-6020-4395-88D5-1F4EF476827A}" type="pres">
      <dgm:prSet presAssocID="{36D68E7C-3337-4777-A6A6-AF7321BCE30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1E32723-2930-4FDC-AC37-5311BC815C07}" type="presOf" srcId="{ED06A456-05F1-4FD0-9908-F9E0DE6DB060}" destId="{FB39B1AF-4464-432F-B4C8-6719AAA0EE7E}" srcOrd="0" destOrd="0" presId="urn:microsoft.com/office/officeart/2005/8/layout/hList1"/>
    <dgm:cxn modelId="{26210533-7F60-4789-86E1-170BA131C76B}" type="presOf" srcId="{79C5880E-38DB-4651-9EFF-2F032A028EE6}" destId="{DE70AED6-7AC4-4384-90BD-72E97BEB4B4C}" srcOrd="0" destOrd="0" presId="urn:microsoft.com/office/officeart/2005/8/layout/hList1"/>
    <dgm:cxn modelId="{E3A8F239-1141-42BC-895B-E8FACA558295}" srcId="{C223F503-9569-42CB-9829-91A864548D8B}" destId="{598309D3-021A-4EBC-B47D-D7B4FB5BE2F4}" srcOrd="0" destOrd="0" parTransId="{6441DCDB-D7B8-4EB2-8F2D-157BF06C3A5A}" sibTransId="{43624BC0-7DD4-4171-8D41-602F45D1F59E}"/>
    <dgm:cxn modelId="{97A2993E-0B29-4EDF-A144-4FD94BAE160A}" type="presOf" srcId="{36D68E7C-3337-4777-A6A6-AF7321BCE305}" destId="{AF55094E-C915-4522-BB16-F33E9C2F77C1}" srcOrd="0" destOrd="0" presId="urn:microsoft.com/office/officeart/2005/8/layout/hList1"/>
    <dgm:cxn modelId="{CA20F65B-B96C-4318-BE6B-3810DA9D0B6C}" srcId="{36D68E7C-3337-4777-A6A6-AF7321BCE305}" destId="{A1567E62-7F81-415E-8B4F-2A9B036EC520}" srcOrd="0" destOrd="0" parTransId="{71B3268F-64B1-41DB-AEF5-3D76A42459E2}" sibTransId="{297E5546-0BAC-42A0-902C-2C5465A2B705}"/>
    <dgm:cxn modelId="{8504346A-5BF3-4634-BCAC-A763EE0C025C}" srcId="{99974CD1-A4CC-4C6E-9451-06512DF5169E}" destId="{36D68E7C-3337-4777-A6A6-AF7321BCE305}" srcOrd="2" destOrd="0" parTransId="{05A16BA6-E0AC-4B8A-BE06-11414CE2059D}" sibTransId="{037819A5-4649-4FF5-BA9D-08EF9F9241D1}"/>
    <dgm:cxn modelId="{D539E970-5360-42F6-9EC7-23927DB00A70}" type="presOf" srcId="{99974CD1-A4CC-4C6E-9451-06512DF5169E}" destId="{1E11CC02-369F-427C-BEB3-577F0D3C1F96}" srcOrd="0" destOrd="0" presId="urn:microsoft.com/office/officeart/2005/8/layout/hList1"/>
    <dgm:cxn modelId="{C65C4D51-9577-4207-841E-05FCC8DEB2FF}" type="presOf" srcId="{C223F503-9569-42CB-9829-91A864548D8B}" destId="{E5B44642-08CA-45B7-83CF-236323117B62}" srcOrd="0" destOrd="0" presId="urn:microsoft.com/office/officeart/2005/8/layout/hList1"/>
    <dgm:cxn modelId="{45D16B98-A126-4B71-9F72-3E351FFCF59A}" srcId="{79C5880E-38DB-4651-9EFF-2F032A028EE6}" destId="{ED06A456-05F1-4FD0-9908-F9E0DE6DB060}" srcOrd="0" destOrd="0" parTransId="{6BAB5FB6-9565-4630-B4C4-78250D64AA48}" sibTransId="{56E50F05-CF33-4CA3-A476-6E917A728135}"/>
    <dgm:cxn modelId="{4B94C79D-4464-439D-BE0F-1B81A5C64B04}" type="presOf" srcId="{A1567E62-7F81-415E-8B4F-2A9B036EC520}" destId="{486FA6DD-6020-4395-88D5-1F4EF476827A}" srcOrd="0" destOrd="0" presId="urn:microsoft.com/office/officeart/2005/8/layout/hList1"/>
    <dgm:cxn modelId="{68D707CF-EEC8-4150-A652-F042EFD9B645}" srcId="{99974CD1-A4CC-4C6E-9451-06512DF5169E}" destId="{79C5880E-38DB-4651-9EFF-2F032A028EE6}" srcOrd="0" destOrd="0" parTransId="{1BFA42F7-19EB-4C9B-96B1-B9F881699934}" sibTransId="{58629B5D-56A5-4AF2-A5F8-D1B2BBE2914B}"/>
    <dgm:cxn modelId="{990705F2-C119-4EAB-A790-C9649A63503C}" type="presOf" srcId="{598309D3-021A-4EBC-B47D-D7B4FB5BE2F4}" destId="{5F5F76AC-DE99-48B9-8865-D6C0FDD74255}" srcOrd="0" destOrd="0" presId="urn:microsoft.com/office/officeart/2005/8/layout/hList1"/>
    <dgm:cxn modelId="{95773FF5-F285-447B-97DC-9B124ADC8107}" srcId="{99974CD1-A4CC-4C6E-9451-06512DF5169E}" destId="{C223F503-9569-42CB-9829-91A864548D8B}" srcOrd="1" destOrd="0" parTransId="{70715CA5-6E28-458C-BE8E-2DD3B7DF6507}" sibTransId="{A90C953F-DD9B-4968-A410-7B6015C3B3E9}"/>
    <dgm:cxn modelId="{C499172E-05E7-4E30-A554-DEBDFD744C66}" type="presParOf" srcId="{1E11CC02-369F-427C-BEB3-577F0D3C1F96}" destId="{0F557B99-15B6-4F69-946C-8B44FAC05AE8}" srcOrd="0" destOrd="0" presId="urn:microsoft.com/office/officeart/2005/8/layout/hList1"/>
    <dgm:cxn modelId="{0106A376-756A-436B-A398-BFA00BD5B1FA}" type="presParOf" srcId="{0F557B99-15B6-4F69-946C-8B44FAC05AE8}" destId="{DE70AED6-7AC4-4384-90BD-72E97BEB4B4C}" srcOrd="0" destOrd="0" presId="urn:microsoft.com/office/officeart/2005/8/layout/hList1"/>
    <dgm:cxn modelId="{2C0792DA-9BC2-4A65-B114-EAADC62BA236}" type="presParOf" srcId="{0F557B99-15B6-4F69-946C-8B44FAC05AE8}" destId="{FB39B1AF-4464-432F-B4C8-6719AAA0EE7E}" srcOrd="1" destOrd="0" presId="urn:microsoft.com/office/officeart/2005/8/layout/hList1"/>
    <dgm:cxn modelId="{BC1B1493-894E-4CAC-920A-2B46A24A7A56}" type="presParOf" srcId="{1E11CC02-369F-427C-BEB3-577F0D3C1F96}" destId="{375339CC-75C9-4174-8274-03B05E6A586E}" srcOrd="1" destOrd="0" presId="urn:microsoft.com/office/officeart/2005/8/layout/hList1"/>
    <dgm:cxn modelId="{4622BC8D-0C00-4BE8-B74C-5EBB3C43B188}" type="presParOf" srcId="{1E11CC02-369F-427C-BEB3-577F0D3C1F96}" destId="{829A9223-D31A-4729-91B4-C23A8B45C83B}" srcOrd="2" destOrd="0" presId="urn:microsoft.com/office/officeart/2005/8/layout/hList1"/>
    <dgm:cxn modelId="{F9A9B624-6067-4B81-866F-4A99A0108EFD}" type="presParOf" srcId="{829A9223-D31A-4729-91B4-C23A8B45C83B}" destId="{E5B44642-08CA-45B7-83CF-236323117B62}" srcOrd="0" destOrd="0" presId="urn:microsoft.com/office/officeart/2005/8/layout/hList1"/>
    <dgm:cxn modelId="{E2905BEE-59E4-472D-8E01-BCD7CF5EF103}" type="presParOf" srcId="{829A9223-D31A-4729-91B4-C23A8B45C83B}" destId="{5F5F76AC-DE99-48B9-8865-D6C0FDD74255}" srcOrd="1" destOrd="0" presId="urn:microsoft.com/office/officeart/2005/8/layout/hList1"/>
    <dgm:cxn modelId="{2CD67070-A13B-4551-9FDD-66F61D41251A}" type="presParOf" srcId="{1E11CC02-369F-427C-BEB3-577F0D3C1F96}" destId="{836B2975-C8A7-4F1F-A21A-2381F104FA9A}" srcOrd="3" destOrd="0" presId="urn:microsoft.com/office/officeart/2005/8/layout/hList1"/>
    <dgm:cxn modelId="{3340B408-CECC-4720-B5D6-95F1F41C00B0}" type="presParOf" srcId="{1E11CC02-369F-427C-BEB3-577F0D3C1F96}" destId="{3D8E16BF-1A99-47BE-9E72-A9B01DE52752}" srcOrd="4" destOrd="0" presId="urn:microsoft.com/office/officeart/2005/8/layout/hList1"/>
    <dgm:cxn modelId="{22039369-3488-40A3-8183-E05C5551E4FD}" type="presParOf" srcId="{3D8E16BF-1A99-47BE-9E72-A9B01DE52752}" destId="{AF55094E-C915-4522-BB16-F33E9C2F77C1}" srcOrd="0" destOrd="0" presId="urn:microsoft.com/office/officeart/2005/8/layout/hList1"/>
    <dgm:cxn modelId="{6D508822-0D05-447B-BAFB-2EFB8F79CB85}" type="presParOf" srcId="{3D8E16BF-1A99-47BE-9E72-A9B01DE52752}" destId="{486FA6DD-6020-4395-88D5-1F4EF47682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6EF1F-A9A9-4F79-9632-A5B155E7B025}">
      <dsp:nvSpPr>
        <dsp:cNvPr id="0" name=""/>
        <dsp:cNvSpPr/>
      </dsp:nvSpPr>
      <dsp:spPr>
        <a:xfrm>
          <a:off x="0" y="0"/>
          <a:ext cx="9888538" cy="17973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70235-0E00-4763-92A4-B5C5DEBF330B}">
      <dsp:nvSpPr>
        <dsp:cNvPr id="0" name=""/>
        <dsp:cNvSpPr/>
      </dsp:nvSpPr>
      <dsp:spPr>
        <a:xfrm>
          <a:off x="299833" y="239649"/>
          <a:ext cx="1720161" cy="13180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0EEC4-C60A-4B4A-8878-44B4D4189F87}">
      <dsp:nvSpPr>
        <dsp:cNvPr id="0" name=""/>
        <dsp:cNvSpPr/>
      </dsp:nvSpPr>
      <dsp:spPr>
        <a:xfrm rot="10800000">
          <a:off x="299833" y="1797367"/>
          <a:ext cx="1720161" cy="2196782"/>
        </a:xfrm>
        <a:prstGeom prst="round2SameRect">
          <a:avLst>
            <a:gd name="adj1" fmla="val 10500"/>
            <a:gd name="adj2" fmla="val 0"/>
          </a:avLst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Expert advice via phone and website</a:t>
          </a:r>
        </a:p>
      </dsp:txBody>
      <dsp:txXfrm rot="10800000">
        <a:off x="352734" y="1797367"/>
        <a:ext cx="1614359" cy="2143881"/>
      </dsp:txXfrm>
    </dsp:sp>
    <dsp:sp modelId="{C062093F-3563-4D4D-9192-5E257FA4DC02}">
      <dsp:nvSpPr>
        <dsp:cNvPr id="0" name=""/>
        <dsp:cNvSpPr/>
      </dsp:nvSpPr>
      <dsp:spPr>
        <a:xfrm>
          <a:off x="2192010" y="239649"/>
          <a:ext cx="1720161" cy="13180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C2A47-BCE5-40B3-977F-9D613DA05A3D}">
      <dsp:nvSpPr>
        <dsp:cNvPr id="0" name=""/>
        <dsp:cNvSpPr/>
      </dsp:nvSpPr>
      <dsp:spPr>
        <a:xfrm rot="10800000">
          <a:off x="2192010" y="1797367"/>
          <a:ext cx="1720161" cy="2196782"/>
        </a:xfrm>
        <a:prstGeom prst="round2SameRect">
          <a:avLst>
            <a:gd name="adj1" fmla="val 10500"/>
            <a:gd name="adj2" fmla="val 0"/>
          </a:avLst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Workplace adjustments and modifications</a:t>
          </a:r>
        </a:p>
      </dsp:txBody>
      <dsp:txXfrm rot="10800000">
        <a:off x="2244911" y="1797367"/>
        <a:ext cx="1614359" cy="2143881"/>
      </dsp:txXfrm>
    </dsp:sp>
    <dsp:sp modelId="{981572EF-10DB-43E4-9EFE-3F4E162AC6BC}">
      <dsp:nvSpPr>
        <dsp:cNvPr id="0" name=""/>
        <dsp:cNvSpPr/>
      </dsp:nvSpPr>
      <dsp:spPr>
        <a:xfrm>
          <a:off x="4084188" y="239649"/>
          <a:ext cx="1720161" cy="13180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3A835-30C4-4257-9C90-C76E51D6343B}">
      <dsp:nvSpPr>
        <dsp:cNvPr id="0" name=""/>
        <dsp:cNvSpPr/>
      </dsp:nvSpPr>
      <dsp:spPr>
        <a:xfrm rot="10800000">
          <a:off x="4084188" y="1797367"/>
          <a:ext cx="1720161" cy="2196782"/>
        </a:xfrm>
        <a:prstGeom prst="round2SameRect">
          <a:avLst>
            <a:gd name="adj1" fmla="val 10500"/>
            <a:gd name="adj2" fmla="val 0"/>
          </a:avLst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Employer engagement services </a:t>
          </a:r>
        </a:p>
      </dsp:txBody>
      <dsp:txXfrm rot="10800000">
        <a:off x="4137089" y="1797367"/>
        <a:ext cx="1614359" cy="2143881"/>
      </dsp:txXfrm>
    </dsp:sp>
    <dsp:sp modelId="{C07ED23B-2339-402F-AF17-A30F2B49CF43}">
      <dsp:nvSpPr>
        <dsp:cNvPr id="0" name=""/>
        <dsp:cNvSpPr/>
      </dsp:nvSpPr>
      <dsp:spPr>
        <a:xfrm>
          <a:off x="5976365" y="239649"/>
          <a:ext cx="1720161" cy="13180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35F9C-51E6-47D7-A7D9-308124238187}">
      <dsp:nvSpPr>
        <dsp:cNvPr id="0" name=""/>
        <dsp:cNvSpPr/>
      </dsp:nvSpPr>
      <dsp:spPr>
        <a:xfrm rot="10800000">
          <a:off x="5976365" y="1797367"/>
          <a:ext cx="1720161" cy="2196782"/>
        </a:xfrm>
        <a:prstGeom prst="round2SameRect">
          <a:avLst>
            <a:gd name="adj1" fmla="val 10500"/>
            <a:gd name="adj2" fmla="val 0"/>
          </a:avLst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Complaints Resolution and Referral Service</a:t>
          </a:r>
        </a:p>
      </dsp:txBody>
      <dsp:txXfrm rot="10800000">
        <a:off x="6029266" y="1797367"/>
        <a:ext cx="1614359" cy="2143881"/>
      </dsp:txXfrm>
    </dsp:sp>
    <dsp:sp modelId="{646C623B-9993-4DD4-8327-F1236C578164}">
      <dsp:nvSpPr>
        <dsp:cNvPr id="0" name=""/>
        <dsp:cNvSpPr/>
      </dsp:nvSpPr>
      <dsp:spPr>
        <a:xfrm>
          <a:off x="7868543" y="239649"/>
          <a:ext cx="1720161" cy="13180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7D07A-5554-4E04-9B1B-56D8D0E482AD}">
      <dsp:nvSpPr>
        <dsp:cNvPr id="0" name=""/>
        <dsp:cNvSpPr/>
      </dsp:nvSpPr>
      <dsp:spPr>
        <a:xfrm rot="10800000">
          <a:off x="7868543" y="1797367"/>
          <a:ext cx="1720161" cy="2196782"/>
        </a:xfrm>
        <a:prstGeom prst="round2SameRect">
          <a:avLst>
            <a:gd name="adj1" fmla="val 10500"/>
            <a:gd name="adj2" fmla="val 0"/>
          </a:avLst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National Disability Abuse and Neglect Hotline </a:t>
          </a:r>
        </a:p>
      </dsp:txBody>
      <dsp:txXfrm rot="10800000">
        <a:off x="7921444" y="1797367"/>
        <a:ext cx="1614359" cy="2143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D218A-1FB6-424C-9A57-4CCEE28579EA}">
      <dsp:nvSpPr>
        <dsp:cNvPr id="0" name=""/>
        <dsp:cNvSpPr/>
      </dsp:nvSpPr>
      <dsp:spPr>
        <a:xfrm>
          <a:off x="0" y="0"/>
          <a:ext cx="7911250" cy="9171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AU" sz="1800" b="0" i="0" kern="1200" dirty="0">
              <a:solidFill>
                <a:schemeClr val="accent2"/>
              </a:solidFill>
            </a:rPr>
            <a:t>An employer, employee or service provider can apply online @ </a:t>
          </a:r>
          <a:r>
            <a:rPr lang="en-AU" sz="1800" b="1" i="0" kern="1200" dirty="0">
              <a:solidFill>
                <a:schemeClr val="accent2"/>
              </a:solidFill>
            </a:rPr>
            <a:t>www.jobaccess.gov.au</a:t>
          </a:r>
          <a:r>
            <a:rPr lang="en-AU" sz="1800" b="0" i="0" kern="1200" dirty="0">
              <a:solidFill>
                <a:schemeClr val="accent2"/>
              </a:solidFill>
            </a:rPr>
            <a:t>.</a:t>
          </a:r>
          <a:endParaRPr lang="en-AU" sz="1800" b="0" kern="1200" dirty="0">
            <a:solidFill>
              <a:schemeClr val="accent2"/>
            </a:solidFill>
          </a:endParaRPr>
        </a:p>
      </dsp:txBody>
      <dsp:txXfrm>
        <a:off x="26862" y="26862"/>
        <a:ext cx="6844097" cy="863405"/>
      </dsp:txXfrm>
    </dsp:sp>
    <dsp:sp modelId="{86C03BC8-5475-40E4-97B8-19D550F2D89A}">
      <dsp:nvSpPr>
        <dsp:cNvPr id="0" name=""/>
        <dsp:cNvSpPr/>
      </dsp:nvSpPr>
      <dsp:spPr>
        <a:xfrm>
          <a:off x="662567" y="1083880"/>
          <a:ext cx="7911250" cy="9171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AU" sz="1800" b="0" i="0" kern="1200" dirty="0">
              <a:solidFill>
                <a:schemeClr val="accent2"/>
              </a:solidFill>
            </a:rPr>
            <a:t>JobAccess reviews the application, informs applicant of the outcome and whether a workplace assessment is required.</a:t>
          </a:r>
          <a:endParaRPr lang="en-US" sz="1800" kern="1200" dirty="0">
            <a:solidFill>
              <a:schemeClr val="accent2"/>
            </a:solidFill>
          </a:endParaRPr>
        </a:p>
      </dsp:txBody>
      <dsp:txXfrm>
        <a:off x="689429" y="1110742"/>
        <a:ext cx="6598824" cy="863405"/>
      </dsp:txXfrm>
    </dsp:sp>
    <dsp:sp modelId="{E9C69E4F-2176-4930-A5C5-E432ECF7306D}">
      <dsp:nvSpPr>
        <dsp:cNvPr id="0" name=""/>
        <dsp:cNvSpPr/>
      </dsp:nvSpPr>
      <dsp:spPr>
        <a:xfrm>
          <a:off x="1315245" y="2167761"/>
          <a:ext cx="7911250" cy="9171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800" kern="1200" dirty="0">
              <a:solidFill>
                <a:schemeClr val="accent2"/>
              </a:solidFill>
            </a:rPr>
            <a:t>If required, a </a:t>
          </a:r>
          <a:r>
            <a:rPr lang="en-US" sz="1800" b="1" kern="1200" dirty="0">
              <a:solidFill>
                <a:schemeClr val="accent2"/>
              </a:solidFill>
            </a:rPr>
            <a:t>free workplace assessment</a:t>
          </a:r>
          <a:r>
            <a:rPr lang="en-US" sz="1800" kern="1200" dirty="0">
              <a:solidFill>
                <a:schemeClr val="accent2"/>
              </a:solidFill>
            </a:rPr>
            <a:t> is conducted </a:t>
          </a:r>
          <a:r>
            <a:rPr lang="en-AU" sz="1800" b="0" i="0" kern="1200" dirty="0">
              <a:solidFill>
                <a:schemeClr val="accent2"/>
              </a:solidFill>
            </a:rPr>
            <a:t>to identify any barriers and recommend changes in the workplace.</a:t>
          </a:r>
          <a:endParaRPr lang="en-AU" sz="1800" kern="1200" dirty="0">
            <a:solidFill>
              <a:schemeClr val="accent2"/>
            </a:solidFill>
          </a:endParaRPr>
        </a:p>
      </dsp:txBody>
      <dsp:txXfrm>
        <a:off x="1342107" y="2194623"/>
        <a:ext cx="6608713" cy="863405"/>
      </dsp:txXfrm>
    </dsp:sp>
    <dsp:sp modelId="{865BBE8D-9580-46C4-9DD9-294EC0BD89E4}">
      <dsp:nvSpPr>
        <dsp:cNvPr id="0" name=""/>
        <dsp:cNvSpPr/>
      </dsp:nvSpPr>
      <dsp:spPr>
        <a:xfrm>
          <a:off x="1977812" y="3251642"/>
          <a:ext cx="7911250" cy="9171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AU" sz="1800" b="0" i="0" kern="1200" dirty="0">
              <a:solidFill>
                <a:schemeClr val="accent2"/>
              </a:solidFill>
            </a:rPr>
            <a:t>Employer purchases the modifications and costs are reimbursed by JobAccess.</a:t>
          </a:r>
          <a:endParaRPr lang="en-AU" sz="1800" kern="1200" dirty="0">
            <a:solidFill>
              <a:schemeClr val="accent2"/>
            </a:solidFill>
          </a:endParaRPr>
        </a:p>
      </dsp:txBody>
      <dsp:txXfrm>
        <a:off x="2004674" y="3278504"/>
        <a:ext cx="6598824" cy="863405"/>
      </dsp:txXfrm>
    </dsp:sp>
    <dsp:sp modelId="{2B2E65FB-7A72-426C-B68C-7C5FDDC4D27F}">
      <dsp:nvSpPr>
        <dsp:cNvPr id="0" name=""/>
        <dsp:cNvSpPr/>
      </dsp:nvSpPr>
      <dsp:spPr>
        <a:xfrm>
          <a:off x="7315116" y="702438"/>
          <a:ext cx="596134" cy="596134"/>
        </a:xfrm>
        <a:prstGeom prst="downArrow">
          <a:avLst>
            <a:gd name="adj1" fmla="val 55000"/>
            <a:gd name="adj2" fmla="val 45000"/>
          </a:avLst>
        </a:prstGeom>
        <a:solidFill>
          <a:srgbClr val="008080">
            <a:alpha val="90000"/>
          </a:srgb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449246" y="702438"/>
        <a:ext cx="327874" cy="448591"/>
      </dsp:txXfrm>
    </dsp:sp>
    <dsp:sp modelId="{3A7C35A5-DBFB-4834-B515-EABB70C7221F}">
      <dsp:nvSpPr>
        <dsp:cNvPr id="0" name=""/>
        <dsp:cNvSpPr/>
      </dsp:nvSpPr>
      <dsp:spPr>
        <a:xfrm>
          <a:off x="7977683" y="1786318"/>
          <a:ext cx="596134" cy="596134"/>
        </a:xfrm>
        <a:prstGeom prst="downArrow">
          <a:avLst>
            <a:gd name="adj1" fmla="val 55000"/>
            <a:gd name="adj2" fmla="val 45000"/>
          </a:avLst>
        </a:prstGeom>
        <a:solidFill>
          <a:srgbClr val="008080">
            <a:alpha val="90000"/>
          </a:srgb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8111813" y="1786318"/>
        <a:ext cx="327874" cy="448591"/>
      </dsp:txXfrm>
    </dsp:sp>
    <dsp:sp modelId="{7E0600A6-1CA8-45F0-BA84-A19D9490C047}">
      <dsp:nvSpPr>
        <dsp:cNvPr id="0" name=""/>
        <dsp:cNvSpPr/>
      </dsp:nvSpPr>
      <dsp:spPr>
        <a:xfrm>
          <a:off x="8630361" y="2870199"/>
          <a:ext cx="596134" cy="596134"/>
        </a:xfrm>
        <a:prstGeom prst="downArrow">
          <a:avLst>
            <a:gd name="adj1" fmla="val 55000"/>
            <a:gd name="adj2" fmla="val 45000"/>
          </a:avLst>
        </a:prstGeom>
        <a:solidFill>
          <a:srgbClr val="008080">
            <a:alpha val="90000"/>
          </a:srgb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8764491" y="2870199"/>
        <a:ext cx="327874" cy="448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AED6-7AC4-4384-90BD-72E97BEB4B4C}">
      <dsp:nvSpPr>
        <dsp:cNvPr id="0" name=""/>
        <dsp:cNvSpPr/>
      </dsp:nvSpPr>
      <dsp:spPr>
        <a:xfrm>
          <a:off x="3090" y="10214"/>
          <a:ext cx="3012913" cy="120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57% </a:t>
          </a:r>
          <a:r>
            <a:rPr lang="en-AU" sz="2400" b="0" kern="1200" dirty="0"/>
            <a:t>of</a:t>
          </a:r>
          <a:br>
            <a:rPr lang="en-AU" sz="2400" b="0" kern="1200" dirty="0"/>
          </a:br>
          <a:r>
            <a:rPr lang="en-AU" sz="2400" b="0" kern="1200" dirty="0"/>
            <a:t>students believe</a:t>
          </a:r>
        </a:p>
      </dsp:txBody>
      <dsp:txXfrm>
        <a:off x="3090" y="10214"/>
        <a:ext cx="3012913" cy="1205165"/>
      </dsp:txXfrm>
    </dsp:sp>
    <dsp:sp modelId="{FB39B1AF-4464-432F-B4C8-6719AAA0EE7E}">
      <dsp:nvSpPr>
        <dsp:cNvPr id="0" name=""/>
        <dsp:cNvSpPr/>
      </dsp:nvSpPr>
      <dsp:spPr>
        <a:xfrm>
          <a:off x="3090" y="1215380"/>
          <a:ext cx="3012913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800" kern="1200" dirty="0">
              <a:solidFill>
                <a:schemeClr val="accent2"/>
              </a:solidFill>
            </a:rPr>
            <a:t>… it would be</a:t>
          </a:r>
          <a:br>
            <a:rPr lang="en-AU" sz="1800" kern="1200" dirty="0">
              <a:solidFill>
                <a:schemeClr val="accent2"/>
              </a:solidFill>
            </a:rPr>
          </a:br>
          <a:r>
            <a:rPr lang="en-AU" sz="1800" b="1" kern="1200" dirty="0">
              <a:solidFill>
                <a:schemeClr val="accent2"/>
              </a:solidFill>
            </a:rPr>
            <a:t>beneficial to be open </a:t>
          </a:r>
          <a:r>
            <a:rPr lang="en-AU" sz="1800" kern="1200" dirty="0">
              <a:solidFill>
                <a:schemeClr val="accent2"/>
              </a:solidFill>
            </a:rPr>
            <a:t>during the</a:t>
          </a:r>
          <a:br>
            <a:rPr lang="en-AU" sz="1800" kern="1200" dirty="0">
              <a:solidFill>
                <a:schemeClr val="accent2"/>
              </a:solidFill>
            </a:rPr>
          </a:br>
          <a:r>
            <a:rPr lang="en-AU" sz="1800" kern="1200" dirty="0">
              <a:solidFill>
                <a:schemeClr val="accent2"/>
              </a:solidFill>
            </a:rPr>
            <a:t>recruitment process.</a:t>
          </a:r>
        </a:p>
      </dsp:txBody>
      <dsp:txXfrm>
        <a:off x="3090" y="1215380"/>
        <a:ext cx="3012913" cy="2371680"/>
      </dsp:txXfrm>
    </dsp:sp>
    <dsp:sp modelId="{E5B44642-08CA-45B7-83CF-236323117B62}">
      <dsp:nvSpPr>
        <dsp:cNvPr id="0" name=""/>
        <dsp:cNvSpPr/>
      </dsp:nvSpPr>
      <dsp:spPr>
        <a:xfrm>
          <a:off x="3437812" y="10214"/>
          <a:ext cx="3012913" cy="1205165"/>
        </a:xfrm>
        <a:prstGeom prst="rect">
          <a:avLst/>
        </a:prstGeom>
        <a:solidFill>
          <a:srgbClr val="0099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71% </a:t>
          </a:r>
          <a:r>
            <a:rPr lang="en-AU" sz="2400" b="0" kern="1200" dirty="0"/>
            <a:t>of</a:t>
          </a:r>
          <a:br>
            <a:rPr lang="en-AU" sz="2400" b="1" kern="1200" dirty="0"/>
          </a:br>
          <a:r>
            <a:rPr lang="en-AU" sz="2400" b="0" kern="1200" dirty="0"/>
            <a:t>students say</a:t>
          </a:r>
        </a:p>
      </dsp:txBody>
      <dsp:txXfrm>
        <a:off x="3437812" y="10214"/>
        <a:ext cx="3012913" cy="1205165"/>
      </dsp:txXfrm>
    </dsp:sp>
    <dsp:sp modelId="{5F5F76AC-DE99-48B9-8865-D6C0FDD74255}">
      <dsp:nvSpPr>
        <dsp:cNvPr id="0" name=""/>
        <dsp:cNvSpPr/>
      </dsp:nvSpPr>
      <dsp:spPr>
        <a:xfrm>
          <a:off x="3437812" y="1215380"/>
          <a:ext cx="3012913" cy="237168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800" kern="1200" dirty="0">
              <a:solidFill>
                <a:schemeClr val="accent2"/>
              </a:solidFill>
            </a:rPr>
            <a:t>… the most important factor in encouraging them to share would be to </a:t>
          </a:r>
          <a:r>
            <a:rPr lang="en-AU" sz="1800" b="1" kern="1200" dirty="0">
              <a:solidFill>
                <a:schemeClr val="accent2"/>
              </a:solidFill>
            </a:rPr>
            <a:t>know</a:t>
          </a:r>
          <a:r>
            <a:rPr lang="en-AU" sz="1800" kern="1200" dirty="0">
              <a:solidFill>
                <a:schemeClr val="accent2"/>
              </a:solidFill>
            </a:rPr>
            <a:t> </a:t>
          </a:r>
          <a:r>
            <a:rPr lang="en-AU" sz="1800" b="1" kern="1200" dirty="0">
              <a:solidFill>
                <a:schemeClr val="accent2"/>
              </a:solidFill>
            </a:rPr>
            <a:t>what the benefits are</a:t>
          </a:r>
          <a:r>
            <a:rPr lang="en-AU" sz="1800" kern="1200" dirty="0">
              <a:solidFill>
                <a:schemeClr val="accent2"/>
              </a:solidFill>
            </a:rPr>
            <a:t>.</a:t>
          </a:r>
        </a:p>
      </dsp:txBody>
      <dsp:txXfrm>
        <a:off x="3437812" y="1215380"/>
        <a:ext cx="3012913" cy="2371680"/>
      </dsp:txXfrm>
    </dsp:sp>
    <dsp:sp modelId="{AF55094E-C915-4522-BB16-F33E9C2F77C1}">
      <dsp:nvSpPr>
        <dsp:cNvPr id="0" name=""/>
        <dsp:cNvSpPr/>
      </dsp:nvSpPr>
      <dsp:spPr>
        <a:xfrm>
          <a:off x="6872533" y="10214"/>
          <a:ext cx="3012913" cy="120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81% </a:t>
          </a:r>
          <a:r>
            <a:rPr lang="en-AU" sz="2400" b="0" kern="1200" dirty="0"/>
            <a:t>of</a:t>
          </a:r>
          <a:br>
            <a:rPr lang="en-AU" sz="2400" b="1" kern="1200" dirty="0"/>
          </a:br>
          <a:r>
            <a:rPr lang="en-AU" sz="2400" b="0" kern="1200" dirty="0"/>
            <a:t>students are</a:t>
          </a:r>
        </a:p>
      </dsp:txBody>
      <dsp:txXfrm>
        <a:off x="6872533" y="10214"/>
        <a:ext cx="3012913" cy="1205165"/>
      </dsp:txXfrm>
    </dsp:sp>
    <dsp:sp modelId="{486FA6DD-6020-4395-88D5-1F4EF476827A}">
      <dsp:nvSpPr>
        <dsp:cNvPr id="0" name=""/>
        <dsp:cNvSpPr/>
      </dsp:nvSpPr>
      <dsp:spPr>
        <a:xfrm>
          <a:off x="6872533" y="1215380"/>
          <a:ext cx="3012913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0" lvl="1" indent="0" algn="ctr" defTabSz="809625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800" kern="1200" dirty="0">
              <a:solidFill>
                <a:schemeClr val="accent2"/>
              </a:solidFill>
            </a:rPr>
            <a:t>… more likely to share if they are told that the employer is disability confident </a:t>
          </a:r>
          <a:r>
            <a:rPr lang="en-AU" sz="1800" b="1" kern="1200" dirty="0">
              <a:solidFill>
                <a:schemeClr val="accent2"/>
              </a:solidFill>
            </a:rPr>
            <a:t>by their career advisor/service</a:t>
          </a:r>
          <a:r>
            <a:rPr lang="en-AU" sz="1800" kern="1200" dirty="0">
              <a:solidFill>
                <a:schemeClr val="accent2"/>
              </a:solidFill>
            </a:rPr>
            <a:t>.</a:t>
          </a:r>
        </a:p>
      </dsp:txBody>
      <dsp:txXfrm>
        <a:off x="6872533" y="1215380"/>
        <a:ext cx="3012913" cy="237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AC16-AA4A-41DE-9015-1925B1713236}" type="datetimeFigureOut">
              <a:rPr lang="en-AU" smtClean="0"/>
              <a:t>28/04/2020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DD758-1B83-40B5-9F77-335ED0C513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0130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AFF85-8845-4D8D-97A8-0FCF7D5293DA}" type="datetimeFigureOut">
              <a:rPr lang="en-AU" smtClean="0"/>
              <a:t>28/04/2020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D05E-345E-4DC8-98D0-D546FBA6057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44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8611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700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490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D44B-B3B2-4E02-8F2D-40922F3A5742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863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8282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2166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9978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D44B-B3B2-4E02-8F2D-40922F3A5742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052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842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6202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364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6239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9967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4086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1677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857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7643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5431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4584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820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514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23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284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477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167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72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D05E-345E-4DC8-98D0-D546FBA6057A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914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384000" y="3384000"/>
            <a:ext cx="5808000" cy="34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1755" y="56651"/>
            <a:ext cx="10861455" cy="5886951"/>
          </a:xfrm>
          <a:prstGeom prst="rect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000" y="1692002"/>
            <a:ext cx="9312000" cy="2006421"/>
          </a:xfrm>
        </p:spPr>
        <p:txBody>
          <a:bodyPr anchor="b"/>
          <a:lstStyle>
            <a:lvl1pPr algn="l">
              <a:lnSpc>
                <a:spcPts val="4900"/>
              </a:lnSpc>
              <a:defRPr sz="4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468" y="3924000"/>
            <a:ext cx="9312533" cy="360000"/>
          </a:xfrm>
        </p:spPr>
        <p:txBody>
          <a:bodyPr/>
          <a:lstStyle>
            <a:lvl1pPr marL="0" indent="0" algn="l">
              <a:lnSpc>
                <a:spcPts val="2000"/>
              </a:lnSpc>
              <a:spcAft>
                <a:spcPts val="0"/>
              </a:spcAft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152000" y="4509582"/>
            <a:ext cx="9312000" cy="1259395"/>
          </a:xfrm>
        </p:spPr>
        <p:txBody>
          <a:bodyPr/>
          <a:lstStyle>
            <a:lvl1pPr>
              <a:lnSpc>
                <a:spcPts val="2100"/>
              </a:lnSpc>
              <a:spcAft>
                <a:spcPts val="800"/>
              </a:spcAft>
              <a:defRPr sz="1700">
                <a:solidFill>
                  <a:schemeClr val="accent2"/>
                </a:solidFill>
              </a:defRPr>
            </a:lvl1pPr>
            <a:lvl2pPr>
              <a:lnSpc>
                <a:spcPts val="2100"/>
              </a:lnSpc>
              <a:spcAft>
                <a:spcPts val="800"/>
              </a:spcAft>
              <a:defRPr sz="1700">
                <a:solidFill>
                  <a:schemeClr val="accent2"/>
                </a:solidFill>
              </a:defRPr>
            </a:lvl2pPr>
            <a:lvl3pPr>
              <a:lnSpc>
                <a:spcPts val="2100"/>
              </a:lnSpc>
              <a:spcAft>
                <a:spcPts val="800"/>
              </a:spcAft>
              <a:defRPr sz="1700">
                <a:solidFill>
                  <a:schemeClr val="accent2"/>
                </a:solidFill>
              </a:defRPr>
            </a:lvl3pPr>
            <a:lvl4pPr>
              <a:lnSpc>
                <a:spcPts val="2100"/>
              </a:lnSpc>
              <a:spcAft>
                <a:spcPts val="800"/>
              </a:spcAft>
              <a:defRPr sz="1700">
                <a:solidFill>
                  <a:schemeClr val="accent2"/>
                </a:solidFill>
              </a:defRPr>
            </a:lvl4pPr>
            <a:lvl5pPr>
              <a:lnSpc>
                <a:spcPts val="2100"/>
              </a:lnSpc>
              <a:spcAft>
                <a:spcPts val="800"/>
              </a:spcAft>
              <a:defRPr sz="1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8" y="801085"/>
            <a:ext cx="3744000" cy="722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10" y="6281105"/>
            <a:ext cx="2664000" cy="239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929B9D-C1C3-41C2-A701-AF2005688C63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81" y="643898"/>
            <a:ext cx="826135" cy="103695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EB345-7057-424C-9675-53DFE38864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13" y="759367"/>
            <a:ext cx="2852723" cy="8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54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2000" y="1260003"/>
            <a:ext cx="9888533" cy="727075"/>
          </a:xfrm>
        </p:spPr>
        <p:txBody>
          <a:bodyPr/>
          <a:lstStyle>
            <a:lvl1pPr>
              <a:lnSpc>
                <a:spcPts val="7000"/>
              </a:lnSpc>
              <a:defRPr sz="63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51463" y="2520000"/>
            <a:ext cx="9889068" cy="2520000"/>
          </a:xfrm>
        </p:spPr>
        <p:txBody>
          <a:bodyPr/>
          <a:lstStyle>
            <a:lvl1pPr>
              <a:lnSpc>
                <a:spcPts val="3000"/>
              </a:lnSpc>
              <a:spcAft>
                <a:spcPts val="800"/>
              </a:spcAft>
              <a:defRPr sz="2800" b="0">
                <a:solidFill>
                  <a:schemeClr val="accent1"/>
                </a:solidFill>
              </a:defRPr>
            </a:lvl1pPr>
            <a:lvl2pPr>
              <a:lnSpc>
                <a:spcPts val="3000"/>
              </a:lnSpc>
              <a:spcAft>
                <a:spcPts val="800"/>
              </a:spcAft>
              <a:defRPr sz="2800">
                <a:solidFill>
                  <a:schemeClr val="accent1"/>
                </a:solidFill>
              </a:defRPr>
            </a:lvl2pPr>
            <a:lvl3pPr>
              <a:lnSpc>
                <a:spcPts val="3000"/>
              </a:lnSpc>
              <a:spcAft>
                <a:spcPts val="800"/>
              </a:spcAft>
              <a:defRPr sz="2800">
                <a:solidFill>
                  <a:schemeClr val="accent1"/>
                </a:solidFill>
              </a:defRPr>
            </a:lvl3pPr>
            <a:lvl4pPr>
              <a:lnSpc>
                <a:spcPts val="3000"/>
              </a:lnSpc>
              <a:spcAft>
                <a:spcPts val="800"/>
              </a:spcAft>
              <a:defRPr sz="2800">
                <a:solidFill>
                  <a:schemeClr val="accent1"/>
                </a:solidFill>
              </a:defRPr>
            </a:lvl4pPr>
            <a:lvl5pPr>
              <a:lnSpc>
                <a:spcPts val="3000"/>
              </a:lnSpc>
              <a:spcAft>
                <a:spcPts val="800"/>
              </a:spcAft>
              <a:defRPr sz="2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220000"/>
            <a:ext cx="12192000" cy="16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sz="18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3" y="5670000"/>
            <a:ext cx="3744000" cy="721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31" y="5940000"/>
            <a:ext cx="2664000" cy="2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2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ensland Government" descr="Queensland government Coat of Arms">
            <a:extLst>
              <a:ext uri="{FF2B5EF4-FFF2-40B4-BE49-F238E27FC236}">
                <a16:creationId xmlns:a16="http://schemas.microsoft.com/office/drawing/2014/main" id="{41215F2E-FE89-421A-BCE1-112BD63ED2B6}"/>
              </a:ext>
            </a:extLst>
          </p:cNvPr>
          <p:cNvSpPr/>
          <p:nvPr userDrawn="1"/>
        </p:nvSpPr>
        <p:spPr>
          <a:xfrm>
            <a:off x="9842269" y="5907578"/>
            <a:ext cx="1867593" cy="57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2924CD-DE95-4723-8DB1-E4755F6C4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632131" y="3164593"/>
            <a:ext cx="160233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4024"/>
            <a:ext cx="9144000" cy="57080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81088"/>
            <a:ext cx="9144000" cy="131808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ublic Service Commission" descr="Public Service Commission">
            <a:extLst>
              <a:ext uri="{FF2B5EF4-FFF2-40B4-BE49-F238E27FC236}">
                <a16:creationId xmlns:a16="http://schemas.microsoft.com/office/drawing/2014/main" id="{16019848-970B-489D-A2EA-1C0DC4181688}"/>
              </a:ext>
            </a:extLst>
          </p:cNvPr>
          <p:cNvSpPr/>
          <p:nvPr userDrawn="1"/>
        </p:nvSpPr>
        <p:spPr>
          <a:xfrm>
            <a:off x="10155382" y="299258"/>
            <a:ext cx="1867593" cy="293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48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0817"/>
            <a:ext cx="10515600" cy="417614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F6E88D-985B-4496-94E8-0A2E674A6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3435" y="1739067"/>
            <a:ext cx="160233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0079"/>
            <a:ext cx="10515600" cy="830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4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F6E88D-985B-4496-94E8-0A2E674A6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3435" y="4022296"/>
            <a:ext cx="160233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1154"/>
            <a:ext cx="9325495" cy="2931618"/>
          </a:xfrm>
        </p:spPr>
        <p:txBody>
          <a:bodyPr anchor="b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“Click to edit Quote title style.”</a:t>
            </a:r>
          </a:p>
        </p:txBody>
      </p:sp>
    </p:spTree>
    <p:extLst>
      <p:ext uri="{BB962C8B-B14F-4D97-AF65-F5344CB8AC3E}">
        <p14:creationId xmlns:p14="http://schemas.microsoft.com/office/powerpoint/2010/main" val="76742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06137"/>
            <a:ext cx="5181600" cy="417082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06137"/>
            <a:ext cx="5181600" cy="4170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144438-6A56-436E-8EAA-160DBBDA3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3435" y="1739067"/>
            <a:ext cx="160233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3865"/>
            <a:ext cx="10515600" cy="8668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8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69935"/>
            <a:ext cx="5183188" cy="34197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55549"/>
            <a:ext cx="5183188" cy="54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69935"/>
            <a:ext cx="5157787" cy="3419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55549"/>
            <a:ext cx="5157787" cy="5495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4B1959-E080-42E3-9894-2F43734B9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3435" y="1739067"/>
            <a:ext cx="160233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96705"/>
            <a:ext cx="10515600" cy="8939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2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2B351A-BB83-4A73-B20D-2628A82F7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3435" y="1739067"/>
            <a:ext cx="160233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8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B621168D-8F1C-4EC6-BB55-4B591432F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60832" y="4982930"/>
            <a:ext cx="511531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DDB6AE1-91EF-4F4A-96A3-2B836B102E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235" y="5141311"/>
            <a:ext cx="3021412" cy="9747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0060EA9C-404C-46C0-8F3D-187BE636026B}"/>
              </a:ext>
            </a:extLst>
          </p:cNvPr>
          <p:cNvSpPr/>
          <p:nvPr userDrawn="1"/>
        </p:nvSpPr>
        <p:spPr>
          <a:xfrm>
            <a:off x="8750046" y="2409516"/>
            <a:ext cx="2333101" cy="23331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51B9271-8B32-4EC9-9FCD-77E738CBB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8155" y="5141311"/>
            <a:ext cx="3021412" cy="9747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962CD563-EE62-4C44-8655-6666D15A7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68116" y="4982930"/>
            <a:ext cx="511531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70D86C76-6018-4C89-91C0-5C296F530A3E}"/>
              </a:ext>
            </a:extLst>
          </p:cNvPr>
          <p:cNvSpPr/>
          <p:nvPr userDrawn="1"/>
        </p:nvSpPr>
        <p:spPr>
          <a:xfrm>
            <a:off x="5057330" y="2409516"/>
            <a:ext cx="2333101" cy="23331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3E9CFAC-3B8A-4538-B75C-82012E38E1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075" y="5141370"/>
            <a:ext cx="3021412" cy="9747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FE6184C4-9128-43B4-9F79-4B149AF6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75401" y="4982930"/>
            <a:ext cx="511531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1">
            <a:extLst>
              <a:ext uri="{FF2B5EF4-FFF2-40B4-BE49-F238E27FC236}">
                <a16:creationId xmlns:a16="http://schemas.microsoft.com/office/drawing/2014/main" id="{764662F9-0667-448B-8FA2-CB8D28F81028}"/>
              </a:ext>
            </a:extLst>
          </p:cNvPr>
          <p:cNvSpPr/>
          <p:nvPr userDrawn="1"/>
        </p:nvSpPr>
        <p:spPr>
          <a:xfrm>
            <a:off x="1364615" y="2409517"/>
            <a:ext cx="2333101" cy="23331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2B351A-BB83-4A73-B20D-2628A82F7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3435" y="1739067"/>
            <a:ext cx="160233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08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640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05759"/>
            <a:ext cx="6172200" cy="50552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954"/>
            <a:ext cx="3932237" cy="3506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289A5E-1A8C-4D36-9AC6-9221FBF40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3435" y="2104827"/>
            <a:ext cx="160233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05758"/>
            <a:ext cx="3932237" cy="12516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2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824000" y="126000"/>
            <a:ext cx="7200000" cy="6606000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7"/>
          <a:stretch/>
        </p:blipFill>
        <p:spPr>
          <a:xfrm>
            <a:off x="168004" y="126000"/>
            <a:ext cx="7298057" cy="66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999" y="1727999"/>
            <a:ext cx="6240000" cy="2257872"/>
          </a:xfrm>
        </p:spPr>
        <p:txBody>
          <a:bodyPr anchor="b"/>
          <a:lstStyle>
            <a:lvl1pPr algn="l">
              <a:lnSpc>
                <a:spcPts val="4500"/>
              </a:lnSpc>
              <a:defRPr sz="43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465" y="4284000"/>
            <a:ext cx="6240000" cy="360000"/>
          </a:xfrm>
        </p:spPr>
        <p:txBody>
          <a:bodyPr/>
          <a:lstStyle>
            <a:lvl1pPr marL="0" indent="0" algn="l">
              <a:lnSpc>
                <a:spcPts val="2000"/>
              </a:lnSpc>
              <a:spcAft>
                <a:spcPts val="0"/>
              </a:spcAft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72" y="6255168"/>
            <a:ext cx="3307080" cy="297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89C676-5BDF-4B2E-971B-54CF185FA9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8" y="794797"/>
            <a:ext cx="3744000" cy="7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1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814813"/>
            <a:ext cx="6172200" cy="504623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3900"/>
            <a:ext cx="3932237" cy="351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4D5F1B-E667-4916-BD5E-F98EC596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3435" y="2104827"/>
            <a:ext cx="160233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4812"/>
            <a:ext cx="3932237" cy="124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6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A2524A3-6946-41BE-AF70-012E75BD921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181600" y="814811"/>
            <a:ext cx="6170612" cy="505415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3900"/>
            <a:ext cx="3932237" cy="351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4D5F1B-E667-4916-BD5E-F98EC596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3435" y="2104827"/>
            <a:ext cx="160233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4812"/>
            <a:ext cx="3932237" cy="124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9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ensland Government" descr="Queensland government Coat of Arms">
            <a:extLst>
              <a:ext uri="{FF2B5EF4-FFF2-40B4-BE49-F238E27FC236}">
                <a16:creationId xmlns:a16="http://schemas.microsoft.com/office/drawing/2014/main" id="{AAFE5981-24EA-4383-9BFB-196D36D26EF5}"/>
              </a:ext>
            </a:extLst>
          </p:cNvPr>
          <p:cNvSpPr/>
          <p:nvPr userDrawn="1"/>
        </p:nvSpPr>
        <p:spPr>
          <a:xfrm>
            <a:off x="9842269" y="5907578"/>
            <a:ext cx="1867593" cy="57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act details">
            <a:extLst>
              <a:ext uri="{FF2B5EF4-FFF2-40B4-BE49-F238E27FC236}">
                <a16:creationId xmlns:a16="http://schemas.microsoft.com/office/drawing/2014/main" id="{85AA64AE-5170-43D4-8B04-9978227948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2367" y="5206868"/>
            <a:ext cx="3313318" cy="1397658"/>
          </a:xfrm>
        </p:spPr>
        <p:txBody>
          <a:bodyPr>
            <a:normAutofit lnSpcReduction="10000"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AU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 the </a:t>
            </a:r>
          </a:p>
          <a:p>
            <a:pPr marL="0" indent="0">
              <a:buNone/>
            </a:pPr>
            <a:r>
              <a:rPr lang="en-AU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 Commission</a:t>
            </a:r>
          </a:p>
          <a:p>
            <a:pPr marL="0" indent="0">
              <a:buNone/>
            </a:pPr>
            <a:endParaRPr lang="en-US" sz="1800" baseline="30000" dirty="0">
              <a:solidFill>
                <a:schemeClr val="bg1"/>
              </a:solidFill>
              <a:latin typeface="MetaNormalLF-Roman" panose="020B0502030000020004" pitchFamily="34" charset="0"/>
            </a:endParaRPr>
          </a:p>
          <a:p>
            <a:pPr marL="0" indent="0">
              <a:buNone/>
            </a:pPr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(07) 3003 2800</a:t>
            </a:r>
          </a:p>
          <a:p>
            <a:pPr marL="0" indent="0">
              <a:buNone/>
            </a:pPr>
            <a:r>
              <a:rPr lang="en-US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commission.psc@psc.qld.gov.au</a:t>
            </a:r>
          </a:p>
        </p:txBody>
      </p:sp>
    </p:spTree>
    <p:extLst>
      <p:ext uri="{BB962C8B-B14F-4D97-AF65-F5344CB8AC3E}">
        <p14:creationId xmlns:p14="http://schemas.microsoft.com/office/powerpoint/2010/main" val="35681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12192000" cy="6030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2" y="1773241"/>
            <a:ext cx="9888532" cy="1565955"/>
          </a:xfrm>
        </p:spPr>
        <p:txBody>
          <a:bodyPr anchor="t" anchorCtr="0"/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02" y="3633111"/>
            <a:ext cx="9888532" cy="213586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AFC0-4D34-40D7-8DDC-FE391D0D5E93}" type="datetime1">
              <a:rPr lang="en-AU" smtClean="0">
                <a:solidFill>
                  <a:srgbClr val="49403D"/>
                </a:solidFill>
              </a:rPr>
              <a:t>28/04/2020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417187-109E-4275-AA57-6A34ED662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FDA17C-CD6A-452E-9A38-AEFA9293C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‹#›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7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12192000" cy="603021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2" y="1773241"/>
            <a:ext cx="9888532" cy="1565955"/>
          </a:xfrm>
        </p:spPr>
        <p:txBody>
          <a:bodyPr anchor="t" anchorCtr="0"/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02" y="3633111"/>
            <a:ext cx="9888532" cy="213586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CA0-36E3-46AC-89EC-F5B481E6006A}" type="datetime1">
              <a:rPr lang="en-AU" smtClean="0">
                <a:solidFill>
                  <a:srgbClr val="49403D"/>
                </a:solidFill>
              </a:rPr>
              <a:t>28/04/2020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417187-109E-4275-AA57-6A34ED662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FDA17C-CD6A-452E-9A38-AEFA9293C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‹#›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1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362931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744000"/>
            <a:ext cx="12192000" cy="31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sz="18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686657"/>
            <a:ext cx="121920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2" y="4284001"/>
            <a:ext cx="9888532" cy="1128920"/>
          </a:xfrm>
        </p:spPr>
        <p:txBody>
          <a:bodyPr anchor="t" anchorCtr="0"/>
          <a:lstStyle>
            <a:lvl1pPr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02" y="5412920"/>
            <a:ext cx="9888532" cy="47353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F225-38AF-4E9C-90F0-09387F1BEE4A}" type="datetime1">
              <a:rPr lang="en-AU" smtClean="0">
                <a:solidFill>
                  <a:srgbClr val="49403D"/>
                </a:solidFill>
              </a:rPr>
              <a:t>28/04/2020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D4548DF-7110-434F-B380-EEA562446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CC499A-FDB1-4E51-B5F7-A9D4F6AB8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‹#›</a:t>
            </a:fld>
            <a:endParaRPr lang="en-AU" dirty="0">
              <a:solidFill>
                <a:srgbClr val="49403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8F966B-D424-41D8-A34D-1ED245E73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92" y="6210515"/>
            <a:ext cx="1368236" cy="4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5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2" y="1773241"/>
            <a:ext cx="9888532" cy="1565955"/>
          </a:xfrm>
        </p:spPr>
        <p:txBody>
          <a:bodyPr anchor="t" anchorCtr="0"/>
          <a:lstStyle>
            <a:lvl1pPr>
              <a:defRPr sz="43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02" y="3633111"/>
            <a:ext cx="9888532" cy="213586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D728-8371-4A56-B7A1-ADC3D4A32931}" type="datetime1">
              <a:rPr lang="en-AU" smtClean="0">
                <a:solidFill>
                  <a:srgbClr val="49403D"/>
                </a:solidFill>
              </a:rPr>
              <a:t>28/04/2020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EACCFE0-3435-469E-8155-DD374FCE3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6C0339-C4B2-4C21-AFDC-8A2E4BA77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‹#›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5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CF66-D90E-46DA-B328-64B831723A15}" type="datetime1">
              <a:rPr lang="en-AU" smtClean="0">
                <a:solidFill>
                  <a:srgbClr val="49403D"/>
                </a:solidFill>
              </a:rPr>
              <a:t>28/04/2020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2FA4FF1-6AE3-45FA-9388-9EB50350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3AB005-85D4-4DDD-A254-5D7E2F0A7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‹#›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472322"/>
            <a:ext cx="9888533" cy="7270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000" y="1431132"/>
            <a:ext cx="9888533" cy="3995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7E6D-4252-4730-B8F6-6A9EC6D95D4A}" type="datetime1">
              <a:rPr lang="en-AU" smtClean="0">
                <a:solidFill>
                  <a:srgbClr val="49403D"/>
                </a:solidFill>
              </a:rPr>
              <a:t>28/04/2020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‹#›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91103D-F1C1-4279-9615-2331F8C6EA4F}"/>
              </a:ext>
            </a:extLst>
          </p:cNvPr>
          <p:cNvSpPr/>
          <p:nvPr userDrawn="1"/>
        </p:nvSpPr>
        <p:spPr>
          <a:xfrm rot="10800000">
            <a:off x="0" y="5616609"/>
            <a:ext cx="12192000" cy="379929"/>
          </a:xfrm>
          <a:prstGeom prst="rect">
            <a:avLst/>
          </a:prstGeom>
          <a:solidFill>
            <a:srgbClr val="85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870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467" y="1773241"/>
            <a:ext cx="5662991" cy="39957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6DAF-4B15-4098-88E5-F6B390F0D808}" type="datetime1">
              <a:rPr lang="en-AU" smtClean="0">
                <a:solidFill>
                  <a:srgbClr val="49403D"/>
                </a:solidFill>
              </a:rPr>
              <a:t>28/04/2020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82543" y="1848307"/>
            <a:ext cx="3668484" cy="2993117"/>
          </a:xfrm>
          <a:ln w="127000">
            <a:solidFill>
              <a:schemeClr val="accent1"/>
            </a:solidFill>
            <a:miter lim="800000"/>
          </a:ln>
        </p:spPr>
        <p:txBody>
          <a:bodyPr/>
          <a:lstStyle/>
          <a:p>
            <a:endParaRPr lang="en-AU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F7296E-7FAF-4020-AB9C-46E0DB502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BBBCC9B-3069-4566-B0A3-30D43C7A6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‹#›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5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00" y="873128"/>
            <a:ext cx="9888533" cy="727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00" y="1773239"/>
            <a:ext cx="9888533" cy="39957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017082"/>
            <a:ext cx="1152000" cy="8409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defTabSz="457200"/>
            <a:fld id="{DE1D21B5-7BC1-4F15-9174-F68A57F2F962}" type="datetime1">
              <a:rPr lang="en-AU" smtClean="0">
                <a:solidFill>
                  <a:srgbClr val="49403D"/>
                </a:solidFill>
              </a:rPr>
              <a:t>28/04/2020</a:t>
            </a:fld>
            <a:endParaRPr lang="en-AU" dirty="0">
              <a:solidFill>
                <a:srgbClr val="49403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940000"/>
            <a:ext cx="121920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622F56-9B57-46EC-BEF5-FBC53820B05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92" y="6210515"/>
            <a:ext cx="1368236" cy="454054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AEAE2C-692B-4037-99E0-4A4BBC397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63C26A-E478-4603-8352-80B0469C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‹#›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9" r:id="rId4"/>
    <p:sldLayoutId id="2147483664" r:id="rId5"/>
    <p:sldLayoutId id="2147483665" r:id="rId6"/>
    <p:sldLayoutId id="2147483666" r:id="rId7"/>
    <p:sldLayoutId id="2147483670" r:id="rId8"/>
    <p:sldLayoutId id="2147483667" r:id="rId9"/>
    <p:sldLayoutId id="2147483668" r:id="rId10"/>
  </p:sldLayoutIdLst>
  <p:hf hdr="0" dt="0"/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buNone/>
        <a:defRPr sz="4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200"/>
        </a:lnSpc>
        <a:spcBef>
          <a:spcPts val="0"/>
        </a:spcBef>
        <a:spcAft>
          <a:spcPts val="2000"/>
        </a:spcAft>
        <a:buFont typeface="Arial" panose="020B0604020202020204" pitchFamily="34" charset="0"/>
        <a:buNone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538163" indent="-268288" algn="l" defTabSz="9144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808038" indent="-269875" algn="l" defTabSz="9144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◦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F26B43"/>
          </p15:clr>
        </p15:guide>
        <p15:guide id="2" pos="544">
          <p15:clr>
            <a:srgbClr val="F26B43"/>
          </p15:clr>
        </p15:guide>
        <p15:guide id="3" pos="5216">
          <p15:clr>
            <a:srgbClr val="F26B43"/>
          </p15:clr>
        </p15:guide>
        <p15:guide id="4" orient="horz" pos="1117">
          <p15:clr>
            <a:srgbClr val="F26B43"/>
          </p15:clr>
        </p15:guide>
        <p15:guide id="5" orient="horz" pos="3634">
          <p15:clr>
            <a:srgbClr val="F26B43"/>
          </p15:clr>
        </p15:guide>
        <p15:guide id="6" orient="horz" pos="73">
          <p15:clr>
            <a:srgbClr val="F26B43"/>
          </p15:clr>
        </p15:guide>
        <p15:guide id="7" orient="horz" pos="4247">
          <p15:clr>
            <a:srgbClr val="F26B43"/>
          </p15:clr>
        </p15:guide>
        <p15:guide id="8" pos="68">
          <p15:clr>
            <a:srgbClr val="F26B43"/>
          </p15:clr>
        </p15:guide>
        <p15:guide id="9" pos="56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4742" y="6356350"/>
            <a:ext cx="10339057" cy="415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1761"/>
            <a:ext cx="10515600" cy="418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14812"/>
            <a:ext cx="10515600" cy="87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000" y="1948724"/>
            <a:ext cx="9312000" cy="1872350"/>
          </a:xfrm>
        </p:spPr>
        <p:txBody>
          <a:bodyPr/>
          <a:lstStyle/>
          <a:p>
            <a:r>
              <a:rPr lang="en-AU" sz="3600" dirty="0"/>
              <a:t>Setting up for success: how JobAccess supports graduates with disability to transition into employment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000" y="4152900"/>
            <a:ext cx="8888112" cy="15526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AU" sz="2000" dirty="0"/>
              <a:t>Daniel Valiente-Riedl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0" dirty="0"/>
              <a:t>General Manager, JobAccess</a:t>
            </a:r>
            <a:br>
              <a:rPr lang="en-US" b="0" dirty="0"/>
            </a:br>
            <a:endParaRPr lang="en-AU" b="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AU" sz="2000" dirty="0"/>
              <a:t>NDCO webinar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AU" b="0" dirty="0"/>
              <a:t>Wednesday, 29 April 2020</a:t>
            </a:r>
          </a:p>
        </p:txBody>
      </p:sp>
    </p:spTree>
    <p:extLst>
      <p:ext uri="{BB962C8B-B14F-4D97-AF65-F5344CB8AC3E}">
        <p14:creationId xmlns:p14="http://schemas.microsoft.com/office/powerpoint/2010/main" val="699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200" dirty="0"/>
              <a:t>JobAccess: We are here to help</a:t>
            </a:r>
          </a:p>
        </p:txBody>
      </p:sp>
      <p:graphicFrame>
        <p:nvGraphicFramePr>
          <p:cNvPr id="6" name="Content Placeholder 5" descr="A list of services under images of a computer, dollar sign, two heads, a handshake and binoculars.&#10;" title="JobAccess Services"/>
          <p:cNvGraphicFramePr>
            <a:graphicFrameLocks noGrp="1"/>
          </p:cNvGraphicFramePr>
          <p:nvPr>
            <p:ph idx="1"/>
          </p:nvPr>
        </p:nvGraphicFramePr>
        <p:xfrm>
          <a:off x="1152525" y="1431925"/>
          <a:ext cx="9888538" cy="399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10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7" name="TextBox 6" descr="&#10;">
            <a:extLst>
              <a:ext uri="{FF2B5EF4-FFF2-40B4-BE49-F238E27FC236}">
                <a16:creationId xmlns:a16="http://schemas.microsoft.com/office/drawing/2014/main" id="{49533FE2-3339-4B71-AA40-A1E5C4D7FB9C}"/>
              </a:ext>
            </a:extLst>
          </p:cNvPr>
          <p:cNvSpPr txBox="1"/>
          <p:nvPr/>
        </p:nvSpPr>
        <p:spPr>
          <a:xfrm>
            <a:off x="347125" y="5677092"/>
            <a:ext cx="1149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sz="1100" i="1" dirty="0">
                <a:solidFill>
                  <a:schemeClr val="bg1"/>
                </a:solidFill>
              </a:rPr>
              <a:t>Diagram: a list of services under images of a computer, dollar sign, two heads, a handshake and binoculars. </a:t>
            </a:r>
          </a:p>
        </p:txBody>
      </p:sp>
    </p:spTree>
    <p:extLst>
      <p:ext uri="{BB962C8B-B14F-4D97-AF65-F5344CB8AC3E}">
        <p14:creationId xmlns:p14="http://schemas.microsoft.com/office/powerpoint/2010/main" val="31532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AE40-349F-4822-8D8F-028E9063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473992"/>
            <a:ext cx="9888533" cy="727075"/>
          </a:xfrm>
        </p:spPr>
        <p:txBody>
          <a:bodyPr/>
          <a:lstStyle/>
          <a:p>
            <a:r>
              <a:rPr lang="en-AU" dirty="0"/>
              <a:t>All-in-one disability confidence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FBB45-0968-4CFB-8300-460CDB7BAA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Online resource for employers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Disability employment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Career practitioners can use downloadable resources, videos and case studies to guide employers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Visit </a:t>
            </a:r>
            <a:r>
              <a:rPr lang="en-AU" sz="2400" dirty="0">
                <a:solidFill>
                  <a:schemeClr val="accent1"/>
                </a:solidFill>
              </a:rPr>
              <a:t>www.jobaccess.gov.au</a:t>
            </a:r>
          </a:p>
        </p:txBody>
      </p:sp>
      <p:pic>
        <p:nvPicPr>
          <p:cNvPr id="8" name="Picture Placeholder 7" descr="Picture of the Employer Toolkit on the JobAccess website">
            <a:extLst>
              <a:ext uri="{FF2B5EF4-FFF2-40B4-BE49-F238E27FC236}">
                <a16:creationId xmlns:a16="http://schemas.microsoft.com/office/drawing/2014/main" id="{BA70E727-AE09-48EE-94A2-0E2915C448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r="15537"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78E2E-AC31-4441-BC09-978908BD2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8D3B-BC0E-4A9D-B1D9-6581806C9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11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CEB770-39E3-4E63-9521-33B64421500E}"/>
              </a:ext>
            </a:extLst>
          </p:cNvPr>
          <p:cNvSpPr txBox="1"/>
          <p:nvPr/>
        </p:nvSpPr>
        <p:spPr>
          <a:xfrm>
            <a:off x="7108527" y="5089528"/>
            <a:ext cx="4016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Picture: Employer Toolkit on the JobAccess website</a:t>
            </a:r>
            <a:endParaRPr lang="en-AU" sz="1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152000" y="472322"/>
            <a:ext cx="9888533" cy="727075"/>
          </a:xfrm>
        </p:spPr>
        <p:txBody>
          <a:bodyPr/>
          <a:lstStyle/>
          <a:p>
            <a:r>
              <a:rPr lang="en-AU" sz="4200" dirty="0"/>
              <a:t>Disability Employment Services 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152000" y="2021345"/>
            <a:ext cx="5662991" cy="39957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Access to candidates, support and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JobAccess vacancy service shares employer vacancies with the local DES network at no cost.</a:t>
            </a:r>
          </a:p>
        </p:txBody>
      </p:sp>
      <p:pic>
        <p:nvPicPr>
          <p:cNvPr id="20" name="Picture 19" descr="Disability Employment Service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38" y="2108610"/>
            <a:ext cx="3687626" cy="17939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6B0A4-0BD3-4700-A4D1-ECF47642AC1A}"/>
              </a:ext>
            </a:extLst>
          </p:cNvPr>
          <p:cNvSpPr txBox="1"/>
          <p:nvPr/>
        </p:nvSpPr>
        <p:spPr>
          <a:xfrm>
            <a:off x="7108527" y="4410950"/>
            <a:ext cx="375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Picture: logo of Disability Employment Services</a:t>
            </a:r>
            <a:endParaRPr lang="en-AU" sz="1200" i="1" dirty="0">
              <a:solidFill>
                <a:schemeClr val="accent2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22DFEF7-7B5B-477C-AC5C-03B88A366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</p:spPr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EEF40AD-8DDF-4C03-A8EF-8A96046D6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</p:spPr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12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AFFE34-9261-42D5-9DB8-7088C0C6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34" y="1360210"/>
            <a:ext cx="9888532" cy="1786245"/>
          </a:xfrm>
        </p:spPr>
        <p:txBody>
          <a:bodyPr anchor="b"/>
          <a:lstStyle/>
          <a:p>
            <a:r>
              <a:rPr lang="en-AU" sz="2800" b="0" dirty="0"/>
              <a:t>Poll question II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617058-75EE-4F59-BFDE-8B0216F9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734" y="3429000"/>
            <a:ext cx="9888532" cy="17862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3200" dirty="0"/>
              <a:t>Do you know how the Employment Assistance Fund can support people with disability at 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DCAAD-DFCF-47A8-86EE-22CC0B82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D5B1A-8580-4ED0-9DFA-94FF5FCD3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13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32669-F29A-4B8A-97B9-3A362AD7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Employment Assistance Fund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BC6E4-D750-4166-AF48-3CCE36BFB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2002" y="3101545"/>
            <a:ext cx="9888532" cy="2135867"/>
          </a:xfrm>
        </p:spPr>
        <p:txBody>
          <a:bodyPr/>
          <a:lstStyle/>
          <a:p>
            <a:pPr algn="ctr"/>
            <a:r>
              <a:rPr lang="en-US" b="0" dirty="0"/>
              <a:t> Provides financial assistance to purchase a range of work-related modifications and services to meet the access requirements of employees with disability.</a:t>
            </a:r>
            <a:endParaRPr lang="en-AU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9C867-AD40-47D0-8123-CB79C3183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AF5DF-DC79-4BA1-B33D-29041562E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14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472322"/>
            <a:ext cx="9888533" cy="727075"/>
          </a:xfrm>
        </p:spPr>
        <p:txBody>
          <a:bodyPr/>
          <a:lstStyle/>
          <a:p>
            <a:r>
              <a:rPr lang="en-US" dirty="0"/>
              <a:t>Application process</a:t>
            </a:r>
            <a:endParaRPr lang="en-AU" dirty="0"/>
          </a:p>
        </p:txBody>
      </p:sp>
      <p:graphicFrame>
        <p:nvGraphicFramePr>
          <p:cNvPr id="6" name="Content Placeholder 5" descr="An employer can apply online at www.jobaccess.gov.au&#10;JobAccess reviews the application, informs employer of the outcome and whether a workplace assessment is required.&#10;If required, a free workplace assessment is conducted to identify any barriers and recommend changes in the workplace.&#10;Employer purchases the modifications and costs are reimbursed by JobAccess.&#10;&#10;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2000" y="1344614"/>
          <a:ext cx="9889063" cy="416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757F957-B9B3-454F-88DA-7FFCC3941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</p:spPr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D1A3827-F2E7-4D1D-89C3-EBEA4A9C1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</p:spPr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15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2000" y="472322"/>
            <a:ext cx="9888533" cy="727075"/>
          </a:xfrm>
        </p:spPr>
        <p:txBody>
          <a:bodyPr/>
          <a:lstStyle/>
          <a:p>
            <a:r>
              <a:rPr lang="en-AU" sz="4200" dirty="0"/>
              <a:t>An eligible applicant must…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200" b="0" dirty="0"/>
              <a:t>Work at least eight hours per week.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200" b="0" dirty="0"/>
              <a:t>If self-employed, work at least 20 hours per week; earn an hourly income equivalent to National Minimum Wage.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200" b="0" dirty="0"/>
              <a:t>Have at least 13 weeks of employment.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200" b="0" dirty="0"/>
              <a:t>Be an </a:t>
            </a:r>
            <a:r>
              <a:rPr lang="en-US" sz="2200" b="0" dirty="0"/>
              <a:t>Australian citizen or a permanent resident.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200" b="0" dirty="0"/>
              <a:t>Have an ongoing disability – two-year duration.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076E20E-86CE-403C-B229-6AFB7D3DF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</p:spPr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EF7D08F-D5AB-4DD1-85E8-B1E1CDAC8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</p:spPr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16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E48046-E6F4-4CB2-A7FD-902BC0F4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Giving graduates a head start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5D6B2B-FC57-4CC4-B10B-B331FDD8E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2002" y="3101545"/>
            <a:ext cx="9888532" cy="2135867"/>
          </a:xfrm>
        </p:spPr>
        <p:txBody>
          <a:bodyPr/>
          <a:lstStyle/>
          <a:p>
            <a:pPr algn="ctr"/>
            <a:r>
              <a:rPr lang="en-AU" b="0" dirty="0"/>
              <a:t>Useful tips and resources for career practitioners to support graduates with disability transition into employment.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997B3-AD7A-4C91-AF22-E07A333F0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0A864-3D25-4CB3-97FD-EF6422204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17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62238C-360B-4EC0-AC90-8612C956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472322"/>
            <a:ext cx="9888533" cy="727075"/>
          </a:xfrm>
        </p:spPr>
        <p:txBody>
          <a:bodyPr/>
          <a:lstStyle/>
          <a:p>
            <a:r>
              <a:rPr lang="en-AU" sz="4100" dirty="0"/>
              <a:t>How to support graduates with disability?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8634A4-F2F6-4912-8853-7A84C208B2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b="0" dirty="0"/>
              <a:t>Identify inclusive employers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b="0" dirty="0"/>
              <a:t>Visit </a:t>
            </a:r>
            <a:r>
              <a:rPr lang="en-AU" sz="2200" dirty="0">
                <a:solidFill>
                  <a:schemeClr val="accent1"/>
                </a:solidFill>
              </a:rPr>
              <a:t>www.jobaccess.gov.au</a:t>
            </a:r>
            <a:r>
              <a:rPr lang="en-AU" sz="2200" b="0" dirty="0"/>
              <a:t> for expert tips, templates and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b="0" i="1" dirty="0"/>
              <a:t>Stepping Into</a:t>
            </a:r>
            <a:r>
              <a:rPr lang="en-AU" sz="2200" b="0" dirty="0"/>
              <a:t> Internships by Australian Network on Disability </a:t>
            </a:r>
            <a:r>
              <a:rPr lang="en-AU" sz="2200" dirty="0">
                <a:solidFill>
                  <a:schemeClr val="accent1"/>
                </a:solidFill>
              </a:rPr>
              <a:t>www.and.org.au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b="0" dirty="0"/>
              <a:t>Join our mailing list </a:t>
            </a:r>
            <a:r>
              <a:rPr lang="en-AU" sz="2200" dirty="0">
                <a:solidFill>
                  <a:schemeClr val="accent1"/>
                </a:solidFill>
              </a:rPr>
              <a:t>www.jobaccess.gov.au/register</a:t>
            </a:r>
          </a:p>
        </p:txBody>
      </p:sp>
      <p:pic>
        <p:nvPicPr>
          <p:cNvPr id="11" name="Picture Placeholder 10" descr="A person sitting at a desk&#10;&#10;Description automatically generated">
            <a:extLst>
              <a:ext uri="{FF2B5EF4-FFF2-40B4-BE49-F238E27FC236}">
                <a16:creationId xmlns:a16="http://schemas.microsoft.com/office/drawing/2014/main" id="{C3028AD8-D996-4E44-B88B-3C515D3C8A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9167"/>
          <a:stretch>
            <a:fillRect/>
          </a:stretch>
        </p:blipFill>
        <p:spPr/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A6CDC-4B77-4460-A772-64815558F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F9ABF-95FF-4A68-BF71-CEA4D6954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18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F3E64-CDFF-42E0-8828-E9205F8575FA}"/>
              </a:ext>
            </a:extLst>
          </p:cNvPr>
          <p:cNvSpPr txBox="1"/>
          <p:nvPr/>
        </p:nvSpPr>
        <p:spPr>
          <a:xfrm>
            <a:off x="7108527" y="5089528"/>
            <a:ext cx="4016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Picture: Man working on his computer in the office.</a:t>
            </a:r>
            <a:endParaRPr lang="en-AU" sz="1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62238C-360B-4EC0-AC90-8612C956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472322"/>
            <a:ext cx="9888533" cy="727075"/>
          </a:xfrm>
        </p:spPr>
        <p:txBody>
          <a:bodyPr/>
          <a:lstStyle/>
          <a:p>
            <a:r>
              <a:rPr lang="en-AU" sz="4100" dirty="0"/>
              <a:t>How to support graduates with disability?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8634A4-F2F6-4912-8853-7A84C208B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1467" y="1773241"/>
            <a:ext cx="5662991" cy="39957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b="0" dirty="0"/>
              <a:t>University Specialist Employment Partnerships (USEP) and TAFE Specialist Employment Partnerships (TSEP) </a:t>
            </a:r>
            <a:r>
              <a:rPr lang="en-AU" sz="2200" dirty="0">
                <a:solidFill>
                  <a:schemeClr val="accent1"/>
                </a:solidFill>
              </a:rPr>
              <a:t>www.usep.com.au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b="0" dirty="0"/>
              <a:t>Australia Association of Graduate Employers (AAGE) Annual Big Meet events </a:t>
            </a:r>
            <a:r>
              <a:rPr lang="en-AU" sz="2200" dirty="0">
                <a:solidFill>
                  <a:schemeClr val="accent1"/>
                </a:solidFill>
              </a:rPr>
              <a:t>www.thebigmeet.com.au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A6CDC-4B77-4460-A772-64815558F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F9ABF-95FF-4A68-BF71-CEA4D6954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19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F3E64-CDFF-42E0-8828-E9205F8575FA}"/>
              </a:ext>
            </a:extLst>
          </p:cNvPr>
          <p:cNvSpPr txBox="1"/>
          <p:nvPr/>
        </p:nvSpPr>
        <p:spPr>
          <a:xfrm>
            <a:off x="7108527" y="5089528"/>
            <a:ext cx="4016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Picture: </a:t>
            </a:r>
            <a:r>
              <a:rPr lang="en-AU" sz="1200" i="1" dirty="0">
                <a:solidFill>
                  <a:schemeClr val="accent2"/>
                </a:solidFill>
              </a:rPr>
              <a:t>An automotive mechanic at work in the factory.</a:t>
            </a:r>
          </a:p>
        </p:txBody>
      </p:sp>
      <p:pic>
        <p:nvPicPr>
          <p:cNvPr id="33" name="Picture Placeholder 32" descr="A picture containing person, outdoor, man, motorcycle&#10;&#10;Description automatically generated">
            <a:extLst>
              <a:ext uri="{FF2B5EF4-FFF2-40B4-BE49-F238E27FC236}">
                <a16:creationId xmlns:a16="http://schemas.microsoft.com/office/drawing/2014/main" id="{5B2BF7B2-E718-46F8-AB8A-A43B0A2FCB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9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01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462052"/>
            <a:ext cx="9888533" cy="727075"/>
          </a:xfrm>
        </p:spPr>
        <p:txBody>
          <a:bodyPr/>
          <a:lstStyle/>
          <a:p>
            <a:r>
              <a:rPr lang="en-US" dirty="0"/>
              <a:t>Today, we will cover…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200" b="0" dirty="0"/>
              <a:t>Current scenario for graduates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200" b="0" dirty="0"/>
              <a:t>Supports available through JobAccess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200" b="0" dirty="0"/>
              <a:t>Funding for workplace adjustments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200" b="0" dirty="0"/>
              <a:t>Supporting graduates into employment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200" b="0" dirty="0"/>
              <a:t>Sharing information about disability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200" b="0" i="1" dirty="0"/>
              <a:t>“What happens if I tell you?”</a:t>
            </a:r>
            <a:r>
              <a:rPr lang="en-AU" sz="2200" b="0" dirty="0"/>
              <a:t> – perspectives from Queensland Public Service Commission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47D9CD-BFB3-4808-94FE-7FD671C982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 b="919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2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7" name="TextBox 6" descr="Icon of a computer with cursor. ">
            <a:extLst>
              <a:ext uri="{FF2B5EF4-FFF2-40B4-BE49-F238E27FC236}">
                <a16:creationId xmlns:a16="http://schemas.microsoft.com/office/drawing/2014/main" id="{0D421E1E-49C9-466C-BB5E-555E93808E8C}"/>
              </a:ext>
            </a:extLst>
          </p:cNvPr>
          <p:cNvSpPr txBox="1"/>
          <p:nvPr/>
        </p:nvSpPr>
        <p:spPr>
          <a:xfrm>
            <a:off x="7108527" y="5089528"/>
            <a:ext cx="4016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Icon: checklist with three tick marks and straight lines. </a:t>
            </a:r>
            <a:endParaRPr lang="en-AU" sz="1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AFFE34-9261-42D5-9DB8-7088C0C6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34" y="1360210"/>
            <a:ext cx="9888532" cy="1786245"/>
          </a:xfrm>
        </p:spPr>
        <p:txBody>
          <a:bodyPr anchor="b"/>
          <a:lstStyle/>
          <a:p>
            <a:r>
              <a:rPr lang="en-AU" sz="2800" b="0" dirty="0"/>
              <a:t>Poll question III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617058-75EE-4F59-BFDE-8B0216F9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734" y="3429000"/>
            <a:ext cx="9888532" cy="17862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3200" dirty="0"/>
              <a:t>Are you aware </a:t>
            </a:r>
            <a:r>
              <a:rPr lang="en-AU" sz="3200" u="sng" dirty="0"/>
              <a:t>when</a:t>
            </a:r>
            <a:r>
              <a:rPr lang="en-AU" sz="3200" dirty="0"/>
              <a:t> a person with disability is required to share information about their condition?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DCAAD-DFCF-47A8-86EE-22CC0B82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D5B1A-8580-4ED0-9DFA-94FF5FCD3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20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5F63-F13F-4587-B089-83E1BBAE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Sharing access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109ED-161C-4355-B006-3CFE7354A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2002" y="3339196"/>
            <a:ext cx="9888532" cy="1898216"/>
          </a:xfrm>
        </p:spPr>
        <p:txBody>
          <a:bodyPr/>
          <a:lstStyle/>
          <a:p>
            <a:pPr algn="ctr"/>
            <a:r>
              <a:rPr lang="en-AU" b="0" dirty="0"/>
              <a:t>There are many reasons why a person may or may not choose to share information about their disability and access requirements.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78FF5-4EA9-45CC-B33D-BDB13477F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5C3B7-CA32-4CFF-94AF-688867ACE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21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CAF6052-78DF-41D4-90B4-EBD6645E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What do students think about sharing access requirements?</a:t>
            </a:r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0784E5-6ED3-44EA-A5B2-3ED1825D4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369688"/>
              </p:ext>
            </p:extLst>
          </p:nvPr>
        </p:nvGraphicFramePr>
        <p:xfrm>
          <a:off x="1152525" y="1828799"/>
          <a:ext cx="9888538" cy="359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E9158-047B-4567-A838-E5EDA660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12C22-3FB5-4D0A-81F0-F0F7BD88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22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0" name="TextBox 9" descr="&#10;">
            <a:extLst>
              <a:ext uri="{FF2B5EF4-FFF2-40B4-BE49-F238E27FC236}">
                <a16:creationId xmlns:a16="http://schemas.microsoft.com/office/drawing/2014/main" id="{25393DD8-138D-457B-9C1D-B0553AAE9F2E}"/>
              </a:ext>
            </a:extLst>
          </p:cNvPr>
          <p:cNvSpPr txBox="1"/>
          <p:nvPr/>
        </p:nvSpPr>
        <p:spPr>
          <a:xfrm>
            <a:off x="347125" y="5677092"/>
            <a:ext cx="1149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sz="1100" i="1" dirty="0">
                <a:solidFill>
                  <a:schemeClr val="bg1"/>
                </a:solidFill>
              </a:rPr>
              <a:t>Source: </a:t>
            </a:r>
            <a:r>
              <a:rPr lang="en-AU" sz="1100" i="1" dirty="0" err="1">
                <a:solidFill>
                  <a:schemeClr val="bg1"/>
                </a:solidFill>
              </a:rPr>
              <a:t>MyPlus</a:t>
            </a:r>
            <a:r>
              <a:rPr lang="en-AU" sz="1100" i="1" dirty="0">
                <a:solidFill>
                  <a:schemeClr val="bg1"/>
                </a:solidFill>
              </a:rPr>
              <a:t> Consulting, 2015 (United Kingdom).  For more information about this report, please email: info@myplusconsulting.com.</a:t>
            </a:r>
          </a:p>
        </p:txBody>
      </p:sp>
    </p:spTree>
    <p:extLst>
      <p:ext uri="{BB962C8B-B14F-4D97-AF65-F5344CB8AC3E}">
        <p14:creationId xmlns:p14="http://schemas.microsoft.com/office/powerpoint/2010/main" val="42022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CAF6052-78DF-41D4-90B4-EBD6645E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Do graduates with disability intend on sharing access requirements?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8" name="Content Placeholder 7" descr="Chart shows students with disability are 54.24% likely to disclose, 16.95% won't, and 28.81% are unsure." title="Chart about disclosure">
            <a:extLst>
              <a:ext uri="{FF2B5EF4-FFF2-40B4-BE49-F238E27FC236}">
                <a16:creationId xmlns:a16="http://schemas.microsoft.com/office/drawing/2014/main" id="{C9D21482-9443-401F-BE55-C90D08CDA8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718752"/>
              </p:ext>
            </p:extLst>
          </p:nvPr>
        </p:nvGraphicFramePr>
        <p:xfrm>
          <a:off x="1152525" y="1431925"/>
          <a:ext cx="9888538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E9158-047B-4567-A838-E5EDA660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12C22-3FB5-4D0A-81F0-F0F7BD88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23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10" name="TextBox 9" descr="&#10;">
            <a:extLst>
              <a:ext uri="{FF2B5EF4-FFF2-40B4-BE49-F238E27FC236}">
                <a16:creationId xmlns:a16="http://schemas.microsoft.com/office/drawing/2014/main" id="{25393DD8-138D-457B-9C1D-B0553AAE9F2E}"/>
              </a:ext>
            </a:extLst>
          </p:cNvPr>
          <p:cNvSpPr txBox="1"/>
          <p:nvPr/>
        </p:nvSpPr>
        <p:spPr>
          <a:xfrm>
            <a:off x="347125" y="5677092"/>
            <a:ext cx="1149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sz="1100" i="1" dirty="0">
                <a:solidFill>
                  <a:schemeClr val="bg1"/>
                </a:solidFill>
              </a:rPr>
              <a:t>Source: Australian Association of Graduate Employers candidate survey, 2017.</a:t>
            </a:r>
          </a:p>
        </p:txBody>
      </p:sp>
    </p:spTree>
    <p:extLst>
      <p:ext uri="{BB962C8B-B14F-4D97-AF65-F5344CB8AC3E}">
        <p14:creationId xmlns:p14="http://schemas.microsoft.com/office/powerpoint/2010/main" val="1785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777F-D187-41AF-9127-FD171873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472322"/>
            <a:ext cx="9888533" cy="727075"/>
          </a:xfrm>
        </p:spPr>
        <p:txBody>
          <a:bodyPr/>
          <a:lstStyle/>
          <a:p>
            <a:r>
              <a:rPr lang="en-AU" dirty="0"/>
              <a:t>When to share access requirements?</a:t>
            </a:r>
            <a:br>
              <a:rPr lang="en-GB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149F2-D38F-4028-84BA-B4978BD4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E499C7-1B36-4CB8-966F-66D4F723402B}"/>
              </a:ext>
            </a:extLst>
          </p:cNvPr>
          <p:cNvSpPr/>
          <p:nvPr/>
        </p:nvSpPr>
        <p:spPr>
          <a:xfrm>
            <a:off x="396610" y="5053245"/>
            <a:ext cx="1139877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spcAft>
                <a:spcPts val="900"/>
              </a:spcAft>
            </a:pPr>
            <a:r>
              <a:rPr lang="en-US" sz="2400" dirty="0">
                <a:solidFill>
                  <a:schemeClr val="accent2"/>
                </a:solidFill>
              </a:rPr>
              <a:t>Some people may choose not to share and we need to respect that choice.</a:t>
            </a:r>
            <a:endParaRPr lang="en-AU" sz="2400" dirty="0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C05CFC-19B2-449E-9286-1AAB6F4EE9C6}"/>
              </a:ext>
            </a:extLst>
          </p:cNvPr>
          <p:cNvSpPr/>
          <p:nvPr/>
        </p:nvSpPr>
        <p:spPr>
          <a:xfrm>
            <a:off x="1774814" y="1750178"/>
            <a:ext cx="4034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dirty="0">
                <a:solidFill>
                  <a:srgbClr val="008080"/>
                </a:solidFill>
              </a:rPr>
              <a:t>No legal obligation for an employee to share information about their disability </a:t>
            </a:r>
            <a:r>
              <a:rPr lang="en-AU" sz="2000" b="1" u="sng" dirty="0">
                <a:solidFill>
                  <a:srgbClr val="008080"/>
                </a:solidFill>
              </a:rPr>
              <a:t>unless</a:t>
            </a:r>
            <a:r>
              <a:rPr lang="en-AU" sz="2000" b="1" dirty="0">
                <a:solidFill>
                  <a:srgbClr val="008080"/>
                </a:solidFill>
              </a:rPr>
              <a:t> it: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8B879-4D1C-4A91-809A-98F048257C93}"/>
              </a:ext>
            </a:extLst>
          </p:cNvPr>
          <p:cNvSpPr/>
          <p:nvPr/>
        </p:nvSpPr>
        <p:spPr>
          <a:xfrm>
            <a:off x="1799239" y="2856854"/>
            <a:ext cx="38166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/>
                </a:solidFill>
              </a:rPr>
              <a:t>Affects their ability to do their job.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Impacts their safety or the safety of other workers.</a:t>
            </a:r>
            <a:r>
              <a:rPr lang="en-AU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3DAC20-FD3B-497E-B869-0E6E7C585E7B}"/>
              </a:ext>
            </a:extLst>
          </p:cNvPr>
          <p:cNvSpPr/>
          <p:nvPr/>
        </p:nvSpPr>
        <p:spPr>
          <a:xfrm>
            <a:off x="7471520" y="1753507"/>
            <a:ext cx="3887390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dirty="0">
                <a:solidFill>
                  <a:srgbClr val="008080"/>
                </a:solidFill>
              </a:rPr>
              <a:t>If an employee shares information about their disability: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6B52AF-0A5F-46FE-9F3E-003DFE5D857F}"/>
              </a:ext>
            </a:extLst>
          </p:cNvPr>
          <p:cNvSpPr/>
          <p:nvPr/>
        </p:nvSpPr>
        <p:spPr>
          <a:xfrm>
            <a:off x="7459549" y="2847620"/>
            <a:ext cx="433584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/>
                </a:solidFill>
              </a:rPr>
              <a:t>Employers should consider training or adjustments to accommodate their work-related needs.</a:t>
            </a:r>
          </a:p>
          <a:p>
            <a:pPr marL="28575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/>
                </a:solidFill>
              </a:rPr>
              <a:t>Ask for consent before sharing with others.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720673-105B-4FB1-AC2D-E05C7660430D}"/>
              </a:ext>
            </a:extLst>
          </p:cNvPr>
          <p:cNvGrpSpPr/>
          <p:nvPr/>
        </p:nvGrpSpPr>
        <p:grpSpPr>
          <a:xfrm>
            <a:off x="6125531" y="1767657"/>
            <a:ext cx="1268798" cy="1395678"/>
            <a:chOff x="1682414" y="2091809"/>
            <a:chExt cx="2206372" cy="22063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10DA43F-F01B-4C6A-BA8D-F41BCE563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038" y="2617939"/>
              <a:ext cx="1125126" cy="1098858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4CF7333-3B23-4F77-958F-6422CCB3B688}"/>
                </a:ext>
              </a:extLst>
            </p:cNvPr>
            <p:cNvSpPr/>
            <p:nvPr/>
          </p:nvSpPr>
          <p:spPr>
            <a:xfrm>
              <a:off x="1682414" y="2091809"/>
              <a:ext cx="2206372" cy="2206372"/>
            </a:xfrm>
            <a:prstGeom prst="ellipse">
              <a:avLst/>
            </a:prstGeom>
            <a:solidFill>
              <a:srgbClr val="5E6068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1D57BD1-A7F7-410B-B052-ECFE8F7B6A17}"/>
              </a:ext>
            </a:extLst>
          </p:cNvPr>
          <p:cNvGrpSpPr/>
          <p:nvPr/>
        </p:nvGrpSpPr>
        <p:grpSpPr>
          <a:xfrm>
            <a:off x="348415" y="1767657"/>
            <a:ext cx="1291115" cy="1420227"/>
            <a:chOff x="4056250" y="2147780"/>
            <a:chExt cx="2038854" cy="203885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0A6747-DEE6-4815-BB2F-D9412EE090AF}"/>
                </a:ext>
              </a:extLst>
            </p:cNvPr>
            <p:cNvSpPr/>
            <p:nvPr/>
          </p:nvSpPr>
          <p:spPr>
            <a:xfrm>
              <a:off x="4056250" y="2147780"/>
              <a:ext cx="2038854" cy="2038854"/>
            </a:xfrm>
            <a:prstGeom prst="ellipse">
              <a:avLst/>
            </a:prstGeom>
            <a:solidFill>
              <a:srgbClr val="5E6068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999F292-6985-402D-9D78-CFC5F76C2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826" y="2631798"/>
              <a:ext cx="1039702" cy="1015428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F005A69-3A8A-42BD-BCEE-F9844FEB79EF}"/>
              </a:ext>
            </a:extLst>
          </p:cNvPr>
          <p:cNvCxnSpPr>
            <a:cxnSpLocks/>
          </p:cNvCxnSpPr>
          <p:nvPr/>
        </p:nvCxnSpPr>
        <p:spPr>
          <a:xfrm>
            <a:off x="5825836" y="1738236"/>
            <a:ext cx="0" cy="30120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259224-CBDF-4C0D-BEE2-329EA12A6D92}"/>
              </a:ext>
            </a:extLst>
          </p:cNvPr>
          <p:cNvCxnSpPr>
            <a:cxnSpLocks/>
          </p:cNvCxnSpPr>
          <p:nvPr/>
        </p:nvCxnSpPr>
        <p:spPr>
          <a:xfrm flipH="1">
            <a:off x="468765" y="1486841"/>
            <a:ext cx="112544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E70676-8F4E-4166-8A7E-0B417AD350C9}"/>
              </a:ext>
            </a:extLst>
          </p:cNvPr>
          <p:cNvCxnSpPr>
            <a:cxnSpLocks/>
          </p:cNvCxnSpPr>
          <p:nvPr/>
        </p:nvCxnSpPr>
        <p:spPr>
          <a:xfrm flipH="1">
            <a:off x="468765" y="4788921"/>
            <a:ext cx="112544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B4EDAA6-B4C8-4849-8FB1-C99526C34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</p:spPr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CD7F6D98-48CD-40BB-B7C0-9CDEA2B7F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</p:spPr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24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A8E64B6-E3AB-4C85-8CB7-7B5BD1017D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 b="43545"/>
          <a:stretch/>
        </p:blipFill>
        <p:spPr>
          <a:xfrm>
            <a:off x="0" y="3"/>
            <a:ext cx="12192000" cy="36293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05F63-F13F-4587-B089-83E1BBAE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happens if I tell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109ED-161C-4355-B006-3CFE7354A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2002" y="5045529"/>
            <a:ext cx="9888532" cy="84092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sz="2000" dirty="0"/>
              <a:t>Allana Bianchi</a:t>
            </a:r>
            <a:br>
              <a:rPr lang="en-AU" sz="2000" b="0" dirty="0"/>
            </a:br>
            <a:r>
              <a:rPr lang="en-AU" sz="2000" b="0" dirty="0"/>
              <a:t>Manager, </a:t>
            </a:r>
            <a:r>
              <a:rPr lang="en-AU" sz="1800" b="0" dirty="0"/>
              <a:t>Workforce Futures and Inclusion – Queensland Public Service Commission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78FF5-4EA9-45CC-B33D-BDB13477F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5C3B7-CA32-4CFF-94AF-688867ACE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25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3FFD43E-114A-447E-A5EB-6CE9205C14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Graduate recruitment for people with disability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896C7C-C65C-478A-A6BF-2DCE8E1E4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Queensland public service </a:t>
            </a:r>
          </a:p>
        </p:txBody>
      </p:sp>
    </p:spTree>
    <p:extLst>
      <p:ext uri="{BB962C8B-B14F-4D97-AF65-F5344CB8AC3E}">
        <p14:creationId xmlns:p14="http://schemas.microsoft.com/office/powerpoint/2010/main" val="12010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74EC93-373D-459A-AD52-5ADB35995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AU" dirty="0"/>
              <a:t>Policy Futures, Greater Graduate Program and IT Graduate Program (</a:t>
            </a:r>
            <a:r>
              <a:rPr lang="en-AU" b="1" dirty="0"/>
              <a:t>not yet open</a:t>
            </a:r>
            <a:r>
              <a:rPr lang="en-AU" dirty="0"/>
              <a:t>)</a:t>
            </a:r>
          </a:p>
          <a:p>
            <a:pPr lvl="0"/>
            <a:r>
              <a:rPr lang="en-AU" dirty="0"/>
              <a:t>Department of Transport and Main Roads, Queensland Audit Office, and Queensland Treasury (</a:t>
            </a:r>
            <a:r>
              <a:rPr lang="en-AU" b="1" dirty="0"/>
              <a:t>open now</a:t>
            </a:r>
            <a:r>
              <a:rPr lang="en-AU" dirty="0"/>
              <a:t>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Disciplines</a:t>
            </a:r>
          </a:p>
          <a:p>
            <a:pPr lvl="0"/>
            <a:r>
              <a:rPr lang="en-AU" dirty="0"/>
              <a:t>Vary from program to program</a:t>
            </a:r>
          </a:p>
          <a:p>
            <a:pPr lvl="0"/>
            <a:r>
              <a:rPr lang="en-AU" i="1" dirty="0"/>
              <a:t>Policy Futures </a:t>
            </a:r>
            <a:r>
              <a:rPr lang="en-AU" dirty="0"/>
              <a:t>– all disciplines </a:t>
            </a:r>
          </a:p>
          <a:p>
            <a:pPr lvl="0"/>
            <a:r>
              <a:rPr lang="en-AU" i="1" dirty="0"/>
              <a:t>IT Program </a:t>
            </a:r>
            <a:r>
              <a:rPr lang="en-AU" dirty="0"/>
              <a:t>– all disciplines (recruit from both IT technical backgrounds e.g. information technology, computer science degrees to non-technical backgrounds e.g.  to marketing, procurement and project </a:t>
            </a:r>
          </a:p>
          <a:p>
            <a:pPr lvl="0"/>
            <a:r>
              <a:rPr lang="en-AU" i="1" dirty="0"/>
              <a:t>Queensland Treasury </a:t>
            </a:r>
            <a:r>
              <a:rPr lang="en-AU" dirty="0"/>
              <a:t>– Economics, finance, accounting, commence, public policy, law, mathematics and statistics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9E584-80EE-4C95-A7BB-3E2D5B99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Qld Government graduate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9BFA2-8BE8-4C22-9C56-C3269D8A4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23" y="3033311"/>
            <a:ext cx="4942658" cy="1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E640B3-0565-45D7-A24A-A3C0B3A27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First point of contact is generally through an online portal</a:t>
            </a:r>
          </a:p>
          <a:p>
            <a:pPr lvl="1"/>
            <a:r>
              <a:rPr lang="en-AU" dirty="0"/>
              <a:t>Expression of interest by candidates</a:t>
            </a:r>
          </a:p>
          <a:p>
            <a:pPr lvl="1"/>
            <a:r>
              <a:rPr lang="en-AU" dirty="0"/>
              <a:t>CVs are submitted, as well as other information (demographic, areas of study etc)</a:t>
            </a:r>
          </a:p>
          <a:p>
            <a:r>
              <a:rPr lang="en-AU" dirty="0"/>
              <a:t>Different programs use different processes to select candidates, </a:t>
            </a:r>
            <a:r>
              <a:rPr lang="en-AU" dirty="0" err="1"/>
              <a:t>eg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Video submission</a:t>
            </a:r>
          </a:p>
          <a:p>
            <a:pPr lvl="1"/>
            <a:r>
              <a:rPr lang="en-AU" dirty="0"/>
              <a:t>Psychometric testing </a:t>
            </a:r>
          </a:p>
          <a:p>
            <a:pPr lvl="1"/>
            <a:r>
              <a:rPr lang="en-AU" dirty="0"/>
              <a:t>Assessment centres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A45CC4-FCEF-4C1E-BCA9-E7B29150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Qld Government graduate recruitment</a:t>
            </a:r>
          </a:p>
        </p:txBody>
      </p:sp>
    </p:spTree>
    <p:extLst>
      <p:ext uri="{BB962C8B-B14F-4D97-AF65-F5344CB8AC3E}">
        <p14:creationId xmlns:p14="http://schemas.microsoft.com/office/powerpoint/2010/main" val="20985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1D6BDE-EE02-410C-ACC9-3819FDB4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17"/>
            <a:ext cx="5674796" cy="41761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/>
              <a:t>Recruitment process</a:t>
            </a:r>
          </a:p>
          <a:p>
            <a:pPr marL="0" indent="0">
              <a:buNone/>
            </a:pPr>
            <a:endParaRPr lang="en-AU" b="1" dirty="0"/>
          </a:p>
          <a:p>
            <a:r>
              <a:rPr lang="en-AU" dirty="0"/>
              <a:t>Providing examples of adjustments that </a:t>
            </a:r>
          </a:p>
          <a:p>
            <a:r>
              <a:rPr lang="en-AU" dirty="0"/>
              <a:t>can be made for each stage of the process</a:t>
            </a:r>
          </a:p>
          <a:p>
            <a:r>
              <a:rPr lang="en-AU" dirty="0"/>
              <a:t>Asking candidates to advise of any other adjustments </a:t>
            </a:r>
          </a:p>
          <a:p>
            <a:r>
              <a:rPr lang="en-AU" dirty="0"/>
              <a:t>Encouraging candidate to make contact to discuss requirements</a:t>
            </a:r>
          </a:p>
          <a:p>
            <a:r>
              <a:rPr lang="en-AU" dirty="0"/>
              <a:t>Conducted video interview assessments over the phone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2800" b="1" dirty="0"/>
              <a:t>Recruiters may not know what candidates need….. please tell!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FC9C6-9EF8-40B6-96B7-40B00783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91" y="2153526"/>
            <a:ext cx="4686300" cy="30670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C0669C-FDDA-47A6-AC45-EAAC523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 for people with disability </a:t>
            </a:r>
          </a:p>
        </p:txBody>
      </p:sp>
    </p:spTree>
    <p:extLst>
      <p:ext uri="{BB962C8B-B14F-4D97-AF65-F5344CB8AC3E}">
        <p14:creationId xmlns:p14="http://schemas.microsoft.com/office/powerpoint/2010/main" val="37469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B439-EFF6-406F-809A-BFE7A7BDD480}"/>
              </a:ext>
            </a:extLst>
          </p:cNvPr>
          <p:cNvSpPr/>
          <p:nvPr/>
        </p:nvSpPr>
        <p:spPr>
          <a:xfrm>
            <a:off x="0" y="3872336"/>
            <a:ext cx="12192000" cy="1628468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462052"/>
            <a:ext cx="9888533" cy="727075"/>
          </a:xfrm>
        </p:spPr>
        <p:txBody>
          <a:bodyPr/>
          <a:lstStyle/>
          <a:p>
            <a:r>
              <a:rPr lang="en-AU" dirty="0"/>
              <a:t>Disability in Australia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D08335C-A145-4F1B-9534-5C0CB9867D54}"/>
              </a:ext>
            </a:extLst>
          </p:cNvPr>
          <p:cNvSpPr txBox="1"/>
          <p:nvPr/>
        </p:nvSpPr>
        <p:spPr>
          <a:xfrm>
            <a:off x="511145" y="4262483"/>
            <a:ext cx="2044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>
                <a:solidFill>
                  <a:schemeClr val="accent2"/>
                </a:solidFill>
              </a:rPr>
              <a:t>live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with 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A592E-B7E2-4806-91C8-AAF219DE0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8" y="2015781"/>
            <a:ext cx="2035667" cy="214780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71529EDB-1A12-4DF2-B627-E775C006F01E}"/>
              </a:ext>
            </a:extLst>
          </p:cNvPr>
          <p:cNvSpPr txBox="1"/>
          <p:nvPr/>
        </p:nvSpPr>
        <p:spPr>
          <a:xfrm>
            <a:off x="2683764" y="4262483"/>
            <a:ext cx="227685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>
                <a:solidFill>
                  <a:schemeClr val="accent2"/>
                </a:solidFill>
              </a:rPr>
              <a:t>have a mental or physical health condition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839E32-54FD-4511-956C-01C4DD20D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74" y="2015780"/>
            <a:ext cx="2035667" cy="21478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EBABF8-B307-4C42-923F-7B59937FA738}"/>
              </a:ext>
            </a:extLst>
          </p:cNvPr>
          <p:cNvSpPr/>
          <p:nvPr/>
        </p:nvSpPr>
        <p:spPr>
          <a:xfrm>
            <a:off x="520018" y="2737863"/>
            <a:ext cx="2044540" cy="75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00"/>
              </a:lnSpc>
            </a:pPr>
            <a:r>
              <a:rPr lang="en-AU" sz="4400" b="1" dirty="0">
                <a:solidFill>
                  <a:schemeClr val="bg1"/>
                </a:solidFill>
              </a:rPr>
              <a:t>1 in 5</a:t>
            </a:r>
            <a:br>
              <a:rPr lang="en-AU" sz="4400" b="1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Australians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79667-C0FB-4E13-A8DA-4967F08B3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30" y="2015781"/>
            <a:ext cx="2035667" cy="2147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0A6D9B-3701-4526-8669-33BCD2455C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86" y="2015780"/>
            <a:ext cx="2035667" cy="21478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9A7BAA-44A3-49CD-B330-0F67720B6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42" y="2015781"/>
            <a:ext cx="2035667" cy="21478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5078AD-4742-4646-97A7-E79055797D3D}"/>
              </a:ext>
            </a:extLst>
          </p:cNvPr>
          <p:cNvSpPr/>
          <p:nvPr/>
        </p:nvSpPr>
        <p:spPr>
          <a:xfrm>
            <a:off x="2799922" y="2370679"/>
            <a:ext cx="2044540" cy="1276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00"/>
              </a:lnSpc>
              <a:spcAft>
                <a:spcPts val="1400"/>
              </a:spcAft>
            </a:pPr>
            <a:r>
              <a:rPr lang="en-AU" b="1" dirty="0">
                <a:solidFill>
                  <a:schemeClr val="bg1"/>
                </a:solidFill>
              </a:rPr>
              <a:t>More than</a:t>
            </a:r>
          </a:p>
          <a:p>
            <a:pPr algn="ctr">
              <a:lnSpc>
                <a:spcPts val="2700"/>
              </a:lnSpc>
            </a:pPr>
            <a:r>
              <a:rPr lang="en-AU" sz="4400" b="1" dirty="0">
                <a:solidFill>
                  <a:schemeClr val="bg1"/>
                </a:solidFill>
              </a:rPr>
              <a:t>2.4</a:t>
            </a:r>
          </a:p>
          <a:p>
            <a:pPr algn="ctr">
              <a:lnSpc>
                <a:spcPts val="2700"/>
              </a:lnSpc>
            </a:pPr>
            <a:r>
              <a:rPr lang="en-AU" b="1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0492065F-AC1E-400A-9BF3-7F433ACCA878}"/>
              </a:ext>
            </a:extLst>
          </p:cNvPr>
          <p:cNvSpPr txBox="1"/>
          <p:nvPr/>
        </p:nvSpPr>
        <p:spPr>
          <a:xfrm>
            <a:off x="5088699" y="4262483"/>
            <a:ext cx="2044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>
                <a:solidFill>
                  <a:schemeClr val="accent2"/>
                </a:solidFill>
              </a:rPr>
              <a:t>of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working age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have disability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7814B-CDD2-45D1-BB55-4419DD254B69}"/>
              </a:ext>
            </a:extLst>
          </p:cNvPr>
          <p:cNvSpPr/>
          <p:nvPr/>
        </p:nvSpPr>
        <p:spPr>
          <a:xfrm>
            <a:off x="5055442" y="2737863"/>
            <a:ext cx="2044540" cy="75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00"/>
              </a:lnSpc>
            </a:pPr>
            <a:r>
              <a:rPr lang="en-AU" sz="4400" b="1" dirty="0">
                <a:solidFill>
                  <a:schemeClr val="bg1"/>
                </a:solidFill>
              </a:rPr>
              <a:t>2.1</a:t>
            </a:r>
            <a:br>
              <a:rPr lang="en-AU" sz="4400" b="1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CDDF93AB-CBD4-494C-AF45-2D7745C3AC2C}"/>
              </a:ext>
            </a:extLst>
          </p:cNvPr>
          <p:cNvSpPr txBox="1"/>
          <p:nvPr/>
        </p:nvSpPr>
        <p:spPr>
          <a:xfrm>
            <a:off x="7231380" y="4262483"/>
            <a:ext cx="2276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>
                <a:solidFill>
                  <a:schemeClr val="accent2"/>
                </a:solidFill>
              </a:rPr>
              <a:t>of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disability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is invisible</a:t>
            </a:r>
          </a:p>
        </p:txBody>
      </p:sp>
      <p:sp>
        <p:nvSpPr>
          <p:cNvPr id="19" name="TextBox 35">
            <a:extLst>
              <a:ext uri="{FF2B5EF4-FFF2-40B4-BE49-F238E27FC236}">
                <a16:creationId xmlns:a16="http://schemas.microsoft.com/office/drawing/2014/main" id="{9696EDB8-1FA8-49DC-8376-74C7A24E5229}"/>
              </a:ext>
            </a:extLst>
          </p:cNvPr>
          <p:cNvSpPr txBox="1"/>
          <p:nvPr/>
        </p:nvSpPr>
        <p:spPr>
          <a:xfrm>
            <a:off x="9636315" y="4262483"/>
            <a:ext cx="2044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>
                <a:solidFill>
                  <a:schemeClr val="accent2"/>
                </a:solidFill>
              </a:rPr>
              <a:t>have</a:t>
            </a:r>
          </a:p>
          <a:p>
            <a:pPr algn="ctr"/>
            <a:r>
              <a:rPr lang="en-AU" dirty="0">
                <a:solidFill>
                  <a:schemeClr val="accent2"/>
                </a:solidFill>
              </a:rPr>
              <a:t>accessibility requirements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4FBDF3-F136-4EA8-8A5B-5A13EE1D8363}"/>
              </a:ext>
            </a:extLst>
          </p:cNvPr>
          <p:cNvSpPr/>
          <p:nvPr/>
        </p:nvSpPr>
        <p:spPr>
          <a:xfrm>
            <a:off x="7347538" y="2931018"/>
            <a:ext cx="2044540" cy="480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00"/>
              </a:lnSpc>
            </a:pPr>
            <a:r>
              <a:rPr lang="en-AU" sz="4400" b="1" dirty="0">
                <a:solidFill>
                  <a:schemeClr val="bg1"/>
                </a:solidFill>
              </a:rPr>
              <a:t>90%</a:t>
            </a:r>
            <a:endParaRPr lang="en-AU" sz="23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A272EF-584C-40B8-B82F-1E9B75853F6E}"/>
              </a:ext>
            </a:extLst>
          </p:cNvPr>
          <p:cNvSpPr/>
          <p:nvPr/>
        </p:nvSpPr>
        <p:spPr>
          <a:xfrm>
            <a:off x="9627442" y="2737863"/>
            <a:ext cx="2044540" cy="75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00"/>
              </a:lnSpc>
            </a:pPr>
            <a:r>
              <a:rPr lang="en-AU" sz="4400" b="1" dirty="0">
                <a:solidFill>
                  <a:schemeClr val="bg1"/>
                </a:solidFill>
              </a:rPr>
              <a:t>31%</a:t>
            </a:r>
            <a:br>
              <a:rPr lang="en-AU" sz="4400" b="1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of population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489B92-EB1A-4A44-A327-EB7A9A4B335A}"/>
              </a:ext>
            </a:extLst>
          </p:cNvPr>
          <p:cNvCxnSpPr>
            <a:cxnSpLocks/>
          </p:cNvCxnSpPr>
          <p:nvPr/>
        </p:nvCxnSpPr>
        <p:spPr>
          <a:xfrm>
            <a:off x="1050815" y="5268114"/>
            <a:ext cx="96520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2E0E4E-A95C-4DC1-AB32-7D0E1782E7D5}"/>
              </a:ext>
            </a:extLst>
          </p:cNvPr>
          <p:cNvCxnSpPr>
            <a:cxnSpLocks/>
          </p:cNvCxnSpPr>
          <p:nvPr/>
        </p:nvCxnSpPr>
        <p:spPr>
          <a:xfrm>
            <a:off x="3339592" y="5268114"/>
            <a:ext cx="965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A04C6D-42FF-4F82-AFDF-35B171244B58}"/>
              </a:ext>
            </a:extLst>
          </p:cNvPr>
          <p:cNvCxnSpPr>
            <a:cxnSpLocks/>
          </p:cNvCxnSpPr>
          <p:nvPr/>
        </p:nvCxnSpPr>
        <p:spPr>
          <a:xfrm>
            <a:off x="5628369" y="5268114"/>
            <a:ext cx="96520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A1E538-90E7-4A2E-A5AB-D4D303C8F648}"/>
              </a:ext>
            </a:extLst>
          </p:cNvPr>
          <p:cNvCxnSpPr>
            <a:cxnSpLocks/>
          </p:cNvCxnSpPr>
          <p:nvPr/>
        </p:nvCxnSpPr>
        <p:spPr>
          <a:xfrm>
            <a:off x="7887208" y="5268114"/>
            <a:ext cx="965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76D4FC-59F2-4558-91A7-5552B748197F}"/>
              </a:ext>
            </a:extLst>
          </p:cNvPr>
          <p:cNvCxnSpPr>
            <a:cxnSpLocks/>
          </p:cNvCxnSpPr>
          <p:nvPr/>
        </p:nvCxnSpPr>
        <p:spPr>
          <a:xfrm>
            <a:off x="10175985" y="5268114"/>
            <a:ext cx="96520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4EE20FCB-F9D7-4977-9777-08158792E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</p:spPr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DE4C7648-7606-4D28-AC46-C7293785D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</p:spPr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3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1D6BDE-EE02-410C-ACC9-3819FDB43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/>
              <a:t>By supporting people with disability, we are strengthening our employee value proposition</a:t>
            </a:r>
          </a:p>
          <a:p>
            <a:r>
              <a:rPr lang="en-AU" sz="1800" dirty="0"/>
              <a:t>In late 2016, sector employees were asked to rank five reasons to </a:t>
            </a:r>
            <a:r>
              <a:rPr lang="en-AU" sz="1800" b="1" dirty="0"/>
              <a:t>#BeHere4Qld</a:t>
            </a:r>
            <a:r>
              <a:rPr lang="en-AU" sz="1800" dirty="0"/>
              <a:t> – what they value in working for the Queensland Government.</a:t>
            </a:r>
          </a:p>
          <a:p>
            <a:pPr lvl="1"/>
            <a:r>
              <a:rPr lang="en-AU" sz="1800" b="1" dirty="0"/>
              <a:t>be the difference</a:t>
            </a:r>
            <a:r>
              <a:rPr lang="en-AU" sz="1800" dirty="0"/>
              <a:t> – make Queensland better through what you do</a:t>
            </a:r>
          </a:p>
          <a:p>
            <a:pPr lvl="1"/>
            <a:r>
              <a:rPr lang="en-AU" sz="1800" b="1" dirty="0"/>
              <a:t>be challenged</a:t>
            </a:r>
            <a:r>
              <a:rPr lang="en-AU" sz="1800" dirty="0"/>
              <a:t> – create a career with Queensland’s largest employer</a:t>
            </a:r>
          </a:p>
          <a:p>
            <a:pPr lvl="1"/>
            <a:r>
              <a:rPr lang="en-AU" sz="1800" b="1" dirty="0"/>
              <a:t>be rewarded</a:t>
            </a:r>
            <a:r>
              <a:rPr lang="en-AU" sz="1800" dirty="0"/>
              <a:t> – benefit from competitive pay, conditions and development opportunities </a:t>
            </a:r>
          </a:p>
          <a:p>
            <a:pPr lvl="1"/>
            <a:r>
              <a:rPr lang="en-AU" sz="1800" b="1" dirty="0"/>
              <a:t>be balanced</a:t>
            </a:r>
            <a:r>
              <a:rPr lang="en-AU" sz="1800" dirty="0"/>
              <a:t> – find a healthy blend of work and life with contemporary flexible work practices</a:t>
            </a:r>
          </a:p>
          <a:p>
            <a:pPr lvl="1"/>
            <a:r>
              <a:rPr lang="en-AU" sz="1800" b="1" dirty="0"/>
              <a:t>be you</a:t>
            </a:r>
            <a:r>
              <a:rPr lang="en-AU" sz="1800" dirty="0"/>
              <a:t> – bring your authentic self, diversity is embraced.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C0669C-FDDA-47A6-AC45-EAAC523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Building the Queensland Government employer brand #BeHere4Qld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2CAC9-B97B-40DA-8E0E-BEE46D110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3" y="4686869"/>
            <a:ext cx="3948098" cy="1543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F486F-2ED3-4369-8F5D-156A45781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29" y="4686869"/>
            <a:ext cx="3024202" cy="15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86643-CB0F-4358-B607-547E60F26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Provide printouts  of </a:t>
            </a:r>
            <a:r>
              <a:rPr lang="en-AU" dirty="0" err="1"/>
              <a:t>powerpoints</a:t>
            </a:r>
            <a:endParaRPr lang="en-AU" dirty="0"/>
          </a:p>
          <a:p>
            <a:r>
              <a:rPr lang="en-AU" dirty="0"/>
              <a:t>Make sure there are regular breaks</a:t>
            </a:r>
          </a:p>
          <a:p>
            <a:r>
              <a:rPr lang="en-AU" dirty="0"/>
              <a:t>Advise candidates with disability who they can talk to for support throughout the process</a:t>
            </a:r>
          </a:p>
          <a:p>
            <a:r>
              <a:rPr lang="en-AU" dirty="0"/>
              <a:t>Provide quiet areas</a:t>
            </a:r>
          </a:p>
          <a:p>
            <a:r>
              <a:rPr lang="en-AU" dirty="0"/>
              <a:t>Set a comfortable and calm tone for the centre, to reduce stress 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326BC1-12D3-49BD-8154-18656A42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centre adjustments</a:t>
            </a:r>
          </a:p>
        </p:txBody>
      </p:sp>
    </p:spTree>
    <p:extLst>
      <p:ext uri="{BB962C8B-B14F-4D97-AF65-F5344CB8AC3E}">
        <p14:creationId xmlns:p14="http://schemas.microsoft.com/office/powerpoint/2010/main" val="38374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2C74CE-B534-47E0-B19B-B2B39C5A3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Provide more time for assessments (online, video or during assessment centre)</a:t>
            </a:r>
          </a:p>
          <a:p>
            <a:r>
              <a:rPr lang="en-AU" dirty="0"/>
              <a:t>Provide alternative materials for instructions</a:t>
            </a:r>
          </a:p>
          <a:p>
            <a:r>
              <a:rPr lang="en-AU" dirty="0"/>
              <a:t>Provide alternative technology for the process</a:t>
            </a:r>
          </a:p>
          <a:p>
            <a:r>
              <a:rPr lang="en-AU" dirty="0"/>
              <a:t>Provide support/contact person throughout the process</a:t>
            </a:r>
          </a:p>
          <a:p>
            <a:endParaRPr lang="en-AU" dirty="0"/>
          </a:p>
          <a:p>
            <a:pPr marL="0" indent="0" algn="ctr">
              <a:buNone/>
            </a:pPr>
            <a:r>
              <a:rPr lang="en-AU" sz="2800" b="1" dirty="0"/>
              <a:t>Adjustments are made for people in the workforce all of the time, for permanent or temporary basis </a:t>
            </a:r>
          </a:p>
          <a:p>
            <a:pPr marL="0" indent="0" algn="ctr">
              <a:buNone/>
            </a:pPr>
            <a:endParaRPr lang="en-AU" sz="2800" b="1" dirty="0"/>
          </a:p>
          <a:p>
            <a:pPr marL="0" indent="0" algn="ctr">
              <a:buNone/>
            </a:pPr>
            <a:r>
              <a:rPr lang="en-AU" sz="2800" b="1" dirty="0"/>
              <a:t>Queensland public support supports flexible work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14F7E-F82F-49CC-AAD5-5FC95EB6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adjustments</a:t>
            </a:r>
          </a:p>
        </p:txBody>
      </p:sp>
    </p:spTree>
    <p:extLst>
      <p:ext uri="{BB962C8B-B14F-4D97-AF65-F5344CB8AC3E}">
        <p14:creationId xmlns:p14="http://schemas.microsoft.com/office/powerpoint/2010/main" val="566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1FC9FE-39E2-493B-98BF-0B799668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Don’t be afraid to mention your disability when registering on the Portal</a:t>
            </a:r>
          </a:p>
          <a:p>
            <a:r>
              <a:rPr lang="en-AU" dirty="0"/>
              <a:t>Let program coordinators know if you require adjustments – we want to give you the best opportunity to show what you have to offer</a:t>
            </a:r>
          </a:p>
          <a:p>
            <a:r>
              <a:rPr lang="en-AU" dirty="0"/>
              <a:t>Adjustments will be supported wherever possible, for recruitment and for roles within Queensland Government 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2800" b="1" dirty="0"/>
              <a:t>Be courageous </a:t>
            </a:r>
            <a:r>
              <a:rPr lang="en-AU" sz="2800" dirty="0"/>
              <a:t>– tell us what you need!</a:t>
            </a:r>
          </a:p>
          <a:p>
            <a:pPr marL="0" indent="0" algn="ctr">
              <a:buNone/>
            </a:pPr>
            <a:endParaRPr lang="en-AU" sz="2800" dirty="0"/>
          </a:p>
          <a:p>
            <a:pPr marL="0" indent="0" algn="ctr">
              <a:buNone/>
            </a:pPr>
            <a:r>
              <a:rPr lang="en-AU" sz="2800" dirty="0"/>
              <a:t>https://www.qld.gov.au/jobs/finding/graduates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9E07F1-3E5D-4CBC-B3D5-9DEBD6A9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Advice to students </a:t>
            </a:r>
          </a:p>
        </p:txBody>
      </p:sp>
    </p:spTree>
    <p:extLst>
      <p:ext uri="{BB962C8B-B14F-4D97-AF65-F5344CB8AC3E}">
        <p14:creationId xmlns:p14="http://schemas.microsoft.com/office/powerpoint/2010/main" val="17589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67E831-0441-4F10-A54E-C671E39E7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 the </a:t>
            </a:r>
          </a:p>
          <a:p>
            <a:pPr marL="0" indent="0">
              <a:buNone/>
            </a:pPr>
            <a:r>
              <a:rPr lang="en-AU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 Commission</a:t>
            </a:r>
          </a:p>
          <a:p>
            <a:pPr marL="0" indent="0">
              <a:buNone/>
            </a:pPr>
            <a:endParaRPr lang="en-US" sz="1800" baseline="30000" dirty="0">
              <a:solidFill>
                <a:schemeClr val="bg1"/>
              </a:solidFill>
              <a:latin typeface="MetaNormalLF-Roman" panose="020B0502030000020004" pitchFamily="34" charset="0"/>
            </a:endParaRPr>
          </a:p>
          <a:p>
            <a:pPr marL="0" indent="0">
              <a:buNone/>
            </a:pPr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(07) 3003 2800</a:t>
            </a:r>
          </a:p>
          <a:p>
            <a:pPr marL="0" indent="0">
              <a:buNone/>
            </a:pPr>
            <a:r>
              <a:rPr lang="en-US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commission.psc@psc.qld.gov.au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1614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AFFE34-9261-42D5-9DB8-7088C0C6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34" y="1360210"/>
            <a:ext cx="9888532" cy="1786245"/>
          </a:xfrm>
        </p:spPr>
        <p:txBody>
          <a:bodyPr anchor="b"/>
          <a:lstStyle/>
          <a:p>
            <a:r>
              <a:rPr lang="en-AU" sz="2800" b="0" dirty="0"/>
              <a:t>Over to you…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617058-75EE-4F59-BFDE-8B0216F9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734" y="3429000"/>
            <a:ext cx="9888532" cy="1786245"/>
          </a:xfrm>
        </p:spPr>
        <p:txBody>
          <a:bodyPr/>
          <a:lstStyle/>
          <a:p>
            <a:r>
              <a:rPr lang="en-AU" sz="3200" dirty="0"/>
              <a:t>Any 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DCAAD-DFCF-47A8-86EE-22CC0B82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D5B1A-8580-4ED0-9DFA-94FF5FCD3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35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dirty="0"/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15713" y="6016625"/>
            <a:ext cx="776287" cy="841375"/>
          </a:xfrm>
        </p:spPr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36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400" b="1" dirty="0"/>
              <a:t>Contact us</a:t>
            </a:r>
            <a:r>
              <a:rPr lang="en-AU" sz="2400" dirty="0"/>
              <a:t>				</a:t>
            </a:r>
            <a:r>
              <a:rPr lang="en-AU" sz="2400" dirty="0">
                <a:solidFill>
                  <a:schemeClr val="accent2"/>
                </a:solidFill>
              </a:rPr>
              <a:t>1800 464 800</a:t>
            </a:r>
          </a:p>
          <a:p>
            <a:r>
              <a:rPr lang="en-AU" sz="2400" b="1" dirty="0"/>
              <a:t>Visit</a:t>
            </a:r>
            <a:r>
              <a:rPr lang="en-AU" sz="2400" dirty="0"/>
              <a:t>					</a:t>
            </a:r>
            <a:r>
              <a:rPr lang="en-AU" sz="2400" dirty="0">
                <a:solidFill>
                  <a:schemeClr val="accent2"/>
                </a:solidFill>
              </a:rPr>
              <a:t>www.jobaccess.gov.au</a:t>
            </a:r>
          </a:p>
          <a:p>
            <a:r>
              <a:rPr lang="en-AU" sz="2400" b="1" dirty="0"/>
              <a:t>Share a vacancy </a:t>
            </a:r>
            <a:r>
              <a:rPr lang="en-AU" sz="2400" dirty="0">
                <a:solidFill>
                  <a:schemeClr val="accent2"/>
                </a:solidFill>
              </a:rPr>
              <a:t>			jobs.ndrc@workfocus.com</a:t>
            </a:r>
          </a:p>
          <a:p>
            <a:r>
              <a:rPr lang="en-AU" sz="2400" b="1" dirty="0"/>
              <a:t>Follow				</a:t>
            </a:r>
            <a:r>
              <a:rPr lang="en-AU" sz="2400" dirty="0">
                <a:solidFill>
                  <a:schemeClr val="accent2"/>
                </a:solidFill>
              </a:rPr>
              <a:t>JobAccess on LinkedIn</a:t>
            </a:r>
          </a:p>
          <a:p>
            <a:r>
              <a:rPr lang="en-AU" sz="2400" b="1" dirty="0"/>
              <a:t>Join the conversation</a:t>
            </a:r>
            <a:r>
              <a:rPr lang="en-AU" sz="2400" dirty="0">
                <a:solidFill>
                  <a:schemeClr val="accent2"/>
                </a:solidFill>
              </a:rPr>
              <a:t>		#EmploytheirAbility	</a:t>
            </a:r>
          </a:p>
        </p:txBody>
      </p:sp>
    </p:spTree>
    <p:extLst>
      <p:ext uri="{BB962C8B-B14F-4D97-AF65-F5344CB8AC3E}">
        <p14:creationId xmlns:p14="http://schemas.microsoft.com/office/powerpoint/2010/main" val="15050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B439-EFF6-406F-809A-BFE7A7BDD480}"/>
              </a:ext>
            </a:extLst>
          </p:cNvPr>
          <p:cNvSpPr/>
          <p:nvPr/>
        </p:nvSpPr>
        <p:spPr>
          <a:xfrm>
            <a:off x="0" y="3872336"/>
            <a:ext cx="12192000" cy="1628468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0F91D74A-FDAD-4BCE-8B5D-93CCFB0526CF}"/>
              </a:ext>
            </a:extLst>
          </p:cNvPr>
          <p:cNvSpPr/>
          <p:nvPr/>
        </p:nvSpPr>
        <p:spPr>
          <a:xfrm>
            <a:off x="1176352" y="2182091"/>
            <a:ext cx="2299704" cy="1844236"/>
          </a:xfrm>
          <a:prstGeom prst="wedgeRectCallou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 3.2%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5728BC91-3D85-471B-AD33-665B1A4A521A}"/>
              </a:ext>
            </a:extLst>
          </p:cNvPr>
          <p:cNvSpPr/>
          <p:nvPr/>
        </p:nvSpPr>
        <p:spPr>
          <a:xfrm>
            <a:off x="4958591" y="2182091"/>
            <a:ext cx="2299704" cy="1844236"/>
          </a:xfrm>
          <a:prstGeom prst="wedgeRect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 9.3%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07C8E6F6-4D31-4B0F-8AB4-2ECEAAC2D5DE}"/>
              </a:ext>
            </a:extLst>
          </p:cNvPr>
          <p:cNvSpPr/>
          <p:nvPr/>
        </p:nvSpPr>
        <p:spPr>
          <a:xfrm>
            <a:off x="8740829" y="2182091"/>
            <a:ext cx="2299704" cy="1844236"/>
          </a:xfrm>
          <a:prstGeom prst="wedgeRectCallou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6.9%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462052"/>
            <a:ext cx="9888533" cy="727075"/>
          </a:xfrm>
        </p:spPr>
        <p:txBody>
          <a:bodyPr/>
          <a:lstStyle/>
          <a:p>
            <a:r>
              <a:rPr lang="en-AU" dirty="0"/>
              <a:t>Students with disability enrolled in tertiary education in Australia</a:t>
            </a:r>
            <a:endParaRPr lang="en-AU" sz="4000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D08335C-A145-4F1B-9534-5C0CB9867D54}"/>
              </a:ext>
            </a:extLst>
          </p:cNvPr>
          <p:cNvSpPr txBox="1"/>
          <p:nvPr/>
        </p:nvSpPr>
        <p:spPr>
          <a:xfrm>
            <a:off x="1473745" y="4431098"/>
            <a:ext cx="266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accent2"/>
                </a:solidFill>
              </a:rPr>
              <a:t>Private training providers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78,135 students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1529EDB-1A12-4DF2-B627-E775C006F01E}"/>
              </a:ext>
            </a:extLst>
          </p:cNvPr>
          <p:cNvSpPr txBox="1"/>
          <p:nvPr/>
        </p:nvSpPr>
        <p:spPr>
          <a:xfrm>
            <a:off x="5230225" y="4431098"/>
            <a:ext cx="22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accent2"/>
                </a:solidFill>
              </a:rPr>
              <a:t>TAFE</a:t>
            </a:r>
          </a:p>
          <a:p>
            <a:r>
              <a:rPr lang="en-AU" dirty="0">
                <a:solidFill>
                  <a:schemeClr val="accent2"/>
                </a:solidFill>
              </a:rPr>
              <a:t>49,025 students</a:t>
            </a: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0492065F-AC1E-400A-9BF3-7F433ACCA878}"/>
              </a:ext>
            </a:extLst>
          </p:cNvPr>
          <p:cNvSpPr txBox="1"/>
          <p:nvPr/>
        </p:nvSpPr>
        <p:spPr>
          <a:xfrm>
            <a:off x="8995993" y="4431098"/>
            <a:ext cx="204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accent2"/>
                </a:solidFill>
              </a:rPr>
              <a:t>University</a:t>
            </a:r>
          </a:p>
          <a:p>
            <a:r>
              <a:rPr lang="en-AU" dirty="0">
                <a:solidFill>
                  <a:schemeClr val="accent2"/>
                </a:solidFill>
              </a:rPr>
              <a:t>70,143 students</a:t>
            </a: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4EE20FCB-F9D7-4977-9777-08158792E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</p:spPr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DE4C7648-7606-4D28-AC46-C7293785D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</p:spPr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4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63F3-5922-4A3C-A950-BBB48183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Overall and full-time employment rate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3CBF8C6-9B32-410E-90CE-8FAF26005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389931"/>
              </p:ext>
            </p:extLst>
          </p:nvPr>
        </p:nvGraphicFramePr>
        <p:xfrm>
          <a:off x="891323" y="1277778"/>
          <a:ext cx="10786327" cy="43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35F68-916A-4A83-8B7C-8AF85BFF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34B4E-E65F-4C21-86BD-5D49293D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5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6" name="TextBox 5" descr="&#10;">
            <a:extLst>
              <a:ext uri="{FF2B5EF4-FFF2-40B4-BE49-F238E27FC236}">
                <a16:creationId xmlns:a16="http://schemas.microsoft.com/office/drawing/2014/main" id="{09C9F5AA-F37D-49F3-892E-B2C550EC4E26}"/>
              </a:ext>
            </a:extLst>
          </p:cNvPr>
          <p:cNvSpPr txBox="1"/>
          <p:nvPr/>
        </p:nvSpPr>
        <p:spPr>
          <a:xfrm>
            <a:off x="347125" y="5677092"/>
            <a:ext cx="1149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sz="1100" i="1" dirty="0">
                <a:solidFill>
                  <a:schemeClr val="bg1"/>
                </a:solidFill>
              </a:rPr>
              <a:t>Source:  2018 Graduate Outcomes Survey (GOS), Quality Indicators for Learning and Teaching (QILT).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81943-0D5D-4815-AC58-44365C1D6508}"/>
              </a:ext>
            </a:extLst>
          </p:cNvPr>
          <p:cNvSpPr txBox="1"/>
          <p:nvPr/>
        </p:nvSpPr>
        <p:spPr>
          <a:xfrm rot="5400000">
            <a:off x="9929948" y="3275113"/>
            <a:ext cx="2433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2"/>
                </a:solidFill>
              </a:rPr>
              <a:t>All figures in percentage (%)</a:t>
            </a:r>
          </a:p>
        </p:txBody>
      </p:sp>
    </p:spTree>
    <p:extLst>
      <p:ext uri="{BB962C8B-B14F-4D97-AF65-F5344CB8AC3E}">
        <p14:creationId xmlns:p14="http://schemas.microsoft.com/office/powerpoint/2010/main" val="30599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63F3-5922-4A3C-A950-BBB48183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472322"/>
            <a:ext cx="9888533" cy="727075"/>
          </a:xfrm>
        </p:spPr>
        <p:txBody>
          <a:bodyPr/>
          <a:lstStyle/>
          <a:p>
            <a:r>
              <a:rPr lang="en-AU" dirty="0"/>
              <a:t>Post-training employment for VET graduates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3CBF8C6-9B32-410E-90CE-8FAF26005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961379"/>
              </p:ext>
            </p:extLst>
          </p:nvPr>
        </p:nvGraphicFramePr>
        <p:xfrm>
          <a:off x="1152525" y="1431925"/>
          <a:ext cx="9888538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35F68-916A-4A83-8B7C-8AF85BFF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34B4E-E65F-4C21-86BD-5D49293D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6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6" name="TextBox 5" descr="&#10;">
            <a:extLst>
              <a:ext uri="{FF2B5EF4-FFF2-40B4-BE49-F238E27FC236}">
                <a16:creationId xmlns:a16="http://schemas.microsoft.com/office/drawing/2014/main" id="{09C9F5AA-F37D-49F3-892E-B2C550EC4E26}"/>
              </a:ext>
            </a:extLst>
          </p:cNvPr>
          <p:cNvSpPr txBox="1"/>
          <p:nvPr/>
        </p:nvSpPr>
        <p:spPr>
          <a:xfrm>
            <a:off x="347125" y="5677092"/>
            <a:ext cx="1149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sz="1100" i="1" dirty="0">
                <a:solidFill>
                  <a:schemeClr val="bg1"/>
                </a:solidFill>
              </a:rPr>
              <a:t>Source:  NCVER, VET student outcomes 2019: data slicer.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81943-0D5D-4815-AC58-44365C1D6508}"/>
              </a:ext>
            </a:extLst>
          </p:cNvPr>
          <p:cNvSpPr txBox="1"/>
          <p:nvPr/>
        </p:nvSpPr>
        <p:spPr>
          <a:xfrm rot="5400000">
            <a:off x="9668746" y="3275112"/>
            <a:ext cx="2433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2"/>
                </a:solidFill>
              </a:rPr>
              <a:t>All figures in percentage (%)</a:t>
            </a:r>
          </a:p>
        </p:txBody>
      </p:sp>
    </p:spTree>
    <p:extLst>
      <p:ext uri="{BB962C8B-B14F-4D97-AF65-F5344CB8AC3E}">
        <p14:creationId xmlns:p14="http://schemas.microsoft.com/office/powerpoint/2010/main" val="5804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0EBE-65E3-4D74-BC28-752EA272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Barriers to employment for graduates with disability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66691E-84F4-439A-AD7B-33978E3FD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421394"/>
              </p:ext>
            </p:extLst>
          </p:nvPr>
        </p:nvGraphicFramePr>
        <p:xfrm>
          <a:off x="1152525" y="1431925"/>
          <a:ext cx="9888538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A41DF-71A5-42E5-861E-91BCAED7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B8E19-9A28-486A-A63F-9386544F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7</a:t>
            </a:fld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6" name="TextBox 5" descr="&#10;">
            <a:extLst>
              <a:ext uri="{FF2B5EF4-FFF2-40B4-BE49-F238E27FC236}">
                <a16:creationId xmlns:a16="http://schemas.microsoft.com/office/drawing/2014/main" id="{7443D018-BDC2-4063-B101-51E3F78B324E}"/>
              </a:ext>
            </a:extLst>
          </p:cNvPr>
          <p:cNvSpPr txBox="1"/>
          <p:nvPr/>
        </p:nvSpPr>
        <p:spPr>
          <a:xfrm>
            <a:off x="347125" y="5677092"/>
            <a:ext cx="1149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sz="1100" i="1" dirty="0">
                <a:solidFill>
                  <a:schemeClr val="bg1"/>
                </a:solidFill>
              </a:rPr>
              <a:t>Source:  Exploring Disability Employment Services consultant interactions with University students with disability, Swayn, 2017.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C48E1-84BF-4167-B8FF-DB46A9591B01}"/>
              </a:ext>
            </a:extLst>
          </p:cNvPr>
          <p:cNvSpPr txBox="1"/>
          <p:nvPr/>
        </p:nvSpPr>
        <p:spPr>
          <a:xfrm rot="5400000">
            <a:off x="9668746" y="3275112"/>
            <a:ext cx="2433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2"/>
                </a:solidFill>
              </a:rPr>
              <a:t>All figures in percentage (%)</a:t>
            </a:r>
          </a:p>
        </p:txBody>
      </p:sp>
    </p:spTree>
    <p:extLst>
      <p:ext uri="{BB962C8B-B14F-4D97-AF65-F5344CB8AC3E}">
        <p14:creationId xmlns:p14="http://schemas.microsoft.com/office/powerpoint/2010/main" val="15096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AFFE34-9261-42D5-9DB8-7088C0C6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34" y="1360210"/>
            <a:ext cx="9888532" cy="1786245"/>
          </a:xfrm>
        </p:spPr>
        <p:txBody>
          <a:bodyPr anchor="b"/>
          <a:lstStyle/>
          <a:p>
            <a:r>
              <a:rPr lang="en-AU" sz="2800" b="0" dirty="0"/>
              <a:t>Poll question 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617058-75EE-4F59-BFDE-8B0216F9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734" y="3429000"/>
            <a:ext cx="9888532" cy="1786245"/>
          </a:xfrm>
        </p:spPr>
        <p:txBody>
          <a:bodyPr/>
          <a:lstStyle/>
          <a:p>
            <a:r>
              <a:rPr lang="en-AU" sz="3200" dirty="0"/>
              <a:t>Have you heard about JobAccess?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DCAAD-DFCF-47A8-86EE-22CC0B82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D5B1A-8580-4ED0-9DFA-94FF5FCD3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8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32669-F29A-4B8A-97B9-3A362AD7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JobAccess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BC6E4-D750-4166-AF48-3CCE36BFB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2002" y="3101545"/>
            <a:ext cx="9888532" cy="2135867"/>
          </a:xfrm>
        </p:spPr>
        <p:txBody>
          <a:bodyPr/>
          <a:lstStyle/>
          <a:p>
            <a:pPr algn="ctr"/>
            <a:r>
              <a:rPr lang="en-US" b="0" dirty="0"/>
              <a:t>The national hub for disability employment for people with disability, employers and service providers.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AE354EA-B5FF-4E83-9348-096C53A64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2" y="6017082"/>
            <a:ext cx="7759770" cy="840921"/>
          </a:xfrm>
        </p:spPr>
        <p:txBody>
          <a:bodyPr/>
          <a:lstStyle/>
          <a:p>
            <a:r>
              <a:rPr lang="en-AU">
                <a:solidFill>
                  <a:srgbClr val="49403D"/>
                </a:solidFill>
              </a:rPr>
              <a:t>Setting up for success: how JobAccess supports graduates with disability to transition into employment</a:t>
            </a:r>
            <a:endParaRPr lang="en-AU" dirty="0">
              <a:solidFill>
                <a:srgbClr val="49403D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5F9766F-4201-4BFF-B042-DABFBDE03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533" y="6017082"/>
            <a:ext cx="775305" cy="840921"/>
          </a:xfrm>
        </p:spPr>
        <p:txBody>
          <a:bodyPr/>
          <a:lstStyle/>
          <a:p>
            <a:fld id="{E8CD8F92-65BC-40F0-8258-B281B9BC69B6}" type="slidenum">
              <a:rPr lang="en-AU" smtClean="0">
                <a:solidFill>
                  <a:srgbClr val="49403D"/>
                </a:solidFill>
              </a:rPr>
              <a:pPr/>
              <a:t>9</a:t>
            </a:fld>
            <a:endParaRPr lang="en-AU" dirty="0">
              <a:solidFill>
                <a:srgbClr val="49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DSS JobAccess">
      <a:dk1>
        <a:sysClr val="windowText" lastClr="000000"/>
      </a:dk1>
      <a:lt1>
        <a:sysClr val="window" lastClr="FFFFFF"/>
      </a:lt1>
      <a:dk2>
        <a:srgbClr val="850F6D"/>
      </a:dk2>
      <a:lt2>
        <a:srgbClr val="EEECE1"/>
      </a:lt2>
      <a:accent1>
        <a:srgbClr val="850F6D"/>
      </a:accent1>
      <a:accent2>
        <a:srgbClr val="49403D"/>
      </a:accent2>
      <a:accent3>
        <a:srgbClr val="00A5E8"/>
      </a:accent3>
      <a:accent4>
        <a:srgbClr val="8064A2"/>
      </a:accent4>
      <a:accent5>
        <a:srgbClr val="9BBB59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SC colour pale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C3AD"/>
      </a:accent1>
      <a:accent2>
        <a:srgbClr val="97D5C9"/>
      </a:accent2>
      <a:accent3>
        <a:srgbClr val="CBE8DD"/>
      </a:accent3>
      <a:accent4>
        <a:srgbClr val="007A6D"/>
      </a:accent4>
      <a:accent5>
        <a:srgbClr val="F15B67"/>
      </a:accent5>
      <a:accent6>
        <a:srgbClr val="F8ABA6"/>
      </a:accent6>
      <a:hlink>
        <a:srgbClr val="007A6D"/>
      </a:hlink>
      <a:folHlink>
        <a:srgbClr val="60C3A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SC_powerpoint_template.pptx" id="{C28DFA6A-D3A8-4D75-A6AD-B3F40B412CEA}" vid="{87857B65-F7AA-4687-9273-1A0B4C91B2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12599</TotalTime>
  <Words>1849</Words>
  <Application>Microsoft Office PowerPoint</Application>
  <PresentationFormat>Widescreen</PresentationFormat>
  <Paragraphs>274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MetaNormalLF-Roman</vt:lpstr>
      <vt:lpstr>Times New Roman</vt:lpstr>
      <vt:lpstr>1_Office Theme</vt:lpstr>
      <vt:lpstr>Office Theme</vt:lpstr>
      <vt:lpstr>Setting up for success: how JobAccess supports graduates with disability to transition into employment </vt:lpstr>
      <vt:lpstr>Today, we will cover…</vt:lpstr>
      <vt:lpstr>Disability in Australia</vt:lpstr>
      <vt:lpstr>Students with disability enrolled in tertiary education in Australia</vt:lpstr>
      <vt:lpstr>Overall and full-time employment rate</vt:lpstr>
      <vt:lpstr>Post-training employment for VET graduates</vt:lpstr>
      <vt:lpstr>Barriers to employment for graduates with disability</vt:lpstr>
      <vt:lpstr>Poll question I</vt:lpstr>
      <vt:lpstr>JobAccess</vt:lpstr>
      <vt:lpstr>JobAccess: We are here to help</vt:lpstr>
      <vt:lpstr>All-in-one disability confidence toolkit</vt:lpstr>
      <vt:lpstr>Disability Employment Services </vt:lpstr>
      <vt:lpstr>Poll question II</vt:lpstr>
      <vt:lpstr>Employment Assistance Fund</vt:lpstr>
      <vt:lpstr>Application process</vt:lpstr>
      <vt:lpstr>An eligible applicant must…</vt:lpstr>
      <vt:lpstr>Giving graduates a head start</vt:lpstr>
      <vt:lpstr>How to support graduates with disability?</vt:lpstr>
      <vt:lpstr>How to support graduates with disability?</vt:lpstr>
      <vt:lpstr>Poll question III</vt:lpstr>
      <vt:lpstr>Sharing access requirements</vt:lpstr>
      <vt:lpstr>What do students think about sharing access requirements?</vt:lpstr>
      <vt:lpstr>Do graduates with disability intend on sharing access requirements? </vt:lpstr>
      <vt:lpstr>When to share access requirements? </vt:lpstr>
      <vt:lpstr>What happens if I tell you?</vt:lpstr>
      <vt:lpstr>Queensland public service </vt:lpstr>
      <vt:lpstr>Qld Government graduate programs</vt:lpstr>
      <vt:lpstr>Qld Government graduate recruitment</vt:lpstr>
      <vt:lpstr>Support for people with disability </vt:lpstr>
      <vt:lpstr>Building the Queensland Government employer brand #BeHere4Qld</vt:lpstr>
      <vt:lpstr>Assessment centre adjustments</vt:lpstr>
      <vt:lpstr>Examples of adjustments</vt:lpstr>
      <vt:lpstr>Advice to students </vt:lpstr>
      <vt:lpstr>PowerPoint Presentation</vt:lpstr>
      <vt:lpstr>Over to you…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Fernee</dc:creator>
  <cp:lastModifiedBy>Dheeraj Ramchandani</cp:lastModifiedBy>
  <cp:revision>1429</cp:revision>
  <cp:lastPrinted>2019-10-08T02:52:04Z</cp:lastPrinted>
  <dcterms:created xsi:type="dcterms:W3CDTF">2017-01-19T22:47:07Z</dcterms:created>
  <dcterms:modified xsi:type="dcterms:W3CDTF">2020-04-27T23:52:30Z</dcterms:modified>
</cp:coreProperties>
</file>