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89" r:id="rId6"/>
    <p:sldId id="290" r:id="rId7"/>
    <p:sldId id="325" r:id="rId8"/>
    <p:sldId id="337" r:id="rId9"/>
    <p:sldId id="329" r:id="rId10"/>
    <p:sldId id="257" r:id="rId11"/>
    <p:sldId id="333" r:id="rId12"/>
    <p:sldId id="338" r:id="rId13"/>
    <p:sldId id="260" r:id="rId14"/>
    <p:sldId id="261" r:id="rId15"/>
    <p:sldId id="269" r:id="rId16"/>
    <p:sldId id="265" r:id="rId17"/>
    <p:sldId id="339" r:id="rId18"/>
    <p:sldId id="340" r:id="rId19"/>
    <p:sldId id="336"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61083-18CC-848D-0977-89DD74862362}" name="Erin Leif" initials="EL" userId="S::erin.leif@monash.edu::00302fdc-6776-49d6-8cb3-29d62ef3698a" providerId="AD"/>
  <p188:author id="{BF08329D-E55A-D952-1BD6-A0C50FA33E07}" name="Elicia Ford" initials="EF" userId="S::elicia.ford@sydney.edu.au::e5380768-170e-47de-98f4-ebe777a5e16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2CEDE-45D6-45D9-B82E-A92243DB1F3E}" v="4" dt="2022-12-01T04:47:28.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1"/>
    <p:restoredTop sz="83488"/>
  </p:normalViewPr>
  <p:slideViewPr>
    <p:cSldViewPr snapToGrid="0">
      <p:cViewPr varScale="1">
        <p:scale>
          <a:sx n="92" d="100"/>
          <a:sy n="92" d="100"/>
        </p:scale>
        <p:origin x="1230" y="90"/>
      </p:cViewPr>
      <p:guideLst/>
    </p:cSldViewPr>
  </p:slideViewPr>
  <p:outlineViewPr>
    <p:cViewPr>
      <p:scale>
        <a:sx n="33" d="100"/>
        <a:sy n="33" d="100"/>
      </p:scale>
      <p:origin x="0" y="-6320"/>
    </p:cViewPr>
  </p:outlineViewPr>
  <p:notesTextViewPr>
    <p:cViewPr>
      <p:scale>
        <a:sx n="1" d="1"/>
        <a:sy n="1" d="1"/>
      </p:scale>
      <p:origin x="0" y="0"/>
    </p:cViewPr>
  </p:notesText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E5C54-06DD-438A-B34E-2D64C8C229C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9924DCB-F4A6-4791-97C0-DB6DB3A71CFB}">
      <dgm:prSet/>
      <dgm:spPr/>
      <dgm:t>
        <a:bodyPr/>
        <a:lstStyle/>
        <a:p>
          <a:pPr>
            <a:lnSpc>
              <a:spcPct val="100000"/>
            </a:lnSpc>
            <a:defRPr cap="all"/>
          </a:pPr>
          <a:r>
            <a:rPr lang="en-AU"/>
            <a:t>The case for change</a:t>
          </a:r>
          <a:endParaRPr lang="en-US"/>
        </a:p>
      </dgm:t>
    </dgm:pt>
    <dgm:pt modelId="{12BB78B9-4B8E-439A-BD65-A88EDC95D196}" type="parTrans" cxnId="{963A05CF-B630-4983-964E-C405C899488E}">
      <dgm:prSet/>
      <dgm:spPr/>
      <dgm:t>
        <a:bodyPr/>
        <a:lstStyle/>
        <a:p>
          <a:endParaRPr lang="en-US"/>
        </a:p>
      </dgm:t>
    </dgm:pt>
    <dgm:pt modelId="{F337204B-A577-42E2-9847-418E6E720393}" type="sibTrans" cxnId="{963A05CF-B630-4983-964E-C405C899488E}">
      <dgm:prSet/>
      <dgm:spPr/>
      <dgm:t>
        <a:bodyPr/>
        <a:lstStyle/>
        <a:p>
          <a:endParaRPr lang="en-US"/>
        </a:p>
      </dgm:t>
    </dgm:pt>
    <dgm:pt modelId="{327F835D-B6D0-477E-AF1E-3B3FC6F24A9B}">
      <dgm:prSet/>
      <dgm:spPr/>
      <dgm:t>
        <a:bodyPr/>
        <a:lstStyle/>
        <a:p>
          <a:pPr>
            <a:lnSpc>
              <a:spcPct val="100000"/>
            </a:lnSpc>
            <a:defRPr cap="all"/>
          </a:pPr>
          <a:r>
            <a:rPr lang="en-AU"/>
            <a:t>Student voice: Co-led, co-designed and student-centred</a:t>
          </a:r>
          <a:endParaRPr lang="en-US"/>
        </a:p>
      </dgm:t>
    </dgm:pt>
    <dgm:pt modelId="{E0D33DCF-BB01-43F8-9865-D72C1FE89C53}" type="parTrans" cxnId="{57A8B5E9-B425-45ED-ADAB-5D9AB0511E30}">
      <dgm:prSet/>
      <dgm:spPr/>
      <dgm:t>
        <a:bodyPr/>
        <a:lstStyle/>
        <a:p>
          <a:endParaRPr lang="en-US"/>
        </a:p>
      </dgm:t>
    </dgm:pt>
    <dgm:pt modelId="{4D751D86-D50D-44AE-92A4-19162CF9DCCF}" type="sibTrans" cxnId="{57A8B5E9-B425-45ED-ADAB-5D9AB0511E30}">
      <dgm:prSet/>
      <dgm:spPr/>
      <dgm:t>
        <a:bodyPr/>
        <a:lstStyle/>
        <a:p>
          <a:endParaRPr lang="en-US"/>
        </a:p>
      </dgm:t>
    </dgm:pt>
    <dgm:pt modelId="{4AC093DC-B89E-4B76-99A2-FF7DDEA783AD}">
      <dgm:prSet/>
      <dgm:spPr/>
      <dgm:t>
        <a:bodyPr/>
        <a:lstStyle/>
        <a:p>
          <a:pPr>
            <a:lnSpc>
              <a:spcPct val="100000"/>
            </a:lnSpc>
            <a:defRPr cap="all"/>
          </a:pPr>
          <a:r>
            <a:rPr lang="en-AU"/>
            <a:t>An equity informed and impactful approach</a:t>
          </a:r>
          <a:endParaRPr lang="en-US"/>
        </a:p>
      </dgm:t>
    </dgm:pt>
    <dgm:pt modelId="{0771C0A9-4259-40C8-BB48-A93AC19837C5}" type="parTrans" cxnId="{FA74566D-164F-4442-950B-4A39D451497E}">
      <dgm:prSet/>
      <dgm:spPr/>
      <dgm:t>
        <a:bodyPr/>
        <a:lstStyle/>
        <a:p>
          <a:endParaRPr lang="en-US"/>
        </a:p>
      </dgm:t>
    </dgm:pt>
    <dgm:pt modelId="{8161C936-BFAB-4F9B-8301-D9AFC34E4862}" type="sibTrans" cxnId="{FA74566D-164F-4442-950B-4A39D451497E}">
      <dgm:prSet/>
      <dgm:spPr/>
      <dgm:t>
        <a:bodyPr/>
        <a:lstStyle/>
        <a:p>
          <a:endParaRPr lang="en-US"/>
        </a:p>
      </dgm:t>
    </dgm:pt>
    <dgm:pt modelId="{D9A92425-CD35-4C05-AA3E-DC4F7074BCE4}" type="pres">
      <dgm:prSet presAssocID="{918E5C54-06DD-438A-B34E-2D64C8C229C3}" presName="root" presStyleCnt="0">
        <dgm:presLayoutVars>
          <dgm:dir/>
          <dgm:resizeHandles val="exact"/>
        </dgm:presLayoutVars>
      </dgm:prSet>
      <dgm:spPr/>
    </dgm:pt>
    <dgm:pt modelId="{E70FEF4E-0B5F-4F82-AE6D-68824803357A}" type="pres">
      <dgm:prSet presAssocID="{C9924DCB-F4A6-4791-97C0-DB6DB3A71CFB}" presName="compNode" presStyleCnt="0"/>
      <dgm:spPr/>
    </dgm:pt>
    <dgm:pt modelId="{07092B6E-9C03-4D75-8C7B-B58118A3B0AE}" type="pres">
      <dgm:prSet presAssocID="{C9924DCB-F4A6-4791-97C0-DB6DB3A71CFB}" presName="iconBgRect" presStyleLbl="bgShp" presStyleIdx="0" presStyleCnt="3"/>
      <dgm:spPr/>
    </dgm:pt>
    <dgm:pt modelId="{0B0C4860-7F5C-4935-864D-BBE995D01DFE}" type="pres">
      <dgm:prSet presAssocID="{C9924DCB-F4A6-4791-97C0-DB6DB3A71C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D9F6CB17-DB83-4FF2-A203-CBF8F79CC4C7}" type="pres">
      <dgm:prSet presAssocID="{C9924DCB-F4A6-4791-97C0-DB6DB3A71CFB}" presName="spaceRect" presStyleCnt="0"/>
      <dgm:spPr/>
    </dgm:pt>
    <dgm:pt modelId="{E3888E2B-5584-49D8-A873-4AB3E02B0C11}" type="pres">
      <dgm:prSet presAssocID="{C9924DCB-F4A6-4791-97C0-DB6DB3A71CFB}" presName="textRect" presStyleLbl="revTx" presStyleIdx="0" presStyleCnt="3">
        <dgm:presLayoutVars>
          <dgm:chMax val="1"/>
          <dgm:chPref val="1"/>
        </dgm:presLayoutVars>
      </dgm:prSet>
      <dgm:spPr/>
    </dgm:pt>
    <dgm:pt modelId="{339009B8-D4F4-45B3-8E22-06E3D197AE32}" type="pres">
      <dgm:prSet presAssocID="{F337204B-A577-42E2-9847-418E6E720393}" presName="sibTrans" presStyleCnt="0"/>
      <dgm:spPr/>
    </dgm:pt>
    <dgm:pt modelId="{C2F8AA31-569A-407E-9A8A-8C919D251839}" type="pres">
      <dgm:prSet presAssocID="{327F835D-B6D0-477E-AF1E-3B3FC6F24A9B}" presName="compNode" presStyleCnt="0"/>
      <dgm:spPr/>
    </dgm:pt>
    <dgm:pt modelId="{FB114BF4-ACA2-4D95-AD14-4D3C9F103328}" type="pres">
      <dgm:prSet presAssocID="{327F835D-B6D0-477E-AF1E-3B3FC6F24A9B}" presName="iconBgRect" presStyleLbl="bgShp" presStyleIdx="1" presStyleCnt="3"/>
      <dgm:spPr/>
    </dgm:pt>
    <dgm:pt modelId="{7922B2EB-EA48-40A2-8F77-F35ACDCF4DD0}" type="pres">
      <dgm:prSet presAssocID="{327F835D-B6D0-477E-AF1E-3B3FC6F24A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D391CB6A-2E32-4248-90E8-405E4BDAEC78}" type="pres">
      <dgm:prSet presAssocID="{327F835D-B6D0-477E-AF1E-3B3FC6F24A9B}" presName="spaceRect" presStyleCnt="0"/>
      <dgm:spPr/>
    </dgm:pt>
    <dgm:pt modelId="{79F1FF26-EB67-4C31-9EF8-64C92B73EF44}" type="pres">
      <dgm:prSet presAssocID="{327F835D-B6D0-477E-AF1E-3B3FC6F24A9B}" presName="textRect" presStyleLbl="revTx" presStyleIdx="1" presStyleCnt="3">
        <dgm:presLayoutVars>
          <dgm:chMax val="1"/>
          <dgm:chPref val="1"/>
        </dgm:presLayoutVars>
      </dgm:prSet>
      <dgm:spPr/>
    </dgm:pt>
    <dgm:pt modelId="{89F59260-8804-47AB-A86D-1FBDF9F3D000}" type="pres">
      <dgm:prSet presAssocID="{4D751D86-D50D-44AE-92A4-19162CF9DCCF}" presName="sibTrans" presStyleCnt="0"/>
      <dgm:spPr/>
    </dgm:pt>
    <dgm:pt modelId="{EDA5D940-DF65-4456-95B3-3451EF0EF1A7}" type="pres">
      <dgm:prSet presAssocID="{4AC093DC-B89E-4B76-99A2-FF7DDEA783AD}" presName="compNode" presStyleCnt="0"/>
      <dgm:spPr/>
    </dgm:pt>
    <dgm:pt modelId="{A594593C-7482-41E1-88E3-4C25A3C07F79}" type="pres">
      <dgm:prSet presAssocID="{4AC093DC-B89E-4B76-99A2-FF7DDEA783AD}" presName="iconBgRect" presStyleLbl="bgShp" presStyleIdx="2" presStyleCnt="3"/>
      <dgm:spPr/>
    </dgm:pt>
    <dgm:pt modelId="{6BC7E8A6-6C59-46D9-9219-796B09D796DC}" type="pres">
      <dgm:prSet presAssocID="{4AC093DC-B89E-4B76-99A2-FF7DDEA783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89D1335-1FF8-4FF1-9870-A9D4CAA885BC}" type="pres">
      <dgm:prSet presAssocID="{4AC093DC-B89E-4B76-99A2-FF7DDEA783AD}" presName="spaceRect" presStyleCnt="0"/>
      <dgm:spPr/>
    </dgm:pt>
    <dgm:pt modelId="{C7921694-8707-4BF6-9720-690D07B15149}" type="pres">
      <dgm:prSet presAssocID="{4AC093DC-B89E-4B76-99A2-FF7DDEA783AD}" presName="textRect" presStyleLbl="revTx" presStyleIdx="2" presStyleCnt="3">
        <dgm:presLayoutVars>
          <dgm:chMax val="1"/>
          <dgm:chPref val="1"/>
        </dgm:presLayoutVars>
      </dgm:prSet>
      <dgm:spPr/>
    </dgm:pt>
  </dgm:ptLst>
  <dgm:cxnLst>
    <dgm:cxn modelId="{AB5F630D-0AD9-422A-8402-13FB016615EE}" type="presOf" srcId="{327F835D-B6D0-477E-AF1E-3B3FC6F24A9B}" destId="{79F1FF26-EB67-4C31-9EF8-64C92B73EF44}" srcOrd="0" destOrd="0" presId="urn:microsoft.com/office/officeart/2018/5/layout/IconCircleLabelList"/>
    <dgm:cxn modelId="{FA74566D-164F-4442-950B-4A39D451497E}" srcId="{918E5C54-06DD-438A-B34E-2D64C8C229C3}" destId="{4AC093DC-B89E-4B76-99A2-FF7DDEA783AD}" srcOrd="2" destOrd="0" parTransId="{0771C0A9-4259-40C8-BB48-A93AC19837C5}" sibTransId="{8161C936-BFAB-4F9B-8301-D9AFC34E4862}"/>
    <dgm:cxn modelId="{D99EE98E-FE17-4A49-AEA1-4331D6399BBA}" type="presOf" srcId="{918E5C54-06DD-438A-B34E-2D64C8C229C3}" destId="{D9A92425-CD35-4C05-AA3E-DC4F7074BCE4}" srcOrd="0" destOrd="0" presId="urn:microsoft.com/office/officeart/2018/5/layout/IconCircleLabelList"/>
    <dgm:cxn modelId="{1F176AB0-51E1-4CEA-B4D2-204B7A29C9F7}" type="presOf" srcId="{C9924DCB-F4A6-4791-97C0-DB6DB3A71CFB}" destId="{E3888E2B-5584-49D8-A873-4AB3E02B0C11}" srcOrd="0" destOrd="0" presId="urn:microsoft.com/office/officeart/2018/5/layout/IconCircleLabelList"/>
    <dgm:cxn modelId="{963A05CF-B630-4983-964E-C405C899488E}" srcId="{918E5C54-06DD-438A-B34E-2D64C8C229C3}" destId="{C9924DCB-F4A6-4791-97C0-DB6DB3A71CFB}" srcOrd="0" destOrd="0" parTransId="{12BB78B9-4B8E-439A-BD65-A88EDC95D196}" sibTransId="{F337204B-A577-42E2-9847-418E6E720393}"/>
    <dgm:cxn modelId="{57A8B5E9-B425-45ED-ADAB-5D9AB0511E30}" srcId="{918E5C54-06DD-438A-B34E-2D64C8C229C3}" destId="{327F835D-B6D0-477E-AF1E-3B3FC6F24A9B}" srcOrd="1" destOrd="0" parTransId="{E0D33DCF-BB01-43F8-9865-D72C1FE89C53}" sibTransId="{4D751D86-D50D-44AE-92A4-19162CF9DCCF}"/>
    <dgm:cxn modelId="{F8825BFE-B999-48BE-A548-51F28BA3665C}" type="presOf" srcId="{4AC093DC-B89E-4B76-99A2-FF7DDEA783AD}" destId="{C7921694-8707-4BF6-9720-690D07B15149}" srcOrd="0" destOrd="0" presId="urn:microsoft.com/office/officeart/2018/5/layout/IconCircleLabelList"/>
    <dgm:cxn modelId="{E698EF83-F4CB-4E9A-BB12-9847F548EEE2}" type="presParOf" srcId="{D9A92425-CD35-4C05-AA3E-DC4F7074BCE4}" destId="{E70FEF4E-0B5F-4F82-AE6D-68824803357A}" srcOrd="0" destOrd="0" presId="urn:microsoft.com/office/officeart/2018/5/layout/IconCircleLabelList"/>
    <dgm:cxn modelId="{C49B6873-D1A3-4A75-82E3-F3AF9D3EFB03}" type="presParOf" srcId="{E70FEF4E-0B5F-4F82-AE6D-68824803357A}" destId="{07092B6E-9C03-4D75-8C7B-B58118A3B0AE}" srcOrd="0" destOrd="0" presId="urn:microsoft.com/office/officeart/2018/5/layout/IconCircleLabelList"/>
    <dgm:cxn modelId="{41A32D5A-3D21-4C4E-95D0-6A3ED5BD22D6}" type="presParOf" srcId="{E70FEF4E-0B5F-4F82-AE6D-68824803357A}" destId="{0B0C4860-7F5C-4935-864D-BBE995D01DFE}" srcOrd="1" destOrd="0" presId="urn:microsoft.com/office/officeart/2018/5/layout/IconCircleLabelList"/>
    <dgm:cxn modelId="{139AA040-B3DC-40FA-AB52-BC37B30266B5}" type="presParOf" srcId="{E70FEF4E-0B5F-4F82-AE6D-68824803357A}" destId="{D9F6CB17-DB83-4FF2-A203-CBF8F79CC4C7}" srcOrd="2" destOrd="0" presId="urn:microsoft.com/office/officeart/2018/5/layout/IconCircleLabelList"/>
    <dgm:cxn modelId="{B5F49EE1-DCFA-4B2E-B4E4-56041BB5A849}" type="presParOf" srcId="{E70FEF4E-0B5F-4F82-AE6D-68824803357A}" destId="{E3888E2B-5584-49D8-A873-4AB3E02B0C11}" srcOrd="3" destOrd="0" presId="urn:microsoft.com/office/officeart/2018/5/layout/IconCircleLabelList"/>
    <dgm:cxn modelId="{34210709-E8B3-4F60-81BB-7F7186D6EBFB}" type="presParOf" srcId="{D9A92425-CD35-4C05-AA3E-DC4F7074BCE4}" destId="{339009B8-D4F4-45B3-8E22-06E3D197AE32}" srcOrd="1" destOrd="0" presId="urn:microsoft.com/office/officeart/2018/5/layout/IconCircleLabelList"/>
    <dgm:cxn modelId="{EA649190-0791-4CA4-92D0-B459398D3706}" type="presParOf" srcId="{D9A92425-CD35-4C05-AA3E-DC4F7074BCE4}" destId="{C2F8AA31-569A-407E-9A8A-8C919D251839}" srcOrd="2" destOrd="0" presId="urn:microsoft.com/office/officeart/2018/5/layout/IconCircleLabelList"/>
    <dgm:cxn modelId="{47D3B895-410A-4572-B976-1C85DCB6DA60}" type="presParOf" srcId="{C2F8AA31-569A-407E-9A8A-8C919D251839}" destId="{FB114BF4-ACA2-4D95-AD14-4D3C9F103328}" srcOrd="0" destOrd="0" presId="urn:microsoft.com/office/officeart/2018/5/layout/IconCircleLabelList"/>
    <dgm:cxn modelId="{D0DF79BA-AF2F-4F73-8F61-A30113AC3A5F}" type="presParOf" srcId="{C2F8AA31-569A-407E-9A8A-8C919D251839}" destId="{7922B2EB-EA48-40A2-8F77-F35ACDCF4DD0}" srcOrd="1" destOrd="0" presId="urn:microsoft.com/office/officeart/2018/5/layout/IconCircleLabelList"/>
    <dgm:cxn modelId="{6B5061C1-8724-497E-A06F-DFABF03CB412}" type="presParOf" srcId="{C2F8AA31-569A-407E-9A8A-8C919D251839}" destId="{D391CB6A-2E32-4248-90E8-405E4BDAEC78}" srcOrd="2" destOrd="0" presId="urn:microsoft.com/office/officeart/2018/5/layout/IconCircleLabelList"/>
    <dgm:cxn modelId="{59D2E9B5-301F-4108-AEC5-46EF432B0D45}" type="presParOf" srcId="{C2F8AA31-569A-407E-9A8A-8C919D251839}" destId="{79F1FF26-EB67-4C31-9EF8-64C92B73EF44}" srcOrd="3" destOrd="0" presId="urn:microsoft.com/office/officeart/2018/5/layout/IconCircleLabelList"/>
    <dgm:cxn modelId="{C7EDF940-6940-4091-98DF-43E20AD3D77C}" type="presParOf" srcId="{D9A92425-CD35-4C05-AA3E-DC4F7074BCE4}" destId="{89F59260-8804-47AB-A86D-1FBDF9F3D000}" srcOrd="3" destOrd="0" presId="urn:microsoft.com/office/officeart/2018/5/layout/IconCircleLabelList"/>
    <dgm:cxn modelId="{6FB03AAF-01A3-4534-8B25-79CB07970325}" type="presParOf" srcId="{D9A92425-CD35-4C05-AA3E-DC4F7074BCE4}" destId="{EDA5D940-DF65-4456-95B3-3451EF0EF1A7}" srcOrd="4" destOrd="0" presId="urn:microsoft.com/office/officeart/2018/5/layout/IconCircleLabelList"/>
    <dgm:cxn modelId="{43553E62-B816-42D1-8A5D-FEF6BA89F757}" type="presParOf" srcId="{EDA5D940-DF65-4456-95B3-3451EF0EF1A7}" destId="{A594593C-7482-41E1-88E3-4C25A3C07F79}" srcOrd="0" destOrd="0" presId="urn:microsoft.com/office/officeart/2018/5/layout/IconCircleLabelList"/>
    <dgm:cxn modelId="{3354833A-1C93-4A71-A72B-77D363C1D4C9}" type="presParOf" srcId="{EDA5D940-DF65-4456-95B3-3451EF0EF1A7}" destId="{6BC7E8A6-6C59-46D9-9219-796B09D796DC}" srcOrd="1" destOrd="0" presId="urn:microsoft.com/office/officeart/2018/5/layout/IconCircleLabelList"/>
    <dgm:cxn modelId="{1A24D575-31DF-495C-8A07-C2D16641F9A3}" type="presParOf" srcId="{EDA5D940-DF65-4456-95B3-3451EF0EF1A7}" destId="{E89D1335-1FF8-4FF1-9870-A9D4CAA885BC}" srcOrd="2" destOrd="0" presId="urn:microsoft.com/office/officeart/2018/5/layout/IconCircleLabelList"/>
    <dgm:cxn modelId="{40124DA8-5195-486D-9027-8059B10A5C29}" type="presParOf" srcId="{EDA5D940-DF65-4456-95B3-3451EF0EF1A7}" destId="{C7921694-8707-4BF6-9720-690D07B1514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2B6E-9C03-4D75-8C7B-B58118A3B0AE}">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C4860-7F5C-4935-864D-BBE995D01DFE}">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88E2B-5584-49D8-A873-4AB3E02B0C11}">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AU" sz="1700" kern="1200"/>
            <a:t>The case for change</a:t>
          </a:r>
          <a:endParaRPr lang="en-US" sz="1700" kern="1200"/>
        </a:p>
      </dsp:txBody>
      <dsp:txXfrm>
        <a:off x="75768" y="3053169"/>
        <a:ext cx="3093750" cy="720000"/>
      </dsp:txXfrm>
    </dsp:sp>
    <dsp:sp modelId="{FB114BF4-ACA2-4D95-AD14-4D3C9F103328}">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2B2EB-EA48-40A2-8F77-F35ACDCF4DD0}">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1FF26-EB67-4C31-9EF8-64C92B73EF44}">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AU" sz="1700" kern="1200"/>
            <a:t>Student voice: Co-led, co-designed and student-centred</a:t>
          </a:r>
          <a:endParaRPr lang="en-US" sz="1700" kern="1200"/>
        </a:p>
      </dsp:txBody>
      <dsp:txXfrm>
        <a:off x="3710925" y="3053169"/>
        <a:ext cx="3093750" cy="720000"/>
      </dsp:txXfrm>
    </dsp:sp>
    <dsp:sp modelId="{A594593C-7482-41E1-88E3-4C25A3C07F79}">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7E8A6-6C59-46D9-9219-796B09D796DC}">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21694-8707-4BF6-9720-690D07B15149}">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AU" sz="1700" kern="1200"/>
            <a:t>An equity informed and impactful approach</a:t>
          </a:r>
          <a:endParaRPr lang="en-US" sz="17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F2DEA-3F0E-704E-A3E7-0F5D30A1D881}"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78C6D-1902-4C46-A97E-08226DAB9FF2}" type="slidenum">
              <a:rPr lang="en-US" smtClean="0"/>
              <a:t>‹#›</a:t>
            </a:fld>
            <a:endParaRPr lang="en-US"/>
          </a:p>
        </p:txBody>
      </p:sp>
    </p:spTree>
    <p:extLst>
      <p:ext uri="{BB962C8B-B14F-4D97-AF65-F5344CB8AC3E}">
        <p14:creationId xmlns:p14="http://schemas.microsoft.com/office/powerpoint/2010/main" val="69143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EE8918-4365-7644-9A9F-AD3AA6930249}" type="slidenum">
              <a:rPr lang="en-US" smtClean="0"/>
              <a:t>2</a:t>
            </a:fld>
            <a:endParaRPr lang="en-US"/>
          </a:p>
        </p:txBody>
      </p:sp>
    </p:spTree>
    <p:extLst>
      <p:ext uri="{BB962C8B-B14F-4D97-AF65-F5344CB8AC3E}">
        <p14:creationId xmlns:p14="http://schemas.microsoft.com/office/powerpoint/2010/main" val="244115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bring a coordinated effort toward UDL to life in tertiary institutions in Australia, we assembled an advisory group of tertiary educators, researchers, learning designers, disability advocates and people with disability from across Australia.  We came together in 2021 (virtually, of course) to design an eLearning program about the principles and practice of UDL in our context.</a:t>
            </a:r>
          </a:p>
          <a:p>
            <a:endParaRPr lang="en-US" dirty="0"/>
          </a:p>
          <a:p>
            <a:r>
              <a:rPr lang="en-US" dirty="0"/>
              <a:t>The program is designed to provide an introduction to understanding and implementing UDL in tertiary education and offers practical Australian case studies and exemplars to demonstrate the application of UDL in both VET &amp; Higher education settings.  It now has some research attached to it, which will help us build the literature base we found somewhat lacking.  At this stage, the evidence from the post completer feedback indicates it is helping people to strengthen their understanding of UDL in tertiary settings – and so it is meeting our expectations.</a:t>
            </a:r>
          </a:p>
          <a:p>
            <a:br>
              <a:rPr lang="en-US" dirty="0"/>
            </a:br>
            <a:r>
              <a:rPr lang="en-US" dirty="0"/>
              <a:t>There is now an active community of practice about UDL in tertiary education, which we welcome you to join if interested, and a dedicated section on the Australian Disability Clearinghouse on Education and training which includes articles, templates, webinars and more.</a:t>
            </a:r>
          </a:p>
          <a:p>
            <a:endParaRPr lang="en-US" dirty="0"/>
          </a:p>
          <a:p>
            <a:r>
              <a:rPr lang="en-US" dirty="0"/>
              <a:t>We also have available for you a regular UDL e-newsletter covering good practice, research and events which has grown to more than 400 subscribers.</a:t>
            </a:r>
          </a:p>
          <a:p>
            <a:br>
              <a:rPr lang="en-US" dirty="0"/>
            </a:br>
            <a:r>
              <a:rPr lang="en-US" dirty="0"/>
              <a:t>Lastly, and this is a bit of a plug really – we have an in-person masterclass coming up in Melbourne featuring Frederic </a:t>
            </a:r>
            <a:r>
              <a:rPr lang="en-US" dirty="0" err="1"/>
              <a:t>Fovet</a:t>
            </a:r>
            <a:r>
              <a:rPr lang="en-US" dirty="0"/>
              <a:t>, an international inclusive education expert and I think we have just a few seats left.  They are deceptively low cost, as it is sponsored by ADCET and the NDCO Program.  You can learn more about that from us afterward or the ADCET website.</a:t>
            </a:r>
          </a:p>
          <a:p>
            <a:endParaRPr lang="en-US" dirty="0"/>
          </a:p>
          <a:p>
            <a:r>
              <a:rPr lang="en-US" dirty="0"/>
              <a:t>I’d now like to hand over to my colleague Elicia to talk through some provocations and practice challenges associated with UDL implementation.</a:t>
            </a:r>
          </a:p>
          <a:p>
            <a:endParaRPr lang="en-US" dirty="0"/>
          </a:p>
        </p:txBody>
      </p:sp>
      <p:sp>
        <p:nvSpPr>
          <p:cNvPr id="4" name="Slide Number Placeholder 3"/>
          <p:cNvSpPr>
            <a:spLocks noGrp="1"/>
          </p:cNvSpPr>
          <p:nvPr>
            <p:ph type="sldNum" sz="quarter" idx="5"/>
          </p:nvPr>
        </p:nvSpPr>
        <p:spPr/>
        <p:txBody>
          <a:bodyPr/>
          <a:lstStyle/>
          <a:p>
            <a:fld id="{9CCB51AA-C34A-EF4A-B99D-898EC96CA273}" type="slidenum">
              <a:rPr lang="en-US" smtClean="0"/>
              <a:t>12</a:t>
            </a:fld>
            <a:endParaRPr lang="en-US"/>
          </a:p>
        </p:txBody>
      </p:sp>
    </p:spTree>
    <p:extLst>
      <p:ext uri="{BB962C8B-B14F-4D97-AF65-F5344CB8AC3E}">
        <p14:creationId xmlns:p14="http://schemas.microsoft.com/office/powerpoint/2010/main" val="139169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B51AA-C34A-EF4A-B99D-898EC96CA273}" type="slidenum">
              <a:rPr lang="en-US" smtClean="0"/>
              <a:t>13</a:t>
            </a:fld>
            <a:endParaRPr lang="en-US"/>
          </a:p>
        </p:txBody>
      </p:sp>
    </p:spTree>
    <p:extLst>
      <p:ext uri="{BB962C8B-B14F-4D97-AF65-F5344CB8AC3E}">
        <p14:creationId xmlns:p14="http://schemas.microsoft.com/office/powerpoint/2010/main" val="12417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landscape of in</a:t>
            </a:r>
            <a:r>
              <a:rPr lang="en-AU" dirty="0" err="1">
                <a:solidFill>
                  <a:srgbClr val="000000"/>
                </a:solidFill>
                <a:effectLst/>
                <a:latin typeface="Helvetica" pitchFamily="2" charset="0"/>
              </a:rPr>
              <a:t>clusion</a:t>
            </a:r>
            <a:r>
              <a:rPr lang="en-AU" dirty="0">
                <a:solidFill>
                  <a:srgbClr val="000000"/>
                </a:solidFill>
                <a:effectLst/>
                <a:latin typeface="Helvetica" pitchFamily="2" charset="0"/>
              </a:rPr>
              <a:t> and access to learning in higher education is fast evolving and changing; we’re embarking on an Australian Universities Accord process touted to be the largest scale reform to our higher education system since the Bradley Report in 2008; the pandemic necessitated rapid pivots between on campus and online learning and student engagement, and of these pivots innovations were born; it also constrained university fiscal environments. Even prior to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000000"/>
              </a:solidFill>
              <a:effectLst/>
              <a:latin typeface="Helvetica"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Increasing diversity and complexity of learners is becoming the norm, within and beyond students who identify with equity characteristics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Universities have a responsibility to produce agile, flexible and adaptable graduates who are ready to meet the demands of the changing nature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000000"/>
              </a:solidFill>
              <a:effectLst/>
              <a:latin typeface="Helvetica"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Students have expectations of a quality higher education experience which extends to co-curricular activities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 Designing to include student variance makes good business and financial sense.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Involve Students!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View them as</a:t>
            </a:r>
            <a:r>
              <a:rPr lang="en-AU" dirty="0"/>
              <a:t> partners to facilitate the transition to more inclusive and accessible ways of doing, and to overcome any resistance to change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Find the language to discuss UDL with students, and engage them in the shift to a more student-centred approach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An Equity Informed and Impactful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dirty="0"/>
              <a:t>- </a:t>
            </a:r>
            <a:r>
              <a:rPr lang="en-AU" sz="1200" dirty="0">
                <a:effectLst/>
                <a:latin typeface="Calibri" panose="020F0502020204030204" pitchFamily="34" charset="0"/>
                <a:ea typeface="Calibri" panose="020F0502020204030204" pitchFamily="34" charset="0"/>
              </a:rPr>
              <a:t>Leverage your equity perspective to inform development of a unique UDL implementation plan that is right for your institution. Involve students wherever you can as leaders and designers, but also make sure that their voices and perspectives are shared by you when they can’t, so that they are not left out or left behind.</a:t>
            </a:r>
          </a:p>
          <a:p>
            <a:endParaRPr lang="en-AU" sz="1200" dirty="0">
              <a:effectLst/>
              <a:latin typeface="Calibri" panose="020F0502020204030204" pitchFamily="34" charset="0"/>
              <a:ea typeface="Calibri" panose="020F0502020204030204" pitchFamily="34" charset="0"/>
            </a:endParaRPr>
          </a:p>
          <a:p>
            <a:r>
              <a:rPr lang="en-AU" sz="1200" dirty="0">
                <a:effectLst/>
                <a:latin typeface="Calibri" panose="020F0502020204030204" pitchFamily="34" charset="0"/>
                <a:ea typeface="Calibri" panose="020F0502020204030204" pitchFamily="34" charset="0"/>
              </a:rPr>
              <a:t>- Capture meaningful data to measure the impact of your practice changes and the benefits for student success and retention. UDL is an iterative process, change, revise and refine as you go, gathering evidence along the way.</a:t>
            </a:r>
          </a:p>
          <a:p>
            <a:endParaRPr lang="en-US" dirty="0"/>
          </a:p>
        </p:txBody>
      </p:sp>
      <p:sp>
        <p:nvSpPr>
          <p:cNvPr id="4" name="Slide Number Placeholder 3"/>
          <p:cNvSpPr>
            <a:spLocks noGrp="1"/>
          </p:cNvSpPr>
          <p:nvPr>
            <p:ph type="sldNum" sz="quarter" idx="5"/>
          </p:nvPr>
        </p:nvSpPr>
        <p:spPr/>
        <p:txBody>
          <a:bodyPr/>
          <a:lstStyle/>
          <a:p>
            <a:fld id="{63B78C6D-1902-4C46-A97E-08226DAB9FF2}" type="slidenum">
              <a:rPr lang="en-US" smtClean="0"/>
              <a:t>14</a:t>
            </a:fld>
            <a:endParaRPr lang="en-US"/>
          </a:p>
        </p:txBody>
      </p:sp>
    </p:spTree>
    <p:extLst>
      <p:ext uri="{BB962C8B-B14F-4D97-AF65-F5344CB8AC3E}">
        <p14:creationId xmlns:p14="http://schemas.microsoft.com/office/powerpoint/2010/main" val="38318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B51AA-C34A-EF4A-B99D-898EC96CA273}" type="slidenum">
              <a:rPr lang="en-US" smtClean="0"/>
              <a:t>16</a:t>
            </a:fld>
            <a:endParaRPr lang="en-US"/>
          </a:p>
        </p:txBody>
      </p:sp>
    </p:spTree>
    <p:extLst>
      <p:ext uri="{BB962C8B-B14F-4D97-AF65-F5344CB8AC3E}">
        <p14:creationId xmlns:p14="http://schemas.microsoft.com/office/powerpoint/2010/main" val="270430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6E7D89"/>
                </a:solidFill>
                <a:effectLst/>
                <a:latin typeface="Gotham"/>
              </a:rPr>
              <a:t>When a group focuses on equality, everyone has the same rights, opportunities, and resources. Equality is beneficial, but it often doesn’t address specific needs.</a:t>
            </a:r>
          </a:p>
          <a:p>
            <a:endParaRPr lang="en-AU" b="0" i="0" u="none" strike="noStrike" dirty="0">
              <a:solidFill>
                <a:srgbClr val="6E7D89"/>
              </a:solidFill>
              <a:effectLst/>
              <a:latin typeface="Gotham"/>
            </a:endParaRPr>
          </a:p>
          <a:p>
            <a:r>
              <a:rPr lang="en-US" dirty="0"/>
              <a:t>Equity, on the other hand, provides people with resources that fit their circumstances. It matches supports to student need.</a:t>
            </a:r>
          </a:p>
          <a:p>
            <a:endParaRPr lang="en-US" dirty="0"/>
          </a:p>
          <a:p>
            <a:r>
              <a:rPr lang="en-US" dirty="0"/>
              <a:t>Accessibility in education gives all people the same access to educational experiences, services, and information, whether a person has a disability or not. </a:t>
            </a:r>
          </a:p>
        </p:txBody>
      </p:sp>
      <p:sp>
        <p:nvSpPr>
          <p:cNvPr id="4" name="Slide Number Placeholder 3"/>
          <p:cNvSpPr>
            <a:spLocks noGrp="1"/>
          </p:cNvSpPr>
          <p:nvPr>
            <p:ph type="sldNum" sz="quarter" idx="5"/>
          </p:nvPr>
        </p:nvSpPr>
        <p:spPr/>
        <p:txBody>
          <a:bodyPr/>
          <a:lstStyle/>
          <a:p>
            <a:fld id="{92EE8918-4365-7644-9A9F-AD3AA6930249}" type="slidenum">
              <a:rPr lang="en-US" smtClean="0"/>
              <a:t>4</a:t>
            </a:fld>
            <a:endParaRPr lang="en-US"/>
          </a:p>
        </p:txBody>
      </p:sp>
    </p:spTree>
    <p:extLst>
      <p:ext uri="{BB962C8B-B14F-4D97-AF65-F5344CB8AC3E}">
        <p14:creationId xmlns:p14="http://schemas.microsoft.com/office/powerpoint/2010/main" val="161047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B51AA-C34A-EF4A-B99D-898EC96CA273}" type="slidenum">
              <a:rPr lang="en-US" smtClean="0"/>
              <a:t>5</a:t>
            </a:fld>
            <a:endParaRPr lang="en-US"/>
          </a:p>
        </p:txBody>
      </p:sp>
    </p:spTree>
    <p:extLst>
      <p:ext uri="{BB962C8B-B14F-4D97-AF65-F5344CB8AC3E}">
        <p14:creationId xmlns:p14="http://schemas.microsoft.com/office/powerpoint/2010/main" val="284059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B51AA-C34A-EF4A-B99D-898EC96CA273}" type="slidenum">
              <a:rPr lang="en-US" smtClean="0"/>
              <a:t>6</a:t>
            </a:fld>
            <a:endParaRPr lang="en-US"/>
          </a:p>
        </p:txBody>
      </p:sp>
    </p:spTree>
    <p:extLst>
      <p:ext uri="{BB962C8B-B14F-4D97-AF65-F5344CB8AC3E}">
        <p14:creationId xmlns:p14="http://schemas.microsoft.com/office/powerpoint/2010/main" val="205915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B78C6D-1902-4C46-A97E-08226DAB9FF2}" type="slidenum">
              <a:rPr lang="en-US" smtClean="0"/>
              <a:t>7</a:t>
            </a:fld>
            <a:endParaRPr lang="en-US"/>
          </a:p>
        </p:txBody>
      </p:sp>
    </p:spTree>
    <p:extLst>
      <p:ext uri="{BB962C8B-B14F-4D97-AF65-F5344CB8AC3E}">
        <p14:creationId xmlns:p14="http://schemas.microsoft.com/office/powerpoint/2010/main" val="70766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E8918-4365-7644-9A9F-AD3AA6930249}" type="slidenum">
              <a:rPr lang="en-US" smtClean="0"/>
              <a:t>8</a:t>
            </a:fld>
            <a:endParaRPr lang="en-US"/>
          </a:p>
        </p:txBody>
      </p:sp>
    </p:spTree>
    <p:extLst>
      <p:ext uri="{BB962C8B-B14F-4D97-AF65-F5344CB8AC3E}">
        <p14:creationId xmlns:p14="http://schemas.microsoft.com/office/powerpoint/2010/main" val="82499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Erin.  As a collective, we had and have an interest in helping to move the adoption of UDL forward in tertiary education in Australia.  But, before we began looking at how we could support the growth and utilization of UDL, we commissioned a literature and desktop review with a remit across four domains and a request for recommendations and options to give us a more solid base to launch from.</a:t>
            </a:r>
          </a:p>
          <a:p>
            <a:endParaRPr lang="en-US" dirty="0"/>
          </a:p>
          <a:p>
            <a:r>
              <a:rPr lang="en-US" dirty="0"/>
              <a:t>The paper is titled ‘Universal Design for Learning in Tertiary Education:  A Scoping Review and Recommendations for Implementation in Australia’ and is available for all on ADCET’s website.</a:t>
            </a:r>
          </a:p>
          <a:p>
            <a:r>
              <a:rPr lang="en-US" dirty="0"/>
              <a:t>It was authored by Dr Noor </a:t>
            </a:r>
            <a:r>
              <a:rPr lang="en-US" dirty="0" err="1"/>
              <a:t>Jwad</a:t>
            </a:r>
            <a:r>
              <a:rPr lang="en-US" dirty="0"/>
              <a:t>, Associate Prof. Mary-Ann O’Donovan at the Centre for Disability Studies, Dr Erin Leif at Monash, Dr Elizabeth Knight at VU and my NDCO colleagues Elicia Ford and Jess Buhne, hosted at the Centre for Disability studies. </a:t>
            </a:r>
          </a:p>
          <a:p>
            <a:endParaRPr lang="en-US" dirty="0"/>
          </a:p>
          <a:p>
            <a:r>
              <a:rPr lang="en-US" dirty="0"/>
              <a:t>The framing for the systematic review was to </a:t>
            </a:r>
          </a:p>
          <a:p>
            <a:r>
              <a:rPr lang="en-US" dirty="0"/>
              <a:t>01 Identify and describe the ways in which the principles of UDL are used in tertiary education, drawing on international research and examples</a:t>
            </a:r>
          </a:p>
          <a:p>
            <a:r>
              <a:rPr lang="en-US" dirty="0"/>
              <a:t>02 Identify the ways in which UDL is enacted in the tertiary education sectors in Australia, drawing on publicly available policies and online resources from Australian tertiary education institutions</a:t>
            </a:r>
          </a:p>
          <a:p>
            <a:r>
              <a:rPr lang="en-US" dirty="0"/>
              <a:t>03 Provide us with options and ways to guide educators in designing and delivering more accessible courses</a:t>
            </a:r>
          </a:p>
          <a:p>
            <a:r>
              <a:rPr lang="en-US" dirty="0"/>
              <a:t>04 With an intent to add to a literature base that may shift tertiary education policy towards inclusive design that will better meet the needs of diverse learners</a:t>
            </a:r>
          </a:p>
          <a:p>
            <a:endParaRPr lang="en-US" dirty="0"/>
          </a:p>
        </p:txBody>
      </p:sp>
      <p:sp>
        <p:nvSpPr>
          <p:cNvPr id="4" name="Slide Number Placeholder 3"/>
          <p:cNvSpPr>
            <a:spLocks noGrp="1"/>
          </p:cNvSpPr>
          <p:nvPr>
            <p:ph type="sldNum" sz="quarter" idx="5"/>
          </p:nvPr>
        </p:nvSpPr>
        <p:spPr/>
        <p:txBody>
          <a:bodyPr/>
          <a:lstStyle/>
          <a:p>
            <a:fld id="{63B78C6D-1902-4C46-A97E-08226DAB9FF2}" type="slidenum">
              <a:rPr lang="en-US" smtClean="0"/>
              <a:t>9</a:t>
            </a:fld>
            <a:endParaRPr lang="en-US"/>
          </a:p>
        </p:txBody>
      </p:sp>
    </p:spTree>
    <p:extLst>
      <p:ext uri="{BB962C8B-B14F-4D97-AF65-F5344CB8AC3E}">
        <p14:creationId xmlns:p14="http://schemas.microsoft.com/office/powerpoint/2010/main" val="370290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found that: </a:t>
            </a:r>
          </a:p>
          <a:p>
            <a:endParaRPr lang="en-US" dirty="0"/>
          </a:p>
          <a:p>
            <a:r>
              <a:rPr lang="en-US" dirty="0"/>
              <a:t>1: That there was a lack of evidence available on the use of UDL in tertiary education in Australia. UDL as a strategy did appear in a number of available policies and tertiary institute websites but is not widely referenced to. This is likely attributed to lack of reinforcement in Government policies in higher education and VET, and subsequent slow adaptation of UDL in these sectors.</a:t>
            </a:r>
          </a:p>
          <a:p>
            <a:r>
              <a:rPr lang="en-US" dirty="0"/>
              <a:t>2: International examples where UDL is applied in teaching curriculum indicate that effectiveness occurs when there is a whole of faculty or institute approach, and where faculty members are educated in its application</a:t>
            </a:r>
          </a:p>
          <a:p>
            <a:r>
              <a:rPr lang="en-US" dirty="0"/>
              <a:t>3: Importantly, students enrolled in courses where a UDL approach has been implemented mostly report high levels of satisfaction with course content, learning experience and staff. </a:t>
            </a:r>
          </a:p>
          <a:p>
            <a:endParaRPr lang="en-US" dirty="0"/>
          </a:p>
          <a:p>
            <a:r>
              <a:rPr lang="en-AU" dirty="0"/>
              <a:t>So while the literature base for Australian adoption is not broad at this stage, the paper did give us options about how to support the sector to move forward which I’ll now discuss.</a:t>
            </a:r>
            <a:endParaRPr lang="en-US" dirty="0"/>
          </a:p>
          <a:p>
            <a:endParaRPr lang="en-US" dirty="0"/>
          </a:p>
        </p:txBody>
      </p:sp>
      <p:sp>
        <p:nvSpPr>
          <p:cNvPr id="4" name="Slide Number Placeholder 3"/>
          <p:cNvSpPr>
            <a:spLocks noGrp="1"/>
          </p:cNvSpPr>
          <p:nvPr>
            <p:ph type="sldNum" sz="quarter" idx="5"/>
          </p:nvPr>
        </p:nvSpPr>
        <p:spPr/>
        <p:txBody>
          <a:bodyPr/>
          <a:lstStyle/>
          <a:p>
            <a:fld id="{63B78C6D-1902-4C46-A97E-08226DAB9FF2}" type="slidenum">
              <a:rPr lang="en-US" smtClean="0"/>
              <a:t>10</a:t>
            </a:fld>
            <a:endParaRPr lang="en-US"/>
          </a:p>
        </p:txBody>
      </p:sp>
    </p:spTree>
    <p:extLst>
      <p:ext uri="{BB962C8B-B14F-4D97-AF65-F5344CB8AC3E}">
        <p14:creationId xmlns:p14="http://schemas.microsoft.com/office/powerpoint/2010/main" val="296412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of the most pertinent recommendations were that:</a:t>
            </a:r>
          </a:p>
          <a:p>
            <a:r>
              <a:rPr lang="en-AU" dirty="0"/>
              <a:t>1: Training in UDL should be a requirement for all staff involved in course design and student facing engagement in the tertiary education sector.  Now, for this to happen, there would need to be training available.</a:t>
            </a:r>
          </a:p>
          <a:p>
            <a:r>
              <a:rPr lang="en-AU" dirty="0"/>
              <a:t>2: Tertiary education institutes should commit to the application of UDL through organisational strategy and policies, adequate resourcing, procurement practices and staff development.  This aligns with the evidence that a whole of institution approach is impactful,  possibly more so than the efforts of passionate individuals for example which was occurring in Australia, most certainly</a:t>
            </a:r>
          </a:p>
          <a:p>
            <a:r>
              <a:rPr lang="en-AU" dirty="0"/>
              <a:t>3:  And that we could help to ‘push the UDL wheelbarrow forward’ through a coordinated approach of working parties, consortiums, and/or communities of practice, where tertiary educators and learning designers could strategically share and document learnings for continuous improvement in effective implementation of UDL in tertiary settings.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the report provided us with the impetus to develop training about UDL implementation and gave us good guidance on how to put supportive scaffolding around the training to work together in an ongoing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Next, we will talk about specifically how we have actioned the recommendations. </a:t>
            </a:r>
          </a:p>
          <a:p>
            <a:endParaRPr lang="en-US" dirty="0"/>
          </a:p>
        </p:txBody>
      </p:sp>
      <p:sp>
        <p:nvSpPr>
          <p:cNvPr id="4" name="Slide Number Placeholder 3"/>
          <p:cNvSpPr>
            <a:spLocks noGrp="1"/>
          </p:cNvSpPr>
          <p:nvPr>
            <p:ph type="sldNum" sz="quarter" idx="5"/>
          </p:nvPr>
        </p:nvSpPr>
        <p:spPr/>
        <p:txBody>
          <a:bodyPr/>
          <a:lstStyle/>
          <a:p>
            <a:fld id="{9CCB51AA-C34A-EF4A-B99D-898EC96CA273}" type="slidenum">
              <a:rPr lang="en-US" smtClean="0"/>
              <a:t>11</a:t>
            </a:fld>
            <a:endParaRPr lang="en-US"/>
          </a:p>
        </p:txBody>
      </p:sp>
    </p:spTree>
    <p:extLst>
      <p:ext uri="{BB962C8B-B14F-4D97-AF65-F5344CB8AC3E}">
        <p14:creationId xmlns:p14="http://schemas.microsoft.com/office/powerpoint/2010/main" val="252272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8896-0450-CAEF-D41C-11F6E90A02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951030-81BD-929D-57F5-D1A033E40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5E2119F-57CF-3EA0-4542-06B1CC9B6830}"/>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5" name="Footer Placeholder 4">
            <a:extLst>
              <a:ext uri="{FF2B5EF4-FFF2-40B4-BE49-F238E27FC236}">
                <a16:creationId xmlns:a16="http://schemas.microsoft.com/office/drawing/2014/main" id="{A86C59A7-4D57-18AA-8174-BEB22AB92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3FD25-1A2E-7FA3-7F46-4D9507EFA538}"/>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419069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603B-D6FF-F5B5-4E44-50E82780F22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90D5AC-4B5E-1D66-F4F0-3219B6FA1B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C3239A-2375-F5E0-77AA-CD09D68EF88D}"/>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5" name="Footer Placeholder 4">
            <a:extLst>
              <a:ext uri="{FF2B5EF4-FFF2-40B4-BE49-F238E27FC236}">
                <a16:creationId xmlns:a16="http://schemas.microsoft.com/office/drawing/2014/main" id="{61962289-C008-1A86-6559-DEB876876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D9DFA-DC1E-8D93-6587-8A3E46CED0B7}"/>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8854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C3F94-6927-C407-22B3-5E866DDA2A9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E73A46-6317-B8BA-D73E-6C41901094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2A9CB6-518D-9273-839C-8E47B2B23754}"/>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5" name="Footer Placeholder 4">
            <a:extLst>
              <a:ext uri="{FF2B5EF4-FFF2-40B4-BE49-F238E27FC236}">
                <a16:creationId xmlns:a16="http://schemas.microsoft.com/office/drawing/2014/main" id="{9163A160-DD1F-ED43-0B88-57A1AA5F5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4532E-33EB-F1B9-7A94-15180204527E}"/>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49639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CDE2-6731-424F-3B28-57B94AF0F2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86E60E-65FE-B439-D1F7-26FE4129EA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9AFBF4-F3A5-B999-A41C-41AD1101EDB4}"/>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5" name="Footer Placeholder 4">
            <a:extLst>
              <a:ext uri="{FF2B5EF4-FFF2-40B4-BE49-F238E27FC236}">
                <a16:creationId xmlns:a16="http://schemas.microsoft.com/office/drawing/2014/main" id="{BEBB43BC-9C12-44DE-40F2-9CD023977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E4C15-9860-84D6-1C4C-D2AEAEDDFC8E}"/>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39605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4DB8-1618-5CFE-652C-D94AAA8541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E38276E-5E20-85A7-0BAB-301541378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38E769-A973-BC29-F48F-A0D4834B0949}"/>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5" name="Footer Placeholder 4">
            <a:extLst>
              <a:ext uri="{FF2B5EF4-FFF2-40B4-BE49-F238E27FC236}">
                <a16:creationId xmlns:a16="http://schemas.microsoft.com/office/drawing/2014/main" id="{CCBFB614-C9FE-4CA5-FC42-BBB41F77D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8A5A3-51CF-687D-729B-6C4AE102B18B}"/>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240640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87FD-976F-DEDC-4F99-6726E4BAF7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A72DAA-4FCE-EFD4-2ED7-508A4CF886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C48866-424C-7918-D116-111A0879F8A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194E34C-3936-5404-F8CB-90F5A1FB0F37}"/>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6" name="Footer Placeholder 5">
            <a:extLst>
              <a:ext uri="{FF2B5EF4-FFF2-40B4-BE49-F238E27FC236}">
                <a16:creationId xmlns:a16="http://schemas.microsoft.com/office/drawing/2014/main" id="{CF243871-A737-ED73-D3A8-6C9BE1F2B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B380B-DEDE-1210-D3CD-0214DC6C4E22}"/>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32796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E930-F185-E27E-4591-E8EB1B0F67D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7CCDE3-9D0E-73C0-8633-A4F895FF0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5782BF-FC25-7BB7-4755-BF89806749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C3EA5E-ED17-B937-BD52-CC103469E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8D7D8C-8D2D-3F44-31D1-749CBC93A3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F42B9E-F27A-7207-B6FC-9D99FFB53A79}"/>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8" name="Footer Placeholder 7">
            <a:extLst>
              <a:ext uri="{FF2B5EF4-FFF2-40B4-BE49-F238E27FC236}">
                <a16:creationId xmlns:a16="http://schemas.microsoft.com/office/drawing/2014/main" id="{4A7DD8CB-92C9-A5E4-EF59-55988F33C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1FDD1C-A146-6489-4B53-FD897FFFBD91}"/>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948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B40-2A1C-BA08-AEBE-BD3208DAD2E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DD450C-BFC3-E996-C9AD-5F2ACFFF610A}"/>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4" name="Footer Placeholder 3">
            <a:extLst>
              <a:ext uri="{FF2B5EF4-FFF2-40B4-BE49-F238E27FC236}">
                <a16:creationId xmlns:a16="http://schemas.microsoft.com/office/drawing/2014/main" id="{432A35BF-D04D-8098-B347-49095F8954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BF2E55-C3CE-A74A-758D-67765BC1E40F}"/>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2150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2BBF2-EE77-7EF9-C22E-F1FAAB5B5CE3}"/>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3" name="Footer Placeholder 2">
            <a:extLst>
              <a:ext uri="{FF2B5EF4-FFF2-40B4-BE49-F238E27FC236}">
                <a16:creationId xmlns:a16="http://schemas.microsoft.com/office/drawing/2014/main" id="{594DD811-1D2D-AC1C-92E6-E9BFAE70B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E32F6-48DE-408D-0545-B7A9CF9075DD}"/>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41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ED87-156D-18DD-3BE8-C63CD29C4B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C60554-3C5D-CECC-F11D-F16486C9C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E73AF7F-1FEA-2779-93F5-4484B3D69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FEFC51-EECE-22EC-BB27-3236E18ADD7D}"/>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6" name="Footer Placeholder 5">
            <a:extLst>
              <a:ext uri="{FF2B5EF4-FFF2-40B4-BE49-F238E27FC236}">
                <a16:creationId xmlns:a16="http://schemas.microsoft.com/office/drawing/2014/main" id="{A5DBE31A-7EF8-5119-1978-67EDF2A7D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B9338-8680-F47C-210A-DB3C3589D79F}"/>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281908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70A6-2182-890B-02DF-69C011B89B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2F60852-9260-0512-C8E3-7647FDC771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9FBD16-DCE9-83AE-01E2-E961E7F98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36C5A9-DEEA-DBC7-66E1-81065EC266BE}"/>
              </a:ext>
            </a:extLst>
          </p:cNvPr>
          <p:cNvSpPr>
            <a:spLocks noGrp="1"/>
          </p:cNvSpPr>
          <p:nvPr>
            <p:ph type="dt" sz="half" idx="10"/>
          </p:nvPr>
        </p:nvSpPr>
        <p:spPr/>
        <p:txBody>
          <a:bodyPr/>
          <a:lstStyle/>
          <a:p>
            <a:fld id="{D146A392-9560-9E4B-9954-E50A49278AEC}" type="datetimeFigureOut">
              <a:rPr lang="en-US" smtClean="0"/>
              <a:t>12/1/2022</a:t>
            </a:fld>
            <a:endParaRPr lang="en-US"/>
          </a:p>
        </p:txBody>
      </p:sp>
      <p:sp>
        <p:nvSpPr>
          <p:cNvPr id="6" name="Footer Placeholder 5">
            <a:extLst>
              <a:ext uri="{FF2B5EF4-FFF2-40B4-BE49-F238E27FC236}">
                <a16:creationId xmlns:a16="http://schemas.microsoft.com/office/drawing/2014/main" id="{6221055B-ED3A-58EB-BA98-176C8DC1D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8F257-2738-FEBE-CE11-CE2E7FCCDEE5}"/>
              </a:ext>
            </a:extLst>
          </p:cNvPr>
          <p:cNvSpPr>
            <a:spLocks noGrp="1"/>
          </p:cNvSpPr>
          <p:nvPr>
            <p:ph type="sldNum" sz="quarter" idx="12"/>
          </p:nvPr>
        </p:nvSpPr>
        <p:spPr/>
        <p:txBody>
          <a:bodyPr/>
          <a:lstStyle/>
          <a:p>
            <a:fld id="{BF773F45-458B-0743-B1C7-849EF9E5D056}" type="slidenum">
              <a:rPr lang="en-US" smtClean="0"/>
              <a:t>‹#›</a:t>
            </a:fld>
            <a:endParaRPr lang="en-US"/>
          </a:p>
        </p:txBody>
      </p:sp>
    </p:spTree>
    <p:extLst>
      <p:ext uri="{BB962C8B-B14F-4D97-AF65-F5344CB8AC3E}">
        <p14:creationId xmlns:p14="http://schemas.microsoft.com/office/powerpoint/2010/main" val="318773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CF7DB-E0D2-E1B8-B807-289EB04B6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C6C298-A5A8-2206-F2E1-AE361B4875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E17747-62BC-E0B1-4399-AF87ECF08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6A392-9560-9E4B-9954-E50A49278AEC}" type="datetimeFigureOut">
              <a:rPr lang="en-US" smtClean="0"/>
              <a:t>12/1/2022</a:t>
            </a:fld>
            <a:endParaRPr lang="en-US"/>
          </a:p>
        </p:txBody>
      </p:sp>
      <p:sp>
        <p:nvSpPr>
          <p:cNvPr id="5" name="Footer Placeholder 4">
            <a:extLst>
              <a:ext uri="{FF2B5EF4-FFF2-40B4-BE49-F238E27FC236}">
                <a16:creationId xmlns:a16="http://schemas.microsoft.com/office/drawing/2014/main" id="{96AD59F5-F85E-27CE-A3AF-925386AEF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C523FD-BC4E-28CF-E274-DDFDC9C1A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73F45-458B-0743-B1C7-849EF9E5D056}" type="slidenum">
              <a:rPr lang="en-US" smtClean="0"/>
              <a:t>‹#›</a:t>
            </a:fld>
            <a:endParaRPr lang="en-US"/>
          </a:p>
        </p:txBody>
      </p:sp>
    </p:spTree>
    <p:extLst>
      <p:ext uri="{BB962C8B-B14F-4D97-AF65-F5344CB8AC3E}">
        <p14:creationId xmlns:p14="http://schemas.microsoft.com/office/powerpoint/2010/main" val="1072290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avids@stepsgroup.com.au" TargetMode="External"/><Relationship Id="rId2" Type="http://schemas.openxmlformats.org/officeDocument/2006/relationships/hyperlink" Target="mailto:erin.leif@monash.edu"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disabilityawareness.com.au/elearning/udl-in-tertiary-education/" TargetMode="External"/><Relationship Id="rId4" Type="http://schemas.openxmlformats.org/officeDocument/2006/relationships/hyperlink" Target="mailto:elicia.ford@sydney.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1_7cjmBSy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freestock.com/free-photos/happy-group-students-arms-outdoors-8331689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ABB9B-1773-7AF2-ED42-B40ABD61DB14}"/>
              </a:ext>
            </a:extLst>
          </p:cNvPr>
          <p:cNvSpPr>
            <a:spLocks noGrp="1"/>
          </p:cNvSpPr>
          <p:nvPr>
            <p:ph type="ctrTitle"/>
          </p:nvPr>
        </p:nvSpPr>
        <p:spPr>
          <a:xfrm>
            <a:off x="6443536" y="558800"/>
            <a:ext cx="5329082" cy="3232849"/>
          </a:xfrm>
        </p:spPr>
        <p:txBody>
          <a:bodyPr anchor="b">
            <a:noAutofit/>
          </a:bodyPr>
          <a:lstStyle/>
          <a:p>
            <a:pPr algn="l"/>
            <a:r>
              <a:rPr lang="en-AU" sz="4000" b="1" dirty="0">
                <a:solidFill>
                  <a:schemeClr val="bg1"/>
                </a:solidFill>
                <a:effectLst/>
                <a:latin typeface="Calibri" panose="020F0502020204030204" pitchFamily="34" charset="0"/>
                <a:ea typeface="Calibri" panose="020F0502020204030204" pitchFamily="34" charset="0"/>
              </a:rPr>
              <a:t>Universal Design for Learning as a Facilitator for Improved </a:t>
            </a:r>
            <a:r>
              <a:rPr lang="en-AU" sz="4000" b="1" dirty="0">
                <a:solidFill>
                  <a:schemeClr val="bg1"/>
                </a:solidFill>
                <a:latin typeface="Calibri" panose="020F0502020204030204" pitchFamily="34" charset="0"/>
                <a:ea typeface="Calibri" panose="020F0502020204030204" pitchFamily="34" charset="0"/>
              </a:rPr>
              <a:t>S</a:t>
            </a:r>
            <a:r>
              <a:rPr lang="en-AU" sz="4000" b="1" dirty="0">
                <a:solidFill>
                  <a:schemeClr val="bg1"/>
                </a:solidFill>
                <a:effectLst/>
                <a:latin typeface="Calibri" panose="020F0502020204030204" pitchFamily="34" charset="0"/>
                <a:ea typeface="Calibri" panose="020F0502020204030204" pitchFamily="34" charset="0"/>
              </a:rPr>
              <a:t>tudent </a:t>
            </a:r>
            <a:r>
              <a:rPr lang="en-AU" sz="4000" b="1" dirty="0">
                <a:solidFill>
                  <a:schemeClr val="bg1"/>
                </a:solidFill>
                <a:latin typeface="Calibri" panose="020F0502020204030204" pitchFamily="34" charset="0"/>
                <a:ea typeface="Calibri" panose="020F0502020204030204" pitchFamily="34" charset="0"/>
              </a:rPr>
              <a:t>E</a:t>
            </a:r>
            <a:r>
              <a:rPr lang="en-AU" sz="4000" b="1" dirty="0">
                <a:solidFill>
                  <a:schemeClr val="bg1"/>
                </a:solidFill>
                <a:effectLst/>
                <a:latin typeface="Calibri" panose="020F0502020204030204" pitchFamily="34" charset="0"/>
                <a:ea typeface="Calibri" panose="020F0502020204030204" pitchFamily="34" charset="0"/>
              </a:rPr>
              <a:t>ngagement, Retention, and Success</a:t>
            </a:r>
            <a:endParaRPr lang="en-US" sz="4000" b="1" dirty="0">
              <a:solidFill>
                <a:schemeClr val="bg1"/>
              </a:solidFill>
            </a:endParaRPr>
          </a:p>
        </p:txBody>
      </p:sp>
      <p:sp>
        <p:nvSpPr>
          <p:cNvPr id="3" name="Subtitle 2">
            <a:extLst>
              <a:ext uri="{FF2B5EF4-FFF2-40B4-BE49-F238E27FC236}">
                <a16:creationId xmlns:a16="http://schemas.microsoft.com/office/drawing/2014/main" id="{A17902D7-10CA-DEEF-BF18-1F5B7C251790}"/>
              </a:ext>
            </a:extLst>
          </p:cNvPr>
          <p:cNvSpPr>
            <a:spLocks noGrp="1"/>
          </p:cNvSpPr>
          <p:nvPr>
            <p:ph type="subTitle" idx="1"/>
          </p:nvPr>
        </p:nvSpPr>
        <p:spPr>
          <a:xfrm>
            <a:off x="6443536" y="4350449"/>
            <a:ext cx="5062664" cy="1809051"/>
          </a:xfrm>
        </p:spPr>
        <p:txBody>
          <a:bodyPr anchor="t">
            <a:normAutofit/>
          </a:bodyPr>
          <a:lstStyle/>
          <a:p>
            <a:pPr algn="l"/>
            <a:r>
              <a:rPr lang="en-US" sz="2000">
                <a:solidFill>
                  <a:schemeClr val="bg1"/>
                </a:solidFill>
              </a:rPr>
              <a:t>Dr Erin Leif, Senior Lecturer, Monash University</a:t>
            </a:r>
          </a:p>
          <a:p>
            <a:pPr algn="l"/>
            <a:r>
              <a:rPr lang="en-US" sz="2000">
                <a:solidFill>
                  <a:schemeClr val="bg1"/>
                </a:solidFill>
              </a:rPr>
              <a:t>David Swayn, National Disability Coordination Officer, STEPS Group Australia </a:t>
            </a:r>
          </a:p>
          <a:p>
            <a:pPr algn="l"/>
            <a:r>
              <a:rPr lang="en-US" sz="2000">
                <a:solidFill>
                  <a:schemeClr val="bg1"/>
                </a:solidFill>
              </a:rPr>
              <a:t>Elicia Ford, National Disability Coordination Officer, Centre for Disability Studies</a:t>
            </a:r>
          </a:p>
          <a:p>
            <a:pPr algn="l"/>
            <a:endParaRPr lang="en-US" sz="1100" dirty="0">
              <a:solidFill>
                <a:schemeClr val="bg1"/>
              </a:solidFill>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National Disability Coordination Officer (NDCO) Program logo">
            <a:extLst>
              <a:ext uri="{FF2B5EF4-FFF2-40B4-BE49-F238E27FC236}">
                <a16:creationId xmlns:a16="http://schemas.microsoft.com/office/drawing/2014/main" id="{4F7B4281-355C-FBF9-C9DE-971AC78AEEF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544778" y="558800"/>
            <a:ext cx="4047843" cy="19530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isability Awareness logo">
            <a:extLst>
              <a:ext uri="{FF2B5EF4-FFF2-40B4-BE49-F238E27FC236}">
                <a16:creationId xmlns:a16="http://schemas.microsoft.com/office/drawing/2014/main" id="{1FC15614-4A2E-1000-AC33-9D81EFE2E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7579" y="2924014"/>
            <a:ext cx="2854294" cy="1422104"/>
          </a:xfrm>
          <a:prstGeom prst="rect">
            <a:avLst/>
          </a:prstGeom>
        </p:spPr>
      </p:pic>
      <p:pic>
        <p:nvPicPr>
          <p:cNvPr id="4" name="Picture 2" descr="monash-university-vector-logo | VMIAC">
            <a:extLst>
              <a:ext uri="{FF2B5EF4-FFF2-40B4-BE49-F238E27FC236}">
                <a16:creationId xmlns:a16="http://schemas.microsoft.com/office/drawing/2014/main" id="{742600FF-2277-E21B-F045-D329349DB8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551408"/>
            <a:ext cx="2374726" cy="131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6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D91-9C51-B1FF-4155-87989CFA0350}"/>
              </a:ext>
            </a:extLst>
          </p:cNvPr>
          <p:cNvSpPr>
            <a:spLocks noGrp="1"/>
          </p:cNvSpPr>
          <p:nvPr>
            <p:ph type="title"/>
          </p:nvPr>
        </p:nvSpPr>
        <p:spPr>
          <a:xfrm>
            <a:off x="481013" y="3752849"/>
            <a:ext cx="3290887" cy="2452687"/>
          </a:xfrm>
        </p:spPr>
        <p:txBody>
          <a:bodyPr anchor="ctr">
            <a:normAutofit/>
          </a:bodyPr>
          <a:lstStyle/>
          <a:p>
            <a:r>
              <a:rPr lang="en-AU" sz="3600" b="1" dirty="0"/>
              <a:t>Systematic Review: Findings</a:t>
            </a:r>
            <a:endParaRPr lang="en-US" sz="3600" b="1" dirty="0"/>
          </a:p>
        </p:txBody>
      </p:sp>
      <p:pic>
        <p:nvPicPr>
          <p:cNvPr id="5" name="Picture 4" descr="A group of students studying around a table using laptops.">
            <a:extLst>
              <a:ext uri="{FF2B5EF4-FFF2-40B4-BE49-F238E27FC236}">
                <a16:creationId xmlns:a16="http://schemas.microsoft.com/office/drawing/2014/main" id="{FA854F9B-312B-70B3-B441-6D4576A815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FC119CF-E2ED-5B06-DF17-003AF24E91E1}"/>
              </a:ext>
            </a:extLst>
          </p:cNvPr>
          <p:cNvSpPr>
            <a:spLocks noGrp="1"/>
          </p:cNvSpPr>
          <p:nvPr>
            <p:ph idx="1"/>
          </p:nvPr>
        </p:nvSpPr>
        <p:spPr>
          <a:xfrm>
            <a:off x="4223982" y="3752850"/>
            <a:ext cx="7485413" cy="2452687"/>
          </a:xfrm>
        </p:spPr>
        <p:txBody>
          <a:bodyPr anchor="ctr">
            <a:normAutofit/>
          </a:bodyPr>
          <a:lstStyle/>
          <a:p>
            <a:r>
              <a:rPr lang="en-US" sz="1800" dirty="0"/>
              <a:t>A lack of evidence available on the use of UDL in tertiary level education in Australia</a:t>
            </a:r>
          </a:p>
          <a:p>
            <a:r>
              <a:rPr lang="en-US" sz="1800" dirty="0"/>
              <a:t>International examples </a:t>
            </a:r>
            <a:r>
              <a:rPr lang="en-AU" sz="1800" dirty="0"/>
              <a:t>show support for whole of institution approaches</a:t>
            </a:r>
          </a:p>
          <a:p>
            <a:r>
              <a:rPr lang="en-AU" sz="1800" dirty="0"/>
              <a:t>Students and UDL - mostly report high levels of satisfaction with course content, learning experience and staff</a:t>
            </a:r>
          </a:p>
          <a:p>
            <a:endParaRPr lang="en-US" sz="1800" dirty="0"/>
          </a:p>
        </p:txBody>
      </p:sp>
    </p:spTree>
    <p:extLst>
      <p:ext uri="{BB962C8B-B14F-4D97-AF65-F5344CB8AC3E}">
        <p14:creationId xmlns:p14="http://schemas.microsoft.com/office/powerpoint/2010/main" val="318114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69434-2287-02A2-6D52-117A0DA11D31}"/>
              </a:ext>
            </a:extLst>
          </p:cNvPr>
          <p:cNvSpPr>
            <a:spLocks noGrp="1"/>
          </p:cNvSpPr>
          <p:nvPr>
            <p:ph type="title"/>
          </p:nvPr>
        </p:nvSpPr>
        <p:spPr>
          <a:xfrm>
            <a:off x="838201" y="365125"/>
            <a:ext cx="5251316" cy="1807305"/>
          </a:xfrm>
        </p:spPr>
        <p:txBody>
          <a:bodyPr>
            <a:normAutofit/>
          </a:bodyPr>
          <a:lstStyle/>
          <a:p>
            <a:r>
              <a:rPr lang="en-AU" b="1" dirty="0"/>
              <a:t>Systematic Review: Recommendations</a:t>
            </a:r>
            <a:endParaRPr lang="en-US" b="1" dirty="0"/>
          </a:p>
        </p:txBody>
      </p:sp>
      <p:sp>
        <p:nvSpPr>
          <p:cNvPr id="3" name="Content Placeholder 2">
            <a:extLst>
              <a:ext uri="{FF2B5EF4-FFF2-40B4-BE49-F238E27FC236}">
                <a16:creationId xmlns:a16="http://schemas.microsoft.com/office/drawing/2014/main" id="{ACD6C5D6-6870-64C3-1FF7-A954923F2CFC}"/>
              </a:ext>
            </a:extLst>
          </p:cNvPr>
          <p:cNvSpPr>
            <a:spLocks noGrp="1"/>
          </p:cNvSpPr>
          <p:nvPr>
            <p:ph idx="1"/>
          </p:nvPr>
        </p:nvSpPr>
        <p:spPr>
          <a:xfrm>
            <a:off x="838200" y="2333297"/>
            <a:ext cx="4619621" cy="3843666"/>
          </a:xfrm>
        </p:spPr>
        <p:txBody>
          <a:bodyPr>
            <a:normAutofit/>
          </a:bodyPr>
          <a:lstStyle/>
          <a:p>
            <a:r>
              <a:rPr lang="en-US" sz="2000"/>
              <a:t>Training in UDL should be a requirement for all staff </a:t>
            </a:r>
          </a:p>
          <a:p>
            <a:r>
              <a:rPr lang="en-US" sz="2000"/>
              <a:t>Tertiary education institutes should commit to the application of UDL in strategy and policy</a:t>
            </a:r>
          </a:p>
          <a:p>
            <a:r>
              <a:rPr lang="en-AU" sz="2000"/>
              <a:t>Supported by a coordinated and strategic sector approach</a:t>
            </a:r>
          </a:p>
          <a:p>
            <a:endParaRPr lang="en-US" sz="2000" dirty="0"/>
          </a:p>
        </p:txBody>
      </p:sp>
      <p:pic>
        <p:nvPicPr>
          <p:cNvPr id="5" name="Picture 4" descr="Two staff or students working together in a university library.">
            <a:extLst>
              <a:ext uri="{FF2B5EF4-FFF2-40B4-BE49-F238E27FC236}">
                <a16:creationId xmlns:a16="http://schemas.microsoft.com/office/drawing/2014/main" id="{57FB984B-9649-E3BE-A74F-DCE826DB4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4037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CA4CE-024E-CEA6-949C-7B82A653BC1E}"/>
              </a:ext>
            </a:extLst>
          </p:cNvPr>
          <p:cNvSpPr>
            <a:spLocks noGrp="1"/>
          </p:cNvSpPr>
          <p:nvPr>
            <p:ph type="title"/>
          </p:nvPr>
        </p:nvSpPr>
        <p:spPr>
          <a:xfrm>
            <a:off x="1271588" y="662400"/>
            <a:ext cx="10055721" cy="1325563"/>
          </a:xfrm>
        </p:spPr>
        <p:txBody>
          <a:bodyPr anchor="t">
            <a:normAutofit/>
          </a:bodyPr>
          <a:lstStyle/>
          <a:p>
            <a:r>
              <a:rPr lang="en-US" b="1" dirty="0"/>
              <a:t>Actioning the Recommendations</a:t>
            </a:r>
          </a:p>
        </p:txBody>
      </p:sp>
      <p:grpSp>
        <p:nvGrpSpPr>
          <p:cNvPr id="18" name="Group 17">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9"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0"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11" name="Content Placeholder 2">
            <a:extLst>
              <a:ext uri="{FF2B5EF4-FFF2-40B4-BE49-F238E27FC236}">
                <a16:creationId xmlns:a16="http://schemas.microsoft.com/office/drawing/2014/main" id="{5741C81F-E1A4-26EE-30F3-FD6054AC405A}"/>
              </a:ext>
            </a:extLst>
          </p:cNvPr>
          <p:cNvSpPr>
            <a:spLocks noGrp="1"/>
          </p:cNvSpPr>
          <p:nvPr>
            <p:ph idx="1"/>
          </p:nvPr>
        </p:nvSpPr>
        <p:spPr>
          <a:xfrm>
            <a:off x="1254892" y="1864426"/>
            <a:ext cx="10089112" cy="4203865"/>
          </a:xfrm>
        </p:spPr>
        <p:txBody>
          <a:bodyPr>
            <a:noAutofit/>
          </a:bodyPr>
          <a:lstStyle/>
          <a:p>
            <a:pPr marL="342900" lvl="0" indent="-342900">
              <a:buSzPts val="1000"/>
              <a:buFont typeface="Symbol" pitchFamily="2" charset="2"/>
              <a:buChar char=""/>
              <a:tabLst>
                <a:tab pos="457200" algn="l"/>
              </a:tabLst>
            </a:pPr>
            <a:r>
              <a:rPr lang="en-AU" sz="2400" dirty="0">
                <a:effectLst/>
                <a:latin typeface="Calibri" panose="020F0502020204030204" pitchFamily="34" charset="0"/>
                <a:ea typeface="Times New Roman" panose="02020603050405020304" pitchFamily="18" charset="0"/>
              </a:rPr>
              <a:t>Advisory group established who worked together to develop an introductory eLearn focusing on understanding and implementing UDL in tertiary education</a:t>
            </a:r>
          </a:p>
          <a:p>
            <a:pPr marL="342900" lvl="0" indent="-342900">
              <a:buSzPts val="1000"/>
              <a:buFont typeface="Symbol" pitchFamily="2" charset="2"/>
              <a:buChar char=""/>
              <a:tabLst>
                <a:tab pos="457200" algn="l"/>
              </a:tabLst>
            </a:pPr>
            <a:r>
              <a:rPr lang="en-AU" sz="2400" dirty="0">
                <a:latin typeface="Calibri" panose="020F0502020204030204" pitchFamily="34" charset="0"/>
                <a:ea typeface="Times New Roman" panose="02020603050405020304" pitchFamily="18" charset="0"/>
              </a:rPr>
              <a:t>A Community of Practice established which focuses on implementing a whole-of-institution approach to UDL.</a:t>
            </a:r>
          </a:p>
          <a:p>
            <a:pPr marL="342900" lvl="0" indent="-342900">
              <a:buSzPts val="1000"/>
              <a:buFont typeface="Symbol" pitchFamily="2" charset="2"/>
              <a:buChar char=""/>
              <a:tabLst>
                <a:tab pos="457200" algn="l"/>
              </a:tabLst>
            </a:pPr>
            <a:r>
              <a:rPr lang="en-AU" sz="2400" dirty="0">
                <a:latin typeface="Calibri" panose="020F0502020204030204" pitchFamily="34" charset="0"/>
                <a:ea typeface="Times New Roman" panose="02020603050405020304" pitchFamily="18" charset="0"/>
              </a:rPr>
              <a:t>Dedicated UDL webpages </a:t>
            </a:r>
          </a:p>
          <a:p>
            <a:pPr marL="342900" lvl="0" indent="-342900">
              <a:buSzPts val="1000"/>
              <a:buFont typeface="Symbol" pitchFamily="2" charset="2"/>
              <a:buChar char=""/>
              <a:tabLst>
                <a:tab pos="457200" algn="l"/>
              </a:tabLst>
            </a:pPr>
            <a:r>
              <a:rPr lang="en-AU" sz="2400" dirty="0">
                <a:latin typeface="Calibri" panose="020F0502020204030204" pitchFamily="34" charset="0"/>
                <a:ea typeface="Times New Roman" panose="02020603050405020304" pitchFamily="18" charset="0"/>
              </a:rPr>
              <a:t>R</a:t>
            </a:r>
            <a:r>
              <a:rPr lang="en-AU" sz="2400" dirty="0">
                <a:effectLst/>
                <a:latin typeface="Calibri" panose="020F0502020204030204" pitchFamily="34" charset="0"/>
                <a:ea typeface="Times New Roman" panose="02020603050405020304" pitchFamily="18" charset="0"/>
              </a:rPr>
              <a:t>egular UDL e-newsletter</a:t>
            </a:r>
          </a:p>
          <a:p>
            <a:pPr marL="342900" lvl="0" indent="-342900">
              <a:buSzPts val="1000"/>
              <a:buFont typeface="Symbol" pitchFamily="2" charset="2"/>
              <a:buChar char=""/>
              <a:tabLst>
                <a:tab pos="457200" algn="l"/>
              </a:tabLst>
            </a:pPr>
            <a:r>
              <a:rPr lang="en-AU" sz="2400" dirty="0">
                <a:latin typeface="Calibri" panose="020F0502020204030204" pitchFamily="34" charset="0"/>
                <a:ea typeface="Times New Roman" panose="02020603050405020304" pitchFamily="18" charset="0"/>
              </a:rPr>
              <a:t>Masterclass with Frederic </a:t>
            </a:r>
            <a:r>
              <a:rPr lang="en-AU" sz="2400" dirty="0" err="1">
                <a:latin typeface="Calibri" panose="020F0502020204030204" pitchFamily="34" charset="0"/>
                <a:ea typeface="Times New Roman" panose="02020603050405020304" pitchFamily="18" charset="0"/>
              </a:rPr>
              <a:t>Fovet</a:t>
            </a:r>
            <a:r>
              <a:rPr lang="en-AU" sz="2400" dirty="0">
                <a:latin typeface="Calibri" panose="020F0502020204030204" pitchFamily="34" charset="0"/>
                <a:ea typeface="Times New Roman" panose="02020603050405020304" pitchFamily="18" charset="0"/>
              </a:rPr>
              <a:t> on Monday 12</a:t>
            </a:r>
            <a:r>
              <a:rPr lang="en-AU" sz="2400" baseline="30000" dirty="0">
                <a:latin typeface="Calibri" panose="020F0502020204030204" pitchFamily="34" charset="0"/>
                <a:ea typeface="Times New Roman" panose="02020603050405020304" pitchFamily="18" charset="0"/>
              </a:rPr>
              <a:t>th</a:t>
            </a:r>
            <a:r>
              <a:rPr lang="en-AU" sz="2400" dirty="0">
                <a:latin typeface="Calibri" panose="020F0502020204030204" pitchFamily="34" charset="0"/>
                <a:ea typeface="Times New Roman" panose="02020603050405020304" pitchFamily="18" charset="0"/>
              </a:rPr>
              <a:t> December.</a:t>
            </a:r>
            <a:endParaRPr lang="en-AU" sz="2400" dirty="0">
              <a:effectLst/>
              <a:latin typeface="Calibri" panose="020F0502020204030204" pitchFamily="34" charset="0"/>
              <a:ea typeface="Times New Roman" panose="02020603050405020304" pitchFamily="18" charset="0"/>
            </a:endParaRPr>
          </a:p>
          <a:p>
            <a:pPr marL="342900" lvl="0" indent="-342900">
              <a:buSzPts val="1000"/>
              <a:buFont typeface="Symbol" pitchFamily="2" charset="2"/>
              <a:buChar char=""/>
              <a:tabLst>
                <a:tab pos="457200" algn="l"/>
              </a:tabLst>
            </a:pPr>
            <a:endParaRPr lang="en-AU" sz="2000" dirty="0">
              <a:solidFill>
                <a:schemeClr val="tx1">
                  <a:alpha val="60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2617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C66CD-3BE0-A1EA-B436-1A0081B70BC2}"/>
              </a:ext>
            </a:extLst>
          </p:cNvPr>
          <p:cNvSpPr>
            <a:spLocks noGrp="1"/>
          </p:cNvSpPr>
          <p:nvPr>
            <p:ph type="title"/>
          </p:nvPr>
        </p:nvSpPr>
        <p:spPr>
          <a:xfrm>
            <a:off x="765051" y="662399"/>
            <a:ext cx="6015897" cy="1880385"/>
          </a:xfrm>
        </p:spPr>
        <p:txBody>
          <a:bodyPr anchor="t">
            <a:normAutofit fontScale="90000"/>
          </a:bodyPr>
          <a:lstStyle/>
          <a:p>
            <a:r>
              <a:rPr lang="en-AU" b="1" dirty="0">
                <a:effectLst/>
                <a:ea typeface="Times New Roman" panose="02020603050405020304" pitchFamily="18" charset="0"/>
              </a:rPr>
              <a:t>Provocations and Practice </a:t>
            </a:r>
            <a:r>
              <a:rPr lang="en-AU" b="1" dirty="0">
                <a:ea typeface="Times New Roman" panose="02020603050405020304" pitchFamily="18" charset="0"/>
              </a:rPr>
              <a:t>C</a:t>
            </a:r>
            <a:r>
              <a:rPr lang="en-AU" b="1" dirty="0">
                <a:effectLst/>
                <a:ea typeface="Times New Roman" panose="02020603050405020304" pitchFamily="18" charset="0"/>
              </a:rPr>
              <a:t>hallenges</a:t>
            </a:r>
            <a:br>
              <a:rPr lang="en-AU" sz="4000" b="1" dirty="0">
                <a:effectLst/>
                <a:ea typeface="Times New Roman" panose="02020603050405020304" pitchFamily="18" charset="0"/>
              </a:rPr>
            </a:br>
            <a:br>
              <a:rPr lang="en-AU" sz="4000" b="1" dirty="0">
                <a:effectLst/>
                <a:ea typeface="Times New Roman" panose="02020603050405020304" pitchFamily="18" charset="0"/>
              </a:rPr>
            </a:br>
            <a:br>
              <a:rPr lang="en-AU" sz="4000" dirty="0">
                <a:effectLst/>
                <a:latin typeface="Calibri" panose="020F0502020204030204" pitchFamily="34" charset="0"/>
                <a:ea typeface="Calibri" panose="020F0502020204030204" pitchFamily="34" charset="0"/>
              </a:rPr>
            </a:br>
            <a:endParaRPr lang="en-US" sz="4000" dirty="0"/>
          </a:p>
        </p:txBody>
      </p:sp>
      <p:sp>
        <p:nvSpPr>
          <p:cNvPr id="3" name="Content Placeholder 2">
            <a:extLst>
              <a:ext uri="{FF2B5EF4-FFF2-40B4-BE49-F238E27FC236}">
                <a16:creationId xmlns:a16="http://schemas.microsoft.com/office/drawing/2014/main" id="{211F7797-76DB-83E2-1FA3-EFB44D2CAC9D}"/>
              </a:ext>
            </a:extLst>
          </p:cNvPr>
          <p:cNvSpPr>
            <a:spLocks noGrp="1"/>
          </p:cNvSpPr>
          <p:nvPr>
            <p:ph idx="1"/>
          </p:nvPr>
        </p:nvSpPr>
        <p:spPr>
          <a:xfrm>
            <a:off x="686958" y="3205183"/>
            <a:ext cx="6015897" cy="2919046"/>
          </a:xfrm>
        </p:spPr>
        <p:txBody>
          <a:bodyPr>
            <a:normAutofit/>
          </a:bodyPr>
          <a:lstStyle/>
          <a:p>
            <a:r>
              <a:rPr lang="en-US" sz="2400" dirty="0"/>
              <a:t>What is your/your team/your university’s level of familiarity/experience with UDL?</a:t>
            </a:r>
          </a:p>
          <a:p>
            <a:r>
              <a:rPr lang="en-US" sz="2400" dirty="0"/>
              <a:t>Who is responsible for implementation of UDL?</a:t>
            </a:r>
          </a:p>
          <a:p>
            <a:r>
              <a:rPr lang="en-US" sz="2400" dirty="0"/>
              <a:t>Consider: Have attitudes towards inclusion been positively or negatively affected by the shifts occurring due to the pandemic?</a:t>
            </a:r>
          </a:p>
          <a:p>
            <a:pPr marL="0" indent="0">
              <a:buNone/>
            </a:pPr>
            <a:endParaRPr lang="en-US" sz="2000" dirty="0">
              <a:solidFill>
                <a:schemeClr val="tx1">
                  <a:alpha val="60000"/>
                </a:schemeClr>
              </a:solidFill>
            </a:endParaRPr>
          </a:p>
        </p:txBody>
      </p:sp>
      <p:pic>
        <p:nvPicPr>
          <p:cNvPr id="15" name="Picture 14">
            <a:extLst>
              <a:ext uri="{FF2B5EF4-FFF2-40B4-BE49-F238E27FC236}">
                <a16:creationId xmlns:a16="http://schemas.microsoft.com/office/drawing/2014/main" id="{87A42FAD-4E5D-E9E0-FABE-25D4C027F7F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spTree>
    <p:extLst>
      <p:ext uri="{BB962C8B-B14F-4D97-AF65-F5344CB8AC3E}">
        <p14:creationId xmlns:p14="http://schemas.microsoft.com/office/powerpoint/2010/main" val="83747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F256-91E1-7EB7-AC58-F513C13F0A3E}"/>
              </a:ext>
            </a:extLst>
          </p:cNvPr>
          <p:cNvSpPr>
            <a:spLocks noGrp="1"/>
          </p:cNvSpPr>
          <p:nvPr>
            <p:ph type="title"/>
          </p:nvPr>
        </p:nvSpPr>
        <p:spPr/>
        <p:txBody>
          <a:bodyPr>
            <a:normAutofit/>
          </a:bodyPr>
          <a:lstStyle/>
          <a:p>
            <a:r>
              <a:rPr lang="en-AU" sz="4000" b="1">
                <a:ea typeface="Calibri" panose="020F0502020204030204" pitchFamily="34" charset="0"/>
              </a:rPr>
              <a:t>Integrating UDL within your institutional structures and policies</a:t>
            </a:r>
            <a:endParaRPr lang="en-US" sz="4000" dirty="0"/>
          </a:p>
        </p:txBody>
      </p:sp>
      <p:graphicFrame>
        <p:nvGraphicFramePr>
          <p:cNvPr id="8" name="Content Placeholder 5" descr="The Case for Change&#10;&#10;Student Voice: Co-led, co-designed and student-centred&#10;&#10;An Equity Informed and Impactful Approach&#10;">
            <a:extLst>
              <a:ext uri="{FF2B5EF4-FFF2-40B4-BE49-F238E27FC236}">
                <a16:creationId xmlns:a16="http://schemas.microsoft.com/office/drawing/2014/main" id="{EC0F627D-66D2-1ADB-30A8-FE3E815B3AE4}"/>
              </a:ext>
            </a:extLst>
          </p:cNvPr>
          <p:cNvGraphicFramePr>
            <a:graphicFrameLocks noGrp="1"/>
          </p:cNvGraphicFramePr>
          <p:nvPr>
            <p:ph idx="1"/>
            <p:extLst>
              <p:ext uri="{D42A27DB-BD31-4B8C-83A1-F6EECF244321}">
                <p14:modId xmlns:p14="http://schemas.microsoft.com/office/powerpoint/2010/main" val="23984082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96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F44AC-52E5-F6F0-134B-6B8F9B35E532}"/>
              </a:ext>
            </a:extLst>
          </p:cNvPr>
          <p:cNvSpPr>
            <a:spLocks noGrp="1"/>
          </p:cNvSpPr>
          <p:nvPr>
            <p:ph type="title"/>
          </p:nvPr>
        </p:nvSpPr>
        <p:spPr>
          <a:xfrm>
            <a:off x="838200" y="963507"/>
            <a:ext cx="3494362" cy="4930986"/>
          </a:xfrm>
        </p:spPr>
        <p:txBody>
          <a:bodyPr>
            <a:normAutofit/>
          </a:bodyPr>
          <a:lstStyle/>
          <a:p>
            <a:pPr algn="r"/>
            <a:r>
              <a:rPr lang="en-US" b="1">
                <a:solidFill>
                  <a:schemeClr val="accent1"/>
                </a:solidFill>
              </a:rPr>
              <a:t>Practical ways to start:</a:t>
            </a:r>
            <a:br>
              <a:rPr lang="en-US">
                <a:solidFill>
                  <a:schemeClr val="accent1"/>
                </a:solidFill>
              </a:rPr>
            </a:br>
            <a:r>
              <a:rPr lang="en-US" b="1">
                <a:solidFill>
                  <a:schemeClr val="accent1"/>
                </a:solidFill>
              </a:rPr>
              <a:t>Pinch Points and Plus Ones</a:t>
            </a:r>
          </a:p>
        </p:txBody>
      </p:sp>
      <p:cxnSp>
        <p:nvCxnSpPr>
          <p:cNvPr id="25" name="Straight Connector 17">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A75EC5-B436-840E-6A77-1602400DDF30}"/>
              </a:ext>
            </a:extLst>
          </p:cNvPr>
          <p:cNvSpPr>
            <a:spLocks noGrp="1"/>
          </p:cNvSpPr>
          <p:nvPr>
            <p:ph sz="half" idx="1"/>
          </p:nvPr>
        </p:nvSpPr>
        <p:spPr>
          <a:xfrm>
            <a:off x="4976030" y="832338"/>
            <a:ext cx="6250940" cy="2596661"/>
          </a:xfrm>
        </p:spPr>
        <p:txBody>
          <a:bodyPr anchor="b">
            <a:normAutofit fontScale="85000" lnSpcReduction="20000"/>
          </a:bodyPr>
          <a:lstStyle/>
          <a:p>
            <a:endParaRPr lang="en-US" sz="1100" dirty="0"/>
          </a:p>
          <a:p>
            <a:endParaRPr lang="en-US" sz="1100" dirty="0"/>
          </a:p>
          <a:p>
            <a:r>
              <a:rPr lang="en-US" sz="1900" dirty="0"/>
              <a:t>A “pinch point” is a persistent source of struggle or confusion for students</a:t>
            </a:r>
          </a:p>
          <a:p>
            <a:r>
              <a:rPr lang="en-US" sz="1900" dirty="0"/>
              <a:t>To identify pinch points, think about:</a:t>
            </a:r>
          </a:p>
          <a:p>
            <a:pPr lvl="1" fontAlgn="base"/>
            <a:r>
              <a:rPr lang="en-AU" sz="1900" b="0" i="0" dirty="0">
                <a:effectLst/>
              </a:rPr>
              <a:t>What we know about our students?</a:t>
            </a:r>
          </a:p>
          <a:p>
            <a:pPr lvl="1" fontAlgn="base"/>
            <a:r>
              <a:rPr lang="en-AU" sz="1900" b="0" i="0" dirty="0">
                <a:effectLst/>
              </a:rPr>
              <a:t>What do we need our students to know?</a:t>
            </a:r>
          </a:p>
          <a:p>
            <a:pPr lvl="1"/>
            <a:r>
              <a:rPr lang="en-US" sz="1900" dirty="0"/>
              <a:t>Where do our students always have questions?</a:t>
            </a:r>
          </a:p>
          <a:p>
            <a:pPr lvl="1"/>
            <a:r>
              <a:rPr lang="en-AU" sz="1900" dirty="0"/>
              <a:t>At what points in the student lifecycle do students fail, withdraw or disengage?</a:t>
            </a:r>
            <a:endParaRPr lang="en-US" sz="1900" dirty="0"/>
          </a:p>
          <a:p>
            <a:pPr lvl="1"/>
            <a:r>
              <a:rPr lang="en-US" sz="1900" dirty="0"/>
              <a:t>What are the potential barriers for students?</a:t>
            </a:r>
          </a:p>
          <a:p>
            <a:pPr lvl="1"/>
            <a:endParaRPr lang="en-US" sz="1100" dirty="0"/>
          </a:p>
        </p:txBody>
      </p:sp>
      <p:sp>
        <p:nvSpPr>
          <p:cNvPr id="4" name="Content Placeholder 3">
            <a:extLst>
              <a:ext uri="{FF2B5EF4-FFF2-40B4-BE49-F238E27FC236}">
                <a16:creationId xmlns:a16="http://schemas.microsoft.com/office/drawing/2014/main" id="{B4714D8B-4249-2172-E084-C42133E1F499}"/>
              </a:ext>
            </a:extLst>
          </p:cNvPr>
          <p:cNvSpPr>
            <a:spLocks noGrp="1"/>
          </p:cNvSpPr>
          <p:nvPr>
            <p:ph sz="half" idx="2"/>
          </p:nvPr>
        </p:nvSpPr>
        <p:spPr>
          <a:xfrm>
            <a:off x="4976029" y="3831165"/>
            <a:ext cx="6250940" cy="2304628"/>
          </a:xfrm>
        </p:spPr>
        <p:txBody>
          <a:bodyPr>
            <a:normAutofit fontScale="85000" lnSpcReduction="20000"/>
          </a:bodyPr>
          <a:lstStyle/>
          <a:p>
            <a:endParaRPr lang="en-US" sz="1700" dirty="0"/>
          </a:p>
          <a:p>
            <a:r>
              <a:rPr lang="en-US" sz="1900" dirty="0"/>
              <a:t>A “plus one” is the one thing we can do or change to universally support our students</a:t>
            </a:r>
          </a:p>
          <a:p>
            <a:r>
              <a:rPr lang="en-US" sz="1900" dirty="0"/>
              <a:t>Some example plus ones might include:</a:t>
            </a:r>
          </a:p>
          <a:p>
            <a:pPr lvl="1"/>
            <a:r>
              <a:rPr lang="en-US" sz="1900" dirty="0"/>
              <a:t>Check my online materials for accessibility</a:t>
            </a:r>
          </a:p>
          <a:p>
            <a:pPr lvl="1"/>
            <a:r>
              <a:rPr lang="en-US" sz="1900" dirty="0"/>
              <a:t>Provide information in more than one format</a:t>
            </a:r>
          </a:p>
          <a:p>
            <a:pPr lvl="1"/>
            <a:r>
              <a:rPr lang="en-US" sz="1900" dirty="0"/>
              <a:t>Make the why of learning more explicit</a:t>
            </a:r>
          </a:p>
        </p:txBody>
      </p:sp>
    </p:spTree>
    <p:extLst>
      <p:ext uri="{BB962C8B-B14F-4D97-AF65-F5344CB8AC3E}">
        <p14:creationId xmlns:p14="http://schemas.microsoft.com/office/powerpoint/2010/main" val="116791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C66CD-3BE0-A1EA-B436-1A0081B70BC2}"/>
              </a:ext>
            </a:extLst>
          </p:cNvPr>
          <p:cNvSpPr>
            <a:spLocks noGrp="1"/>
          </p:cNvSpPr>
          <p:nvPr>
            <p:ph type="title"/>
          </p:nvPr>
        </p:nvSpPr>
        <p:spPr>
          <a:xfrm>
            <a:off x="765051" y="662400"/>
            <a:ext cx="6015897" cy="1492132"/>
          </a:xfrm>
        </p:spPr>
        <p:txBody>
          <a:bodyPr anchor="t">
            <a:normAutofit/>
          </a:bodyPr>
          <a:lstStyle/>
          <a:p>
            <a:r>
              <a:rPr lang="en-AU" sz="3400" b="1">
                <a:effectLst/>
                <a:ea typeface="Times New Roman" panose="02020603050405020304" pitchFamily="18" charset="0"/>
              </a:rPr>
              <a:t>Further Provocations and Practice </a:t>
            </a:r>
            <a:r>
              <a:rPr lang="en-AU" sz="3400" b="1">
                <a:ea typeface="Times New Roman" panose="02020603050405020304" pitchFamily="18" charset="0"/>
              </a:rPr>
              <a:t>C</a:t>
            </a:r>
            <a:r>
              <a:rPr lang="en-AU" sz="3400" b="1">
                <a:effectLst/>
                <a:ea typeface="Times New Roman" panose="02020603050405020304" pitchFamily="18" charset="0"/>
              </a:rPr>
              <a:t>hallenges</a:t>
            </a:r>
            <a:br>
              <a:rPr lang="en-AU" sz="3400">
                <a:effectLst/>
                <a:latin typeface="Calibri" panose="020F0502020204030204" pitchFamily="34" charset="0"/>
                <a:ea typeface="Calibri" panose="020F0502020204030204" pitchFamily="34" charset="0"/>
              </a:rPr>
            </a:br>
            <a:endParaRPr lang="en-US" sz="3400"/>
          </a:p>
        </p:txBody>
      </p:sp>
      <p:sp>
        <p:nvSpPr>
          <p:cNvPr id="3" name="Content Placeholder 2">
            <a:extLst>
              <a:ext uri="{FF2B5EF4-FFF2-40B4-BE49-F238E27FC236}">
                <a16:creationId xmlns:a16="http://schemas.microsoft.com/office/drawing/2014/main" id="{211F7797-76DB-83E2-1FA3-EFB44D2CAC9D}"/>
              </a:ext>
            </a:extLst>
          </p:cNvPr>
          <p:cNvSpPr>
            <a:spLocks noGrp="1"/>
          </p:cNvSpPr>
          <p:nvPr>
            <p:ph idx="1"/>
          </p:nvPr>
        </p:nvSpPr>
        <p:spPr>
          <a:xfrm>
            <a:off x="765051" y="2286000"/>
            <a:ext cx="6015897" cy="3844800"/>
          </a:xfrm>
        </p:spPr>
        <p:txBody>
          <a:bodyPr>
            <a:normAutofit/>
          </a:bodyPr>
          <a:lstStyle/>
          <a:p>
            <a:r>
              <a:rPr lang="en-US" sz="2400" dirty="0"/>
              <a:t>How might learning analytics data inform a systems approach to UDL implementation?</a:t>
            </a:r>
          </a:p>
          <a:p>
            <a:r>
              <a:rPr lang="en-US" sz="2400" dirty="0"/>
              <a:t>What existing systems, structures and policies does your university already have to support a UDL approach (e.g., Disability Inclusion Action Plans, strategic plan objectives, Widening Participation priorities and KPIs, equity and accessibility champions)?</a:t>
            </a:r>
          </a:p>
          <a:p>
            <a:endParaRPr lang="en-US" sz="2000" dirty="0">
              <a:solidFill>
                <a:schemeClr val="tx1">
                  <a:alpha val="60000"/>
                </a:schemeClr>
              </a:solidFill>
            </a:endParaRPr>
          </a:p>
          <a:p>
            <a:endParaRPr lang="en-US" sz="2000" dirty="0">
              <a:solidFill>
                <a:schemeClr val="tx1">
                  <a:alpha val="60000"/>
                </a:schemeClr>
              </a:solidFill>
            </a:endParaRPr>
          </a:p>
          <a:p>
            <a:endParaRPr lang="en-US" sz="2000" dirty="0">
              <a:solidFill>
                <a:schemeClr val="tx1">
                  <a:alpha val="60000"/>
                </a:schemeClr>
              </a:solidFill>
            </a:endParaRPr>
          </a:p>
        </p:txBody>
      </p:sp>
      <p:pic>
        <p:nvPicPr>
          <p:cNvPr id="15" name="Picture 14">
            <a:extLst>
              <a:ext uri="{FF2B5EF4-FFF2-40B4-BE49-F238E27FC236}">
                <a16:creationId xmlns:a16="http://schemas.microsoft.com/office/drawing/2014/main" id="{87A42FAD-4E5D-E9E0-FABE-25D4C027F7F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spTree>
    <p:extLst>
      <p:ext uri="{BB962C8B-B14F-4D97-AF65-F5344CB8AC3E}">
        <p14:creationId xmlns:p14="http://schemas.microsoft.com/office/powerpoint/2010/main" val="426378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C847-2C4A-DA85-C673-28A1F8B68FFD}"/>
              </a:ext>
            </a:extLst>
          </p:cNvPr>
          <p:cNvSpPr>
            <a:spLocks noGrp="1"/>
          </p:cNvSpPr>
          <p:nvPr>
            <p:ph type="title"/>
          </p:nvPr>
        </p:nvSpPr>
        <p:spPr>
          <a:xfrm>
            <a:off x="1047280" y="459693"/>
            <a:ext cx="10306520" cy="1325563"/>
          </a:xfrm>
        </p:spPr>
        <p:txBody>
          <a:bodyPr vert="horz" lIns="91440" tIns="45720" rIns="91440" bIns="45720" rtlCol="0" anchor="ctr">
            <a:normAutofit/>
          </a:bodyPr>
          <a:lstStyle/>
          <a:p>
            <a:r>
              <a:rPr lang="en-US" sz="4000" b="1" dirty="0"/>
              <a:t>Stay in touch and continue your UDL learning</a:t>
            </a:r>
          </a:p>
        </p:txBody>
      </p:sp>
      <p:sp>
        <p:nvSpPr>
          <p:cNvPr id="5" name="Content Placeholder 6">
            <a:extLst>
              <a:ext uri="{FF2B5EF4-FFF2-40B4-BE49-F238E27FC236}">
                <a16:creationId xmlns:a16="http://schemas.microsoft.com/office/drawing/2014/main" id="{5175914F-A480-2621-C9E3-9BD987F95081}"/>
              </a:ext>
            </a:extLst>
          </p:cNvPr>
          <p:cNvSpPr txBox="1">
            <a:spLocks/>
          </p:cNvSpPr>
          <p:nvPr/>
        </p:nvSpPr>
        <p:spPr>
          <a:xfrm>
            <a:off x="838200" y="2085368"/>
            <a:ext cx="4640249" cy="41376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Dr Erin Leif</a:t>
            </a:r>
          </a:p>
          <a:p>
            <a:r>
              <a:rPr lang="en-US" sz="1800" b="1" dirty="0"/>
              <a:t>Ph: </a:t>
            </a:r>
            <a:r>
              <a:rPr lang="en-US" sz="1800" dirty="0"/>
              <a:t>+61 3 99052808</a:t>
            </a:r>
          </a:p>
          <a:p>
            <a:r>
              <a:rPr lang="en-US" sz="1800" b="1" dirty="0"/>
              <a:t>E:</a:t>
            </a:r>
            <a:r>
              <a:rPr lang="en-US" sz="1800" dirty="0"/>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erin.leif@monash.edu</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r>
              <a:rPr lang="en-US" sz="1800" dirty="0"/>
              <a:t>David Swayn</a:t>
            </a:r>
          </a:p>
          <a:p>
            <a:r>
              <a:rPr lang="en-US" sz="1800" b="1" dirty="0"/>
              <a:t>Ph: </a:t>
            </a:r>
            <a:r>
              <a:rPr lang="en-US" sz="1800" dirty="0"/>
              <a:t>+61 488 794 483</a:t>
            </a:r>
          </a:p>
          <a:p>
            <a:r>
              <a:rPr lang="en-US" sz="1800" b="1" dirty="0"/>
              <a:t>E:</a:t>
            </a:r>
            <a:r>
              <a:rPr lang="en-US" sz="1800" dirty="0"/>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davids@stepsgroup.com.au</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r>
              <a:rPr lang="en-US" sz="1800" dirty="0"/>
              <a:t>Elicia Ford</a:t>
            </a:r>
          </a:p>
          <a:p>
            <a:r>
              <a:rPr lang="en-US" sz="1800" b="1" dirty="0"/>
              <a:t>Ph: </a:t>
            </a:r>
            <a:r>
              <a:rPr lang="en-US" sz="1800" dirty="0"/>
              <a:t>+61 431 463 955 </a:t>
            </a:r>
          </a:p>
          <a:p>
            <a:r>
              <a:rPr lang="en-US" sz="1800" b="1" dirty="0"/>
              <a:t>E:</a:t>
            </a:r>
            <a:r>
              <a:rPr lang="en-US" sz="1800" dirty="0"/>
              <a:t> </a:t>
            </a:r>
            <a:r>
              <a:rPr lang="en-US" sz="1800" dirty="0">
                <a:hlinkClick r:id="rId4"/>
              </a:rPr>
              <a:t>elicia.ford@sydney.edu.au</a:t>
            </a:r>
            <a:endParaRPr lang="en-US" sz="1800" dirty="0"/>
          </a:p>
        </p:txBody>
      </p:sp>
      <p:pic>
        <p:nvPicPr>
          <p:cNvPr id="3" name="Content Placeholder 4" descr="Screenshot of Universal Design for Learning in Tertiary Education eLearning homepage. Depicts adult learners around a table with laptops, and notes.">
            <a:hlinkClick r:id="rId5"/>
            <a:extLst>
              <a:ext uri="{FF2B5EF4-FFF2-40B4-BE49-F238E27FC236}">
                <a16:creationId xmlns:a16="http://schemas.microsoft.com/office/drawing/2014/main" id="{3F515E9E-B721-0241-8DB9-C31648CAF247}"/>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4581382" y="2149708"/>
            <a:ext cx="6354121" cy="2826738"/>
          </a:xfrm>
        </p:spPr>
      </p:pic>
      <p:sp>
        <p:nvSpPr>
          <p:cNvPr id="4" name="Rectangle 3">
            <a:extLst>
              <a:ext uri="{FF2B5EF4-FFF2-40B4-BE49-F238E27FC236}">
                <a16:creationId xmlns:a16="http://schemas.microsoft.com/office/drawing/2014/main" id="{65833338-580E-F0CD-6433-4236A24F38C1}"/>
              </a:ext>
            </a:extLst>
          </p:cNvPr>
          <p:cNvSpPr/>
          <p:nvPr/>
        </p:nvSpPr>
        <p:spPr>
          <a:xfrm>
            <a:off x="4461499" y="5576669"/>
            <a:ext cx="7196659" cy="646331"/>
          </a:xfrm>
          <a:prstGeom prst="rect">
            <a:avLst/>
          </a:prstGeom>
        </p:spPr>
        <p:txBody>
          <a:bodyPr wrap="square">
            <a:spAutoFit/>
          </a:bodyPr>
          <a:lstStyle/>
          <a:p>
            <a:r>
              <a:rPr lang="en-US" dirty="0">
                <a:hlinkClick r:id="rId5"/>
              </a:rPr>
              <a:t>https://disabilityawareness.com.au/elearning/udl-in-tertiary-education/</a:t>
            </a:r>
            <a:endParaRPr lang="en-US" dirty="0"/>
          </a:p>
          <a:p>
            <a:endParaRPr lang="en-US" dirty="0"/>
          </a:p>
        </p:txBody>
      </p:sp>
    </p:spTree>
    <p:extLst>
      <p:ext uri="{BB962C8B-B14F-4D97-AF65-F5344CB8AC3E}">
        <p14:creationId xmlns:p14="http://schemas.microsoft.com/office/powerpoint/2010/main" val="27432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2552C-9E6C-7B4A-9CC8-B4152BD4553E}"/>
              </a:ext>
            </a:extLst>
          </p:cNvPr>
          <p:cNvSpPr>
            <a:spLocks noGrp="1"/>
          </p:cNvSpPr>
          <p:nvPr>
            <p:ph type="title"/>
          </p:nvPr>
        </p:nvSpPr>
        <p:spPr>
          <a:xfrm>
            <a:off x="838201" y="365125"/>
            <a:ext cx="5251316" cy="1807305"/>
          </a:xfrm>
        </p:spPr>
        <p:txBody>
          <a:bodyPr>
            <a:normAutofit/>
          </a:bodyPr>
          <a:lstStyle/>
          <a:p>
            <a:r>
              <a:rPr lang="en-US" b="1" dirty="0"/>
              <a:t>Objectives</a:t>
            </a:r>
          </a:p>
        </p:txBody>
      </p:sp>
      <p:sp>
        <p:nvSpPr>
          <p:cNvPr id="3" name="Content Placeholder 2">
            <a:extLst>
              <a:ext uri="{FF2B5EF4-FFF2-40B4-BE49-F238E27FC236}">
                <a16:creationId xmlns:a16="http://schemas.microsoft.com/office/drawing/2014/main" id="{0FBC95FE-B542-5643-88C5-76A899C9243E}"/>
              </a:ext>
            </a:extLst>
          </p:cNvPr>
          <p:cNvSpPr>
            <a:spLocks noGrp="1"/>
          </p:cNvSpPr>
          <p:nvPr>
            <p:ph idx="1"/>
          </p:nvPr>
        </p:nvSpPr>
        <p:spPr>
          <a:xfrm>
            <a:off x="838200" y="2333297"/>
            <a:ext cx="4619621" cy="3843666"/>
          </a:xfrm>
        </p:spPr>
        <p:txBody>
          <a:bodyPr>
            <a:normAutofit/>
          </a:bodyPr>
          <a:lstStyle/>
          <a:p>
            <a:pPr>
              <a:spcBef>
                <a:spcPts val="0"/>
              </a:spcBef>
              <a:spcAft>
                <a:spcPts val="600"/>
              </a:spcAft>
              <a:buSzPts val="4000"/>
            </a:pPr>
            <a:r>
              <a:rPr lang="en-US" sz="2000"/>
              <a:t>What is UDL?</a:t>
            </a:r>
          </a:p>
          <a:p>
            <a:pPr>
              <a:spcBef>
                <a:spcPts val="0"/>
              </a:spcBef>
              <a:spcAft>
                <a:spcPts val="600"/>
              </a:spcAft>
              <a:buSzPts val="4000"/>
            </a:pPr>
            <a:r>
              <a:rPr lang="en-US" sz="2000"/>
              <a:t>UDL in the Australian Context</a:t>
            </a:r>
          </a:p>
          <a:p>
            <a:pPr>
              <a:spcBef>
                <a:spcPts val="0"/>
              </a:spcBef>
              <a:spcAft>
                <a:spcPts val="600"/>
              </a:spcAft>
              <a:buSzPts val="4000"/>
            </a:pPr>
            <a:r>
              <a:rPr lang="en-US" sz="2000"/>
              <a:t>Ways to integrate UDL into your institution </a:t>
            </a:r>
          </a:p>
          <a:p>
            <a:pPr>
              <a:spcBef>
                <a:spcPts val="0"/>
              </a:spcBef>
              <a:spcAft>
                <a:spcPts val="600"/>
              </a:spcAft>
              <a:buSzPts val="4000"/>
            </a:pPr>
            <a:r>
              <a:rPr lang="en-US" sz="2000"/>
              <a:t>A few practical strategies to help you get started! </a:t>
            </a:r>
          </a:p>
        </p:txBody>
      </p:sp>
      <p:pic>
        <p:nvPicPr>
          <p:cNvPr id="5" name="Picture 4">
            <a:extLst>
              <a:ext uri="{FF2B5EF4-FFF2-40B4-BE49-F238E27FC236}">
                <a16:creationId xmlns:a16="http://schemas.microsoft.com/office/drawing/2014/main" id="{E0461D8B-B23B-AD6C-2DC0-6B22D7B2038E}"/>
              </a:ext>
              <a:ext uri="{C183D7F6-B498-43B3-948B-1728B52AA6E4}">
                <adec:decorative xmlns:adec="http://schemas.microsoft.com/office/drawing/2017/decorative" val="1"/>
              </a:ext>
            </a:extLst>
          </p:cNvPr>
          <p:cNvPicPr>
            <a:picLocks noChangeAspect="1"/>
          </p:cNvPicPr>
          <p:nvPr/>
        </p:nvPicPr>
        <p:blipFill rotWithShape="1">
          <a:blip r:embed="rId3" cstate="screen">
            <a:alphaModFix/>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a:ext>
            </a:extLst>
          </a:blip>
          <a:srcRect l="27170" r="2392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ffectLst>
            <a:glow rad="127000">
              <a:schemeClr val="bg1"/>
            </a:glow>
            <a:outerShdw blurRad="50800" dist="50800" dir="5400000" algn="ctr" rotWithShape="0">
              <a:schemeClr val="bg1"/>
            </a:outerShdw>
          </a:effectLst>
        </p:spPr>
      </p:pic>
    </p:spTree>
    <p:extLst>
      <p:ext uri="{BB962C8B-B14F-4D97-AF65-F5344CB8AC3E}">
        <p14:creationId xmlns:p14="http://schemas.microsoft.com/office/powerpoint/2010/main" val="160492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8531B-1BA9-25C7-5A99-A3E5B3794C4F}"/>
              </a:ext>
            </a:extLst>
          </p:cNvPr>
          <p:cNvSpPr>
            <a:spLocks noGrp="1"/>
          </p:cNvSpPr>
          <p:nvPr>
            <p:ph type="title"/>
          </p:nvPr>
        </p:nvSpPr>
        <p:spPr>
          <a:xfrm>
            <a:off x="710390" y="681037"/>
            <a:ext cx="3738779" cy="1788811"/>
          </a:xfrm>
        </p:spPr>
        <p:txBody>
          <a:bodyPr>
            <a:normAutofit/>
          </a:bodyPr>
          <a:lstStyle/>
          <a:p>
            <a:r>
              <a:rPr lang="en-AU" sz="4000" b="1" dirty="0"/>
              <a:t>Universal Design for Learning: Overview</a:t>
            </a:r>
            <a:endParaRPr lang="en-US" sz="4000" b="1" dirty="0"/>
          </a:p>
        </p:txBody>
      </p:sp>
      <p:sp>
        <p:nvSpPr>
          <p:cNvPr id="4" name="Content Placeholder 2">
            <a:extLst>
              <a:ext uri="{FF2B5EF4-FFF2-40B4-BE49-F238E27FC236}">
                <a16:creationId xmlns:a16="http://schemas.microsoft.com/office/drawing/2014/main" id="{75DD0A0A-11B5-05C3-530E-23B988B4260C}"/>
              </a:ext>
            </a:extLst>
          </p:cNvPr>
          <p:cNvSpPr>
            <a:spLocks noGrp="1"/>
          </p:cNvSpPr>
          <p:nvPr>
            <p:ph idx="1"/>
          </p:nvPr>
        </p:nvSpPr>
        <p:spPr>
          <a:xfrm>
            <a:off x="710390" y="2630161"/>
            <a:ext cx="3738780" cy="3546801"/>
          </a:xfrm>
        </p:spPr>
        <p:txBody>
          <a:bodyPr>
            <a:normAutofit/>
          </a:bodyPr>
          <a:lstStyle/>
          <a:p>
            <a:pPr marL="0" indent="0">
              <a:buNone/>
            </a:pPr>
            <a:r>
              <a:rPr lang="en-AU" sz="2000" dirty="0"/>
              <a:t>Universal Design for Learning (UDL) recognises there is no ‘average’ learner and that learners come with a wide variety of prior experiences, abilities, preferences and needs, and enables curricula to be written flexibly so they are accessible to the highest number of learners, addressing the variance in the student population. </a:t>
            </a:r>
          </a:p>
          <a:p>
            <a:endParaRPr lang="en-AU" sz="2000" dirty="0"/>
          </a:p>
        </p:txBody>
      </p:sp>
      <p:pic>
        <p:nvPicPr>
          <p:cNvPr id="5" name="Picture 2" descr="Figure illustrating learner variability and diversity. Drawing of a person surrounded by an orbit of circles indicating disability, first in family to go to tertiary, Indigenous, financial disadvantage, culturally and linguistically diverse, educational background, adverse life experiences, geographical location, gender and sexual orientation, age.">
            <a:extLst>
              <a:ext uri="{FF2B5EF4-FFF2-40B4-BE49-F238E27FC236}">
                <a16:creationId xmlns:a16="http://schemas.microsoft.com/office/drawing/2014/main" id="{F6BCC8F0-8D61-1588-546E-3D8BECACAEA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845"/>
          <a:stretch/>
        </p:blipFill>
        <p:spPr bwMode="auto">
          <a:xfrm>
            <a:off x="5170507" y="484633"/>
            <a:ext cx="6542215"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8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65722C3-89EE-9525-24A9-C033442ECC77}"/>
              </a:ext>
            </a:extLst>
          </p:cNvPr>
          <p:cNvSpPr>
            <a:spLocks noGrp="1"/>
          </p:cNvSpPr>
          <p:nvPr>
            <p:ph type="title"/>
          </p:nvPr>
        </p:nvSpPr>
        <p:spPr>
          <a:xfrm>
            <a:off x="838200" y="-1527843"/>
            <a:ext cx="10515600" cy="1325563"/>
          </a:xfrm>
        </p:spPr>
        <p:txBody>
          <a:bodyPr/>
          <a:lstStyle/>
          <a:p>
            <a:r>
              <a:rPr lang="en-US" dirty="0"/>
              <a:t>Equality, equity and accessibility soccer game analogy</a:t>
            </a:r>
          </a:p>
        </p:txBody>
      </p:sp>
      <p:pic>
        <p:nvPicPr>
          <p:cNvPr id="7" name="Content Placeholder 6" descr="Series of three images, each depicting three people watching a soccer game. The first image illustrates equality, all people have the same support, a crate to stand on, to see the game, over a wooden fence. The second image illustrates equity, where the supports meet the individual needs, tallest person has no crate, shortest person has two crates, medium height person has one crate. The third image illustrates accessibility, where instead of providing crates to stand on, the barrier, a wooden fence, has been removed and everyone can see the game.&#10;&#10;The photo distinguishes between equality, equity and accessibility and implies what each means for educators. Equality and equity offer learning support to students. However, they do not completely remove the barriers (physical or intangible) in learning. In comparison, accessibility best meets the principles of UDL because it creates a supporting environment for all students by removing an unnecessary barrier.">
            <a:extLst>
              <a:ext uri="{FF2B5EF4-FFF2-40B4-BE49-F238E27FC236}">
                <a16:creationId xmlns:a16="http://schemas.microsoft.com/office/drawing/2014/main" id="{C4FFB56D-874D-9854-EF6E-D981DA7A1FBD}"/>
              </a:ext>
            </a:extLst>
          </p:cNvPr>
          <p:cNvPicPr>
            <a:picLocks noGrp="1" noChangeAspect="1"/>
          </p:cNvPicPr>
          <p:nvPr>
            <p:ph idx="1"/>
          </p:nvPr>
        </p:nvPicPr>
        <p:blipFill>
          <a:blip r:embed="rId4"/>
          <a:stretch>
            <a:fillRect/>
          </a:stretch>
        </p:blipFill>
        <p:spPr>
          <a:xfrm>
            <a:off x="798574" y="1272636"/>
            <a:ext cx="10594852" cy="4312728"/>
          </a:xfrm>
        </p:spPr>
      </p:pic>
    </p:spTree>
    <p:extLst>
      <p:ext uri="{BB962C8B-B14F-4D97-AF65-F5344CB8AC3E}">
        <p14:creationId xmlns:p14="http://schemas.microsoft.com/office/powerpoint/2010/main" val="9789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516BF-E0E0-39F3-904A-A0D1CADBAA07}"/>
              </a:ext>
            </a:extLst>
          </p:cNvPr>
          <p:cNvSpPr>
            <a:spLocks noGrp="1"/>
          </p:cNvSpPr>
          <p:nvPr>
            <p:ph type="title"/>
          </p:nvPr>
        </p:nvSpPr>
        <p:spPr>
          <a:xfrm>
            <a:off x="1271588" y="662400"/>
            <a:ext cx="10055721" cy="1325563"/>
          </a:xfrm>
        </p:spPr>
        <p:txBody>
          <a:bodyPr anchor="t">
            <a:normAutofit/>
          </a:bodyPr>
          <a:lstStyle/>
          <a:p>
            <a:r>
              <a:rPr lang="en-US" b="1" dirty="0"/>
              <a:t>The Science Behind UDL</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EE8DB568-B9ED-F981-E8C5-FC137653A86F}"/>
              </a:ext>
            </a:extLst>
          </p:cNvPr>
          <p:cNvSpPr>
            <a:spLocks noGrp="1"/>
          </p:cNvSpPr>
          <p:nvPr>
            <p:ph idx="1"/>
          </p:nvPr>
        </p:nvSpPr>
        <p:spPr>
          <a:xfrm>
            <a:off x="1251678" y="2286001"/>
            <a:ext cx="10089112" cy="3909599"/>
          </a:xfrm>
        </p:spPr>
        <p:txBody>
          <a:bodyPr>
            <a:normAutofit/>
          </a:bodyPr>
          <a:lstStyle/>
          <a:p>
            <a:r>
              <a:rPr lang="en-US" sz="2400" dirty="0"/>
              <a:t>Inspired by the concept of Universal Design in the field of architecture and product development</a:t>
            </a:r>
          </a:p>
          <a:p>
            <a:r>
              <a:rPr lang="en-US" sz="2400" dirty="0"/>
              <a:t>Based on the assumption that student difference is the norm, rather than the exception</a:t>
            </a:r>
          </a:p>
          <a:p>
            <a:r>
              <a:rPr lang="en-US" sz="2400" dirty="0"/>
              <a:t>Education institutions and educators should be deliberate in creating learning experiences that proactively meet the needs of the widest range of learners</a:t>
            </a:r>
          </a:p>
          <a:p>
            <a:r>
              <a:rPr lang="en-US" sz="2400" dirty="0"/>
              <a:t>Underpinned by research findings from the fields of learning science, instructional design, cognitive psychology, neuroscience, assistive technology, and disability studies</a:t>
            </a:r>
          </a:p>
        </p:txBody>
      </p:sp>
    </p:spTree>
    <p:extLst>
      <p:ext uri="{BB962C8B-B14F-4D97-AF65-F5344CB8AC3E}">
        <p14:creationId xmlns:p14="http://schemas.microsoft.com/office/powerpoint/2010/main" val="234398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BD49D1-69C3-854B-B892-CC72CE18627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000" b="1" kern="1200">
                <a:solidFill>
                  <a:srgbClr val="FFFFFF"/>
                </a:solidFill>
                <a:latin typeface="+mj-lt"/>
                <a:ea typeface="+mj-ea"/>
                <a:cs typeface="+mj-cs"/>
              </a:rPr>
              <a:t>Katie Novak explains why UDL is valuable</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Image of Dr Katie Novak introducing herself to discuss what universal design for learning is and why it's important.">
            <a:hlinkClick r:id="rId3"/>
            <a:extLst>
              <a:ext uri="{FF2B5EF4-FFF2-40B4-BE49-F238E27FC236}">
                <a16:creationId xmlns:a16="http://schemas.microsoft.com/office/drawing/2014/main" id="{E5D9EC0E-BFF4-F677-D2C3-7EDBA9951802}"/>
              </a:ext>
            </a:extLst>
          </p:cNvPr>
          <p:cNvPicPr>
            <a:picLocks noGrp="1" noChangeAspect="1"/>
          </p:cNvPicPr>
          <p:nvPr>
            <p:ph idx="1"/>
          </p:nvPr>
        </p:nvPicPr>
        <p:blipFill>
          <a:blip r:embed="rId4"/>
          <a:stretch>
            <a:fillRect/>
          </a:stretch>
        </p:blipFill>
        <p:spPr>
          <a:xfrm>
            <a:off x="2009934" y="2509911"/>
            <a:ext cx="8117032" cy="3997637"/>
          </a:xfrm>
          <a:prstGeom prst="rect">
            <a:avLst/>
          </a:prstGeom>
        </p:spPr>
      </p:pic>
    </p:spTree>
    <p:extLst>
      <p:ext uri="{BB962C8B-B14F-4D97-AF65-F5344CB8AC3E}">
        <p14:creationId xmlns:p14="http://schemas.microsoft.com/office/powerpoint/2010/main" val="224794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390DD-83F6-9365-B59C-926804E8CFC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UDL Principles </a:t>
            </a:r>
            <a:endParaRPr lang="en-US" sz="3600" kern="1200" dirty="0">
              <a:solidFill>
                <a:srgbClr val="FFFFFF"/>
              </a:solidFill>
              <a:latin typeface="+mj-lt"/>
              <a:ea typeface="+mj-ea"/>
              <a:cs typeface="+mj-cs"/>
            </a:endParaRPr>
          </a:p>
        </p:txBody>
      </p:sp>
      <p:pic>
        <p:nvPicPr>
          <p:cNvPr id="4" name="Content Placeholder 5" descr="The UDL principles include multiple means of engagement, multiple means of representation, and multiple means of action and expression. &#10;&#10;The UDL Principle of Multiple Means of Engagement is underpinned by guidelines to provide options for recruiting interest, sustaining effort and persistence, and self-regulation. &#10;&#10;The UDL Principle of Multiple Means of Representation is underpinned by guidelines to provide options for perception, language, mathematical expression and symbols, and comprehension.&#10;&#10;The UDL Principle of Multiple Means of Action and Expression is underpinned by guidelines to provide options for physical action, expression and communication, and executive functions. &#10;&#10;These guidelines have  multiple checkpoints. ">
            <a:extLst>
              <a:ext uri="{FF2B5EF4-FFF2-40B4-BE49-F238E27FC236}">
                <a16:creationId xmlns:a16="http://schemas.microsoft.com/office/drawing/2014/main" id="{56A77C10-D7AA-7455-D722-4EA016FDAF7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777316" y="1173253"/>
            <a:ext cx="6780700" cy="4509165"/>
          </a:xfrm>
          <a:prstGeom prst="rect">
            <a:avLst/>
          </a:prstGeom>
        </p:spPr>
      </p:pic>
    </p:spTree>
    <p:extLst>
      <p:ext uri="{BB962C8B-B14F-4D97-AF65-F5344CB8AC3E}">
        <p14:creationId xmlns:p14="http://schemas.microsoft.com/office/powerpoint/2010/main" val="391679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A0304-C62D-1798-25C5-42FC4F022F8E}"/>
              </a:ext>
            </a:extLst>
          </p:cNvPr>
          <p:cNvSpPr>
            <a:spLocks noGrp="1"/>
          </p:cNvSpPr>
          <p:nvPr>
            <p:ph type="ctrTitle"/>
          </p:nvPr>
        </p:nvSpPr>
        <p:spPr>
          <a:xfrm>
            <a:off x="631593" y="1684659"/>
            <a:ext cx="4620584" cy="3488682"/>
          </a:xfrm>
        </p:spPr>
        <p:txBody>
          <a:bodyPr>
            <a:normAutofit/>
          </a:bodyPr>
          <a:lstStyle/>
          <a:p>
            <a:pPr algn="l"/>
            <a:r>
              <a:rPr lang="en-US" sz="4400" dirty="0"/>
              <a:t>UDL is About Proactively Reducing Barriers to Participation and Learning</a:t>
            </a:r>
          </a:p>
        </p:txBody>
      </p:sp>
      <p:pic>
        <p:nvPicPr>
          <p:cNvPr id="8" name="Picture 7" descr="A group of university friends posing for a photo. All the people in the photo look happy because they are included.">
            <a:extLst>
              <a:ext uri="{FF2B5EF4-FFF2-40B4-BE49-F238E27FC236}">
                <a16:creationId xmlns:a16="http://schemas.microsoft.com/office/drawing/2014/main" id="{6BFFF074-10C0-CC09-7F32-E83BBF0831A0}"/>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7149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DA8EA-9B1B-EA49-39B5-A2A79C181455}"/>
              </a:ext>
            </a:extLst>
          </p:cNvPr>
          <p:cNvSpPr>
            <a:spLocks noGrp="1"/>
          </p:cNvSpPr>
          <p:nvPr>
            <p:ph type="title"/>
          </p:nvPr>
        </p:nvSpPr>
        <p:spPr>
          <a:xfrm>
            <a:off x="1271588" y="662400"/>
            <a:ext cx="10055721" cy="1325563"/>
          </a:xfrm>
        </p:spPr>
        <p:txBody>
          <a:bodyPr anchor="t">
            <a:normAutofit/>
          </a:bodyPr>
          <a:lstStyle/>
          <a:p>
            <a:r>
              <a:rPr lang="en-AU" b="1"/>
              <a:t>UDL in Australian Tertiary Education: A Systematic Review</a:t>
            </a:r>
            <a:endParaRPr lang="en-US" dirty="0"/>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437A7B76-03CE-88D8-302F-2642747CC438}"/>
              </a:ext>
            </a:extLst>
          </p:cNvPr>
          <p:cNvSpPr>
            <a:spLocks noGrp="1"/>
          </p:cNvSpPr>
          <p:nvPr>
            <p:ph idx="1"/>
          </p:nvPr>
        </p:nvSpPr>
        <p:spPr>
          <a:xfrm>
            <a:off x="1254892" y="2507675"/>
            <a:ext cx="10089112" cy="3519054"/>
          </a:xfrm>
        </p:spPr>
        <p:txBody>
          <a:bodyPr>
            <a:normAutofit/>
          </a:bodyPr>
          <a:lstStyle/>
          <a:p>
            <a:pPr marL="514350" indent="-514350">
              <a:buFont typeface="+mj-lt"/>
              <a:buAutoNum type="arabicPeriod"/>
            </a:pPr>
            <a:r>
              <a:rPr lang="en-US" sz="2400" dirty="0"/>
              <a:t>How are the principles of UDL used in tertiary education?</a:t>
            </a:r>
            <a:r>
              <a:rPr lang="en-AU" sz="2400" dirty="0"/>
              <a:t> </a:t>
            </a:r>
          </a:p>
          <a:p>
            <a:pPr marL="514350" indent="-514350">
              <a:buFont typeface="+mj-lt"/>
              <a:buAutoNum type="arabicPeriod"/>
            </a:pPr>
            <a:r>
              <a:rPr lang="en-US" sz="2400" dirty="0"/>
              <a:t>How is UDL enacted in the tertiary education sectors in Australia?</a:t>
            </a:r>
            <a:endParaRPr lang="en-AU" sz="2400" dirty="0"/>
          </a:p>
          <a:p>
            <a:pPr marL="514350" indent="-514350">
              <a:buFont typeface="+mj-lt"/>
              <a:buAutoNum type="arabicPeriod"/>
            </a:pPr>
            <a:r>
              <a:rPr lang="en-US" sz="2400" dirty="0"/>
              <a:t> What options are there to guide educators in designing and delivering more accessible courses</a:t>
            </a:r>
            <a:r>
              <a:rPr lang="en-AU" sz="2400" dirty="0"/>
              <a:t>?</a:t>
            </a:r>
          </a:p>
          <a:p>
            <a:pPr marL="514350" indent="-514350">
              <a:buFont typeface="+mj-lt"/>
              <a:buAutoNum type="arabicPeriod"/>
            </a:pPr>
            <a:r>
              <a:rPr lang="en-US" sz="2400" dirty="0"/>
              <a:t> How could we shift tertiary education policy towards inclusive design that will better meet the needs of diverse learners</a:t>
            </a:r>
            <a:r>
              <a:rPr lang="en-AU" sz="2400" dirty="0"/>
              <a:t>?</a:t>
            </a:r>
          </a:p>
          <a:p>
            <a:endParaRPr lang="en-US" sz="2000" dirty="0">
              <a:solidFill>
                <a:schemeClr val="tx1">
                  <a:alpha val="60000"/>
                </a:schemeClr>
              </a:solidFill>
            </a:endParaRPr>
          </a:p>
        </p:txBody>
      </p:sp>
    </p:spTree>
    <p:extLst>
      <p:ext uri="{BB962C8B-B14F-4D97-AF65-F5344CB8AC3E}">
        <p14:creationId xmlns:p14="http://schemas.microsoft.com/office/powerpoint/2010/main" val="2760434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3BD3F1AF6ADA448334D10C5CD314B2" ma:contentTypeVersion="15" ma:contentTypeDescription="Create a new document." ma:contentTypeScope="" ma:versionID="7538ded6fda24eb2f915478361b93c1a">
  <xsd:schema xmlns:xsd="http://www.w3.org/2001/XMLSchema" xmlns:xs="http://www.w3.org/2001/XMLSchema" xmlns:p="http://schemas.microsoft.com/office/2006/metadata/properties" xmlns:ns2="c2d6c0e6-fd6a-45a9-a4b1-c512eb672d92" xmlns:ns3="09b04498-f037-4aef-9cc1-070b789713e0" xmlns:ns4="2d221494-178b-4357-bea6-3a87c5967eb4" targetNamespace="http://schemas.microsoft.com/office/2006/metadata/properties" ma:root="true" ma:fieldsID="29479798de7c302b700c1d215ddf139e" ns2:_="" ns3:_="" ns4:_="">
    <xsd:import namespace="c2d6c0e6-fd6a-45a9-a4b1-c512eb672d92"/>
    <xsd:import namespace="09b04498-f037-4aef-9cc1-070b789713e0"/>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6c0e6-fd6a-45a9-a4b1-c512eb672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04498-f037-4aef-9cc1-070b789713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d151d6-4d0a-4561-9819-c67159153e14}" ma:internalName="TaxCatchAll" ma:showField="CatchAllData" ma:web="09b04498-f037-4aef-9cc1-070b789713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d6c0e6-fd6a-45a9-a4b1-c512eb672d92">
      <Terms xmlns="http://schemas.microsoft.com/office/infopath/2007/PartnerControls"/>
    </lcf76f155ced4ddcb4097134ff3c332f>
    <TaxCatchAll xmlns="2d221494-178b-4357-bea6-3a87c5967eb4" xsi:nil="true"/>
  </documentManagement>
</p:properties>
</file>

<file path=customXml/itemProps1.xml><?xml version="1.0" encoding="utf-8"?>
<ds:datastoreItem xmlns:ds="http://schemas.openxmlformats.org/officeDocument/2006/customXml" ds:itemID="{A87AD943-F1C4-438C-BD36-C8A3A906B414}">
  <ds:schemaRefs>
    <ds:schemaRef ds:uri="http://schemas.microsoft.com/sharepoint/v3/contenttype/forms"/>
  </ds:schemaRefs>
</ds:datastoreItem>
</file>

<file path=customXml/itemProps2.xml><?xml version="1.0" encoding="utf-8"?>
<ds:datastoreItem xmlns:ds="http://schemas.openxmlformats.org/officeDocument/2006/customXml" ds:itemID="{908F4B8B-8571-4BF0-A2D0-8DE59B4E3194}">
  <ds:schemaRefs>
    <ds:schemaRef ds:uri="09b04498-f037-4aef-9cc1-070b789713e0"/>
    <ds:schemaRef ds:uri="2d221494-178b-4357-bea6-3a87c5967eb4"/>
    <ds:schemaRef ds:uri="c2d6c0e6-fd6a-45a9-a4b1-c512eb672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39E696-0756-45F7-87F9-01ABDFEB103B}">
  <ds:schemaRefs>
    <ds:schemaRef ds:uri="2d221494-178b-4357-bea6-3a87c5967eb4"/>
    <ds:schemaRef ds:uri="c2d6c0e6-fd6a-45a9-a4b1-c512eb672d9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1249</TotalTime>
  <Words>2186</Words>
  <Application>Microsoft Office PowerPoint</Application>
  <PresentationFormat>Widescreen</PresentationFormat>
  <Paragraphs>155</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Gotham</vt:lpstr>
      <vt:lpstr>Helvetica</vt:lpstr>
      <vt:lpstr>Symbol</vt:lpstr>
      <vt:lpstr>Office Theme</vt:lpstr>
      <vt:lpstr>Universal Design for Learning as a Facilitator for Improved Student Engagement, Retention, and Success</vt:lpstr>
      <vt:lpstr>Objectives</vt:lpstr>
      <vt:lpstr>Universal Design for Learning: Overview</vt:lpstr>
      <vt:lpstr>Equality, equity and accessibility soccer game analogy</vt:lpstr>
      <vt:lpstr>The Science Behind UDL</vt:lpstr>
      <vt:lpstr>Katie Novak explains why UDL is valuable</vt:lpstr>
      <vt:lpstr>UDL Principles </vt:lpstr>
      <vt:lpstr>UDL is About Proactively Reducing Barriers to Participation and Learning</vt:lpstr>
      <vt:lpstr>UDL in Australian Tertiary Education: A Systematic Review</vt:lpstr>
      <vt:lpstr>Systematic Review: Findings</vt:lpstr>
      <vt:lpstr>Systematic Review: Recommendations</vt:lpstr>
      <vt:lpstr>Actioning the Recommendations</vt:lpstr>
      <vt:lpstr>Provocations and Practice Challenges   </vt:lpstr>
      <vt:lpstr>Integrating UDL within your institutional structures and policies</vt:lpstr>
      <vt:lpstr>Practical ways to start: Pinch Points and Plus Ones</vt:lpstr>
      <vt:lpstr>Further Provocations and Practice Challenges </vt:lpstr>
      <vt:lpstr>Stay in touch and continue your UDL learning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as a Facilitator for Improved Student Engagement, Retention, and Success</dc:title>
  <dc:subject/>
  <dc:creator>Elicia Ford</dc:creator>
  <cp:keywords/>
  <dc:description/>
  <cp:lastModifiedBy>Gabrielle</cp:lastModifiedBy>
  <cp:revision>17</cp:revision>
  <dcterms:created xsi:type="dcterms:W3CDTF">2022-11-23T04:38:24Z</dcterms:created>
  <dcterms:modified xsi:type="dcterms:W3CDTF">2022-12-01T04:47:57Z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0x010100A73BD3F1AF6ADA448334D10C5CD314B2</vt:lpwstr>
  </property>
</Properties>
</file>