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5.jpg" ContentType="image/png"/>
  <Override PartName="/ppt/media/image6.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65" r:id="rId3"/>
    <p:sldId id="268" r:id="rId4"/>
    <p:sldId id="260" r:id="rId5"/>
    <p:sldId id="258" r:id="rId6"/>
    <p:sldId id="277" r:id="rId7"/>
    <p:sldId id="287" r:id="rId8"/>
    <p:sldId id="281" r:id="rId9"/>
    <p:sldId id="259" r:id="rId10"/>
    <p:sldId id="282" r:id="rId11"/>
    <p:sldId id="283" r:id="rId12"/>
    <p:sldId id="284" r:id="rId13"/>
    <p:sldId id="279" r:id="rId14"/>
    <p:sldId id="280" r:id="rId15"/>
    <p:sldId id="275" r:id="rId16"/>
    <p:sldId id="274" r:id="rId17"/>
    <p:sldId id="261" r:id="rId18"/>
    <p:sldId id="273" r:id="rId19"/>
    <p:sldId id="276" r:id="rId20"/>
  </p:sldIdLst>
  <p:sldSz cx="12192000" cy="6858000"/>
  <p:notesSz cx="7004050" cy="9290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7A00"/>
    <a:srgbClr val="009900"/>
    <a:srgbClr val="33CCFF"/>
    <a:srgbClr val="FF9900"/>
    <a:srgbClr val="DF7307"/>
    <a:srgbClr val="008000"/>
    <a:srgbClr val="003399"/>
    <a:srgbClr val="E65D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DA827-2210-4F65-8232-D23F408F0714}" v="240" dt="2021-09-01T06:20:06.108"/>
    <p1510:client id="{9F310FE5-33EB-42F8-B02F-D059B135B147}" v="1" dt="2022-06-15T01:55:59.509"/>
  </p1510:revLst>
</p1510:revInfo>
</file>

<file path=ppt/tableStyles.xml><?xml version="1.0" encoding="utf-8"?>
<a:tblStyleLst xmlns:a="http://schemas.openxmlformats.org/drawingml/2006/main" def="{20A87838-674F-40D8-84F5-1B7BDDC04725}">
  <a:tblStyle styleId="{20A87838-674F-40D8-84F5-1B7BDDC0472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68"/>
      </p:cViewPr>
      <p:guideLst/>
    </p:cSldViewPr>
  </p:slideViewPr>
  <p:outlineViewPr>
    <p:cViewPr>
      <p:scale>
        <a:sx n="33" d="100"/>
        <a:sy n="33" d="100"/>
      </p:scale>
      <p:origin x="0" y="-1476"/>
    </p:cViewPr>
  </p:outlineViewPr>
  <p:notesTextViewPr>
    <p:cViewPr>
      <p:scale>
        <a:sx n="1" d="1"/>
        <a:sy n="1" d="1"/>
      </p:scale>
      <p:origin x="0" y="0"/>
    </p:cViewPr>
  </p:notesTextViewPr>
  <p:notesViewPr>
    <p:cSldViewPr snapToGrid="0">
      <p:cViewPr varScale="1">
        <p:scale>
          <a:sx n="71" d="100"/>
          <a:sy n="71" d="100"/>
        </p:scale>
        <p:origin x="41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ources Usep" userId="2P42lLfg7GXNXeiWvReH3fdjviMWSe/M8BzdwsYj1pM=" providerId="None" clId="Web-{9F310FE5-33EB-42F8-B02F-D059B135B147}"/>
    <pc:docChg chg="delSld">
      <pc:chgData name="Resources Usep" userId="2P42lLfg7GXNXeiWvReH3fdjviMWSe/M8BzdwsYj1pM=" providerId="None" clId="Web-{9F310FE5-33EB-42F8-B02F-D059B135B147}" dt="2022-06-15T01:55:59.509" v="0"/>
      <pc:docMkLst>
        <pc:docMk/>
      </pc:docMkLst>
      <pc:sldChg chg="del">
        <pc:chgData name="Resources Usep" userId="2P42lLfg7GXNXeiWvReH3fdjviMWSe/M8BzdwsYj1pM=" providerId="None" clId="Web-{9F310FE5-33EB-42F8-B02F-D059B135B147}" dt="2022-06-15T01:55:59.509" v="0"/>
        <pc:sldMkLst>
          <pc:docMk/>
          <pc:sldMk cId="1967214679" sldId="28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Users\krunciman\Desktop\TSEP%20Survey%202020-202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krunciman\Desktop\TSEP%20Survey%202020-202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krunciman\Desktop\TSEP%20Survey%202020-202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2'!$B$3</c:f>
              <c:strCache>
                <c:ptCount val="1"/>
                <c:pt idx="0">
                  <c:v>Responses</c:v>
                </c:pt>
              </c:strCache>
            </c:strRef>
          </c:tx>
          <c:spPr>
            <a:solidFill>
              <a:srgbClr val="00BF6F"/>
            </a:solidFill>
            <a:ln>
              <a:prstDash val="solid"/>
            </a:ln>
          </c:spPr>
          <c:invertIfNegative val="0"/>
          <c:cat>
            <c:strRef>
              <c:f>'Question 2'!$A$4:$A$12</c:f>
              <c:strCache>
                <c:ptCount val="9"/>
                <c:pt idx="0">
                  <c:v>Autism Spectrum Disorders</c:v>
                </c:pt>
                <c:pt idx="1">
                  <c:v>Depression/Anxiety</c:v>
                </c:pt>
                <c:pt idx="2">
                  <c:v>Dyslexia</c:v>
                </c:pt>
                <c:pt idx="3">
                  <c:v>Neurological/Learning</c:v>
                </c:pt>
                <c:pt idx="4">
                  <c:v>Physical/Mobility</c:v>
                </c:pt>
                <c:pt idx="5">
                  <c:v>Mental health</c:v>
                </c:pt>
                <c:pt idx="6">
                  <c:v>Sensory</c:v>
                </c:pt>
                <c:pt idx="7">
                  <c:v>Prefer not to answer</c:v>
                </c:pt>
                <c:pt idx="8">
                  <c:v>Other (please specify)</c:v>
                </c:pt>
              </c:strCache>
            </c:strRef>
          </c:cat>
          <c:val>
            <c:numRef>
              <c:f>'Question 2'!$B$4:$B$12</c:f>
              <c:numCache>
                <c:formatCode>0.00%</c:formatCode>
                <c:ptCount val="9"/>
                <c:pt idx="0">
                  <c:v>0.27960000000000002</c:v>
                </c:pt>
                <c:pt idx="1">
                  <c:v>0.19350000000000001</c:v>
                </c:pt>
                <c:pt idx="2">
                  <c:v>0.1075</c:v>
                </c:pt>
                <c:pt idx="3">
                  <c:v>0.2581</c:v>
                </c:pt>
                <c:pt idx="4">
                  <c:v>0.17199999999999999</c:v>
                </c:pt>
                <c:pt idx="5">
                  <c:v>0.15049999999999999</c:v>
                </c:pt>
                <c:pt idx="6">
                  <c:v>7.5300000000000006E-2</c:v>
                </c:pt>
                <c:pt idx="7">
                  <c:v>1.0800000000000001E-2</c:v>
                </c:pt>
                <c:pt idx="8">
                  <c:v>8.5999999999999993E-2</c:v>
                </c:pt>
              </c:numCache>
            </c:numRef>
          </c:val>
          <c:extLst>
            <c:ext xmlns:c16="http://schemas.microsoft.com/office/drawing/2014/chart" uri="{C3380CC4-5D6E-409C-BE32-E72D297353CC}">
              <c16:uniqueId val="{00000000-0BE1-EA48-8080-FEB877C1F42F}"/>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89756201569132"/>
          <c:y val="2.1901543209876542E-2"/>
          <c:w val="0.77893128873695183"/>
          <c:h val="0.86393858024691361"/>
        </c:manualLayout>
      </c:layout>
      <c:barChart>
        <c:barDir val="col"/>
        <c:grouping val="clustered"/>
        <c:varyColors val="0"/>
        <c:ser>
          <c:idx val="0"/>
          <c:order val="0"/>
          <c:tx>
            <c:strRef>
              <c:f>'Question 5'!$B$3</c:f>
              <c:strCache>
                <c:ptCount val="1"/>
                <c:pt idx="0">
                  <c:v>Responses</c:v>
                </c:pt>
              </c:strCache>
            </c:strRef>
          </c:tx>
          <c:spPr>
            <a:solidFill>
              <a:srgbClr val="00BF6F"/>
            </a:solidFill>
            <a:ln>
              <a:prstDash val="solid"/>
            </a:ln>
          </c:spPr>
          <c:invertIfNegative val="0"/>
          <c:cat>
            <c:strRef>
              <c:f>'Question 5'!$A$4:$A$8</c:f>
              <c:strCache>
                <c:ptCount val="5"/>
                <c:pt idx="0">
                  <c:v>16 - 19</c:v>
                </c:pt>
                <c:pt idx="1">
                  <c:v>20 - 24</c:v>
                </c:pt>
                <c:pt idx="2">
                  <c:v>25 - 44</c:v>
                </c:pt>
                <c:pt idx="3">
                  <c:v>45 - 64</c:v>
                </c:pt>
                <c:pt idx="4">
                  <c:v>65+</c:v>
                </c:pt>
              </c:strCache>
            </c:strRef>
          </c:cat>
          <c:val>
            <c:numRef>
              <c:f>'Question 5'!$B$4:$B$8</c:f>
              <c:numCache>
                <c:formatCode>0.00%</c:formatCode>
                <c:ptCount val="5"/>
                <c:pt idx="0">
                  <c:v>0.19570000000000001</c:v>
                </c:pt>
                <c:pt idx="1">
                  <c:v>0.30430000000000001</c:v>
                </c:pt>
                <c:pt idx="2">
                  <c:v>0.36959999999999998</c:v>
                </c:pt>
                <c:pt idx="3">
                  <c:v>0.13039999999999999</c:v>
                </c:pt>
                <c:pt idx="4">
                  <c:v>0</c:v>
                </c:pt>
              </c:numCache>
            </c:numRef>
          </c:val>
          <c:extLst>
            <c:ext xmlns:c16="http://schemas.microsoft.com/office/drawing/2014/chart" uri="{C3380CC4-5D6E-409C-BE32-E72D297353CC}">
              <c16:uniqueId val="{00000000-3059-1243-9FEF-ADF5A60C61C0}"/>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17'!$B$3</c:f>
              <c:strCache>
                <c:ptCount val="1"/>
                <c:pt idx="0">
                  <c:v>Responses</c:v>
                </c:pt>
              </c:strCache>
            </c:strRef>
          </c:tx>
          <c:spPr>
            <a:solidFill>
              <a:srgbClr val="00BF6F"/>
            </a:solidFill>
            <a:ln>
              <a:prstDash val="solid"/>
            </a:ln>
          </c:spPr>
          <c:invertIfNegative val="0"/>
          <c:cat>
            <c:strRef>
              <c:f>'Question 17'!$A$4:$A$11</c:f>
              <c:strCache>
                <c:ptCount val="8"/>
                <c:pt idx="0">
                  <c:v>Flyer /Banner at TAFE</c:v>
                </c:pt>
                <c:pt idx="1">
                  <c:v>TAFE student</c:v>
                </c:pt>
                <c:pt idx="2">
                  <c:v>TAFE lecturer</c:v>
                </c:pt>
                <c:pt idx="3">
                  <c:v>Jobs &amp; Skills centre staff</c:v>
                </c:pt>
                <c:pt idx="4">
                  <c:v>TAFE Student Support Services</c:v>
                </c:pt>
                <c:pt idx="5">
                  <c:v>Social media</c:v>
                </c:pt>
                <c:pt idx="6">
                  <c:v>Family member or friend</c:v>
                </c:pt>
                <c:pt idx="7">
                  <c:v>Other (please specify)</c:v>
                </c:pt>
              </c:strCache>
            </c:strRef>
          </c:cat>
          <c:val>
            <c:numRef>
              <c:f>'Question 17'!$B$4:$B$11</c:f>
              <c:numCache>
                <c:formatCode>0.00%</c:formatCode>
                <c:ptCount val="8"/>
                <c:pt idx="0">
                  <c:v>5.5599999999999997E-2</c:v>
                </c:pt>
                <c:pt idx="1">
                  <c:v>0</c:v>
                </c:pt>
                <c:pt idx="2">
                  <c:v>7.7800000000000008E-2</c:v>
                </c:pt>
                <c:pt idx="3">
                  <c:v>0.4667</c:v>
                </c:pt>
                <c:pt idx="4">
                  <c:v>0.43330000000000002</c:v>
                </c:pt>
                <c:pt idx="5">
                  <c:v>1.11E-2</c:v>
                </c:pt>
                <c:pt idx="6">
                  <c:v>1.11E-2</c:v>
                </c:pt>
                <c:pt idx="7">
                  <c:v>7.7800000000000008E-2</c:v>
                </c:pt>
              </c:numCache>
            </c:numRef>
          </c:val>
          <c:extLst>
            <c:ext xmlns:c16="http://schemas.microsoft.com/office/drawing/2014/chart" uri="{C3380CC4-5D6E-409C-BE32-E72D297353CC}">
              <c16:uniqueId val="{00000000-EC31-1548-A9DA-1FE7CA994E2C}"/>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9F4D6-7BEE-4B8B-B192-CC53A0D48C6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31E5D94-63D7-4BED-9495-721C9783F3B3}">
      <dgm:prSet/>
      <dgm:spPr/>
      <dgm:t>
        <a:bodyPr/>
        <a:lstStyle/>
        <a:p>
          <a:pPr>
            <a:lnSpc>
              <a:spcPct val="100000"/>
            </a:lnSpc>
          </a:pPr>
          <a:r>
            <a:rPr lang="en-AU" dirty="0"/>
            <a:t>80% were not employed</a:t>
          </a:r>
          <a:endParaRPr lang="en-US" dirty="0"/>
        </a:p>
      </dgm:t>
    </dgm:pt>
    <dgm:pt modelId="{5F3C0126-9A76-47E1-9925-B354174075AD}" type="parTrans" cxnId="{5E24D90D-8203-4522-AAA3-A268391D34B9}">
      <dgm:prSet/>
      <dgm:spPr/>
      <dgm:t>
        <a:bodyPr/>
        <a:lstStyle/>
        <a:p>
          <a:endParaRPr lang="en-US"/>
        </a:p>
      </dgm:t>
    </dgm:pt>
    <dgm:pt modelId="{A72BAD6D-7A2A-444B-A369-A527496A1A35}" type="sibTrans" cxnId="{5E24D90D-8203-4522-AAA3-A268391D34B9}">
      <dgm:prSet/>
      <dgm:spPr/>
      <dgm:t>
        <a:bodyPr/>
        <a:lstStyle/>
        <a:p>
          <a:endParaRPr lang="en-US"/>
        </a:p>
      </dgm:t>
    </dgm:pt>
    <dgm:pt modelId="{325C5C2F-65CF-440B-9F18-E05176F363A3}">
      <dgm:prSet/>
      <dgm:spPr/>
      <dgm:t>
        <a:bodyPr/>
        <a:lstStyle/>
        <a:p>
          <a:pPr>
            <a:lnSpc>
              <a:spcPct val="100000"/>
            </a:lnSpc>
          </a:pPr>
          <a:r>
            <a:rPr lang="en-AU" dirty="0"/>
            <a:t>16% worked casually</a:t>
          </a:r>
          <a:endParaRPr lang="en-US" dirty="0"/>
        </a:p>
      </dgm:t>
    </dgm:pt>
    <dgm:pt modelId="{858686B8-C091-4F01-91E5-5BF9DA184EBD}" type="parTrans" cxnId="{D113EC85-B1EA-4049-9B12-D007FE4024EB}">
      <dgm:prSet/>
      <dgm:spPr/>
      <dgm:t>
        <a:bodyPr/>
        <a:lstStyle/>
        <a:p>
          <a:endParaRPr lang="en-US"/>
        </a:p>
      </dgm:t>
    </dgm:pt>
    <dgm:pt modelId="{1DD1C2F8-9910-4965-922E-F891CD650C41}" type="sibTrans" cxnId="{D113EC85-B1EA-4049-9B12-D007FE4024EB}">
      <dgm:prSet/>
      <dgm:spPr/>
      <dgm:t>
        <a:bodyPr/>
        <a:lstStyle/>
        <a:p>
          <a:endParaRPr lang="en-US"/>
        </a:p>
      </dgm:t>
    </dgm:pt>
    <dgm:pt modelId="{BDEB06C3-3969-404B-9C69-9AF4CA84AACB}">
      <dgm:prSet/>
      <dgm:spPr/>
      <dgm:t>
        <a:bodyPr/>
        <a:lstStyle/>
        <a:p>
          <a:pPr>
            <a:lnSpc>
              <a:spcPct val="100000"/>
            </a:lnSpc>
          </a:pPr>
          <a:r>
            <a:rPr lang="en-AU" dirty="0"/>
            <a:t>3% had part time jobs</a:t>
          </a:r>
          <a:endParaRPr lang="en-US" dirty="0"/>
        </a:p>
      </dgm:t>
    </dgm:pt>
    <dgm:pt modelId="{2D8A86DC-1E90-41E2-A907-32D4DCEBF8B5}" type="parTrans" cxnId="{B5E08B29-C1BF-416B-B508-B968830C29C8}">
      <dgm:prSet/>
      <dgm:spPr/>
      <dgm:t>
        <a:bodyPr/>
        <a:lstStyle/>
        <a:p>
          <a:endParaRPr lang="en-US"/>
        </a:p>
      </dgm:t>
    </dgm:pt>
    <dgm:pt modelId="{1416B606-DCCD-4B3E-AA82-C54DB305E5EE}" type="sibTrans" cxnId="{B5E08B29-C1BF-416B-B508-B968830C29C8}">
      <dgm:prSet/>
      <dgm:spPr/>
      <dgm:t>
        <a:bodyPr/>
        <a:lstStyle/>
        <a:p>
          <a:endParaRPr lang="en-US"/>
        </a:p>
      </dgm:t>
    </dgm:pt>
    <dgm:pt modelId="{41B8202D-61A4-4191-9F4E-31B34890BB35}">
      <dgm:prSet/>
      <dgm:spPr/>
      <dgm:t>
        <a:bodyPr/>
        <a:lstStyle/>
        <a:p>
          <a:pPr>
            <a:lnSpc>
              <a:spcPct val="100000"/>
            </a:lnSpc>
          </a:pPr>
          <a:r>
            <a:rPr lang="en-AU" dirty="0"/>
            <a:t>1% had full time work</a:t>
          </a:r>
          <a:endParaRPr lang="en-US" dirty="0"/>
        </a:p>
      </dgm:t>
    </dgm:pt>
    <dgm:pt modelId="{257DA90B-130F-4873-8270-C40B265D77BF}" type="parTrans" cxnId="{F89F9A3D-29FF-47A3-936A-61CC0F92B3BD}">
      <dgm:prSet/>
      <dgm:spPr/>
      <dgm:t>
        <a:bodyPr/>
        <a:lstStyle/>
        <a:p>
          <a:endParaRPr lang="en-US"/>
        </a:p>
      </dgm:t>
    </dgm:pt>
    <dgm:pt modelId="{682DABD0-315A-4594-BA83-61DA820F5A9C}" type="sibTrans" cxnId="{F89F9A3D-29FF-47A3-936A-61CC0F92B3BD}">
      <dgm:prSet/>
      <dgm:spPr/>
      <dgm:t>
        <a:bodyPr/>
        <a:lstStyle/>
        <a:p>
          <a:endParaRPr lang="en-US"/>
        </a:p>
      </dgm:t>
    </dgm:pt>
    <dgm:pt modelId="{AFA2A74D-525A-4871-AFA8-6B7FEB312089}" type="pres">
      <dgm:prSet presAssocID="{8379F4D6-7BEE-4B8B-B192-CC53A0D48C62}" presName="root" presStyleCnt="0">
        <dgm:presLayoutVars>
          <dgm:dir/>
          <dgm:resizeHandles val="exact"/>
        </dgm:presLayoutVars>
      </dgm:prSet>
      <dgm:spPr/>
    </dgm:pt>
    <dgm:pt modelId="{B24DE7F5-4B22-4A4F-9383-DEA673EC6E5F}" type="pres">
      <dgm:prSet presAssocID="{D31E5D94-63D7-4BED-9495-721C9783F3B3}" presName="compNode" presStyleCnt="0"/>
      <dgm:spPr/>
    </dgm:pt>
    <dgm:pt modelId="{DF6159C5-5B34-4A1F-85CB-AB4BBAB73D57}" type="pres">
      <dgm:prSet presAssocID="{D31E5D94-63D7-4BED-9495-721C9783F3B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9914101F-28A7-400D-B92B-D641951F65D7}" type="pres">
      <dgm:prSet presAssocID="{D31E5D94-63D7-4BED-9495-721C9783F3B3}" presName="spaceRect" presStyleCnt="0"/>
      <dgm:spPr/>
    </dgm:pt>
    <dgm:pt modelId="{332275EB-4276-4037-9D51-70A7217A432A}" type="pres">
      <dgm:prSet presAssocID="{D31E5D94-63D7-4BED-9495-721C9783F3B3}" presName="textRect" presStyleLbl="revTx" presStyleIdx="0" presStyleCnt="4">
        <dgm:presLayoutVars>
          <dgm:chMax val="1"/>
          <dgm:chPref val="1"/>
        </dgm:presLayoutVars>
      </dgm:prSet>
      <dgm:spPr/>
    </dgm:pt>
    <dgm:pt modelId="{81F439B4-B516-4C5A-9ADE-4EB798139EA9}" type="pres">
      <dgm:prSet presAssocID="{A72BAD6D-7A2A-444B-A369-A527496A1A35}" presName="sibTrans" presStyleCnt="0"/>
      <dgm:spPr/>
    </dgm:pt>
    <dgm:pt modelId="{E9840DB6-76A1-4034-B888-BF96EEEB1DF3}" type="pres">
      <dgm:prSet presAssocID="{325C5C2F-65CF-440B-9F18-E05176F363A3}" presName="compNode" presStyleCnt="0"/>
      <dgm:spPr/>
    </dgm:pt>
    <dgm:pt modelId="{E2B91255-666B-4A17-87B2-120F093C2320}" type="pres">
      <dgm:prSet presAssocID="{325C5C2F-65CF-440B-9F18-E05176F363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e footprints"/>
        </a:ext>
      </dgm:extLst>
    </dgm:pt>
    <dgm:pt modelId="{667B1383-035B-4008-98C9-CB63DF9994DF}" type="pres">
      <dgm:prSet presAssocID="{325C5C2F-65CF-440B-9F18-E05176F363A3}" presName="spaceRect" presStyleCnt="0"/>
      <dgm:spPr/>
    </dgm:pt>
    <dgm:pt modelId="{551E13D7-6A3A-415A-922A-C65E4AB27137}" type="pres">
      <dgm:prSet presAssocID="{325C5C2F-65CF-440B-9F18-E05176F363A3}" presName="textRect" presStyleLbl="revTx" presStyleIdx="1" presStyleCnt="4">
        <dgm:presLayoutVars>
          <dgm:chMax val="1"/>
          <dgm:chPref val="1"/>
        </dgm:presLayoutVars>
      </dgm:prSet>
      <dgm:spPr/>
    </dgm:pt>
    <dgm:pt modelId="{AA670944-83E2-47D8-AB85-9F67DB33B5B4}" type="pres">
      <dgm:prSet presAssocID="{1DD1C2F8-9910-4965-922E-F891CD650C41}" presName="sibTrans" presStyleCnt="0"/>
      <dgm:spPr/>
    </dgm:pt>
    <dgm:pt modelId="{C6E0241E-1D67-4933-9161-0E225540F45B}" type="pres">
      <dgm:prSet presAssocID="{BDEB06C3-3969-404B-9C69-9AF4CA84AACB}" presName="compNode" presStyleCnt="0"/>
      <dgm:spPr/>
    </dgm:pt>
    <dgm:pt modelId="{BB88A622-68FE-4841-A962-9D3D3FB39575}" type="pres">
      <dgm:prSet presAssocID="{BDEB06C3-3969-404B-9C69-9AF4CA84AA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iefcase"/>
        </a:ext>
      </dgm:extLst>
    </dgm:pt>
    <dgm:pt modelId="{D7DF919F-53DE-42A3-98B9-662E7395507D}" type="pres">
      <dgm:prSet presAssocID="{BDEB06C3-3969-404B-9C69-9AF4CA84AACB}" presName="spaceRect" presStyleCnt="0"/>
      <dgm:spPr/>
    </dgm:pt>
    <dgm:pt modelId="{92C27AF9-6796-4C9B-BABA-9EBAEB151BD5}" type="pres">
      <dgm:prSet presAssocID="{BDEB06C3-3969-404B-9C69-9AF4CA84AACB}" presName="textRect" presStyleLbl="revTx" presStyleIdx="2" presStyleCnt="4">
        <dgm:presLayoutVars>
          <dgm:chMax val="1"/>
          <dgm:chPref val="1"/>
        </dgm:presLayoutVars>
      </dgm:prSet>
      <dgm:spPr/>
    </dgm:pt>
    <dgm:pt modelId="{A2D4359B-629D-44FC-BC89-043E2FDF24D6}" type="pres">
      <dgm:prSet presAssocID="{1416B606-DCCD-4B3E-AA82-C54DB305E5EE}" presName="sibTrans" presStyleCnt="0"/>
      <dgm:spPr/>
    </dgm:pt>
    <dgm:pt modelId="{261F7585-544B-466B-B92F-E69A43A59E84}" type="pres">
      <dgm:prSet presAssocID="{41B8202D-61A4-4191-9F4E-31B34890BB35}" presName="compNode" presStyleCnt="0"/>
      <dgm:spPr/>
    </dgm:pt>
    <dgm:pt modelId="{5C62819E-F580-43C1-A200-9DF1AEFCFAB9}" type="pres">
      <dgm:prSet presAssocID="{41B8202D-61A4-4191-9F4E-31B34890BB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ck"/>
        </a:ext>
      </dgm:extLst>
    </dgm:pt>
    <dgm:pt modelId="{415EC818-17D2-4ED6-A2A3-E8BD272A1891}" type="pres">
      <dgm:prSet presAssocID="{41B8202D-61A4-4191-9F4E-31B34890BB35}" presName="spaceRect" presStyleCnt="0"/>
      <dgm:spPr/>
    </dgm:pt>
    <dgm:pt modelId="{AC91FF00-C378-4CB4-8026-9F2FF66389B6}" type="pres">
      <dgm:prSet presAssocID="{41B8202D-61A4-4191-9F4E-31B34890BB35}" presName="textRect" presStyleLbl="revTx" presStyleIdx="3" presStyleCnt="4">
        <dgm:presLayoutVars>
          <dgm:chMax val="1"/>
          <dgm:chPref val="1"/>
        </dgm:presLayoutVars>
      </dgm:prSet>
      <dgm:spPr/>
    </dgm:pt>
  </dgm:ptLst>
  <dgm:cxnLst>
    <dgm:cxn modelId="{3D6E6A0A-5BFC-48BB-BAA1-6D5BC0727C35}" type="presOf" srcId="{325C5C2F-65CF-440B-9F18-E05176F363A3}" destId="{551E13D7-6A3A-415A-922A-C65E4AB27137}" srcOrd="0" destOrd="0" presId="urn:microsoft.com/office/officeart/2018/2/layout/IconLabelList"/>
    <dgm:cxn modelId="{5E24D90D-8203-4522-AAA3-A268391D34B9}" srcId="{8379F4D6-7BEE-4B8B-B192-CC53A0D48C62}" destId="{D31E5D94-63D7-4BED-9495-721C9783F3B3}" srcOrd="0" destOrd="0" parTransId="{5F3C0126-9A76-47E1-9925-B354174075AD}" sibTransId="{A72BAD6D-7A2A-444B-A369-A527496A1A35}"/>
    <dgm:cxn modelId="{0ABEFC1E-DB94-4E78-8957-82C906036583}" type="presOf" srcId="{D31E5D94-63D7-4BED-9495-721C9783F3B3}" destId="{332275EB-4276-4037-9D51-70A7217A432A}" srcOrd="0" destOrd="0" presId="urn:microsoft.com/office/officeart/2018/2/layout/IconLabelList"/>
    <dgm:cxn modelId="{B5E08B29-C1BF-416B-B508-B968830C29C8}" srcId="{8379F4D6-7BEE-4B8B-B192-CC53A0D48C62}" destId="{BDEB06C3-3969-404B-9C69-9AF4CA84AACB}" srcOrd="2" destOrd="0" parTransId="{2D8A86DC-1E90-41E2-A907-32D4DCEBF8B5}" sibTransId="{1416B606-DCCD-4B3E-AA82-C54DB305E5EE}"/>
    <dgm:cxn modelId="{F89F9A3D-29FF-47A3-936A-61CC0F92B3BD}" srcId="{8379F4D6-7BEE-4B8B-B192-CC53A0D48C62}" destId="{41B8202D-61A4-4191-9F4E-31B34890BB35}" srcOrd="3" destOrd="0" parTransId="{257DA90B-130F-4873-8270-C40B265D77BF}" sibTransId="{682DABD0-315A-4594-BA83-61DA820F5A9C}"/>
    <dgm:cxn modelId="{D113EC85-B1EA-4049-9B12-D007FE4024EB}" srcId="{8379F4D6-7BEE-4B8B-B192-CC53A0D48C62}" destId="{325C5C2F-65CF-440B-9F18-E05176F363A3}" srcOrd="1" destOrd="0" parTransId="{858686B8-C091-4F01-91E5-5BF9DA184EBD}" sibTransId="{1DD1C2F8-9910-4965-922E-F891CD650C41}"/>
    <dgm:cxn modelId="{66ECFDBE-F559-4478-940E-0A19FCA799B5}" type="presOf" srcId="{BDEB06C3-3969-404B-9C69-9AF4CA84AACB}" destId="{92C27AF9-6796-4C9B-BABA-9EBAEB151BD5}" srcOrd="0" destOrd="0" presId="urn:microsoft.com/office/officeart/2018/2/layout/IconLabelList"/>
    <dgm:cxn modelId="{B212BBD4-6E17-445B-A102-9784A251C327}" type="presOf" srcId="{41B8202D-61A4-4191-9F4E-31B34890BB35}" destId="{AC91FF00-C378-4CB4-8026-9F2FF66389B6}" srcOrd="0" destOrd="0" presId="urn:microsoft.com/office/officeart/2018/2/layout/IconLabelList"/>
    <dgm:cxn modelId="{1A88A6EC-D894-4924-9EBC-AF2F5A08898E}" type="presOf" srcId="{8379F4D6-7BEE-4B8B-B192-CC53A0D48C62}" destId="{AFA2A74D-525A-4871-AFA8-6B7FEB312089}" srcOrd="0" destOrd="0" presId="urn:microsoft.com/office/officeart/2018/2/layout/IconLabelList"/>
    <dgm:cxn modelId="{E7AD6263-EEAA-42B2-97BA-00685374F9C2}" type="presParOf" srcId="{AFA2A74D-525A-4871-AFA8-6B7FEB312089}" destId="{B24DE7F5-4B22-4A4F-9383-DEA673EC6E5F}" srcOrd="0" destOrd="0" presId="urn:microsoft.com/office/officeart/2018/2/layout/IconLabelList"/>
    <dgm:cxn modelId="{2784E240-D806-45C3-A7A2-9687DA3E3C5A}" type="presParOf" srcId="{B24DE7F5-4B22-4A4F-9383-DEA673EC6E5F}" destId="{DF6159C5-5B34-4A1F-85CB-AB4BBAB73D57}" srcOrd="0" destOrd="0" presId="urn:microsoft.com/office/officeart/2018/2/layout/IconLabelList"/>
    <dgm:cxn modelId="{4A6E1D7F-6E13-4974-A1B1-7D47D928D49C}" type="presParOf" srcId="{B24DE7F5-4B22-4A4F-9383-DEA673EC6E5F}" destId="{9914101F-28A7-400D-B92B-D641951F65D7}" srcOrd="1" destOrd="0" presId="urn:microsoft.com/office/officeart/2018/2/layout/IconLabelList"/>
    <dgm:cxn modelId="{1A5E81DB-BBF2-40DF-BFA0-1D0FFCE6E3B4}" type="presParOf" srcId="{B24DE7F5-4B22-4A4F-9383-DEA673EC6E5F}" destId="{332275EB-4276-4037-9D51-70A7217A432A}" srcOrd="2" destOrd="0" presId="urn:microsoft.com/office/officeart/2018/2/layout/IconLabelList"/>
    <dgm:cxn modelId="{20615231-ADB2-4C69-8FA6-C060462479F0}" type="presParOf" srcId="{AFA2A74D-525A-4871-AFA8-6B7FEB312089}" destId="{81F439B4-B516-4C5A-9ADE-4EB798139EA9}" srcOrd="1" destOrd="0" presId="urn:microsoft.com/office/officeart/2018/2/layout/IconLabelList"/>
    <dgm:cxn modelId="{D8A5097A-14E1-45AA-BD2F-D0962F01BA63}" type="presParOf" srcId="{AFA2A74D-525A-4871-AFA8-6B7FEB312089}" destId="{E9840DB6-76A1-4034-B888-BF96EEEB1DF3}" srcOrd="2" destOrd="0" presId="urn:microsoft.com/office/officeart/2018/2/layout/IconLabelList"/>
    <dgm:cxn modelId="{AC4C01E3-06D7-41AB-A211-1949EF2E7811}" type="presParOf" srcId="{E9840DB6-76A1-4034-B888-BF96EEEB1DF3}" destId="{E2B91255-666B-4A17-87B2-120F093C2320}" srcOrd="0" destOrd="0" presId="urn:microsoft.com/office/officeart/2018/2/layout/IconLabelList"/>
    <dgm:cxn modelId="{8AE575C3-2222-45F8-ABB3-3ACCFAF0B276}" type="presParOf" srcId="{E9840DB6-76A1-4034-B888-BF96EEEB1DF3}" destId="{667B1383-035B-4008-98C9-CB63DF9994DF}" srcOrd="1" destOrd="0" presId="urn:microsoft.com/office/officeart/2018/2/layout/IconLabelList"/>
    <dgm:cxn modelId="{BF90EF66-BD72-4E5C-A69C-98EEBD790266}" type="presParOf" srcId="{E9840DB6-76A1-4034-B888-BF96EEEB1DF3}" destId="{551E13D7-6A3A-415A-922A-C65E4AB27137}" srcOrd="2" destOrd="0" presId="urn:microsoft.com/office/officeart/2018/2/layout/IconLabelList"/>
    <dgm:cxn modelId="{052E1F30-652E-4931-BD32-1124BAEFE6D9}" type="presParOf" srcId="{AFA2A74D-525A-4871-AFA8-6B7FEB312089}" destId="{AA670944-83E2-47D8-AB85-9F67DB33B5B4}" srcOrd="3" destOrd="0" presId="urn:microsoft.com/office/officeart/2018/2/layout/IconLabelList"/>
    <dgm:cxn modelId="{97E47200-5AE9-488B-88C5-19B4B04F323A}" type="presParOf" srcId="{AFA2A74D-525A-4871-AFA8-6B7FEB312089}" destId="{C6E0241E-1D67-4933-9161-0E225540F45B}" srcOrd="4" destOrd="0" presId="urn:microsoft.com/office/officeart/2018/2/layout/IconLabelList"/>
    <dgm:cxn modelId="{0E7AC5F5-1699-498C-A5C5-CFBCF4AA7350}" type="presParOf" srcId="{C6E0241E-1D67-4933-9161-0E225540F45B}" destId="{BB88A622-68FE-4841-A962-9D3D3FB39575}" srcOrd="0" destOrd="0" presId="urn:microsoft.com/office/officeart/2018/2/layout/IconLabelList"/>
    <dgm:cxn modelId="{3E2630BE-7168-40F6-BAE7-185D0AAC768D}" type="presParOf" srcId="{C6E0241E-1D67-4933-9161-0E225540F45B}" destId="{D7DF919F-53DE-42A3-98B9-662E7395507D}" srcOrd="1" destOrd="0" presId="urn:microsoft.com/office/officeart/2018/2/layout/IconLabelList"/>
    <dgm:cxn modelId="{23B9B354-6AA4-4353-BC3A-088C7A78A74B}" type="presParOf" srcId="{C6E0241E-1D67-4933-9161-0E225540F45B}" destId="{92C27AF9-6796-4C9B-BABA-9EBAEB151BD5}" srcOrd="2" destOrd="0" presId="urn:microsoft.com/office/officeart/2018/2/layout/IconLabelList"/>
    <dgm:cxn modelId="{AF018141-EE38-4A64-B453-4BCF03A7C293}" type="presParOf" srcId="{AFA2A74D-525A-4871-AFA8-6B7FEB312089}" destId="{A2D4359B-629D-44FC-BC89-043E2FDF24D6}" srcOrd="5" destOrd="0" presId="urn:microsoft.com/office/officeart/2018/2/layout/IconLabelList"/>
    <dgm:cxn modelId="{0F73A531-21CE-47AD-954E-869C401EBBD0}" type="presParOf" srcId="{AFA2A74D-525A-4871-AFA8-6B7FEB312089}" destId="{261F7585-544B-466B-B92F-E69A43A59E84}" srcOrd="6" destOrd="0" presId="urn:microsoft.com/office/officeart/2018/2/layout/IconLabelList"/>
    <dgm:cxn modelId="{7FFFAE2E-57BD-48A3-9348-D9E1941F8E01}" type="presParOf" srcId="{261F7585-544B-466B-B92F-E69A43A59E84}" destId="{5C62819E-F580-43C1-A200-9DF1AEFCFAB9}" srcOrd="0" destOrd="0" presId="urn:microsoft.com/office/officeart/2018/2/layout/IconLabelList"/>
    <dgm:cxn modelId="{2CA061F4-6408-49F3-8313-8DC48AAD48B2}" type="presParOf" srcId="{261F7585-544B-466B-B92F-E69A43A59E84}" destId="{415EC818-17D2-4ED6-A2A3-E8BD272A1891}" srcOrd="1" destOrd="0" presId="urn:microsoft.com/office/officeart/2018/2/layout/IconLabelList"/>
    <dgm:cxn modelId="{E45E456A-975E-4CB3-A3A6-D473CF4A92E7}" type="presParOf" srcId="{261F7585-544B-466B-B92F-E69A43A59E84}" destId="{AC91FF00-C378-4CB4-8026-9F2FF66389B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159C5-5B34-4A1F-85CB-AB4BBAB73D57}">
      <dsp:nvSpPr>
        <dsp:cNvPr id="0" name=""/>
        <dsp:cNvSpPr/>
      </dsp:nvSpPr>
      <dsp:spPr>
        <a:xfrm>
          <a:off x="1138979" y="922243"/>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275EB-4276-4037-9D51-70A7217A432A}">
      <dsp:nvSpPr>
        <dsp:cNvPr id="0" name=""/>
        <dsp:cNvSpPr/>
      </dsp:nvSpPr>
      <dsp:spPr>
        <a:xfrm>
          <a:off x="569079" y="21465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AU" sz="2400" kern="1200" dirty="0"/>
            <a:t>80% were not employed</a:t>
          </a:r>
          <a:endParaRPr lang="en-US" sz="2400" kern="1200" dirty="0"/>
        </a:p>
      </dsp:txBody>
      <dsp:txXfrm>
        <a:off x="569079" y="2146510"/>
        <a:ext cx="2072362" cy="720000"/>
      </dsp:txXfrm>
    </dsp:sp>
    <dsp:sp modelId="{E2B91255-666B-4A17-87B2-120F093C2320}">
      <dsp:nvSpPr>
        <dsp:cNvPr id="0" name=""/>
        <dsp:cNvSpPr/>
      </dsp:nvSpPr>
      <dsp:spPr>
        <a:xfrm>
          <a:off x="3574005" y="922243"/>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E13D7-6A3A-415A-922A-C65E4AB27137}">
      <dsp:nvSpPr>
        <dsp:cNvPr id="0" name=""/>
        <dsp:cNvSpPr/>
      </dsp:nvSpPr>
      <dsp:spPr>
        <a:xfrm>
          <a:off x="3004105" y="21465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AU" sz="2400" kern="1200" dirty="0"/>
            <a:t>16% worked casually</a:t>
          </a:r>
          <a:endParaRPr lang="en-US" sz="2400" kern="1200" dirty="0"/>
        </a:p>
      </dsp:txBody>
      <dsp:txXfrm>
        <a:off x="3004105" y="2146510"/>
        <a:ext cx="2072362" cy="720000"/>
      </dsp:txXfrm>
    </dsp:sp>
    <dsp:sp modelId="{BB88A622-68FE-4841-A962-9D3D3FB39575}">
      <dsp:nvSpPr>
        <dsp:cNvPr id="0" name=""/>
        <dsp:cNvSpPr/>
      </dsp:nvSpPr>
      <dsp:spPr>
        <a:xfrm>
          <a:off x="6009031" y="922243"/>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27AF9-6796-4C9B-BABA-9EBAEB151BD5}">
      <dsp:nvSpPr>
        <dsp:cNvPr id="0" name=""/>
        <dsp:cNvSpPr/>
      </dsp:nvSpPr>
      <dsp:spPr>
        <a:xfrm>
          <a:off x="5439131" y="21465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AU" sz="2400" kern="1200" dirty="0"/>
            <a:t>3% had part time jobs</a:t>
          </a:r>
          <a:endParaRPr lang="en-US" sz="2400" kern="1200" dirty="0"/>
        </a:p>
      </dsp:txBody>
      <dsp:txXfrm>
        <a:off x="5439131" y="2146510"/>
        <a:ext cx="2072362" cy="720000"/>
      </dsp:txXfrm>
    </dsp:sp>
    <dsp:sp modelId="{5C62819E-F580-43C1-A200-9DF1AEFCFAB9}">
      <dsp:nvSpPr>
        <dsp:cNvPr id="0" name=""/>
        <dsp:cNvSpPr/>
      </dsp:nvSpPr>
      <dsp:spPr>
        <a:xfrm>
          <a:off x="8444057" y="922243"/>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1FF00-C378-4CB4-8026-9F2FF66389B6}">
      <dsp:nvSpPr>
        <dsp:cNvPr id="0" name=""/>
        <dsp:cNvSpPr/>
      </dsp:nvSpPr>
      <dsp:spPr>
        <a:xfrm>
          <a:off x="7874157" y="21465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AU" sz="2400" kern="1200" dirty="0"/>
            <a:t>1% had full time work</a:t>
          </a:r>
          <a:endParaRPr lang="en-US" sz="2400" kern="1200" dirty="0"/>
        </a:p>
      </dsp:txBody>
      <dsp:txXfrm>
        <a:off x="7874157" y="2146510"/>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901825" y="206375"/>
            <a:ext cx="3124200" cy="17573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63251" y="4165538"/>
            <a:ext cx="6401152" cy="494579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f2d7b5c5b_0_0:notes"/>
          <p:cNvSpPr txBox="1">
            <a:spLocks noGrp="1"/>
          </p:cNvSpPr>
          <p:nvPr>
            <p:ph type="body" idx="1"/>
          </p:nvPr>
        </p:nvSpPr>
        <p:spPr>
          <a:xfrm>
            <a:off x="700405" y="4412768"/>
            <a:ext cx="5603199" cy="41805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rPr>
              <a:t>Welcome to</a:t>
            </a:r>
            <a:r>
              <a:rPr lang="en-US" sz="1800" baseline="0" dirty="0">
                <a:solidFill>
                  <a:schemeClr val="tx1"/>
                </a:solidFill>
              </a:rPr>
              <a:t> the TAFE Specialist Employment Partnerships (TSEP for short) information session.  Before we being I would like to acknowledge the traditional custodians of these lands we walk upon and pay my respect to elders past, present and emerging including any who may be present with us during this session. </a:t>
            </a:r>
            <a:endParaRPr dirty="0"/>
          </a:p>
        </p:txBody>
      </p:sp>
      <p:sp>
        <p:nvSpPr>
          <p:cNvPr id="82" name="Google Shape;82;g8f2d7b5c5b_0_0: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67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spcBef>
                <a:spcPts val="600"/>
              </a:spcBef>
              <a:spcAft>
                <a:spcPts val="600"/>
              </a:spcAft>
              <a:buClr>
                <a:srgbClr val="009900"/>
              </a:buClr>
              <a:buSzPts val="2400"/>
              <a:buFont typeface="Arial" panose="020B0604020202020204" pitchFamily="34" charset="0"/>
              <a:buNone/>
            </a:pPr>
            <a:r>
              <a:rPr lang="en-US" sz="1800" dirty="0"/>
              <a:t>How to set it up – The TSEP process. TAFE can access all required information and toolkit via the TSEP toolkit website.  First step is to engage with specialist employment providers by </a:t>
            </a:r>
            <a:r>
              <a:rPr lang="en-US" sz="1800" dirty="0" err="1"/>
              <a:t>sebding</a:t>
            </a:r>
            <a:r>
              <a:rPr lang="en-US" sz="1800" dirty="0"/>
              <a:t> out expression of interest letters and proposal template.  </a:t>
            </a:r>
            <a:r>
              <a:rPr lang="en-US" sz="1800" dirty="0" err="1"/>
              <a:t>TAFe</a:t>
            </a:r>
            <a:r>
              <a:rPr lang="en-US" sz="1800" dirty="0"/>
              <a:t> can also invite providers along to an information session (see TSEP </a:t>
            </a:r>
            <a:r>
              <a:rPr lang="en-US" sz="1800" dirty="0" err="1"/>
              <a:t>powerpoint</a:t>
            </a:r>
            <a:r>
              <a:rPr lang="en-US" sz="1800" dirty="0"/>
              <a:t> introduction on website).  Once discussions have taken place and processes have been defined, there is a Partnership MOU/Agreement or Letter developed along with a Site Establishment Plan to implement TSEP on campus. Interviews may be held with each employment provider to establish the most suited provider for the TSEP program. From here a partnership group meeting will be held to finalise agreements and discuss implementation</a:t>
            </a:r>
          </a:p>
          <a:p>
            <a:pPr marL="0" lvl="0" indent="0">
              <a:spcBef>
                <a:spcPts val="600"/>
              </a:spcBef>
              <a:spcAft>
                <a:spcPts val="600"/>
              </a:spcAft>
              <a:buClr>
                <a:srgbClr val="009900"/>
              </a:buClr>
              <a:buSzPts val="2400"/>
              <a:buFont typeface="Arial" panose="020B0604020202020204" pitchFamily="34" charset="0"/>
              <a:buNone/>
            </a:pPr>
            <a:r>
              <a:rPr lang="en-US" sz="1800" dirty="0"/>
              <a:t>A TSEP consultant will be recruited</a:t>
            </a:r>
            <a:r>
              <a:rPr lang="en-US" sz="1800" baseline="0" dirty="0"/>
              <a:t> </a:t>
            </a:r>
            <a:r>
              <a:rPr lang="en-US" sz="1800" dirty="0"/>
              <a:t>via the Specialist Employment Provider (may be one of their current staff).  Marketing and referral process to students through TAFE disability services and Skills and Jobs Centres or in WA – Jobs and Skills Centres</a:t>
            </a:r>
          </a:p>
          <a:p>
            <a:pPr marL="0" lvl="0" indent="0">
              <a:spcBef>
                <a:spcPts val="600"/>
              </a:spcBef>
              <a:spcAft>
                <a:spcPts val="600"/>
              </a:spcAft>
              <a:buClr>
                <a:srgbClr val="009900"/>
              </a:buClr>
              <a:buSzPts val="2400"/>
              <a:buFont typeface="Arial" panose="020B0604020202020204" pitchFamily="34" charset="0"/>
              <a:buNone/>
            </a:pPr>
            <a:r>
              <a:rPr lang="en-US" sz="1800" dirty="0"/>
              <a:t>TSEP commences at the campus. (An available space will be agreed upon and may also include meeting students off campus).</a:t>
            </a:r>
          </a:p>
        </p:txBody>
      </p:sp>
      <p:sp>
        <p:nvSpPr>
          <p:cNvPr id="99" name="Google Shape;99;p3: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478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spcBef>
                <a:spcPts val="600"/>
              </a:spcBef>
              <a:spcAft>
                <a:spcPts val="600"/>
              </a:spcAft>
              <a:buClr>
                <a:srgbClr val="009900"/>
              </a:buClr>
              <a:buSzPts val="2400"/>
              <a:buFont typeface="Arial" panose="020B0604020202020204" pitchFamily="34" charset="0"/>
              <a:buNone/>
            </a:pPr>
            <a:r>
              <a:rPr lang="en-US" sz="1800" dirty="0"/>
              <a:t>TSEP marketing is all done you just add in your logo and the DES provider logo….  </a:t>
            </a:r>
          </a:p>
        </p:txBody>
      </p:sp>
      <p:sp>
        <p:nvSpPr>
          <p:cNvPr id="99" name="Google Shape;99;p3: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706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Debbie Teh from South Metro TAFE in WA who will talk about how they set up their TSEP program.</a:t>
            </a:r>
            <a:endParaRPr sz="1800" dirty="0"/>
          </a:p>
        </p:txBody>
      </p:sp>
      <p:sp>
        <p:nvSpPr>
          <p:cNvPr id="132" name="Google Shape;132;p7: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26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96012" cy="3484562"/>
          </a:xfrm>
        </p:spPr>
      </p:sp>
      <p:sp>
        <p:nvSpPr>
          <p:cNvPr id="3" name="Notes Placeholder 2"/>
          <p:cNvSpPr>
            <a:spLocks noGrp="1"/>
          </p:cNvSpPr>
          <p:nvPr>
            <p:ph type="body" idx="1"/>
          </p:nvPr>
        </p:nvSpPr>
        <p:spPr/>
        <p:txBody>
          <a:bodyPr/>
          <a:lstStyle/>
          <a:p>
            <a:pPr marL="158750" indent="0">
              <a:buNone/>
            </a:pPr>
            <a:r>
              <a:rPr lang="en-US" sz="1800" dirty="0">
                <a:solidFill>
                  <a:schemeClr val="tx1"/>
                </a:solidFill>
              </a:rPr>
              <a:t>Andrew West</a:t>
            </a:r>
            <a:r>
              <a:rPr lang="en-US" sz="1800" baseline="0" dirty="0">
                <a:solidFill>
                  <a:schemeClr val="tx1"/>
                </a:solidFill>
              </a:rPr>
              <a:t> from Maxima Employment in Gippsland talks about his experience from a employment service point of view.</a:t>
            </a:r>
            <a:endParaRPr lang="en-AU" sz="1800" dirty="0">
              <a:solidFill>
                <a:schemeClr val="tx1"/>
              </a:solidFill>
            </a:endParaRPr>
          </a:p>
        </p:txBody>
      </p:sp>
    </p:spTree>
    <p:extLst>
      <p:ext uri="{BB962C8B-B14F-4D97-AF65-F5344CB8AC3E}">
        <p14:creationId xmlns:p14="http://schemas.microsoft.com/office/powerpoint/2010/main" val="215261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spcAft>
                <a:spcPts val="0"/>
              </a:spcAft>
              <a:buClr>
                <a:srgbClr val="009900"/>
              </a:buClr>
              <a:buSzPts val="2400"/>
              <a:buNone/>
            </a:pPr>
            <a:r>
              <a:rPr lang="en-US" sz="1800" kern="1200" dirty="0">
                <a:solidFill>
                  <a:schemeClr val="tx1"/>
                </a:solidFill>
                <a:latin typeface="+mn-lt"/>
                <a:ea typeface="+mn-ea"/>
                <a:cs typeface="+mn-cs"/>
              </a:rPr>
              <a:t>What is the commitment?</a:t>
            </a:r>
          </a:p>
          <a:p>
            <a:pPr marL="0" lvl="0" indent="0">
              <a:spcAft>
                <a:spcPts val="0"/>
              </a:spcAft>
              <a:buClr>
                <a:srgbClr val="009900"/>
              </a:buClr>
              <a:buSzPts val="2400"/>
            </a:pPr>
            <a:r>
              <a:rPr lang="en-US" sz="1800" kern="1200" dirty="0">
                <a:solidFill>
                  <a:schemeClr val="tx1"/>
                </a:solidFill>
                <a:latin typeface="+mn-lt"/>
                <a:ea typeface="+mn-ea"/>
                <a:cs typeface="+mn-cs"/>
              </a:rPr>
              <a:t>Initially one day per week or as required</a:t>
            </a:r>
          </a:p>
          <a:p>
            <a:pPr marL="0" lvl="0" indent="0">
              <a:spcAft>
                <a:spcPts val="0"/>
              </a:spcAft>
              <a:buClr>
                <a:srgbClr val="009900"/>
              </a:buClr>
              <a:buSzPts val="2400"/>
            </a:pPr>
            <a:r>
              <a:rPr lang="en-US" sz="1800" kern="1200" dirty="0">
                <a:solidFill>
                  <a:schemeClr val="tx1"/>
                </a:solidFill>
                <a:latin typeface="+mn-lt"/>
                <a:ea typeface="+mn-ea"/>
                <a:cs typeface="+mn-cs"/>
              </a:rPr>
              <a:t>- Regular updates – monthly Partnership Group Meetings</a:t>
            </a:r>
          </a:p>
          <a:p>
            <a:pPr marL="0" lvl="0" indent="0">
              <a:spcAft>
                <a:spcPts val="0"/>
              </a:spcAft>
              <a:buClr>
                <a:srgbClr val="009900"/>
              </a:buClr>
              <a:buSzPts val="2400"/>
            </a:pPr>
            <a:r>
              <a:rPr lang="en-US" sz="1800" kern="1200" dirty="0">
                <a:solidFill>
                  <a:schemeClr val="tx1"/>
                </a:solidFill>
                <a:latin typeface="+mn-lt"/>
                <a:ea typeface="+mn-ea"/>
                <a:cs typeface="+mn-cs"/>
              </a:rPr>
              <a:t>- Active engagement with students</a:t>
            </a:r>
          </a:p>
          <a:p>
            <a:pPr marL="0" lvl="0" indent="0">
              <a:spcAft>
                <a:spcPts val="0"/>
              </a:spcAft>
              <a:buClr>
                <a:srgbClr val="009900"/>
              </a:buClr>
              <a:buSzPts val="2400"/>
            </a:pPr>
            <a:r>
              <a:rPr lang="en-US" sz="1800" kern="1200" dirty="0">
                <a:solidFill>
                  <a:schemeClr val="tx1"/>
                </a:solidFill>
                <a:latin typeface="+mn-lt"/>
                <a:ea typeface="+mn-ea"/>
                <a:cs typeface="+mn-cs"/>
              </a:rPr>
              <a:t>- Active promotion of:</a:t>
            </a:r>
          </a:p>
          <a:p>
            <a:pPr marL="0" lvl="0" indent="0">
              <a:spcAft>
                <a:spcPts val="0"/>
              </a:spcAft>
              <a:buClr>
                <a:srgbClr val="009900"/>
              </a:buClr>
              <a:buSzPts val="2400"/>
            </a:pPr>
            <a:r>
              <a:rPr lang="en-US" sz="1800" kern="1200" dirty="0">
                <a:solidFill>
                  <a:schemeClr val="tx1"/>
                </a:solidFill>
                <a:latin typeface="+mn-lt"/>
                <a:ea typeface="+mn-ea"/>
                <a:cs typeface="+mn-cs"/>
              </a:rPr>
              <a:t>- TSEP to students and teachers at appropriate events, and</a:t>
            </a:r>
          </a:p>
          <a:p>
            <a:pPr marL="0" lvl="0" indent="0">
              <a:spcAft>
                <a:spcPts val="0"/>
              </a:spcAft>
              <a:buClr>
                <a:srgbClr val="009900"/>
              </a:buClr>
              <a:buSzPts val="2400"/>
            </a:pPr>
            <a:r>
              <a:rPr lang="en-US" sz="1800" kern="1200" dirty="0">
                <a:solidFill>
                  <a:schemeClr val="tx1"/>
                </a:solidFill>
                <a:latin typeface="+mn-lt"/>
                <a:ea typeface="+mn-ea"/>
                <a:cs typeface="+mn-cs"/>
              </a:rPr>
              <a:t>- students with disabilities to potential employers</a:t>
            </a:r>
          </a:p>
          <a:p>
            <a:pPr marL="0" lvl="0" indent="0">
              <a:spcAft>
                <a:spcPts val="0"/>
              </a:spcAft>
              <a:buClr>
                <a:srgbClr val="009900"/>
              </a:buClr>
              <a:buSzPts val="2400"/>
              <a:buNone/>
            </a:pPr>
            <a:endParaRPr sz="1800" dirty="0">
              <a:solidFill>
                <a:schemeClr val="tx1"/>
              </a:solidFill>
              <a:latin typeface="+mn-lt"/>
            </a:endParaRPr>
          </a:p>
        </p:txBody>
      </p:sp>
      <p:sp>
        <p:nvSpPr>
          <p:cNvPr id="124" name="Google Shape;124;p6: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96012" cy="3484562"/>
          </a:xfrm>
        </p:spPr>
      </p:sp>
      <p:sp>
        <p:nvSpPr>
          <p:cNvPr id="3" name="Notes Placeholder 2"/>
          <p:cNvSpPr>
            <a:spLocks noGrp="1"/>
          </p:cNvSpPr>
          <p:nvPr>
            <p:ph type="body" idx="1"/>
          </p:nvPr>
        </p:nvSpPr>
        <p:spPr/>
        <p:txBody>
          <a:bodyPr/>
          <a:lstStyle/>
          <a:p>
            <a:pPr marL="158750" indent="0">
              <a:buNone/>
            </a:pPr>
            <a:r>
              <a:rPr lang="en-US" sz="1800" dirty="0">
                <a:solidFill>
                  <a:schemeClr val="tx1"/>
                </a:solidFill>
              </a:rPr>
              <a:t>Some of the TSEP partners who have commenced the program : TAFE Queensland (Ipswich and </a:t>
            </a:r>
            <a:r>
              <a:rPr lang="en-US" sz="1800" dirty="0" err="1">
                <a:solidFill>
                  <a:schemeClr val="tx1"/>
                </a:solidFill>
              </a:rPr>
              <a:t>Toowomba</a:t>
            </a:r>
            <a:r>
              <a:rPr lang="en-US" sz="1800" dirty="0">
                <a:solidFill>
                  <a:schemeClr val="tx1"/>
                </a:solidFill>
              </a:rPr>
              <a:t>),</a:t>
            </a:r>
            <a:r>
              <a:rPr lang="en-US" sz="1800" baseline="0" dirty="0">
                <a:solidFill>
                  <a:schemeClr val="tx1"/>
                </a:solidFill>
              </a:rPr>
              <a:t> The Gordon (Geelong City, East Geelong and Werribee), North Metropolitan TAFE and South Metropolitan TAFE in WA, TAFE Gippsland (across seven campuses).  Employment Service providers include Mylestones Employment, Westgate Community Initiatives Group, Bizlink Employment Services and Maxima Job link.  Jobs and Skills in WA and Skills and Jobs Centres in Victoria are also integral partners to the program.</a:t>
            </a:r>
            <a:endParaRPr lang="en-AU" sz="1800" dirty="0">
              <a:solidFill>
                <a:schemeClr val="tx1"/>
              </a:solidFill>
            </a:endParaRPr>
          </a:p>
        </p:txBody>
      </p:sp>
    </p:spTree>
    <p:extLst>
      <p:ext uri="{BB962C8B-B14F-4D97-AF65-F5344CB8AC3E}">
        <p14:creationId xmlns:p14="http://schemas.microsoft.com/office/powerpoint/2010/main" val="118742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f2d7b5c5b_0_0:notes"/>
          <p:cNvSpPr txBox="1">
            <a:spLocks noGrp="1"/>
          </p:cNvSpPr>
          <p:nvPr>
            <p:ph type="body" idx="1"/>
          </p:nvPr>
        </p:nvSpPr>
        <p:spPr>
          <a:xfrm>
            <a:off x="700405" y="4412768"/>
            <a:ext cx="5603199" cy="41805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aseline="0" dirty="0">
                <a:solidFill>
                  <a:schemeClr val="tx1"/>
                </a:solidFill>
              </a:rPr>
              <a:t>The TSEP website page is hosted on the USEP website and you can access it via www.tsep.com.au. Thank you for your time today and I hope you enjoyed this presentation.  </a:t>
            </a:r>
            <a:endParaRPr sz="1800" b="1" dirty="0">
              <a:solidFill>
                <a:schemeClr val="tx1"/>
              </a:solidFill>
            </a:endParaRPr>
          </a:p>
        </p:txBody>
      </p:sp>
      <p:sp>
        <p:nvSpPr>
          <p:cNvPr id="82" name="Google Shape;82;g8f2d7b5c5b_0_0: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09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571500" indent="-342900">
              <a:spcBef>
                <a:spcPts val="600"/>
              </a:spcBef>
              <a:spcAft>
                <a:spcPts val="600"/>
              </a:spcAft>
              <a:buClr>
                <a:srgbClr val="009900"/>
              </a:buClr>
              <a:buFont typeface="Arial" panose="020B0604020202020204" pitchFamily="34" charset="0"/>
              <a:buChar char="•"/>
            </a:pPr>
            <a:r>
              <a:rPr lang="en-US" sz="1800" b="0" dirty="0">
                <a:solidFill>
                  <a:schemeClr val="tx1"/>
                </a:solidFill>
                <a:effectLst/>
                <a:latin typeface="+mn-lt"/>
                <a:ea typeface="Arial Narrow" panose="020B0606020202030204" pitchFamily="34" charset="0"/>
                <a:cs typeface="Arial Narrow" panose="020B0606020202030204" pitchFamily="34" charset="0"/>
              </a:rPr>
              <a:t>What is TSEP? </a:t>
            </a:r>
            <a:endParaRPr lang="en-AU" sz="1800" b="0" dirty="0">
              <a:solidFill>
                <a:schemeClr val="tx1"/>
              </a:solidFill>
              <a:effectLst/>
              <a:latin typeface="+mn-lt"/>
              <a:ea typeface="Arial Narrow" panose="020B0606020202030204" pitchFamily="34" charset="0"/>
              <a:cs typeface="Arial Narrow" panose="020B0606020202030204" pitchFamily="34" charset="0"/>
            </a:endParaRPr>
          </a:p>
          <a:p>
            <a:pPr marL="571500" indent="-342900">
              <a:spcBef>
                <a:spcPts val="600"/>
              </a:spcBef>
              <a:spcAft>
                <a:spcPts val="600"/>
              </a:spcAft>
              <a:buClr>
                <a:srgbClr val="009900"/>
              </a:buClr>
              <a:buFont typeface="Arial" panose="020B0604020202020204" pitchFamily="34" charset="0"/>
              <a:buChar char="•"/>
            </a:pPr>
            <a:r>
              <a:rPr lang="en-AU" sz="1800" b="0" dirty="0">
                <a:solidFill>
                  <a:schemeClr val="tx1"/>
                </a:solidFill>
                <a:effectLst/>
                <a:latin typeface="+mn-lt"/>
                <a:ea typeface="Arial Narrow" panose="020B0606020202030204" pitchFamily="34" charset="0"/>
                <a:cs typeface="Arial Narrow" panose="020B0606020202030204" pitchFamily="34" charset="0"/>
              </a:rPr>
              <a:t>TAFE Specialist Employment Partnerships is a specialist employment program </a:t>
            </a:r>
          </a:p>
          <a:p>
            <a:pPr marL="571500" indent="-342900">
              <a:spcBef>
                <a:spcPts val="600"/>
              </a:spcBef>
              <a:spcAft>
                <a:spcPts val="600"/>
              </a:spcAft>
              <a:buClr>
                <a:srgbClr val="009900"/>
              </a:buClr>
              <a:buFont typeface="Arial" panose="020B0604020202020204" pitchFamily="34" charset="0"/>
              <a:buChar char="•"/>
            </a:pPr>
            <a:r>
              <a:rPr lang="en-AU" sz="1800" b="0" dirty="0">
                <a:solidFill>
                  <a:schemeClr val="tx1"/>
                </a:solidFill>
                <a:effectLst/>
                <a:latin typeface="+mn-lt"/>
                <a:ea typeface="Arial Narrow" panose="020B0606020202030204" pitchFamily="34" charset="0"/>
                <a:cs typeface="Arial Narrow" panose="020B0606020202030204" pitchFamily="34" charset="0"/>
              </a:rPr>
              <a:t>based </a:t>
            </a:r>
            <a:r>
              <a:rPr lang="en-AU" sz="1800" b="0" dirty="0">
                <a:solidFill>
                  <a:schemeClr val="tx1"/>
                </a:solidFill>
                <a:latin typeface="+mn-lt"/>
                <a:ea typeface="Arial Narrow" panose="020B0606020202030204" pitchFamily="34" charset="0"/>
                <a:cs typeface="Arial Narrow" panose="020B0606020202030204" pitchFamily="34" charset="0"/>
              </a:rPr>
              <a:t>onsite </a:t>
            </a:r>
            <a:r>
              <a:rPr lang="en-AU" sz="1800" b="0" dirty="0">
                <a:solidFill>
                  <a:schemeClr val="tx1"/>
                </a:solidFill>
                <a:effectLst/>
                <a:latin typeface="+mn-lt"/>
                <a:ea typeface="Arial Narrow" panose="020B0606020202030204" pitchFamily="34" charset="0"/>
                <a:cs typeface="Arial Narrow" panose="020B0606020202030204" pitchFamily="34" charset="0"/>
              </a:rPr>
              <a:t>at a TAFE campus</a:t>
            </a:r>
          </a:p>
          <a:p>
            <a:pPr marL="571500" indent="-342900">
              <a:spcBef>
                <a:spcPts val="600"/>
              </a:spcBef>
              <a:spcAft>
                <a:spcPts val="600"/>
              </a:spcAft>
              <a:buClr>
                <a:srgbClr val="009900"/>
              </a:buClr>
              <a:buFont typeface="Arial" panose="020B0604020202020204" pitchFamily="34" charset="0"/>
              <a:buChar char="•"/>
            </a:pPr>
            <a:r>
              <a:rPr lang="en-AU" sz="1800" b="0" dirty="0">
                <a:solidFill>
                  <a:schemeClr val="tx1"/>
                </a:solidFill>
                <a:effectLst/>
                <a:latin typeface="+mn-lt"/>
                <a:ea typeface="Arial Narrow" panose="020B0606020202030204" pitchFamily="34" charset="0"/>
                <a:cs typeface="Arial Narrow" panose="020B0606020202030204" pitchFamily="34" charset="0"/>
              </a:rPr>
              <a:t>specific needs of graduating or graduate students with disability seeking employment </a:t>
            </a:r>
          </a:p>
          <a:p>
            <a:pPr marL="571500" indent="-342900">
              <a:spcBef>
                <a:spcPts val="600"/>
              </a:spcBef>
              <a:spcAft>
                <a:spcPts val="600"/>
              </a:spcAft>
              <a:buClr>
                <a:srgbClr val="009900"/>
              </a:buClr>
              <a:buFont typeface="Arial" panose="020B0604020202020204" pitchFamily="34" charset="0"/>
              <a:buChar char="•"/>
            </a:pPr>
            <a:r>
              <a:rPr lang="en-AU" sz="1800" b="0" dirty="0">
                <a:solidFill>
                  <a:schemeClr val="tx1"/>
                </a:solidFill>
                <a:effectLst/>
                <a:latin typeface="+mn-lt"/>
                <a:ea typeface="Arial Narrow" panose="020B0606020202030204" pitchFamily="34" charset="0"/>
                <a:cs typeface="Arial Narrow" panose="020B0606020202030204" pitchFamily="34" charset="0"/>
              </a:rPr>
              <a:t>available </a:t>
            </a:r>
            <a:r>
              <a:rPr lang="en-AU" sz="1800" b="0" dirty="0">
                <a:solidFill>
                  <a:schemeClr val="tx1"/>
                </a:solidFill>
                <a:latin typeface="+mn-lt"/>
                <a:ea typeface="Arial Narrow" panose="020B0606020202030204" pitchFamily="34" charset="0"/>
                <a:cs typeface="Arial Narrow" panose="020B0606020202030204" pitchFamily="34" charset="0"/>
              </a:rPr>
              <a:t>for</a:t>
            </a:r>
            <a:r>
              <a:rPr lang="en-AU" sz="1800" b="0" dirty="0">
                <a:solidFill>
                  <a:schemeClr val="tx1"/>
                </a:solidFill>
                <a:effectLst/>
                <a:latin typeface="+mn-lt"/>
                <a:ea typeface="Arial Narrow" panose="020B0606020202030204" pitchFamily="34" charset="0"/>
                <a:cs typeface="Arial Narrow" panose="020B0606020202030204" pitchFamily="34" charset="0"/>
              </a:rPr>
              <a:t> students identified with a disability</a:t>
            </a:r>
          </a:p>
          <a:p>
            <a:pPr marL="571500" indent="-342900">
              <a:spcBef>
                <a:spcPts val="600"/>
              </a:spcBef>
              <a:spcAft>
                <a:spcPts val="600"/>
              </a:spcAft>
              <a:buClr>
                <a:srgbClr val="009900"/>
              </a:buClr>
              <a:buFont typeface="Arial" panose="020B0604020202020204" pitchFamily="34" charset="0"/>
              <a:buChar char="•"/>
            </a:pPr>
            <a:r>
              <a:rPr lang="en-AU" sz="1800" b="0" dirty="0">
                <a:solidFill>
                  <a:schemeClr val="tx1"/>
                </a:solidFill>
                <a:effectLst/>
                <a:latin typeface="+mn-lt"/>
                <a:ea typeface="Arial Narrow" panose="020B0606020202030204" pitchFamily="34" charset="0"/>
                <a:cs typeface="Arial Narrow" panose="020B0606020202030204" pitchFamily="34" charset="0"/>
              </a:rPr>
              <a:t>access support due to the impact of their disability</a:t>
            </a:r>
            <a:endParaRPr lang="en-AU" sz="1800" b="0" dirty="0">
              <a:solidFill>
                <a:schemeClr val="tx1"/>
              </a:solidFill>
              <a:effectLst/>
              <a:latin typeface="+mn-lt"/>
              <a:ea typeface="Times New Roman" panose="02020603050405020304" pitchFamily="18" charset="0"/>
              <a:cs typeface="Times New Roman" panose="02020603050405020304" pitchFamily="18" charset="0"/>
            </a:endParaRPr>
          </a:p>
        </p:txBody>
      </p:sp>
      <p:sp>
        <p:nvSpPr>
          <p:cNvPr id="107" name="Google Shape;107;p4: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73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rPr>
              <a:t>Why TSEP?</a:t>
            </a:r>
            <a:r>
              <a:rPr lang="en-US" sz="1800" baseline="0" dirty="0">
                <a:solidFill>
                  <a:schemeClr val="tx1"/>
                </a:solidFill>
              </a:rPr>
              <a:t>  </a:t>
            </a:r>
            <a:r>
              <a:rPr lang="en-US" sz="1800" dirty="0">
                <a:solidFill>
                  <a:schemeClr val="tx1"/>
                </a:solidFill>
              </a:rPr>
              <a:t>According to the National Centre for Vocational Education Research, over 4.1 million students are enrolled in Vocational Training in Australia.  This includes approximately 33,000 people with disability compared to 457,000 people without.  Many people living with disability are in some form of study in order to achieve their employment goals.  Unfortunately, at this current time, employment success is considerably lower for graduates with disability (52.6%) in comparison to graduates without disability (78.8%).  This leaves a gap of 26.2% which we hope to improve with new initiatives like the TSEP program.</a:t>
            </a:r>
            <a:endParaRPr sz="1800" dirty="0">
              <a:solidFill>
                <a:schemeClr val="tx1"/>
              </a:solidFill>
            </a:endParaRPr>
          </a:p>
        </p:txBody>
      </p:sp>
      <p:sp>
        <p:nvSpPr>
          <p:cNvPr id="107" name="Google Shape;107;p4: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53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rPr>
              <a:t>Other reasons:</a:t>
            </a:r>
            <a:r>
              <a:rPr lang="en-US" sz="1800" baseline="0" dirty="0">
                <a:solidFill>
                  <a:schemeClr val="tx1"/>
                </a:solidFill>
              </a:rPr>
              <a:t>  </a:t>
            </a:r>
            <a:r>
              <a:rPr lang="en-US" sz="1800" dirty="0">
                <a:solidFill>
                  <a:schemeClr val="tx1"/>
                </a:solidFill>
              </a:rPr>
              <a:t>Many TAFE students living with disability are not supported with their job search until they have completed their studies.</a:t>
            </a:r>
            <a:r>
              <a:rPr lang="en-US" sz="1800" baseline="0" dirty="0">
                <a:solidFill>
                  <a:schemeClr val="tx1"/>
                </a:solidFill>
              </a:rPr>
              <a:t>  </a:t>
            </a:r>
            <a:r>
              <a:rPr lang="en-US" sz="1800" dirty="0">
                <a:solidFill>
                  <a:schemeClr val="tx1"/>
                </a:solidFill>
              </a:rPr>
              <a:t>Evidence indicates there is significant positive impact on achieving career goals if an individual is taking steps before they finish their studies .</a:t>
            </a:r>
            <a:r>
              <a:rPr lang="en-US" sz="1800" baseline="0" dirty="0">
                <a:solidFill>
                  <a:schemeClr val="tx1"/>
                </a:solidFill>
              </a:rPr>
              <a:t>  </a:t>
            </a:r>
            <a:r>
              <a:rPr lang="en-US" sz="1800" dirty="0">
                <a:solidFill>
                  <a:schemeClr val="tx1"/>
                </a:solidFill>
              </a:rPr>
              <a:t>Expert assistance to access the labour market is a key support that is currently missing.</a:t>
            </a:r>
            <a:r>
              <a:rPr lang="en-US" sz="1800" baseline="0" dirty="0">
                <a:solidFill>
                  <a:schemeClr val="tx1"/>
                </a:solidFill>
              </a:rPr>
              <a:t>  </a:t>
            </a:r>
            <a:r>
              <a:rPr lang="en-US" sz="1800" dirty="0">
                <a:solidFill>
                  <a:schemeClr val="tx1"/>
                </a:solidFill>
              </a:rPr>
              <a:t>TSEP aims to provide this expert advice prior to and post graduation to ensure students enter employment within their preferred industry</a:t>
            </a:r>
            <a:r>
              <a:rPr lang="en-US" sz="1800" baseline="0" dirty="0">
                <a:solidFill>
                  <a:schemeClr val="tx1"/>
                </a:solidFill>
              </a:rPr>
              <a:t> sector and one which aligns with their TAFE qualification.</a:t>
            </a:r>
            <a:endParaRPr lang="en-US" sz="1800" dirty="0">
              <a:solidFill>
                <a:schemeClr val="tx1"/>
              </a:solidFill>
            </a:endParaRPr>
          </a:p>
          <a:p>
            <a:pPr marL="0" lvl="0" indent="0" algn="l" rtl="0">
              <a:spcBef>
                <a:spcPts val="0"/>
              </a:spcBef>
              <a:spcAft>
                <a:spcPts val="0"/>
              </a:spcAft>
              <a:buNone/>
            </a:pPr>
            <a:endParaRPr sz="1800" dirty="0">
              <a:solidFill>
                <a:schemeClr val="tx1"/>
              </a:solidFill>
            </a:endParaRPr>
          </a:p>
        </p:txBody>
      </p:sp>
      <p:sp>
        <p:nvSpPr>
          <p:cNvPr id="116" name="Google Shape;116;p5: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spcBef>
                <a:spcPts val="600"/>
              </a:spcBef>
              <a:spcAft>
                <a:spcPts val="600"/>
              </a:spcAft>
              <a:buClr>
                <a:srgbClr val="009900"/>
              </a:buClr>
              <a:buSzPts val="2400"/>
              <a:buNone/>
            </a:pPr>
            <a:r>
              <a:rPr lang="en-US" sz="1800" kern="1200" dirty="0">
                <a:solidFill>
                  <a:schemeClr val="tx1"/>
                </a:solidFill>
                <a:latin typeface="+mn-lt"/>
                <a:ea typeface="+mn-ea"/>
                <a:cs typeface="+mn-cs"/>
              </a:rPr>
              <a:t>How does it work?</a:t>
            </a:r>
            <a:r>
              <a:rPr lang="en-US" sz="1800" kern="1200" baseline="0" dirty="0">
                <a:solidFill>
                  <a:schemeClr val="tx1"/>
                </a:solidFill>
                <a:latin typeface="+mn-lt"/>
                <a:ea typeface="+mn-ea"/>
                <a:cs typeface="+mn-cs"/>
              </a:rPr>
              <a:t> </a:t>
            </a:r>
            <a:r>
              <a:rPr lang="en-US" sz="1800" kern="1200" dirty="0">
                <a:solidFill>
                  <a:schemeClr val="tx1"/>
                </a:solidFill>
                <a:latin typeface="+mn-lt"/>
                <a:ea typeface="+mn-ea"/>
                <a:cs typeface="+mn-cs"/>
              </a:rPr>
              <a:t>TSEP brings a Specialist Employment Service Provider into the TAFE environment.</a:t>
            </a:r>
            <a:r>
              <a:rPr lang="en-US" sz="1800" kern="1200" baseline="0" dirty="0">
                <a:solidFill>
                  <a:schemeClr val="tx1"/>
                </a:solidFill>
                <a:latin typeface="+mn-lt"/>
                <a:ea typeface="+mn-ea"/>
                <a:cs typeface="+mn-cs"/>
              </a:rPr>
              <a:t> </a:t>
            </a:r>
            <a:r>
              <a:rPr lang="en-US" sz="1800" kern="1200" dirty="0">
                <a:solidFill>
                  <a:schemeClr val="tx1"/>
                </a:solidFill>
                <a:latin typeface="+mn-lt"/>
                <a:ea typeface="+mn-ea"/>
                <a:cs typeface="+mn-cs"/>
              </a:rPr>
              <a:t>Allows students living with a disability to access a </a:t>
            </a:r>
            <a:r>
              <a:rPr lang="en-US" sz="1800" b="1" kern="1200" dirty="0">
                <a:solidFill>
                  <a:schemeClr val="tx1"/>
                </a:solidFill>
                <a:latin typeface="+mn-lt"/>
                <a:ea typeface="+mn-ea"/>
                <a:cs typeface="+mn-cs"/>
              </a:rPr>
              <a:t>specialist </a:t>
            </a:r>
            <a:r>
              <a:rPr lang="en-US" sz="1800" kern="1200" dirty="0">
                <a:solidFill>
                  <a:schemeClr val="tx1"/>
                </a:solidFill>
                <a:latin typeface="+mn-lt"/>
                <a:ea typeface="+mn-ea"/>
                <a:cs typeface="+mn-cs"/>
              </a:rPr>
              <a:t>disabilit</a:t>
            </a:r>
            <a:r>
              <a:rPr lang="en-US" sz="1800" kern="1200" baseline="0" dirty="0">
                <a:solidFill>
                  <a:schemeClr val="tx1"/>
                </a:solidFill>
                <a:latin typeface="+mn-lt"/>
                <a:ea typeface="+mn-ea"/>
                <a:cs typeface="+mn-cs"/>
              </a:rPr>
              <a:t>y </a:t>
            </a:r>
            <a:r>
              <a:rPr lang="en-US" sz="1800" kern="1200" dirty="0">
                <a:solidFill>
                  <a:schemeClr val="tx1"/>
                </a:solidFill>
                <a:latin typeface="+mn-lt"/>
                <a:ea typeface="+mn-ea"/>
                <a:cs typeface="+mn-cs"/>
              </a:rPr>
              <a:t>recruitment consultant to help achieve career goals</a:t>
            </a:r>
            <a:r>
              <a:rPr lang="en-US" sz="1800" kern="1200" baseline="0" dirty="0">
                <a:solidFill>
                  <a:schemeClr val="tx1"/>
                </a:solidFill>
                <a:latin typeface="+mn-lt"/>
                <a:ea typeface="+mn-ea"/>
                <a:cs typeface="+mn-cs"/>
              </a:rPr>
              <a:t>.</a:t>
            </a:r>
          </a:p>
          <a:p>
            <a:pPr marL="0" lvl="0" indent="0">
              <a:spcBef>
                <a:spcPts val="600"/>
              </a:spcBef>
              <a:spcAft>
                <a:spcPts val="600"/>
              </a:spcAft>
              <a:buClr>
                <a:srgbClr val="009900"/>
              </a:buClr>
              <a:buSzPts val="2400"/>
              <a:buNone/>
            </a:pPr>
            <a:r>
              <a:rPr lang="en-US" sz="1800" kern="1200" dirty="0">
                <a:solidFill>
                  <a:schemeClr val="tx1"/>
                </a:solidFill>
                <a:latin typeface="+mn-lt"/>
                <a:ea typeface="+mn-ea"/>
                <a:cs typeface="+mn-cs"/>
              </a:rPr>
              <a:t>The consultant works closely with TAFE Careers &amp; Disability Services, Jobs and Skills</a:t>
            </a:r>
            <a:r>
              <a:rPr lang="en-US" sz="1800" kern="1200" baseline="0" dirty="0">
                <a:solidFill>
                  <a:schemeClr val="tx1"/>
                </a:solidFill>
                <a:latin typeface="+mn-lt"/>
                <a:ea typeface="+mn-ea"/>
                <a:cs typeface="+mn-cs"/>
              </a:rPr>
              <a:t> or Skills and Jobs Centres in both Victoria and WA.  The consultant will target employers suitable to each individual student's qualification for employment when they complete their studies.</a:t>
            </a:r>
            <a:endParaRPr sz="1800" dirty="0">
              <a:solidFill>
                <a:schemeClr val="tx1"/>
              </a:solidFill>
              <a:latin typeface="+mn-lt"/>
            </a:endParaRPr>
          </a:p>
        </p:txBody>
      </p:sp>
      <p:sp>
        <p:nvSpPr>
          <p:cNvPr id="99" name="Google Shape;99;p3: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spcBef>
                <a:spcPts val="600"/>
              </a:spcBef>
              <a:spcAft>
                <a:spcPts val="600"/>
              </a:spcAft>
              <a:buClr>
                <a:srgbClr val="009900"/>
              </a:buClr>
              <a:buSzPts val="2400"/>
              <a:buFont typeface="Arial" panose="020B0604020202020204" pitchFamily="34" charset="0"/>
              <a:buNone/>
            </a:pPr>
            <a:r>
              <a:rPr lang="en-US" sz="1800" kern="1200" dirty="0">
                <a:solidFill>
                  <a:schemeClr val="tx1"/>
                </a:solidFill>
                <a:latin typeface="+mn-lt"/>
                <a:ea typeface="+mn-ea"/>
                <a:cs typeface="+mn-cs"/>
              </a:rPr>
              <a:t>Who is involved?  Partners include TAFE and Specialist Employment Services.</a:t>
            </a:r>
            <a:r>
              <a:rPr lang="en-US" sz="1800" kern="1200" baseline="0" dirty="0">
                <a:solidFill>
                  <a:schemeClr val="tx1"/>
                </a:solidFill>
                <a:latin typeface="+mn-lt"/>
                <a:ea typeface="+mn-ea"/>
                <a:cs typeface="+mn-cs"/>
              </a:rPr>
              <a:t>  TSEP is only successful if all partners are working closely together to market and promote the program to students with disability including staff located within TAFE, whether that be Skills and Jobs centres, careers teams, disability, ACCESS AND equity services, TAFE teachers and anyone else who may be working with students located at a campus.  Another important partner with TSEP is the industry and business sector willing to employ a qualified student after graduating from their course.</a:t>
            </a:r>
            <a:endParaRPr sz="1800" dirty="0">
              <a:solidFill>
                <a:schemeClr val="tx1"/>
              </a:solidFill>
              <a:latin typeface="+mn-lt"/>
            </a:endParaRPr>
          </a:p>
        </p:txBody>
      </p:sp>
      <p:sp>
        <p:nvSpPr>
          <p:cNvPr id="99" name="Google Shape;99;p3: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09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0387" y="4412748"/>
            <a:ext cx="5603225" cy="4180511"/>
          </a:xfrm>
          <a:prstGeom prst="rect">
            <a:avLst/>
          </a:prstGeom>
        </p:spPr>
        <p:txBody>
          <a:bodyPr spcFirstLastPara="1" wrap="square" lIns="91425" tIns="91425" rIns="91425" bIns="91425" anchor="t" anchorCtr="0">
            <a:noAutofit/>
          </a:bodyPr>
          <a:lstStyle/>
          <a:p>
            <a:pPr marL="0" lvl="0" indent="0">
              <a:spcBef>
                <a:spcPts val="600"/>
              </a:spcBef>
              <a:spcAft>
                <a:spcPts val="600"/>
              </a:spcAft>
              <a:buClr>
                <a:srgbClr val="009900"/>
              </a:buClr>
              <a:buSzPts val="2400"/>
              <a:buNone/>
            </a:pPr>
            <a:r>
              <a:rPr lang="en-US" sz="1800" dirty="0">
                <a:solidFill>
                  <a:schemeClr val="tx1"/>
                </a:solidFill>
                <a:latin typeface="+mn-lt"/>
              </a:rPr>
              <a:t>TSEP statistics from current and previous partnerships include the following: </a:t>
            </a:r>
          </a:p>
          <a:p>
            <a:pPr marL="342900" lvl="0" indent="-342900">
              <a:lnSpc>
                <a:spcPct val="115000"/>
              </a:lnSpc>
              <a:buClr>
                <a:srgbClr val="007A00"/>
              </a:buClr>
              <a:buFont typeface="Symbol" panose="05050102010706020507" pitchFamily="18" charset="2"/>
              <a:buChar char=""/>
            </a:pP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18 TSEP partnerships across Australia</a:t>
            </a:r>
          </a:p>
          <a:p>
            <a:pPr marL="342900" lvl="0" indent="-342900">
              <a:lnSpc>
                <a:spcPct val="115000"/>
              </a:lnSpc>
              <a:buClr>
                <a:srgbClr val="007A00"/>
              </a:buClr>
              <a:buFont typeface="Symbol" panose="05050102010706020507" pitchFamily="18" charset="2"/>
              <a:buChar char=""/>
            </a:pP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120 students with disability studying at TAFE accessed the TSEP program</a:t>
            </a:r>
            <a:endParaRPr lang="en-AU" sz="18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40 students with disability have been placed into employment relevant to their qualification</a:t>
            </a:r>
            <a:endParaRPr lang="en-AU" sz="18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1800" dirty="0">
                <a:solidFill>
                  <a:srgbClr val="000099"/>
                </a:solidFill>
                <a:latin typeface="Arial Narrow" panose="020B0606020202030204" pitchFamily="34" charset="0"/>
                <a:ea typeface="Calibri" panose="020F0502020204030204" pitchFamily="34" charset="0"/>
                <a:cs typeface="Calibri" panose="020F0502020204030204" pitchFamily="34" charset="0"/>
              </a:rPr>
              <a:t>5</a:t>
            </a: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6% of students were not registered with any employment service prior to accessing TSEP</a:t>
            </a:r>
            <a:endParaRPr lang="en-AU" sz="18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1800" dirty="0">
                <a:solidFill>
                  <a:srgbClr val="000099"/>
                </a:solidFill>
                <a:latin typeface="Arial Narrow" panose="020B0606020202030204" pitchFamily="34" charset="0"/>
                <a:ea typeface="Calibri" panose="020F0502020204030204" pitchFamily="34" charset="0"/>
                <a:cs typeface="Calibri" panose="020F0502020204030204" pitchFamily="34" charset="0"/>
              </a:rPr>
              <a:t>80</a:t>
            </a: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 of students were not employed prior to accessing TSEP</a:t>
            </a:r>
            <a:endParaRPr lang="en-AU" sz="18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78% of students with disability surveyed advised the TSEP consultant:</a:t>
            </a:r>
          </a:p>
          <a:p>
            <a:pPr marL="342900" lvl="0" indent="-342900">
              <a:lnSpc>
                <a:spcPct val="115000"/>
              </a:lnSpc>
              <a:buClr>
                <a:srgbClr val="007A00"/>
              </a:buClr>
              <a:buFont typeface="Symbol" panose="05050102010706020507" pitchFamily="18" charset="2"/>
              <a:buChar char=""/>
            </a:pP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“Assisted them with getting into employment and going for interviews”</a:t>
            </a:r>
            <a:endParaRPr lang="en-AU" sz="18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07A00"/>
              </a:buClr>
              <a:buFont typeface="Symbol" panose="05050102010706020507" pitchFamily="18" charset="2"/>
              <a:buChar char=""/>
            </a:pPr>
            <a:r>
              <a:rPr lang="en-AU" sz="1800" dirty="0">
                <a:solidFill>
                  <a:srgbClr val="000099"/>
                </a:solidFill>
                <a:latin typeface="Arial Narrow" panose="020B0606020202030204" pitchFamily="34" charset="0"/>
                <a:ea typeface="Calibri" panose="020F0502020204030204" pitchFamily="34" charset="0"/>
                <a:cs typeface="Calibri" panose="020F0502020204030204" pitchFamily="34" charset="0"/>
              </a:rPr>
              <a:t>88</a:t>
            </a:r>
            <a:r>
              <a:rPr lang="en-AU" sz="18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 of students with disability advised they would recommend the TSEP program to others</a:t>
            </a:r>
          </a:p>
          <a:p>
            <a:pPr marL="342900" lvl="0" indent="-342900">
              <a:lnSpc>
                <a:spcPct val="115000"/>
              </a:lnSpc>
              <a:spcAft>
                <a:spcPts val="1000"/>
              </a:spcAft>
              <a:buClr>
                <a:srgbClr val="007A00"/>
              </a:buClr>
              <a:buFont typeface="Symbol" panose="05050102010706020507" pitchFamily="18" charset="2"/>
              <a:buChar char=""/>
            </a:pPr>
            <a:r>
              <a:rPr lang="en-AU" sz="1800" dirty="0">
                <a:solidFill>
                  <a:srgbClr val="000099"/>
                </a:solidFill>
                <a:effectLst/>
                <a:latin typeface="Arial Narrow" panose="020B0606020202030204" pitchFamily="34" charset="0"/>
                <a:ea typeface="Calibri" panose="020F0502020204030204" pitchFamily="34" charset="0"/>
              </a:rPr>
              <a:t>96% of TAFE and Employment Providers (Partners) advised the TSEP Partnership met their expectations.</a:t>
            </a:r>
            <a:endParaRPr lang="en-US" sz="1800" kern="1200" dirty="0">
              <a:solidFill>
                <a:srgbClr val="000099"/>
              </a:solidFill>
              <a:latin typeface="Arial Narrow" panose="020B0606020202030204" pitchFamily="34" charset="0"/>
              <a:ea typeface="+mn-ea"/>
              <a:cs typeface="+mn-cs"/>
            </a:endParaRPr>
          </a:p>
          <a:p>
            <a:pPr marL="0" lvl="0" indent="0">
              <a:spcBef>
                <a:spcPts val="600"/>
              </a:spcBef>
              <a:spcAft>
                <a:spcPts val="600"/>
              </a:spcAft>
              <a:buClr>
                <a:srgbClr val="009900"/>
              </a:buClr>
              <a:buSzPts val="2400"/>
              <a:buNone/>
            </a:pPr>
            <a:endParaRPr sz="1800" dirty="0">
              <a:solidFill>
                <a:schemeClr val="tx1"/>
              </a:solidFill>
              <a:latin typeface="+mn-lt"/>
            </a:endParaRPr>
          </a:p>
        </p:txBody>
      </p:sp>
      <p:sp>
        <p:nvSpPr>
          <p:cNvPr id="99" name="Google Shape;99;p3:notes"/>
          <p:cNvSpPr>
            <a:spLocks noGrp="1" noRot="1" noChangeAspect="1"/>
          </p:cNvSpPr>
          <p:nvPr>
            <p:ph type="sldImg" idx="2"/>
          </p:nvPr>
        </p:nvSpPr>
        <p:spPr>
          <a:xfrm>
            <a:off x="404813" y="696913"/>
            <a:ext cx="6196012" cy="3484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6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Efm07LELvLxvh2_HciLsdO124vX9nW-D/edit?usp=sharing&amp;ouid=101255952296156165829&amp;rtpof=true&amp;sd=tru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rive.google.com/drive/folders/189i3uGgPHynV7ym15qey7rMJsAgZmRW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TSEP%20Branding%20Guidelines" TargetMode="External"/><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TSEP%20Logo" TargetMode="External"/><Relationship Id="rId5" Type="http://schemas.openxmlformats.org/officeDocument/2006/relationships/hyperlink" Target="TSEP%20Postcards" TargetMode="External"/><Relationship Id="rId4" Type="http://schemas.openxmlformats.org/officeDocument/2006/relationships/hyperlink" Target="TSEP%20Banner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jpeg"/><Relationship Id="rId5" Type="http://schemas.openxmlformats.org/officeDocument/2006/relationships/image" Target="../media/image19.jpeg"/><Relationship Id="rId10" Type="http://schemas.openxmlformats.org/officeDocument/2006/relationships/image" Target="../media/image22.jpg"/><Relationship Id="rId4" Type="http://schemas.openxmlformats.org/officeDocument/2006/relationships/notesSlide" Target="../notesSlides/notesSlide15.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9.jpeg"/><Relationship Id="rId18" Type="http://schemas.openxmlformats.org/officeDocument/2006/relationships/image" Target="../media/image40.jpeg"/><Relationship Id="rId3" Type="http://schemas.openxmlformats.org/officeDocument/2006/relationships/image" Target="../media/image27.png"/><Relationship Id="rId7" Type="http://schemas.openxmlformats.org/officeDocument/2006/relationships/image" Target="../media/image24.jpg"/><Relationship Id="rId12" Type="http://schemas.openxmlformats.org/officeDocument/2006/relationships/image" Target="../media/image35.jpeg"/><Relationship Id="rId17" Type="http://schemas.openxmlformats.org/officeDocument/2006/relationships/image" Target="../media/image39.jpeg"/><Relationship Id="rId2" Type="http://schemas.openxmlformats.org/officeDocument/2006/relationships/notesSlide" Target="../notesSlides/notesSlide18.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hyperlink" Target="http://www.tsep.com.a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Girl in front of Graffitti wall with hands on hips" title="Image "/>
          <p:cNvPicPr preferRelativeResize="0"/>
          <p:nvPr/>
        </p:nvPicPr>
        <p:blipFill rotWithShape="1">
          <a:blip r:embed="rId3">
            <a:alphaModFix/>
          </a:blip>
          <a:srcRect l="27546"/>
          <a:stretch/>
        </p:blipFill>
        <p:spPr>
          <a:xfrm>
            <a:off x="0" y="0"/>
            <a:ext cx="5711973" cy="6858000"/>
          </a:xfrm>
          <a:prstGeom prst="rect">
            <a:avLst/>
          </a:prstGeom>
          <a:noFill/>
          <a:ln>
            <a:noFill/>
          </a:ln>
        </p:spPr>
      </p:pic>
      <p:sp>
        <p:nvSpPr>
          <p:cNvPr id="85" name="Google Shape;85;p13"/>
          <p:cNvSpPr txBox="1">
            <a:spLocks noGrp="1"/>
          </p:cNvSpPr>
          <p:nvPr>
            <p:ph type="ctrTitle"/>
          </p:nvPr>
        </p:nvSpPr>
        <p:spPr>
          <a:xfrm>
            <a:off x="6337738" y="739734"/>
            <a:ext cx="77076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Arial"/>
              <a:buNone/>
            </a:pPr>
            <a:r>
              <a:rPr lang="en-AU" sz="4000" b="1" dirty="0">
                <a:solidFill>
                  <a:srgbClr val="1E0F88"/>
                </a:solidFill>
                <a:latin typeface="Arial"/>
                <a:ea typeface="Arial"/>
                <a:cs typeface="Arial"/>
                <a:sym typeface="Arial"/>
              </a:rPr>
              <a:t>TAFE SPECIALIST EMPLOYMENT PARTNERSHIPS</a:t>
            </a:r>
            <a:br>
              <a:rPr lang="en-AU" sz="4000" b="1" dirty="0">
                <a:solidFill>
                  <a:srgbClr val="1E0F88"/>
                </a:solidFill>
                <a:latin typeface="Arial"/>
                <a:ea typeface="Arial"/>
                <a:cs typeface="Arial"/>
                <a:sym typeface="Arial"/>
              </a:rPr>
            </a:br>
            <a:r>
              <a:rPr lang="en-AU" sz="4000" b="1" dirty="0">
                <a:solidFill>
                  <a:srgbClr val="1E0F88"/>
                </a:solidFill>
                <a:latin typeface="Arial"/>
                <a:ea typeface="Arial"/>
                <a:cs typeface="Arial"/>
                <a:sym typeface="Arial"/>
              </a:rPr>
              <a:t>(TSEP)</a:t>
            </a:r>
            <a:endParaRPr dirty="0">
              <a:solidFill>
                <a:srgbClr val="1E0F88"/>
              </a:solidFill>
            </a:endParaRPr>
          </a:p>
        </p:txBody>
      </p:sp>
      <p:sp>
        <p:nvSpPr>
          <p:cNvPr id="86" name="Google Shape;86;p13"/>
          <p:cNvSpPr txBox="1">
            <a:spLocks noGrp="1"/>
          </p:cNvSpPr>
          <p:nvPr>
            <p:ph type="subTitle" idx="1"/>
          </p:nvPr>
        </p:nvSpPr>
        <p:spPr>
          <a:xfrm>
            <a:off x="6414871" y="3730567"/>
            <a:ext cx="5194449" cy="88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400"/>
              <a:buNone/>
            </a:pPr>
            <a:r>
              <a:rPr lang="en-AU" sz="4000" b="1" dirty="0">
                <a:solidFill>
                  <a:srgbClr val="148D31"/>
                </a:solidFill>
                <a:latin typeface="Arial"/>
                <a:ea typeface="Arial"/>
                <a:cs typeface="Arial"/>
                <a:sym typeface="Arial"/>
              </a:rPr>
              <a:t>Information Session</a:t>
            </a:r>
            <a:endParaRPr sz="4000" b="1" dirty="0">
              <a:solidFill>
                <a:srgbClr val="148D31"/>
              </a:solidFill>
            </a:endParaRPr>
          </a:p>
        </p:txBody>
      </p:sp>
      <p:pic>
        <p:nvPicPr>
          <p:cNvPr id="88" name="Google Shape;88;p13" descr="TSEP logo with words" title="Logo"/>
          <p:cNvPicPr preferRelativeResize="0"/>
          <p:nvPr/>
        </p:nvPicPr>
        <p:blipFill rotWithShape="1">
          <a:blip r:embed="rId4">
            <a:alphaModFix/>
          </a:blip>
          <a:srcRect/>
          <a:stretch/>
        </p:blipFill>
        <p:spPr>
          <a:xfrm>
            <a:off x="6337738" y="4873914"/>
            <a:ext cx="1856320" cy="1512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0" y="177923"/>
            <a:ext cx="12192000" cy="892785"/>
          </a:xfrm>
          <a:prstGeom prst="rect">
            <a:avLst/>
          </a:prstGeom>
          <a:solidFill>
            <a:schemeClr val="accent6"/>
          </a:solid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Calibri"/>
              <a:buNone/>
            </a:pPr>
            <a:r>
              <a:rPr lang="en-AU" sz="5400" b="1" dirty="0">
                <a:solidFill>
                  <a:schemeClr val="lt1"/>
                </a:solidFill>
              </a:rPr>
              <a:t>	</a:t>
            </a:r>
            <a:r>
              <a:rPr lang="en-AU" sz="4400" b="1" dirty="0">
                <a:solidFill>
                  <a:schemeClr val="lt1"/>
                </a:solidFill>
                <a:latin typeface="Arial Narrow" panose="020B0606020202030204" pitchFamily="34" charset="0"/>
              </a:rPr>
              <a:t>Employment status when entering the TSEP program</a:t>
            </a:r>
            <a:endParaRPr lang="en-AU" sz="4400" dirty="0">
              <a:latin typeface="Arial Narrow" panose="020B0606020202030204" pitchFamily="34" charset="0"/>
            </a:endParaRPr>
          </a:p>
        </p:txBody>
      </p:sp>
      <p:graphicFrame>
        <p:nvGraphicFramePr>
          <p:cNvPr id="123" name="Google Shape;119;p5">
            <a:extLst>
              <a:ext uri="{FF2B5EF4-FFF2-40B4-BE49-F238E27FC236}">
                <a16:creationId xmlns:a16="http://schemas.microsoft.com/office/drawing/2014/main" id="{649F40BE-E105-427C-B6CD-9B77301CC037}"/>
              </a:ext>
            </a:extLst>
          </p:cNvPr>
          <p:cNvGraphicFramePr/>
          <p:nvPr>
            <p:extLst>
              <p:ext uri="{D42A27DB-BD31-4B8C-83A1-F6EECF244321}">
                <p14:modId xmlns:p14="http://schemas.microsoft.com/office/powerpoint/2010/main" val="1269893171"/>
              </p:ext>
            </p:extLst>
          </p:nvPr>
        </p:nvGraphicFramePr>
        <p:xfrm>
          <a:off x="838200" y="1237369"/>
          <a:ext cx="10515600" cy="3788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oogle Shape;128;p6">
            <a:extLst>
              <a:ext uri="{FF2B5EF4-FFF2-40B4-BE49-F238E27FC236}">
                <a16:creationId xmlns:a16="http://schemas.microsoft.com/office/drawing/2014/main" id="{68133E7F-0DB4-4CEB-8E80-67ED090FE7C3}"/>
              </a:ext>
            </a:extLst>
          </p:cNvPr>
          <p:cNvPicPr preferRelativeResize="0"/>
          <p:nvPr/>
        </p:nvPicPr>
        <p:blipFill rotWithShape="1">
          <a:blip r:embed="rId8">
            <a:alphaModFix/>
          </a:blip>
          <a:srcRect/>
          <a:stretch/>
        </p:blipFill>
        <p:spPr>
          <a:xfrm>
            <a:off x="257259" y="5929745"/>
            <a:ext cx="2439759" cy="625800"/>
          </a:xfrm>
          <a:prstGeom prst="rect">
            <a:avLst/>
          </a:prstGeom>
          <a:noFill/>
          <a:ln>
            <a:noFill/>
          </a:ln>
        </p:spPr>
      </p:pic>
      <p:pic>
        <p:nvPicPr>
          <p:cNvPr id="7" name="Google Shape;129;p6" descr="image001">
            <a:extLst>
              <a:ext uri="{FF2B5EF4-FFF2-40B4-BE49-F238E27FC236}">
                <a16:creationId xmlns:a16="http://schemas.microsoft.com/office/drawing/2014/main" id="{AA58EE2E-6A85-4794-B18C-CE4289520D99}"/>
              </a:ext>
            </a:extLst>
          </p:cNvPr>
          <p:cNvPicPr preferRelativeResize="0"/>
          <p:nvPr/>
        </p:nvPicPr>
        <p:blipFill rotWithShape="1">
          <a:blip r:embed="rId9">
            <a:alphaModFix/>
          </a:blip>
          <a:srcRect l="11484" r="4356"/>
          <a:stretch/>
        </p:blipFill>
        <p:spPr>
          <a:xfrm>
            <a:off x="10293414" y="5192784"/>
            <a:ext cx="1819564" cy="1491423"/>
          </a:xfrm>
          <a:prstGeom prst="rect">
            <a:avLst/>
          </a:prstGeom>
          <a:noFill/>
          <a:ln>
            <a:noFill/>
          </a:ln>
        </p:spPr>
      </p:pic>
      <p:pic>
        <p:nvPicPr>
          <p:cNvPr id="8" name="Google Shape;128;p6">
            <a:extLst>
              <a:ext uri="{FF2B5EF4-FFF2-40B4-BE49-F238E27FC236}">
                <a16:creationId xmlns:a16="http://schemas.microsoft.com/office/drawing/2014/main" id="{CD32A06A-230A-42C2-8B61-74C3A9EED973}"/>
              </a:ext>
            </a:extLst>
          </p:cNvPr>
          <p:cNvPicPr preferRelativeResize="0"/>
          <p:nvPr/>
        </p:nvPicPr>
        <p:blipFill rotWithShape="1">
          <a:blip r:embed="rId8">
            <a:alphaModFix/>
          </a:blip>
          <a:srcRect/>
          <a:stretch/>
        </p:blipFill>
        <p:spPr>
          <a:xfrm>
            <a:off x="257259" y="5929745"/>
            <a:ext cx="1955363" cy="62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599261" y="-252881"/>
            <a:ext cx="9376011" cy="1499616"/>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lt1"/>
              </a:buClr>
              <a:buSzPts val="5400"/>
            </a:pPr>
            <a:r>
              <a:rPr lang="en-US" sz="4900" b="1" kern="1200" dirty="0">
                <a:solidFill>
                  <a:srgbClr val="009900"/>
                </a:solidFill>
                <a:latin typeface="Arial Narrow" panose="020B0606020202030204" pitchFamily="34" charset="0"/>
                <a:ea typeface="+mj-ea"/>
                <a:cs typeface="+mj-cs"/>
              </a:rPr>
              <a:t>What did students want help with? </a:t>
            </a:r>
            <a:endParaRPr lang="en-US" sz="4900" kern="1200" dirty="0">
              <a:solidFill>
                <a:srgbClr val="009900"/>
              </a:solidFill>
              <a:latin typeface="Arial Narrow" panose="020B0606020202030204" pitchFamily="34" charset="0"/>
              <a:ea typeface="+mj-ea"/>
              <a:cs typeface="+mj-cs"/>
            </a:endParaRPr>
          </a:p>
        </p:txBody>
      </p:sp>
      <p:pic>
        <p:nvPicPr>
          <p:cNvPr id="129" name="Google Shape;129;p6" descr="image001"/>
          <p:cNvPicPr preferRelativeResize="0"/>
          <p:nvPr/>
        </p:nvPicPr>
        <p:blipFill rotWithShape="1">
          <a:blip r:embed="rId3"/>
          <a:srcRect l="11484" r="4356"/>
          <a:stretch/>
        </p:blipFill>
        <p:spPr>
          <a:xfrm>
            <a:off x="10196945" y="127473"/>
            <a:ext cx="1791856" cy="1499617"/>
          </a:xfrm>
          <a:prstGeom prst="rect">
            <a:avLst/>
          </a:prstGeom>
          <a:noFill/>
        </p:spPr>
      </p:pic>
      <p:graphicFrame>
        <p:nvGraphicFramePr>
          <p:cNvPr id="2" name="Table 1">
            <a:extLst>
              <a:ext uri="{FF2B5EF4-FFF2-40B4-BE49-F238E27FC236}">
                <a16:creationId xmlns:a16="http://schemas.microsoft.com/office/drawing/2014/main" id="{82630D04-7A7B-064B-9226-873A1E964FEB}"/>
              </a:ext>
            </a:extLst>
          </p:cNvPr>
          <p:cNvGraphicFramePr>
            <a:graphicFrameLocks noGrp="1"/>
          </p:cNvGraphicFramePr>
          <p:nvPr>
            <p:extLst>
              <p:ext uri="{D42A27DB-BD31-4B8C-83A1-F6EECF244321}">
                <p14:modId xmlns:p14="http://schemas.microsoft.com/office/powerpoint/2010/main" val="3986590328"/>
              </p:ext>
            </p:extLst>
          </p:nvPr>
        </p:nvGraphicFramePr>
        <p:xfrm>
          <a:off x="517236" y="1746975"/>
          <a:ext cx="11305310" cy="3528410"/>
        </p:xfrm>
        <a:graphic>
          <a:graphicData uri="http://schemas.openxmlformats.org/drawingml/2006/table">
            <a:tbl>
              <a:tblPr>
                <a:noFill/>
              </a:tblPr>
              <a:tblGrid>
                <a:gridCol w="10372437">
                  <a:extLst>
                    <a:ext uri="{9D8B030D-6E8A-4147-A177-3AD203B41FA5}">
                      <a16:colId xmlns:a16="http://schemas.microsoft.com/office/drawing/2014/main" val="3371434420"/>
                    </a:ext>
                  </a:extLst>
                </a:gridCol>
                <a:gridCol w="932873">
                  <a:extLst>
                    <a:ext uri="{9D8B030D-6E8A-4147-A177-3AD203B41FA5}">
                      <a16:colId xmlns:a16="http://schemas.microsoft.com/office/drawing/2014/main" val="2166165162"/>
                    </a:ext>
                  </a:extLst>
                </a:gridCol>
              </a:tblGrid>
              <a:tr h="469453">
                <a:tc>
                  <a:txBody>
                    <a:bodyPr/>
                    <a:lstStyle/>
                    <a:p>
                      <a:pPr marL="342900" indent="-342900" algn="l" fontAlgn="b">
                        <a:buClr>
                          <a:srgbClr val="007A00"/>
                        </a:buClr>
                        <a:buFont typeface="Arial" panose="020B0604020202020204" pitchFamily="34" charset="0"/>
                        <a:buChar char="•"/>
                      </a:pPr>
                      <a:r>
                        <a:rPr lang="en-AU" sz="2300" b="0" u="none" strike="noStrike" cap="none" spc="0" dirty="0">
                          <a:solidFill>
                            <a:srgbClr val="000099"/>
                          </a:solidFill>
                          <a:effectLst/>
                          <a:latin typeface="Arial Narrow" panose="020B0606020202030204" pitchFamily="34" charset="0"/>
                        </a:rPr>
                        <a:t>Advice about how and when to talk about my disability or mental health condition with employers</a:t>
                      </a:r>
                      <a:endParaRPr lang="en-AU" sz="2300" b="0" i="0" u="none" strike="noStrike" cap="none" spc="0" dirty="0">
                        <a:solidFill>
                          <a:srgbClr val="000099"/>
                        </a:solidFill>
                        <a:effectLst/>
                        <a:latin typeface="Arial Narrow" panose="020B0606020202030204" pitchFamily="34" charset="0"/>
                      </a:endParaRPr>
                    </a:p>
                  </a:txBody>
                  <a:tcPr marL="10723" marR="10723" marT="10723" marB="76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2300" b="0" u="none" strike="noStrike" cap="none" spc="0" dirty="0">
                          <a:solidFill>
                            <a:schemeClr val="tx1"/>
                          </a:solidFill>
                          <a:effectLst/>
                          <a:latin typeface="Arial Narrow" panose="020B0606020202030204" pitchFamily="34" charset="0"/>
                        </a:rPr>
                        <a:t>45</a:t>
                      </a:r>
                      <a:endParaRPr lang="en-AU" sz="2300" b="0" i="0" u="none" strike="noStrike" cap="none" spc="0" dirty="0">
                        <a:solidFill>
                          <a:schemeClr val="tx1"/>
                        </a:solidFill>
                        <a:effectLst/>
                        <a:latin typeface="Arial Narrow" panose="020B0606020202030204" pitchFamily="34" charset="0"/>
                      </a:endParaRPr>
                    </a:p>
                  </a:txBody>
                  <a:tcPr marL="10723" marR="10723" marT="10723" marB="764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262105"/>
                  </a:ext>
                </a:extLst>
              </a:tr>
              <a:tr h="498764">
                <a:tc>
                  <a:txBody>
                    <a:bodyPr/>
                    <a:lstStyle/>
                    <a:p>
                      <a:pPr marL="342900" indent="-342900" algn="l" fontAlgn="b">
                        <a:buClr>
                          <a:srgbClr val="007A00"/>
                        </a:buClr>
                        <a:buFont typeface="Arial" panose="020B0604020202020204" pitchFamily="34" charset="0"/>
                        <a:buChar char="•"/>
                      </a:pPr>
                      <a:r>
                        <a:rPr lang="en-AU" sz="2300" b="0" u="none" strike="noStrike" cap="none" spc="0" dirty="0">
                          <a:solidFill>
                            <a:srgbClr val="000099"/>
                          </a:solidFill>
                          <a:effectLst/>
                          <a:latin typeface="Arial Narrow" panose="020B0606020202030204" pitchFamily="34" charset="0"/>
                        </a:rPr>
                        <a:t>Guidance regarding how to start searching for employment related to my qualifications</a:t>
                      </a:r>
                      <a:endParaRPr lang="en-AU" sz="2300" b="0" i="0" u="none" strike="noStrike" cap="none" spc="0" dirty="0">
                        <a:solidFill>
                          <a:srgbClr val="000099"/>
                        </a:solidFill>
                        <a:effectLst/>
                        <a:latin typeface="Arial Narrow" panose="020B0606020202030204" pitchFamily="34" charset="0"/>
                      </a:endParaRPr>
                    </a:p>
                  </a:txBody>
                  <a:tcPr marL="10723" marR="10723" marT="10723" marB="76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2300" b="1" u="none" strike="noStrike" cap="none" spc="0" dirty="0">
                          <a:solidFill>
                            <a:srgbClr val="009900"/>
                          </a:solidFill>
                          <a:effectLst/>
                          <a:latin typeface="Arial Narrow" panose="020B0606020202030204" pitchFamily="34" charset="0"/>
                        </a:rPr>
                        <a:t>68</a:t>
                      </a:r>
                      <a:endParaRPr lang="en-AU" sz="2300" b="1" i="0" u="none" strike="noStrike" cap="none" spc="0" dirty="0">
                        <a:solidFill>
                          <a:srgbClr val="009900"/>
                        </a:solidFill>
                        <a:effectLst/>
                        <a:latin typeface="Arial Narrow" panose="020B0606020202030204" pitchFamily="34" charset="0"/>
                      </a:endParaRPr>
                    </a:p>
                  </a:txBody>
                  <a:tcPr marL="10723" marR="10723" marT="10723" marB="764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865040"/>
                  </a:ext>
                </a:extLst>
              </a:tr>
              <a:tr h="404099">
                <a:tc>
                  <a:txBody>
                    <a:bodyPr/>
                    <a:lstStyle/>
                    <a:p>
                      <a:pPr marL="342900" indent="-342900" algn="l" fontAlgn="b">
                        <a:buClr>
                          <a:srgbClr val="007A00"/>
                        </a:buClr>
                        <a:buFont typeface="Arial" panose="020B0604020202020204" pitchFamily="34" charset="0"/>
                        <a:buChar char="•"/>
                      </a:pPr>
                      <a:r>
                        <a:rPr lang="en-AU" sz="2300" b="0" u="none" strike="noStrike" cap="none" spc="0" dirty="0">
                          <a:solidFill>
                            <a:srgbClr val="000099"/>
                          </a:solidFill>
                          <a:effectLst/>
                          <a:latin typeface="Arial Narrow" panose="020B0606020202030204" pitchFamily="34" charset="0"/>
                        </a:rPr>
                        <a:t>Assistance in creating a resume</a:t>
                      </a:r>
                      <a:endParaRPr lang="en-AU" sz="2300" b="0" i="0" u="none" strike="noStrike" cap="none" spc="0" dirty="0">
                        <a:solidFill>
                          <a:srgbClr val="000099"/>
                        </a:solidFill>
                        <a:effectLst/>
                        <a:latin typeface="Arial Narrow" panose="020B0606020202030204" pitchFamily="34" charset="0"/>
                      </a:endParaRPr>
                    </a:p>
                  </a:txBody>
                  <a:tcPr marL="10723" marR="10723" marT="10723" marB="76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2300" b="0" u="none" strike="noStrike" cap="none" spc="0" dirty="0">
                          <a:solidFill>
                            <a:schemeClr val="tx1"/>
                          </a:solidFill>
                          <a:effectLst/>
                          <a:latin typeface="Arial Narrow" panose="020B0606020202030204" pitchFamily="34" charset="0"/>
                        </a:rPr>
                        <a:t>35</a:t>
                      </a:r>
                      <a:endParaRPr lang="en-AU" sz="2300" b="0" i="0" u="none" strike="noStrike" cap="none" spc="0" dirty="0">
                        <a:solidFill>
                          <a:schemeClr val="tx1"/>
                        </a:solidFill>
                        <a:effectLst/>
                        <a:latin typeface="Arial Narrow" panose="020B0606020202030204" pitchFamily="34" charset="0"/>
                      </a:endParaRPr>
                    </a:p>
                  </a:txBody>
                  <a:tcPr marL="10723" marR="10723" marT="10723" marB="764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161077"/>
                  </a:ext>
                </a:extLst>
              </a:tr>
              <a:tr h="445646">
                <a:tc>
                  <a:txBody>
                    <a:bodyPr/>
                    <a:lstStyle/>
                    <a:p>
                      <a:pPr marL="342900" indent="-342900" algn="l" fontAlgn="b">
                        <a:buClr>
                          <a:srgbClr val="007A00"/>
                        </a:buClr>
                        <a:buFont typeface="Arial" panose="020B0604020202020204" pitchFamily="34" charset="0"/>
                        <a:buChar char="•"/>
                      </a:pPr>
                      <a:r>
                        <a:rPr lang="en-AU" sz="2300" b="0" u="none" strike="noStrike" cap="none" spc="0" dirty="0">
                          <a:solidFill>
                            <a:srgbClr val="000099"/>
                          </a:solidFill>
                          <a:effectLst/>
                          <a:latin typeface="Arial Narrow" panose="020B0606020202030204" pitchFamily="34" charset="0"/>
                        </a:rPr>
                        <a:t>I'd like to learn about  career options and supports available to me</a:t>
                      </a:r>
                      <a:endParaRPr lang="en-AU" sz="2300" b="0" i="0" u="none" strike="noStrike" cap="none" spc="0" dirty="0">
                        <a:solidFill>
                          <a:srgbClr val="000099"/>
                        </a:solidFill>
                        <a:effectLst/>
                        <a:latin typeface="Arial Narrow" panose="020B0606020202030204" pitchFamily="34" charset="0"/>
                      </a:endParaRPr>
                    </a:p>
                  </a:txBody>
                  <a:tcPr marL="10723" marR="10723" marT="10723" marB="76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300" b="1" i="0" u="none" strike="noStrike" cap="none" spc="0" dirty="0">
                          <a:solidFill>
                            <a:srgbClr val="009900"/>
                          </a:solidFill>
                          <a:effectLst/>
                          <a:latin typeface="Arial Narrow" panose="020B0606020202030204" pitchFamily="34" charset="0"/>
                        </a:rPr>
                        <a:t>7</a:t>
                      </a:r>
                      <a:r>
                        <a:rPr lang="en-AU" sz="2300" b="1" i="0" u="none" strike="noStrike" cap="none" spc="0" dirty="0">
                          <a:solidFill>
                            <a:srgbClr val="009900"/>
                          </a:solidFill>
                          <a:effectLst/>
                          <a:latin typeface="Arial Narrow" panose="020B0606020202030204" pitchFamily="34" charset="0"/>
                        </a:rPr>
                        <a:t>0</a:t>
                      </a:r>
                    </a:p>
                  </a:txBody>
                  <a:tcPr marL="10723" marR="10723" marT="10723" marB="764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6297"/>
                  </a:ext>
                </a:extLst>
              </a:tr>
              <a:tr h="404099">
                <a:tc>
                  <a:txBody>
                    <a:bodyPr/>
                    <a:lstStyle/>
                    <a:p>
                      <a:pPr marL="342900" indent="-342900" algn="l" fontAlgn="b">
                        <a:buClr>
                          <a:srgbClr val="007A00"/>
                        </a:buClr>
                        <a:buFont typeface="Arial" panose="020B0604020202020204" pitchFamily="34" charset="0"/>
                        <a:buChar char="•"/>
                      </a:pPr>
                      <a:r>
                        <a:rPr lang="en-AU" sz="2300" b="0" u="none" strike="noStrike" cap="none" spc="0" dirty="0">
                          <a:solidFill>
                            <a:srgbClr val="000099"/>
                          </a:solidFill>
                          <a:effectLst/>
                          <a:latin typeface="Arial Narrow" panose="020B0606020202030204" pitchFamily="34" charset="0"/>
                        </a:rPr>
                        <a:t>Coaching about job interviews and how to succeed in these</a:t>
                      </a:r>
                      <a:endParaRPr lang="en-AU" sz="2300" b="0" i="0" u="none" strike="noStrike" cap="none" spc="0" dirty="0">
                        <a:solidFill>
                          <a:srgbClr val="000099"/>
                        </a:solidFill>
                        <a:effectLst/>
                        <a:latin typeface="Arial Narrow" panose="020B0606020202030204" pitchFamily="34" charset="0"/>
                      </a:endParaRPr>
                    </a:p>
                  </a:txBody>
                  <a:tcPr marL="10723" marR="10723" marT="10723" marB="76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300" b="0" i="0" u="none" strike="noStrike" cap="none" spc="0" dirty="0">
                          <a:solidFill>
                            <a:schemeClr val="tx1"/>
                          </a:solidFill>
                          <a:effectLst/>
                          <a:latin typeface="Arial Narrow" panose="020B0606020202030204" pitchFamily="34" charset="0"/>
                        </a:rPr>
                        <a:t>55</a:t>
                      </a:r>
                      <a:endParaRPr lang="en-AU" sz="2300" b="0" i="0" u="none" strike="noStrike" cap="none" spc="0" dirty="0">
                        <a:solidFill>
                          <a:schemeClr val="tx1"/>
                        </a:solidFill>
                        <a:effectLst/>
                        <a:latin typeface="Arial Narrow" panose="020B0606020202030204" pitchFamily="34" charset="0"/>
                      </a:endParaRPr>
                    </a:p>
                  </a:txBody>
                  <a:tcPr marL="10723" marR="10723" marT="10723" marB="764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826119"/>
                  </a:ext>
                </a:extLst>
              </a:tr>
              <a:tr h="482592">
                <a:tc>
                  <a:txBody>
                    <a:bodyPr/>
                    <a:lstStyle/>
                    <a:p>
                      <a:pPr marL="342900" indent="-342900" algn="l" fontAlgn="b">
                        <a:buClr>
                          <a:srgbClr val="007A00"/>
                        </a:buClr>
                        <a:buFont typeface="Arial" panose="020B0604020202020204" pitchFamily="34" charset="0"/>
                        <a:buChar char="•"/>
                      </a:pPr>
                      <a:r>
                        <a:rPr lang="en-AU" sz="2300" b="0" u="none" strike="noStrike" cap="none" spc="0" dirty="0">
                          <a:solidFill>
                            <a:srgbClr val="000099"/>
                          </a:solidFill>
                          <a:effectLst/>
                          <a:latin typeface="Arial Narrow" panose="020B0606020202030204" pitchFamily="34" charset="0"/>
                        </a:rPr>
                        <a:t>Someone to keep me motivated and on track with my career searching</a:t>
                      </a:r>
                      <a:endParaRPr lang="en-AU" sz="2300" b="0" i="0" u="none" strike="noStrike" cap="none" spc="0" dirty="0">
                        <a:solidFill>
                          <a:srgbClr val="000099"/>
                        </a:solidFill>
                        <a:effectLst/>
                        <a:latin typeface="Arial Narrow" panose="020B0606020202030204" pitchFamily="34" charset="0"/>
                      </a:endParaRPr>
                    </a:p>
                  </a:txBody>
                  <a:tcPr marL="10723" marR="10723" marT="10723" marB="76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300" b="0" i="0" u="none" strike="noStrike" cap="none" spc="0" dirty="0">
                          <a:solidFill>
                            <a:schemeClr val="tx1"/>
                          </a:solidFill>
                          <a:effectLst/>
                          <a:latin typeface="Arial Narrow" panose="020B0606020202030204" pitchFamily="34" charset="0"/>
                        </a:rPr>
                        <a:t>48</a:t>
                      </a:r>
                      <a:endParaRPr lang="en-AU" sz="2300" b="0" i="0" u="none" strike="noStrike" cap="none" spc="0" dirty="0">
                        <a:solidFill>
                          <a:schemeClr val="tx1"/>
                        </a:solidFill>
                        <a:effectLst/>
                        <a:latin typeface="Arial Narrow" panose="020B0606020202030204" pitchFamily="34" charset="0"/>
                      </a:endParaRPr>
                    </a:p>
                  </a:txBody>
                  <a:tcPr marL="10723" marR="10723" marT="10723" marB="764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9215178"/>
                  </a:ext>
                </a:extLst>
              </a:tr>
              <a:tr h="404099">
                <a:tc>
                  <a:txBody>
                    <a:bodyPr/>
                    <a:lstStyle/>
                    <a:p>
                      <a:pPr marL="342900" indent="-342900" algn="l" fontAlgn="b">
                        <a:buClr>
                          <a:srgbClr val="007A00"/>
                        </a:buClr>
                        <a:buFont typeface="Arial" panose="020B0604020202020204" pitchFamily="34" charset="0"/>
                        <a:buChar char="•"/>
                      </a:pPr>
                      <a:r>
                        <a:rPr lang="en-AU" sz="2300" b="0" u="none" strike="noStrike" cap="none" spc="0" dirty="0">
                          <a:solidFill>
                            <a:srgbClr val="000099"/>
                          </a:solidFill>
                          <a:effectLst/>
                          <a:latin typeface="Arial Narrow" panose="020B0606020202030204" pitchFamily="34" charset="0"/>
                        </a:rPr>
                        <a:t>Other</a:t>
                      </a:r>
                      <a:endParaRPr lang="en-AU" sz="2300" b="0" i="0" u="none" strike="noStrike" cap="none" spc="0" dirty="0">
                        <a:solidFill>
                          <a:srgbClr val="000099"/>
                        </a:solidFill>
                        <a:effectLst/>
                        <a:latin typeface="Arial Narrow" panose="020B0606020202030204" pitchFamily="34" charset="0"/>
                      </a:endParaRPr>
                    </a:p>
                  </a:txBody>
                  <a:tcPr marL="10723" marR="10723" marT="10723" marB="76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2300" b="0" u="none" strike="noStrike" cap="none" spc="0" dirty="0">
                          <a:solidFill>
                            <a:schemeClr val="tx1"/>
                          </a:solidFill>
                          <a:effectLst/>
                          <a:latin typeface="Arial Narrow" panose="020B0606020202030204" pitchFamily="34" charset="0"/>
                        </a:rPr>
                        <a:t>15</a:t>
                      </a:r>
                      <a:endParaRPr lang="en-AU" sz="2300" b="0" i="0" u="none" strike="noStrike" cap="none" spc="0" dirty="0">
                        <a:solidFill>
                          <a:schemeClr val="tx1"/>
                        </a:solidFill>
                        <a:effectLst/>
                        <a:latin typeface="Arial Narrow" panose="020B0606020202030204" pitchFamily="34" charset="0"/>
                      </a:endParaRPr>
                    </a:p>
                  </a:txBody>
                  <a:tcPr marL="10723" marR="10723" marT="10723" marB="764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839299"/>
                  </a:ext>
                </a:extLst>
              </a:tr>
            </a:tbl>
          </a:graphicData>
        </a:graphic>
      </p:graphicFrame>
      <p:pic>
        <p:nvPicPr>
          <p:cNvPr id="31" name="Google Shape;128;p6">
            <a:extLst>
              <a:ext uri="{FF2B5EF4-FFF2-40B4-BE49-F238E27FC236}">
                <a16:creationId xmlns:a16="http://schemas.microsoft.com/office/drawing/2014/main" id="{A8A45C43-FCD9-499B-9540-55B13B1E2A59}"/>
              </a:ext>
            </a:extLst>
          </p:cNvPr>
          <p:cNvPicPr preferRelativeResize="0"/>
          <p:nvPr/>
        </p:nvPicPr>
        <p:blipFill rotWithShape="1">
          <a:blip r:embed="rId4">
            <a:alphaModFix/>
          </a:blip>
          <a:srcRect/>
          <a:stretch/>
        </p:blipFill>
        <p:spPr>
          <a:xfrm>
            <a:off x="257259" y="5929745"/>
            <a:ext cx="1955363" cy="62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0" y="177923"/>
            <a:ext cx="12192000" cy="892785"/>
          </a:xfrm>
          <a:prstGeom prst="rect">
            <a:avLst/>
          </a:prstGeom>
          <a:solidFill>
            <a:schemeClr val="accent6"/>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AU" sz="5400" b="1" dirty="0">
                <a:solidFill>
                  <a:schemeClr val="lt1"/>
                </a:solidFill>
              </a:rPr>
              <a:t>	</a:t>
            </a:r>
            <a:r>
              <a:rPr lang="en-AU" sz="4900" b="1" dirty="0">
                <a:solidFill>
                  <a:schemeClr val="lt1"/>
                </a:solidFill>
                <a:latin typeface="Arial Narrow" panose="020B0606020202030204" pitchFamily="34" charset="0"/>
              </a:rPr>
              <a:t>How did Students hear about TSEP?</a:t>
            </a:r>
            <a:endParaRPr sz="4900" dirty="0">
              <a:latin typeface="Arial Narrow" panose="020B0606020202030204" pitchFamily="34" charset="0"/>
            </a:endParaRPr>
          </a:p>
        </p:txBody>
      </p:sp>
      <p:pic>
        <p:nvPicPr>
          <p:cNvPr id="128" name="Google Shape;128;p6"/>
          <p:cNvPicPr preferRelativeResize="0"/>
          <p:nvPr/>
        </p:nvPicPr>
        <p:blipFill rotWithShape="1">
          <a:blip r:embed="rId3">
            <a:alphaModFix/>
          </a:blip>
          <a:srcRect/>
          <a:stretch/>
        </p:blipFill>
        <p:spPr>
          <a:xfrm>
            <a:off x="257259" y="5929745"/>
            <a:ext cx="1955363" cy="625800"/>
          </a:xfrm>
          <a:prstGeom prst="rect">
            <a:avLst/>
          </a:prstGeom>
          <a:noFill/>
          <a:ln>
            <a:noFill/>
          </a:ln>
        </p:spPr>
      </p:pic>
      <p:pic>
        <p:nvPicPr>
          <p:cNvPr id="129" name="Google Shape;129;p6" descr="image001"/>
          <p:cNvPicPr preferRelativeResize="0"/>
          <p:nvPr/>
        </p:nvPicPr>
        <p:blipFill rotWithShape="1">
          <a:blip r:embed="rId4">
            <a:alphaModFix/>
          </a:blip>
          <a:srcRect l="11484" r="4356"/>
          <a:stretch/>
        </p:blipFill>
        <p:spPr>
          <a:xfrm>
            <a:off x="10372436" y="5394036"/>
            <a:ext cx="1819564" cy="1491423"/>
          </a:xfrm>
          <a:prstGeom prst="rect">
            <a:avLst/>
          </a:prstGeom>
          <a:noFill/>
          <a:ln>
            <a:noFill/>
          </a:ln>
        </p:spPr>
      </p:pic>
      <p:graphicFrame>
        <p:nvGraphicFramePr>
          <p:cNvPr id="6" name="Chart 5">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137454950"/>
              </p:ext>
            </p:extLst>
          </p:nvPr>
        </p:nvGraphicFramePr>
        <p:xfrm>
          <a:off x="1289172" y="1285779"/>
          <a:ext cx="9613656" cy="46439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673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title="decorative shape">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title="decorative shape">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113" name="Oval 112" title="decorative shape">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title="decorative shape">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Freeform: Shape 116" title="decorative shape">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101" name="Google Shape;101;p15"/>
          <p:cNvSpPr txBox="1">
            <a:spLocks noGrp="1"/>
          </p:cNvSpPr>
          <p:nvPr>
            <p:ph type="title"/>
          </p:nvPr>
        </p:nvSpPr>
        <p:spPr>
          <a:xfrm>
            <a:off x="-844583" y="56244"/>
            <a:ext cx="5864469" cy="1046192"/>
          </a:xfrm>
          <a:prstGeom prst="rect">
            <a:avLst/>
          </a:prstGeom>
        </p:spPr>
        <p:txBody>
          <a:bodyPr spcFirstLastPara="1" vert="horz" lIns="91440" tIns="45720" rIns="91440" bIns="45720" rtlCol="0" anchor="b" anchorCtr="0">
            <a:normAutofit/>
          </a:bodyPr>
          <a:lstStyle/>
          <a:p>
            <a:pPr marL="0" lvl="0" indent="0" algn="ctr">
              <a:lnSpc>
                <a:spcPct val="100000"/>
              </a:lnSpc>
              <a:spcBef>
                <a:spcPct val="0"/>
              </a:spcBef>
              <a:spcAft>
                <a:spcPts val="0"/>
              </a:spcAft>
              <a:buClr>
                <a:schemeClr val="lt1"/>
              </a:buClr>
              <a:buSzPts val="5400"/>
            </a:pPr>
            <a:r>
              <a:rPr lang="en-US" b="1" kern="1200" dirty="0">
                <a:solidFill>
                  <a:schemeClr val="tx1"/>
                </a:solidFill>
                <a:latin typeface="+mj-lt"/>
                <a:ea typeface="+mj-ea"/>
                <a:cs typeface="+mj-cs"/>
              </a:rPr>
              <a:t>	</a:t>
            </a:r>
            <a:r>
              <a:rPr lang="en-US" sz="4900" b="1" kern="1200" dirty="0">
                <a:solidFill>
                  <a:srgbClr val="009900"/>
                </a:solidFill>
                <a:latin typeface="Arial Narrow" panose="020B0606020202030204" pitchFamily="34" charset="0"/>
                <a:ea typeface="+mj-ea"/>
                <a:cs typeface="+mj-cs"/>
              </a:rPr>
              <a:t>TSEP Process</a:t>
            </a:r>
            <a:endParaRPr lang="en-US" sz="4900" kern="1200" dirty="0">
              <a:solidFill>
                <a:srgbClr val="009900"/>
              </a:solidFill>
              <a:latin typeface="Arial Narrow" panose="020B0606020202030204" pitchFamily="34" charset="0"/>
              <a:ea typeface="+mj-ea"/>
              <a:cs typeface="+mj-cs"/>
            </a:endParaRPr>
          </a:p>
        </p:txBody>
      </p:sp>
      <p:sp>
        <p:nvSpPr>
          <p:cNvPr id="16" name="TextBox 15">
            <a:extLst>
              <a:ext uri="{FF2B5EF4-FFF2-40B4-BE49-F238E27FC236}">
                <a16:creationId xmlns:a16="http://schemas.microsoft.com/office/drawing/2014/main" id="{4C7F9755-8B15-4580-B44D-F7B9D008AB41}"/>
              </a:ext>
            </a:extLst>
          </p:cNvPr>
          <p:cNvSpPr txBox="1"/>
          <p:nvPr/>
        </p:nvSpPr>
        <p:spPr>
          <a:xfrm>
            <a:off x="731358" y="1435855"/>
            <a:ext cx="10963725" cy="3816429"/>
          </a:xfrm>
          <a:prstGeom prst="rect">
            <a:avLst/>
          </a:prstGeom>
          <a:noFill/>
        </p:spPr>
        <p:txBody>
          <a:bodyPr wrap="square">
            <a:spAutoFit/>
          </a:bodyPr>
          <a:lstStyle/>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Expression of Interest sent out to local Specialist Employment Providers</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Partnership MOU/Agreement/Letter  &amp; Site Establishment Plan created </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Partnership Group Meeting to follow then every month </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TSEP Consultant recruited via employment service provider</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Marketing &amp; referral process to students through TAFE Campus &amp; Staff</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TSEP commences at TAFE Campus</a:t>
            </a:r>
          </a:p>
          <a:p>
            <a:pPr marL="457200"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TSEP Partnership Group meetings to be held frequently</a:t>
            </a:r>
          </a:p>
        </p:txBody>
      </p:sp>
      <p:sp>
        <p:nvSpPr>
          <p:cNvPr id="11" name="TextBox 10">
            <a:extLst>
              <a:ext uri="{FF2B5EF4-FFF2-40B4-BE49-F238E27FC236}">
                <a16:creationId xmlns:a16="http://schemas.microsoft.com/office/drawing/2014/main" id="{FF9817A4-A5A6-4B15-AF5E-9E9D86DA0119}"/>
              </a:ext>
            </a:extLst>
          </p:cNvPr>
          <p:cNvSpPr txBox="1"/>
          <p:nvPr/>
        </p:nvSpPr>
        <p:spPr>
          <a:xfrm>
            <a:off x="4291124" y="6143420"/>
            <a:ext cx="2631098" cy="523220"/>
          </a:xfrm>
          <a:prstGeom prst="rect">
            <a:avLst/>
          </a:prstGeom>
          <a:noFill/>
        </p:spPr>
        <p:txBody>
          <a:bodyPr wrap="square">
            <a:spAutoFit/>
          </a:bodyPr>
          <a:lstStyle/>
          <a:p>
            <a:r>
              <a:rPr lang="en-AU" dirty="0">
                <a:solidFill>
                  <a:srgbClr val="0070C0"/>
                </a:solidFill>
                <a:hlinkClick r:id="rId3">
                  <a:extLst>
                    <a:ext uri="{A12FA001-AC4F-418D-AE19-62706E023703}">
                      <ahyp:hlinkClr xmlns:ahyp="http://schemas.microsoft.com/office/drawing/2018/hyperlinkcolor" val="tx"/>
                    </a:ext>
                  </a:extLst>
                </a:hlinkClick>
              </a:rPr>
              <a:t>TSEP Site Establishment Plan</a:t>
            </a:r>
            <a:endParaRPr lang="en-AU" dirty="0">
              <a:solidFill>
                <a:srgbClr val="0070C0"/>
              </a:solidFill>
            </a:endParaRPr>
          </a:p>
          <a:p>
            <a:endParaRPr lang="en-AU" dirty="0">
              <a:solidFill>
                <a:srgbClr val="0070C0"/>
              </a:solidFill>
            </a:endParaRPr>
          </a:p>
        </p:txBody>
      </p:sp>
      <p:sp>
        <p:nvSpPr>
          <p:cNvPr id="17" name="TextBox 16">
            <a:extLst>
              <a:ext uri="{FF2B5EF4-FFF2-40B4-BE49-F238E27FC236}">
                <a16:creationId xmlns:a16="http://schemas.microsoft.com/office/drawing/2014/main" id="{47C87F13-270F-4A95-8B3F-8A9C0798F408}"/>
              </a:ext>
            </a:extLst>
          </p:cNvPr>
          <p:cNvSpPr txBox="1"/>
          <p:nvPr/>
        </p:nvSpPr>
        <p:spPr>
          <a:xfrm>
            <a:off x="915315" y="6143420"/>
            <a:ext cx="3105728" cy="523220"/>
          </a:xfrm>
          <a:prstGeom prst="rect">
            <a:avLst/>
          </a:prstGeom>
          <a:noFill/>
        </p:spPr>
        <p:txBody>
          <a:bodyPr wrap="square">
            <a:spAutoFit/>
          </a:bodyPr>
          <a:lstStyle/>
          <a:p>
            <a:r>
              <a:rPr lang="pt-BR" dirty="0">
                <a:solidFill>
                  <a:srgbClr val="0070C0"/>
                </a:solidFill>
                <a:hlinkClick r:id="rId4">
                  <a:extLst>
                    <a:ext uri="{A12FA001-AC4F-418D-AE19-62706E023703}">
                      <ahyp:hlinkClr xmlns:ahyp="http://schemas.microsoft.com/office/drawing/2018/hyperlinkcolor" val="tx"/>
                    </a:ext>
                  </a:extLst>
                </a:hlinkClick>
              </a:rPr>
              <a:t>TSEP MOU Gordon TAFE Example</a:t>
            </a:r>
            <a:endParaRPr lang="en-AU" dirty="0">
              <a:solidFill>
                <a:srgbClr val="0070C0"/>
              </a:solidFill>
            </a:endParaRPr>
          </a:p>
          <a:p>
            <a:endParaRPr lang="en-AU" dirty="0"/>
          </a:p>
        </p:txBody>
      </p:sp>
    </p:spTree>
    <p:extLst>
      <p:ext uri="{BB962C8B-B14F-4D97-AF65-F5344CB8AC3E}">
        <p14:creationId xmlns:p14="http://schemas.microsoft.com/office/powerpoint/2010/main" val="408134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title="decorative shape">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title="decorative shape">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113" name="Oval 112" title="decorative shape">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title="decorative shape">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Freeform: Shape 116" title="decorative shape">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101" name="Google Shape;101;p15"/>
          <p:cNvSpPr txBox="1">
            <a:spLocks noGrp="1"/>
          </p:cNvSpPr>
          <p:nvPr>
            <p:ph type="title"/>
          </p:nvPr>
        </p:nvSpPr>
        <p:spPr>
          <a:xfrm>
            <a:off x="-844583" y="180222"/>
            <a:ext cx="5864469" cy="1046192"/>
          </a:xfrm>
          <a:prstGeom prst="rect">
            <a:avLst/>
          </a:prstGeom>
        </p:spPr>
        <p:txBody>
          <a:bodyPr spcFirstLastPara="1" vert="horz" lIns="91440" tIns="45720" rIns="91440" bIns="45720" rtlCol="0" anchor="b" anchorCtr="0">
            <a:normAutofit/>
          </a:bodyPr>
          <a:lstStyle/>
          <a:p>
            <a:pPr marL="0" lvl="0" indent="0" algn="ctr">
              <a:lnSpc>
                <a:spcPct val="100000"/>
              </a:lnSpc>
              <a:spcBef>
                <a:spcPct val="0"/>
              </a:spcBef>
              <a:spcAft>
                <a:spcPts val="0"/>
              </a:spcAft>
              <a:buClr>
                <a:schemeClr val="lt1"/>
              </a:buClr>
              <a:buSzPts val="5400"/>
            </a:pPr>
            <a:r>
              <a:rPr lang="en-US" b="1" kern="1200" dirty="0">
                <a:solidFill>
                  <a:schemeClr val="tx1"/>
                </a:solidFill>
                <a:latin typeface="+mj-lt"/>
                <a:ea typeface="+mj-ea"/>
                <a:cs typeface="+mj-cs"/>
              </a:rPr>
              <a:t>	</a:t>
            </a:r>
            <a:r>
              <a:rPr lang="en-US" sz="4900" b="1" kern="1200" dirty="0">
                <a:solidFill>
                  <a:srgbClr val="009900"/>
                </a:solidFill>
                <a:latin typeface="Arial Narrow" panose="020B0606020202030204" pitchFamily="34" charset="0"/>
                <a:ea typeface="+mj-ea"/>
                <a:cs typeface="+mj-cs"/>
              </a:rPr>
              <a:t>TSEP Marketing</a:t>
            </a:r>
            <a:endParaRPr lang="en-US" sz="4900" kern="1200" dirty="0">
              <a:solidFill>
                <a:srgbClr val="009900"/>
              </a:solidFill>
              <a:latin typeface="Arial Narrow" panose="020B0606020202030204" pitchFamily="34" charset="0"/>
              <a:ea typeface="+mj-ea"/>
              <a:cs typeface="+mj-cs"/>
            </a:endParaRPr>
          </a:p>
        </p:txBody>
      </p:sp>
      <p:sp>
        <p:nvSpPr>
          <p:cNvPr id="16" name="TextBox 15">
            <a:extLst>
              <a:ext uri="{FF2B5EF4-FFF2-40B4-BE49-F238E27FC236}">
                <a16:creationId xmlns:a16="http://schemas.microsoft.com/office/drawing/2014/main" id="{4C7F9755-8B15-4580-B44D-F7B9D008AB41}"/>
              </a:ext>
            </a:extLst>
          </p:cNvPr>
          <p:cNvSpPr txBox="1"/>
          <p:nvPr/>
        </p:nvSpPr>
        <p:spPr>
          <a:xfrm>
            <a:off x="612613" y="1389132"/>
            <a:ext cx="10963725" cy="3262432"/>
          </a:xfrm>
          <a:prstGeom prst="rect">
            <a:avLst/>
          </a:prstGeom>
          <a:noFill/>
        </p:spPr>
        <p:txBody>
          <a:bodyPr wrap="square">
            <a:spAutoFit/>
          </a:bodyPr>
          <a:lstStyle/>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TSEP Branding and Marketing Guidelines </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Digital Banners and Postcards</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Logo in various format</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Available in graphic designer format</a:t>
            </a:r>
          </a:p>
          <a:p>
            <a:pPr lvl="0">
              <a:spcBef>
                <a:spcPts val="600"/>
              </a:spcBef>
              <a:spcAft>
                <a:spcPts val="600"/>
              </a:spcAft>
              <a:buClr>
                <a:srgbClr val="009900"/>
              </a:buClr>
              <a:buSzPts val="2400"/>
            </a:pPr>
            <a:r>
              <a:rPr lang="en-US" sz="2600" kern="1200" dirty="0">
                <a:solidFill>
                  <a:srgbClr val="003399"/>
                </a:solidFill>
                <a:latin typeface="Arial Narrow" panose="020B0606020202030204" pitchFamily="34" charset="0"/>
                <a:ea typeface="+mn-ea"/>
                <a:cs typeface="+mn-cs"/>
              </a:rPr>
              <a:t>      (for marketing departments)</a:t>
            </a:r>
          </a:p>
          <a:p>
            <a:pPr lvl="0">
              <a:spcBef>
                <a:spcPts val="600"/>
              </a:spcBef>
              <a:spcAft>
                <a:spcPts val="600"/>
              </a:spcAft>
              <a:buClr>
                <a:srgbClr val="009900"/>
              </a:buClr>
              <a:buSzPts val="2400"/>
            </a:pPr>
            <a:endParaRPr lang="en-US" sz="2600" kern="1200" dirty="0">
              <a:solidFill>
                <a:srgbClr val="003399"/>
              </a:solidFill>
              <a:latin typeface="Arial Narrow" panose="020B0606020202030204" pitchFamily="34" charset="0"/>
              <a:ea typeface="+mn-ea"/>
              <a:cs typeface="+mn-cs"/>
            </a:endParaRPr>
          </a:p>
        </p:txBody>
      </p:sp>
      <p:sp>
        <p:nvSpPr>
          <p:cNvPr id="12" name="TextBox 11">
            <a:extLst>
              <a:ext uri="{FF2B5EF4-FFF2-40B4-BE49-F238E27FC236}">
                <a16:creationId xmlns:a16="http://schemas.microsoft.com/office/drawing/2014/main" id="{1B5441B1-C146-497C-B87E-8B5B576FE31F}"/>
              </a:ext>
            </a:extLst>
          </p:cNvPr>
          <p:cNvSpPr txBox="1"/>
          <p:nvPr/>
        </p:nvSpPr>
        <p:spPr>
          <a:xfrm>
            <a:off x="746069" y="4726611"/>
            <a:ext cx="2690091" cy="523220"/>
          </a:xfrm>
          <a:prstGeom prst="rect">
            <a:avLst/>
          </a:prstGeom>
          <a:noFill/>
        </p:spPr>
        <p:txBody>
          <a:bodyPr wrap="square">
            <a:spAutoFit/>
          </a:bodyPr>
          <a:lstStyle/>
          <a:p>
            <a:r>
              <a:rPr lang="en-AU" dirty="0">
                <a:hlinkClick r:id="rId3"/>
              </a:rPr>
              <a:t>TSEP Branding Guidelines</a:t>
            </a:r>
            <a:endParaRPr lang="en-AU" dirty="0"/>
          </a:p>
          <a:p>
            <a:endParaRPr lang="en-AU" dirty="0"/>
          </a:p>
        </p:txBody>
      </p:sp>
      <p:sp>
        <p:nvSpPr>
          <p:cNvPr id="14" name="TextBox 13">
            <a:extLst>
              <a:ext uri="{FF2B5EF4-FFF2-40B4-BE49-F238E27FC236}">
                <a16:creationId xmlns:a16="http://schemas.microsoft.com/office/drawing/2014/main" id="{144373B7-7B16-41C9-9710-963E1A96146F}"/>
              </a:ext>
            </a:extLst>
          </p:cNvPr>
          <p:cNvSpPr txBox="1"/>
          <p:nvPr/>
        </p:nvSpPr>
        <p:spPr>
          <a:xfrm>
            <a:off x="718745" y="5175464"/>
            <a:ext cx="1470891" cy="523220"/>
          </a:xfrm>
          <a:prstGeom prst="rect">
            <a:avLst/>
          </a:prstGeom>
          <a:noFill/>
        </p:spPr>
        <p:txBody>
          <a:bodyPr wrap="square">
            <a:spAutoFit/>
          </a:bodyPr>
          <a:lstStyle/>
          <a:p>
            <a:r>
              <a:rPr lang="en-AU" dirty="0">
                <a:hlinkClick r:id="rId4"/>
              </a:rPr>
              <a:t>TSEP Banners</a:t>
            </a:r>
            <a:endParaRPr lang="en-AU" dirty="0"/>
          </a:p>
          <a:p>
            <a:endParaRPr lang="en-AU" dirty="0"/>
          </a:p>
        </p:txBody>
      </p:sp>
      <p:sp>
        <p:nvSpPr>
          <p:cNvPr id="18" name="TextBox 17">
            <a:extLst>
              <a:ext uri="{FF2B5EF4-FFF2-40B4-BE49-F238E27FC236}">
                <a16:creationId xmlns:a16="http://schemas.microsoft.com/office/drawing/2014/main" id="{6275D3CF-4CF1-410F-9E81-5DA3B3946610}"/>
              </a:ext>
            </a:extLst>
          </p:cNvPr>
          <p:cNvSpPr txBox="1"/>
          <p:nvPr/>
        </p:nvSpPr>
        <p:spPr>
          <a:xfrm>
            <a:off x="746069" y="5624317"/>
            <a:ext cx="2062018" cy="523220"/>
          </a:xfrm>
          <a:prstGeom prst="rect">
            <a:avLst/>
          </a:prstGeom>
          <a:noFill/>
        </p:spPr>
        <p:txBody>
          <a:bodyPr wrap="square">
            <a:spAutoFit/>
          </a:bodyPr>
          <a:lstStyle/>
          <a:p>
            <a:r>
              <a:rPr lang="en-AU" dirty="0">
                <a:hlinkClick r:id="rId5"/>
              </a:rPr>
              <a:t>TSEP Postcards</a:t>
            </a:r>
            <a:endParaRPr lang="en-AU" dirty="0"/>
          </a:p>
          <a:p>
            <a:endParaRPr lang="en-AU" dirty="0"/>
          </a:p>
        </p:txBody>
      </p:sp>
      <p:sp>
        <p:nvSpPr>
          <p:cNvPr id="19" name="TextBox 18">
            <a:extLst>
              <a:ext uri="{FF2B5EF4-FFF2-40B4-BE49-F238E27FC236}">
                <a16:creationId xmlns:a16="http://schemas.microsoft.com/office/drawing/2014/main" id="{0225A8DF-E763-4018-99D6-7B8C632CA38D}"/>
              </a:ext>
            </a:extLst>
          </p:cNvPr>
          <p:cNvSpPr txBox="1"/>
          <p:nvPr/>
        </p:nvSpPr>
        <p:spPr>
          <a:xfrm>
            <a:off x="755538" y="6141736"/>
            <a:ext cx="1230746" cy="523220"/>
          </a:xfrm>
          <a:prstGeom prst="rect">
            <a:avLst/>
          </a:prstGeom>
          <a:noFill/>
        </p:spPr>
        <p:txBody>
          <a:bodyPr wrap="square">
            <a:spAutoFit/>
          </a:bodyPr>
          <a:lstStyle/>
          <a:p>
            <a:r>
              <a:rPr lang="en-AU" dirty="0">
                <a:hlinkClick r:id="rId6"/>
              </a:rPr>
              <a:t>TSEP Logo</a:t>
            </a:r>
            <a:endParaRPr lang="en-AU" dirty="0"/>
          </a:p>
          <a:p>
            <a:endParaRPr lang="en-AU" dirty="0"/>
          </a:p>
        </p:txBody>
      </p:sp>
      <p:pic>
        <p:nvPicPr>
          <p:cNvPr id="7" name="Picture 6" descr="Graphical user interface, application&#10;&#10;Description automatically generated">
            <a:extLst>
              <a:ext uri="{FF2B5EF4-FFF2-40B4-BE49-F238E27FC236}">
                <a16:creationId xmlns:a16="http://schemas.microsoft.com/office/drawing/2014/main" id="{3A165719-2C90-4BEC-BC6A-3E50F1CC62E5}"/>
              </a:ext>
            </a:extLst>
          </p:cNvPr>
          <p:cNvPicPr>
            <a:picLocks noChangeAspect="1"/>
          </p:cNvPicPr>
          <p:nvPr/>
        </p:nvPicPr>
        <p:blipFill rotWithShape="1">
          <a:blip r:embed="rId7"/>
          <a:srcRect b="15473"/>
          <a:stretch/>
        </p:blipFill>
        <p:spPr>
          <a:xfrm>
            <a:off x="7010401" y="1097732"/>
            <a:ext cx="4972723" cy="4763698"/>
          </a:xfrm>
          <a:prstGeom prst="rect">
            <a:avLst/>
          </a:prstGeom>
        </p:spPr>
      </p:pic>
    </p:spTree>
    <p:extLst>
      <p:ext uri="{BB962C8B-B14F-4D97-AF65-F5344CB8AC3E}">
        <p14:creationId xmlns:p14="http://schemas.microsoft.com/office/powerpoint/2010/main" val="1757034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7307"/>
        </a:solidFill>
        <a:effectLst/>
      </p:bgPr>
    </p:bg>
    <p:spTree>
      <p:nvGrpSpPr>
        <p:cNvPr id="1" name="Shape 133"/>
        <p:cNvGrpSpPr/>
        <p:nvPr/>
      </p:nvGrpSpPr>
      <p:grpSpPr>
        <a:xfrm>
          <a:off x="0" y="0"/>
          <a:ext cx="0" cy="0"/>
          <a:chOff x="0" y="0"/>
          <a:chExt cx="0" cy="0"/>
        </a:xfrm>
      </p:grpSpPr>
      <p:sp>
        <p:nvSpPr>
          <p:cNvPr id="134" name="Google Shape;134;p19" descr="A TAFE Experience Debbie Teh South Metro TAFE, WA" title="Title "/>
          <p:cNvSpPr txBox="1">
            <a:spLocks noGrp="1"/>
          </p:cNvSpPr>
          <p:nvPr>
            <p:ph type="title"/>
          </p:nvPr>
        </p:nvSpPr>
        <p:spPr>
          <a:xfrm>
            <a:off x="3526368" y="3938692"/>
            <a:ext cx="6119253" cy="1363215"/>
          </a:xfrm>
          <a:prstGeom prst="rect">
            <a:avLst/>
          </a:prstGeom>
        </p:spPr>
        <p:txBody>
          <a:bodyPr spcFirstLastPara="1" vert="horz" lIns="91440" tIns="45720" rIns="91440" bIns="45720" rtlCol="0" anchor="t" anchorCtr="0">
            <a:normAutofit/>
          </a:bodyPr>
          <a:lstStyle/>
          <a:p>
            <a:pPr marL="0" lvl="0" indent="0" algn="ctr">
              <a:spcBef>
                <a:spcPct val="0"/>
              </a:spcBef>
              <a:spcAft>
                <a:spcPts val="0"/>
              </a:spcAft>
              <a:buClr>
                <a:schemeClr val="lt1"/>
              </a:buClr>
              <a:buSzPts val="5400"/>
            </a:pPr>
            <a:r>
              <a:rPr lang="en-US" sz="5000" b="1" kern="1200" dirty="0">
                <a:solidFill>
                  <a:schemeClr val="tx1"/>
                </a:solidFill>
                <a:latin typeface="Arial Narrow" panose="020B0606020202030204" pitchFamily="34" charset="0"/>
                <a:ea typeface="+mj-ea"/>
                <a:cs typeface="+mj-cs"/>
              </a:rPr>
              <a:t>A TAFE Experience</a:t>
            </a:r>
            <a:br>
              <a:rPr lang="en-US" sz="5000" b="1" kern="1200" dirty="0">
                <a:solidFill>
                  <a:schemeClr val="tx1"/>
                </a:solidFill>
                <a:latin typeface="Arial Narrow" panose="020B0606020202030204" pitchFamily="34" charset="0"/>
                <a:ea typeface="+mj-ea"/>
                <a:cs typeface="+mj-cs"/>
              </a:rPr>
            </a:br>
            <a:r>
              <a:rPr lang="en-US" sz="3300" b="1" kern="1200" dirty="0">
                <a:solidFill>
                  <a:schemeClr val="tx1"/>
                </a:solidFill>
                <a:latin typeface="Arial Narrow" panose="020B0606020202030204" pitchFamily="34" charset="0"/>
                <a:ea typeface="+mj-ea"/>
                <a:cs typeface="+mj-cs"/>
              </a:rPr>
              <a:t>Debbie Teh South Metro TAFE, WA</a:t>
            </a:r>
            <a:endParaRPr lang="en-US" sz="3300" kern="1200" dirty="0">
              <a:solidFill>
                <a:schemeClr val="tx1"/>
              </a:solidFill>
              <a:latin typeface="Arial Narrow" panose="020B0606020202030204" pitchFamily="34" charset="0"/>
              <a:ea typeface="+mj-ea"/>
              <a:cs typeface="+mj-cs"/>
            </a:endParaRPr>
          </a:p>
        </p:txBody>
      </p:sp>
      <p:sp>
        <p:nvSpPr>
          <p:cNvPr id="205" name="Freeform: Shape 204" title="decorative shape">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7" name="Freeform: Shape 206" title="decorative shape">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09" name="Freeform: Shape 208" title="decorative shape">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buClrTx/>
              <a:defRPr/>
            </a:pPr>
            <a:r>
              <a:rPr lang="en-US" sz="1800" kern="1200">
                <a:solidFill>
                  <a:prstClr val="white"/>
                </a:solidFill>
                <a:latin typeface="Calibri" panose="020F0502020204030204"/>
              </a:rPr>
              <a:t>decorative shape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1" name="Freeform: Shape 210" title="decorative shape">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3" name="Freeform: Shape 212" title="decorative shape">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5" name="Oval 214" title="decorative shape">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sz="1800" kern="1200">
                <a:solidFill>
                  <a:prstClr val="white"/>
                </a:solidFill>
                <a:latin typeface="Calibri" panose="020F0502020204030204"/>
              </a:rPr>
              <a:t>decorative shape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7" name="Freeform: Shape 216" title="decorative shape">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19" name="Freeform: Shape 218" title="decorative shape">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052" name="Picture 4" descr="Bizlink Employment Services" title="Logo">
            <a:extLst>
              <a:ext uri="{FF2B5EF4-FFF2-40B4-BE49-F238E27FC236}">
                <a16:creationId xmlns:a16="http://schemas.microsoft.com/office/drawing/2014/main" id="{3E39739F-D408-4030-AFDD-7613DC3622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46995" y="707034"/>
            <a:ext cx="2497340" cy="1090505"/>
          </a:xfrm>
          <a:prstGeom prst="rect">
            <a:avLst/>
          </a:prstGeom>
          <a:noFill/>
          <a:extLst>
            <a:ext uri="{909E8E84-426E-40DD-AFC4-6F175D3DCCD1}">
              <a14:hiddenFill xmlns:a14="http://schemas.microsoft.com/office/drawing/2010/main">
                <a:solidFill>
                  <a:srgbClr val="FFFFFF"/>
                </a:solidFill>
              </a14:hiddenFill>
            </a:ext>
          </a:extLst>
        </p:spPr>
      </p:pic>
      <p:sp>
        <p:nvSpPr>
          <p:cNvPr id="221" name="Freeform: Shape 220" title="decorative shape">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3" name="Freeform: Shape 222" title="decorative shape">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Google Shape;103;p15" descr="National Disability Coordination Officer Program An Australian Government Initiative" title="Logo NDCO">
            <a:extLst>
              <a:ext uri="{FF2B5EF4-FFF2-40B4-BE49-F238E27FC236}">
                <a16:creationId xmlns:a16="http://schemas.microsoft.com/office/drawing/2014/main" id="{08760A9B-3191-4D2C-86CF-B19C5556B795}"/>
              </a:ext>
            </a:extLst>
          </p:cNvPr>
          <p:cNvPicPr preferRelativeResize="0"/>
          <p:nvPr/>
        </p:nvPicPr>
        <p:blipFill rotWithShape="1">
          <a:blip r:embed="rId6"/>
          <a:stretch/>
        </p:blipFill>
        <p:spPr>
          <a:xfrm>
            <a:off x="9764890" y="5169276"/>
            <a:ext cx="2259470" cy="867339"/>
          </a:xfrm>
          <a:prstGeom prst="rect">
            <a:avLst/>
          </a:prstGeom>
          <a:noFill/>
        </p:spPr>
      </p:pic>
      <p:pic>
        <p:nvPicPr>
          <p:cNvPr id="6" name="Picture 5" descr="South Metropolitan TAFE Western Australia " title="Logo">
            <a:extLst>
              <a:ext uri="{FF2B5EF4-FFF2-40B4-BE49-F238E27FC236}">
                <a16:creationId xmlns:a16="http://schemas.microsoft.com/office/drawing/2014/main" id="{91BBEF0C-5F43-4A28-AEC8-C5FA80802263}"/>
              </a:ext>
            </a:extLst>
          </p:cNvPr>
          <p:cNvPicPr>
            <a:picLocks noChangeAspect="1"/>
          </p:cNvPicPr>
          <p:nvPr/>
        </p:nvPicPr>
        <p:blipFill>
          <a:blip r:embed="rId7"/>
          <a:stretch>
            <a:fillRect/>
          </a:stretch>
        </p:blipFill>
        <p:spPr>
          <a:xfrm>
            <a:off x="1761757" y="457788"/>
            <a:ext cx="2883263" cy="794499"/>
          </a:xfrm>
          <a:prstGeom prst="rect">
            <a:avLst/>
          </a:prstGeom>
        </p:spPr>
      </p:pic>
      <p:pic>
        <p:nvPicPr>
          <p:cNvPr id="7" name="Picture 6" descr="Jobs and Skills Centre" title="Logo ">
            <a:extLst>
              <a:ext uri="{FF2B5EF4-FFF2-40B4-BE49-F238E27FC236}">
                <a16:creationId xmlns:a16="http://schemas.microsoft.com/office/drawing/2014/main" id="{906E836C-A8F6-4FDC-8468-AB2B5FCDA2CF}"/>
              </a:ext>
            </a:extLst>
          </p:cNvPr>
          <p:cNvPicPr>
            <a:picLocks noChangeAspect="1"/>
          </p:cNvPicPr>
          <p:nvPr/>
        </p:nvPicPr>
        <p:blipFill rotWithShape="1">
          <a:blip r:embed="rId8"/>
          <a:srcRect t="1809" b="3845"/>
          <a:stretch/>
        </p:blipFill>
        <p:spPr>
          <a:xfrm>
            <a:off x="5652370" y="1735609"/>
            <a:ext cx="2599305" cy="773218"/>
          </a:xfrm>
          <a:prstGeom prst="rect">
            <a:avLst/>
          </a:prstGeom>
        </p:spPr>
      </p:pic>
      <p:pic>
        <p:nvPicPr>
          <p:cNvPr id="4" name="62F821BA" descr="Debbie Teh from South Metro TAFE WA talking about setting up their TSEP program. Transcript available." title="Audio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94127" y="5602945"/>
            <a:ext cx="609600" cy="609600"/>
          </a:xfrm>
          <a:prstGeom prst="rect">
            <a:avLst/>
          </a:prstGeom>
        </p:spPr>
      </p:pic>
      <p:pic>
        <p:nvPicPr>
          <p:cNvPr id="2" name="Picture 1" descr="Image of young woman Debbie Teh from South Metro TAFE, WA" title="Image"/>
          <p:cNvPicPr>
            <a:picLocks noChangeAspect="1"/>
          </p:cNvPicPr>
          <p:nvPr/>
        </p:nvPicPr>
        <p:blipFill rotWithShape="1">
          <a:blip r:embed="rId10">
            <a:extLst>
              <a:ext uri="{28A0092B-C50C-407E-A947-70E740481C1C}">
                <a14:useLocalDpi xmlns:a14="http://schemas.microsoft.com/office/drawing/2010/main" val="0"/>
              </a:ext>
            </a:extLst>
          </a:blip>
          <a:srcRect l="20178" t="13478" r="19533" b="20435"/>
          <a:stretch/>
        </p:blipFill>
        <p:spPr>
          <a:xfrm>
            <a:off x="131319" y="2743022"/>
            <a:ext cx="2765364" cy="4041688"/>
          </a:xfrm>
          <a:prstGeom prst="ellipse">
            <a:avLst/>
          </a:prstGeom>
          <a:ln>
            <a:noFill/>
          </a:ln>
          <a:effectLst/>
        </p:spPr>
      </p:pic>
    </p:spTree>
    <p:extLst>
      <p:ext uri="{BB962C8B-B14F-4D97-AF65-F5344CB8AC3E}">
        <p14:creationId xmlns:p14="http://schemas.microsoft.com/office/powerpoint/2010/main" val="15764236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50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title="decorative shape">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decorative shape">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title="decorative shape">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title="decorative shape">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title="decorative shape">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AutoShape 2" descr="Maxima">
            <a:extLst>
              <a:ext uri="{FF2B5EF4-FFF2-40B4-BE49-F238E27FC236}">
                <a16:creationId xmlns:a16="http://schemas.microsoft.com/office/drawing/2014/main" id="{FE8D3E98-E317-40CC-943C-1F267863DACE}"/>
              </a:ext>
            </a:extLst>
          </p:cNvPr>
          <p:cNvSpPr>
            <a:spLocks noChangeAspect="1" noChangeArrowheads="1"/>
          </p:cNvSpPr>
          <p:nvPr/>
        </p:nvSpPr>
        <p:spPr bwMode="auto">
          <a:xfrm>
            <a:off x="5943599" y="3276599"/>
            <a:ext cx="2417885" cy="24178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Google Shape;127;p18" descr="“I believe the key ingredients to making a successful partnership are to ensure that all partners are aligned with the same vision and values. The aligned vision is the glue that holds the partnership together.” &#10;" title="Text Box">
            <a:extLst>
              <a:ext uri="{FF2B5EF4-FFF2-40B4-BE49-F238E27FC236}">
                <a16:creationId xmlns:a16="http://schemas.microsoft.com/office/drawing/2014/main" id="{BA849A1F-021A-4BF8-897C-66E180451C4D}"/>
              </a:ext>
            </a:extLst>
          </p:cNvPr>
          <p:cNvSpPr txBox="1">
            <a:spLocks/>
          </p:cNvSpPr>
          <p:nvPr/>
        </p:nvSpPr>
        <p:spPr>
          <a:xfrm>
            <a:off x="4367006" y="2196464"/>
            <a:ext cx="6979532" cy="2824524"/>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marL="108000" indent="0">
              <a:lnSpc>
                <a:spcPct val="100000"/>
              </a:lnSpc>
              <a:spcBef>
                <a:spcPts val="0"/>
              </a:spcBef>
              <a:buClr>
                <a:srgbClr val="009900"/>
              </a:buClr>
            </a:pPr>
            <a:r>
              <a:rPr lang="en-AU" sz="2600" kern="1200" dirty="0">
                <a:solidFill>
                  <a:srgbClr val="003399"/>
                </a:solidFill>
                <a:latin typeface="Arial Narrow" panose="020B0606020202030204" pitchFamily="34" charset="0"/>
                <a:ea typeface="+mn-ea"/>
                <a:cs typeface="+mn-cs"/>
              </a:rPr>
              <a:t>“I believe the key ingredients to making a successful partnership are to ensure that all partners are aligned with the same vision and values. The aligned vision is the glue that holds the partnership together.” </a:t>
            </a:r>
          </a:p>
          <a:p>
            <a:pPr marL="108000" indent="0">
              <a:lnSpc>
                <a:spcPct val="100000"/>
              </a:lnSpc>
              <a:spcBef>
                <a:spcPts val="0"/>
              </a:spcBef>
              <a:buClr>
                <a:srgbClr val="009900"/>
              </a:buClr>
            </a:pPr>
            <a:endParaRPr lang="en-AU" sz="2800" kern="1200" dirty="0">
              <a:solidFill>
                <a:srgbClr val="003399"/>
              </a:solidFill>
              <a:latin typeface="+mn-lt"/>
              <a:ea typeface="+mn-ea"/>
              <a:cs typeface="+mn-cs"/>
            </a:endParaRPr>
          </a:p>
          <a:p>
            <a:pPr marL="0" indent="0" algn="ctr">
              <a:lnSpc>
                <a:spcPct val="100000"/>
              </a:lnSpc>
              <a:spcBef>
                <a:spcPts val="0"/>
              </a:spcBef>
              <a:buClr>
                <a:srgbClr val="009900"/>
              </a:buClr>
            </a:pPr>
            <a:r>
              <a:rPr lang="en-AU" sz="3100" kern="1200" dirty="0">
                <a:solidFill>
                  <a:schemeClr val="bg1"/>
                </a:solidFill>
                <a:latin typeface="+mn-lt"/>
                <a:ea typeface="+mn-ea"/>
                <a:cs typeface="+mn-cs"/>
              </a:rPr>
              <a:t>!</a:t>
            </a:r>
            <a:r>
              <a:rPr lang="en-AU" sz="3150" kern="1200" dirty="0">
                <a:solidFill>
                  <a:schemeClr val="bg1"/>
                </a:solidFill>
                <a:latin typeface="+mn-lt"/>
                <a:ea typeface="+mn-ea"/>
                <a:cs typeface="+mn-cs"/>
              </a:rPr>
              <a:t>” </a:t>
            </a:r>
            <a:endParaRPr lang="en-US" sz="3150" kern="1200" dirty="0">
              <a:solidFill>
                <a:schemeClr val="bg1"/>
              </a:solidFill>
              <a:latin typeface="+mn-lt"/>
              <a:ea typeface="+mn-ea"/>
              <a:cs typeface="+mn-cs"/>
            </a:endParaRPr>
          </a:p>
        </p:txBody>
      </p:sp>
      <p:sp>
        <p:nvSpPr>
          <p:cNvPr id="13" name="Google Shape;127;p18">
            <a:extLst>
              <a:ext uri="{FF2B5EF4-FFF2-40B4-BE49-F238E27FC236}">
                <a16:creationId xmlns:a16="http://schemas.microsoft.com/office/drawing/2014/main" id="{757E2E84-E320-446D-9398-05311B2C0C65}"/>
              </a:ext>
            </a:extLst>
          </p:cNvPr>
          <p:cNvSpPr txBox="1">
            <a:spLocks/>
          </p:cNvSpPr>
          <p:nvPr/>
        </p:nvSpPr>
        <p:spPr>
          <a:xfrm>
            <a:off x="4463336" y="4007070"/>
            <a:ext cx="7007407" cy="2801065"/>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marL="0" indent="0">
              <a:lnSpc>
                <a:spcPct val="100000"/>
              </a:lnSpc>
              <a:spcBef>
                <a:spcPts val="0"/>
              </a:spcBef>
              <a:buClr>
                <a:srgbClr val="009900"/>
              </a:buClr>
            </a:pPr>
            <a:r>
              <a:rPr lang="en-AU" sz="2600" kern="1200" dirty="0">
                <a:solidFill>
                  <a:srgbClr val="003399"/>
                </a:solidFill>
                <a:latin typeface="Arial Narrow" panose="020B0606020202030204" pitchFamily="34" charset="0"/>
                <a:ea typeface="+mn-ea"/>
                <a:cs typeface="+mn-cs"/>
              </a:rPr>
              <a:t>“Being able to improve employment outcomes for students with disability by helping them to connect with local employers and supporting them throughout their employment journey is what has motivated Maxima to be part of this program.” </a:t>
            </a:r>
          </a:p>
          <a:p>
            <a:pPr marL="0" indent="0" algn="r">
              <a:lnSpc>
                <a:spcPct val="100000"/>
              </a:lnSpc>
              <a:spcBef>
                <a:spcPts val="0"/>
              </a:spcBef>
              <a:buClr>
                <a:srgbClr val="009900"/>
              </a:buClr>
            </a:pPr>
            <a:r>
              <a:rPr lang="en-AU" sz="2600" b="1" kern="1200" dirty="0">
                <a:solidFill>
                  <a:srgbClr val="009900"/>
                </a:solidFill>
                <a:latin typeface="Arial Narrow" panose="020B0606020202030204" pitchFamily="34" charset="0"/>
                <a:ea typeface="+mn-ea"/>
                <a:cs typeface="+mn-cs"/>
              </a:rPr>
              <a:t>Andrew West, Maxima Employment</a:t>
            </a:r>
            <a:endParaRPr lang="en-US" sz="2600" b="1" kern="1200" dirty="0">
              <a:solidFill>
                <a:srgbClr val="009900"/>
              </a:solidFill>
              <a:latin typeface="+mn-lt"/>
              <a:ea typeface="+mn-ea"/>
              <a:cs typeface="+mn-cs"/>
            </a:endParaRPr>
          </a:p>
        </p:txBody>
      </p:sp>
      <p:pic>
        <p:nvPicPr>
          <p:cNvPr id="15" name="0EA5DD05" descr="with words Joblink" title="Logo Maxima Employme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8687163" y="918980"/>
            <a:ext cx="2499163" cy="891367"/>
          </a:xfrm>
          <a:prstGeom prst="rect">
            <a:avLst/>
          </a:prstGeom>
        </p:spPr>
      </p:pic>
      <p:pic>
        <p:nvPicPr>
          <p:cNvPr id="18" name="Picture 17" descr="TAFE Gippsland" title="Logo">
            <a:extLst>
              <a:ext uri="{FF2B5EF4-FFF2-40B4-BE49-F238E27FC236}">
                <a16:creationId xmlns:a16="http://schemas.microsoft.com/office/drawing/2014/main" id="{AAF0C0E4-3CE8-48A1-A192-A4B393044319}"/>
              </a:ext>
            </a:extLst>
          </p:cNvPr>
          <p:cNvPicPr>
            <a:picLocks noChangeAspect="1"/>
          </p:cNvPicPr>
          <p:nvPr/>
        </p:nvPicPr>
        <p:blipFill>
          <a:blip r:embed="rId6"/>
          <a:stretch>
            <a:fillRect/>
          </a:stretch>
        </p:blipFill>
        <p:spPr>
          <a:xfrm>
            <a:off x="5943599" y="772214"/>
            <a:ext cx="2565680" cy="1180213"/>
          </a:xfrm>
          <a:prstGeom prst="rect">
            <a:avLst/>
          </a:prstGeom>
        </p:spPr>
      </p:pic>
      <p:pic>
        <p:nvPicPr>
          <p:cNvPr id="7" name="Picture 6" descr="Photo of Andrew West from Maxima Employment Services" title="Image"/>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24169" b="21229"/>
          <a:stretch/>
        </p:blipFill>
        <p:spPr>
          <a:xfrm>
            <a:off x="1855422" y="3346838"/>
            <a:ext cx="1828108" cy="1898978"/>
          </a:xfrm>
          <a:prstGeom prst="ellipse">
            <a:avLst/>
          </a:prstGeom>
          <a:ln>
            <a:noFill/>
          </a:ln>
          <a:effectLst>
            <a:softEdge rad="112500"/>
          </a:effectLst>
        </p:spPr>
      </p:pic>
    </p:spTree>
    <p:extLst>
      <p:ext uri="{BB962C8B-B14F-4D97-AF65-F5344CB8AC3E}">
        <p14:creationId xmlns:p14="http://schemas.microsoft.com/office/powerpoint/2010/main" val="1294705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45" fill="hold"/>
                                        <p:tgtEl>
                                          <p:spTgt spid="15"/>
                                        </p:tgtEl>
                                      </p:cBhvr>
                                    </p:cmd>
                                  </p:childTnLst>
                                </p:cTn>
                              </p:par>
                            </p:childTnLst>
                          </p:cTn>
                        </p:par>
                      </p:childTnLst>
                    </p:cTn>
                  </p:par>
                </p:childTnLst>
              </p:cTn>
              <p:nextCondLst>
                <p:cond evt="onClick" delay="0">
                  <p:tgtEl>
                    <p:spTgt spid="15"/>
                  </p:tgtEl>
                </p:cond>
              </p:nextCondLst>
            </p:seq>
            <p:audio>
              <p:cMediaNode vol="100000">
                <p:cTn id="7" fill="hold" display="0">
                  <p:stCondLst>
                    <p:cond delay="indefinite"/>
                  </p:stCondLst>
                  <p:endCondLst>
                    <p:cond evt="onStopAudio" delay="0">
                      <p:tgtEl>
                        <p:sldTgt/>
                      </p:tgtEl>
                    </p:cond>
                  </p:endCondLst>
                </p:cTn>
                <p:tgtEl>
                  <p:spTgt spid="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4" name="Rectangle 133" title="decorative shape">
            <a:extLst>
              <a:ext uri="{FF2B5EF4-FFF2-40B4-BE49-F238E27FC236}">
                <a16:creationId xmlns:a16="http://schemas.microsoft.com/office/drawing/2014/main" id="{F58FB4AA-7058-4218-AE65-3ACD24A41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18"/>
          <p:cNvSpPr txBox="1">
            <a:spLocks noGrp="1"/>
          </p:cNvSpPr>
          <p:nvPr>
            <p:ph type="title"/>
          </p:nvPr>
        </p:nvSpPr>
        <p:spPr>
          <a:xfrm>
            <a:off x="600535" y="178420"/>
            <a:ext cx="5938810" cy="953342"/>
          </a:xfrm>
          <a:prstGeom prst="rect">
            <a:avLst/>
          </a:prstGeom>
        </p:spPr>
        <p:txBody>
          <a:bodyPr spcFirstLastPara="1" vert="horz" lIns="91440" tIns="45720" rIns="91440" bIns="45720" rtlCol="0" anchor="b" anchorCtr="0">
            <a:noAutofit/>
          </a:bodyPr>
          <a:lstStyle/>
          <a:p>
            <a:pPr marL="0" lvl="0" indent="0">
              <a:spcBef>
                <a:spcPct val="0"/>
              </a:spcBef>
              <a:spcAft>
                <a:spcPts val="0"/>
              </a:spcAft>
              <a:buClr>
                <a:schemeClr val="lt1"/>
              </a:buClr>
              <a:buSzPts val="5400"/>
            </a:pPr>
            <a:r>
              <a:rPr lang="en-US" sz="3000" b="1" kern="1200" dirty="0">
                <a:solidFill>
                  <a:srgbClr val="009900"/>
                </a:solidFill>
                <a:latin typeface="Arial Narrow" panose="020B0606020202030204" pitchFamily="34" charset="0"/>
                <a:ea typeface="+mj-ea"/>
                <a:cs typeface="+mj-cs"/>
              </a:rPr>
              <a:t>Specialist Employment Provider  commitment?</a:t>
            </a:r>
            <a:endParaRPr lang="en-US" sz="3000" kern="1200" dirty="0">
              <a:solidFill>
                <a:srgbClr val="009900"/>
              </a:solidFill>
              <a:latin typeface="Arial Narrow" panose="020B0606020202030204" pitchFamily="34" charset="0"/>
              <a:ea typeface="+mj-ea"/>
              <a:cs typeface="+mj-cs"/>
            </a:endParaRPr>
          </a:p>
        </p:txBody>
      </p:sp>
      <p:sp>
        <p:nvSpPr>
          <p:cNvPr id="127" name="Google Shape;127;p18"/>
          <p:cNvSpPr txBox="1">
            <a:spLocks noGrp="1"/>
          </p:cNvSpPr>
          <p:nvPr>
            <p:ph type="body" idx="1"/>
          </p:nvPr>
        </p:nvSpPr>
        <p:spPr>
          <a:xfrm>
            <a:off x="643469" y="1453404"/>
            <a:ext cx="8510505" cy="2189214"/>
          </a:xfrm>
          <a:prstGeom prst="rect">
            <a:avLst/>
          </a:prstGeom>
        </p:spPr>
        <p:txBody>
          <a:bodyPr spcFirstLastPara="1" vert="horz" lIns="91440" tIns="45720" rIns="91440" bIns="45720" rtlCol="0" anchorCtr="0">
            <a:normAutofit fontScale="25000" lnSpcReduction="20000"/>
          </a:bodyPr>
          <a:lstStyle/>
          <a:p>
            <a:pPr marL="396000" lvl="0" indent="-288000">
              <a:spcBef>
                <a:spcPts val="1200"/>
              </a:spcBef>
              <a:spcAft>
                <a:spcPts val="600"/>
              </a:spcAft>
              <a:buClr>
                <a:srgbClr val="009900"/>
              </a:buClr>
              <a:buSzPts val="2400"/>
              <a:buFont typeface="Arial" panose="020B0604020202020204" pitchFamily="34" charset="0"/>
              <a:buChar char="•"/>
            </a:pPr>
            <a:r>
              <a:rPr lang="en-US" sz="10400" kern="1200" dirty="0">
                <a:solidFill>
                  <a:srgbClr val="003399"/>
                </a:solidFill>
                <a:latin typeface="Arial Narrow" panose="020B0606020202030204" pitchFamily="34" charset="0"/>
                <a:ea typeface="+mn-ea"/>
                <a:cs typeface="+mn-cs"/>
              </a:rPr>
              <a:t>Initially as required or when referrals are forwarded</a:t>
            </a:r>
          </a:p>
          <a:p>
            <a:pPr marL="396000" lvl="0" indent="-288000">
              <a:spcBef>
                <a:spcPts val="1200"/>
              </a:spcBef>
              <a:spcAft>
                <a:spcPts val="600"/>
              </a:spcAft>
              <a:buClr>
                <a:srgbClr val="009900"/>
              </a:buClr>
              <a:buSzPts val="2400"/>
              <a:buFont typeface="Arial" panose="020B0604020202020204" pitchFamily="34" charset="0"/>
              <a:buChar char="•"/>
            </a:pPr>
            <a:r>
              <a:rPr lang="en-US" sz="10400" kern="1200" dirty="0">
                <a:solidFill>
                  <a:srgbClr val="003399"/>
                </a:solidFill>
                <a:latin typeface="Arial Narrow" panose="020B0606020202030204" pitchFamily="34" charset="0"/>
                <a:ea typeface="+mn-ea"/>
                <a:cs typeface="+mn-cs"/>
              </a:rPr>
              <a:t>Attend and report to frequent Partnership Group Meetings</a:t>
            </a:r>
          </a:p>
          <a:p>
            <a:pPr marL="396000" lvl="0" indent="-288000">
              <a:lnSpc>
                <a:spcPct val="120000"/>
              </a:lnSpc>
              <a:spcBef>
                <a:spcPts val="1200"/>
              </a:spcBef>
              <a:spcAft>
                <a:spcPts val="1200"/>
              </a:spcAft>
              <a:buClr>
                <a:srgbClr val="009900"/>
              </a:buClr>
              <a:buSzPts val="2400"/>
              <a:buFont typeface="Arial" panose="020B0604020202020204" pitchFamily="34" charset="0"/>
              <a:buChar char="•"/>
            </a:pPr>
            <a:r>
              <a:rPr lang="en-US" sz="10400" kern="1200" dirty="0">
                <a:solidFill>
                  <a:srgbClr val="003399"/>
                </a:solidFill>
                <a:latin typeface="Arial Narrow" panose="020B0606020202030204" pitchFamily="34" charset="0"/>
                <a:ea typeface="+mn-ea"/>
                <a:cs typeface="+mn-cs"/>
              </a:rPr>
              <a:t>Active engagement with students and staff – in kind support to gain employment post study </a:t>
            </a:r>
          </a:p>
          <a:p>
            <a:pPr marL="396000" lvl="0" indent="-288000">
              <a:lnSpc>
                <a:spcPct val="120000"/>
              </a:lnSpc>
              <a:spcBef>
                <a:spcPts val="1200"/>
              </a:spcBef>
              <a:spcAft>
                <a:spcPts val="1200"/>
              </a:spcAft>
              <a:buClr>
                <a:srgbClr val="009900"/>
              </a:buClr>
              <a:buSzPts val="2400"/>
              <a:buFont typeface="Arial" panose="020B0604020202020204" pitchFamily="34" charset="0"/>
              <a:buChar char="•"/>
            </a:pPr>
            <a:r>
              <a:rPr lang="en-US" sz="10400" kern="1200" dirty="0">
                <a:solidFill>
                  <a:srgbClr val="003399"/>
                </a:solidFill>
                <a:latin typeface="Arial Narrow" panose="020B0606020202030204" pitchFamily="34" charset="0"/>
                <a:ea typeface="+mn-ea"/>
                <a:cs typeface="+mn-cs"/>
              </a:rPr>
              <a:t>Active promotion of:</a:t>
            </a:r>
          </a:p>
          <a:p>
            <a:pPr marL="457200" lvl="1" indent="0">
              <a:spcBef>
                <a:spcPts val="1200"/>
              </a:spcBef>
              <a:spcAft>
                <a:spcPts val="600"/>
              </a:spcAft>
              <a:buClr>
                <a:srgbClr val="009900"/>
              </a:buClr>
              <a:buSzPts val="2400"/>
            </a:pPr>
            <a:r>
              <a:rPr lang="en-US" sz="10400" kern="1200" dirty="0">
                <a:solidFill>
                  <a:srgbClr val="003399"/>
                </a:solidFill>
                <a:latin typeface="Arial Narrow" panose="020B0606020202030204" pitchFamily="34" charset="0"/>
                <a:ea typeface="+mn-ea"/>
                <a:cs typeface="+mn-cs"/>
              </a:rPr>
              <a:t>- TSEP to students and teachers, and</a:t>
            </a:r>
          </a:p>
          <a:p>
            <a:pPr marL="457200" lvl="1" indent="0">
              <a:spcBef>
                <a:spcPts val="1200"/>
              </a:spcBef>
              <a:spcAft>
                <a:spcPts val="600"/>
              </a:spcAft>
              <a:buClr>
                <a:srgbClr val="009900"/>
              </a:buClr>
              <a:buSzPts val="2400"/>
            </a:pPr>
            <a:r>
              <a:rPr lang="en-US" sz="10400" kern="1200" dirty="0">
                <a:solidFill>
                  <a:srgbClr val="003399"/>
                </a:solidFill>
                <a:latin typeface="Arial Narrow" panose="020B0606020202030204" pitchFamily="34" charset="0"/>
                <a:ea typeface="+mn-ea"/>
                <a:cs typeface="+mn-cs"/>
              </a:rPr>
              <a:t>- students with disabilities to employers</a:t>
            </a:r>
          </a:p>
          <a:p>
            <a:pPr marL="0" lvl="0" indent="0" algn="ctr">
              <a:spcAft>
                <a:spcPts val="0"/>
              </a:spcAft>
              <a:buClr>
                <a:srgbClr val="888888"/>
              </a:buClr>
              <a:buSzPts val="2400"/>
            </a:pPr>
            <a:endParaRPr lang="en-US" sz="1100" kern="1200" dirty="0">
              <a:solidFill>
                <a:schemeClr val="tx1"/>
              </a:solidFill>
              <a:latin typeface="+mn-lt"/>
              <a:ea typeface="+mn-ea"/>
              <a:cs typeface="+mn-cs"/>
            </a:endParaRPr>
          </a:p>
        </p:txBody>
      </p:sp>
      <p:sp>
        <p:nvSpPr>
          <p:cNvPr id="136" name="Oval 135" title="decorative shape">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Shape 137" title="decorative shape">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7" name="Picture 6" descr="A woman standing in front of a graffiti covered wall&#10;&#10;Description automatically generated" title="Image">
            <a:extLst>
              <a:ext uri="{FF2B5EF4-FFF2-40B4-BE49-F238E27FC236}">
                <a16:creationId xmlns:a16="http://schemas.microsoft.com/office/drawing/2014/main" id="{6E073C28-9203-4F3A-9645-EAB12644E4D8}"/>
              </a:ext>
            </a:extLst>
          </p:cNvPr>
          <p:cNvPicPr>
            <a:picLocks noChangeAspect="1"/>
          </p:cNvPicPr>
          <p:nvPr/>
        </p:nvPicPr>
        <p:blipFill rotWithShape="1">
          <a:blip r:embed="rId3"/>
          <a:srcRect l="10188" r="10582" b="-2"/>
          <a:stretch/>
        </p:blipFill>
        <p:spPr>
          <a:xfrm>
            <a:off x="9490668" y="-145177"/>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140" name="Straight Connector 139" title="decorative shape">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142" name="Freeform: Shape 141" title="decorative shape">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title="decorative shape">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67622"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146" name="Freeform: Shape 145" title="decorative shape">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title="decorative shape">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title="decorative shape">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solidFill>
                  <a:srgbClr val="000000"/>
                </a:solidFill>
              </a:rPr>
              <a:t>decorative shape</a:t>
            </a: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 name="Freeform 13" title="decorative shape">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 name="Oval 12" title="decorative shape">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5" name="Arc 14" title="decorative shape">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sym typeface="Arial"/>
            </a:endParaRPr>
          </a:p>
        </p:txBody>
      </p:sp>
      <p:pic>
        <p:nvPicPr>
          <p:cNvPr id="6" name="Picture 5" descr="Logo Maxima Joblink">
            <a:extLst>
              <a:ext uri="{FF2B5EF4-FFF2-40B4-BE49-F238E27FC236}">
                <a16:creationId xmlns:a16="http://schemas.microsoft.com/office/drawing/2014/main" id="{CD077FFC-4E4F-474F-BCF9-E55869987AC4}"/>
              </a:ext>
            </a:extLst>
          </p:cNvPr>
          <p:cNvPicPr>
            <a:picLocks noChangeAspect="1"/>
          </p:cNvPicPr>
          <p:nvPr/>
        </p:nvPicPr>
        <p:blipFill>
          <a:blip r:embed="rId3"/>
          <a:stretch>
            <a:fillRect/>
          </a:stretch>
        </p:blipFill>
        <p:spPr>
          <a:xfrm>
            <a:off x="5515596" y="5814389"/>
            <a:ext cx="1667542" cy="594757"/>
          </a:xfrm>
          <a:prstGeom prst="rect">
            <a:avLst/>
          </a:prstGeom>
        </p:spPr>
      </p:pic>
      <p:pic>
        <p:nvPicPr>
          <p:cNvPr id="10" name="Picture 9" descr="Logo Mylestones ">
            <a:extLst>
              <a:ext uri="{FF2B5EF4-FFF2-40B4-BE49-F238E27FC236}">
                <a16:creationId xmlns:a16="http://schemas.microsoft.com/office/drawing/2014/main" id="{26F11483-CEB3-4F0B-BDEE-ABF74982C5B9}"/>
              </a:ext>
            </a:extLst>
          </p:cNvPr>
          <p:cNvPicPr>
            <a:picLocks noChangeAspect="1"/>
          </p:cNvPicPr>
          <p:nvPr/>
        </p:nvPicPr>
        <p:blipFill>
          <a:blip r:embed="rId4"/>
          <a:stretch>
            <a:fillRect/>
          </a:stretch>
        </p:blipFill>
        <p:spPr>
          <a:xfrm>
            <a:off x="7846417" y="5816326"/>
            <a:ext cx="1809194" cy="653034"/>
          </a:xfrm>
          <a:prstGeom prst="rect">
            <a:avLst/>
          </a:prstGeom>
        </p:spPr>
      </p:pic>
      <p:pic>
        <p:nvPicPr>
          <p:cNvPr id="14" name="Picture 13" descr="Logo North Metroplitan TAFE WA Government of Western Australia">
            <a:extLst>
              <a:ext uri="{FF2B5EF4-FFF2-40B4-BE49-F238E27FC236}">
                <a16:creationId xmlns:a16="http://schemas.microsoft.com/office/drawing/2014/main" id="{67D88C8A-3532-488E-8050-C9E501A7409E}"/>
              </a:ext>
            </a:extLst>
          </p:cNvPr>
          <p:cNvPicPr>
            <a:picLocks noChangeAspect="1"/>
          </p:cNvPicPr>
          <p:nvPr/>
        </p:nvPicPr>
        <p:blipFill rotWithShape="1">
          <a:blip r:embed="rId5"/>
          <a:srcRect l="38903" r="1"/>
          <a:stretch/>
        </p:blipFill>
        <p:spPr>
          <a:xfrm>
            <a:off x="4196732" y="3100620"/>
            <a:ext cx="2014443" cy="934527"/>
          </a:xfrm>
          <a:prstGeom prst="rect">
            <a:avLst/>
          </a:prstGeom>
        </p:spPr>
      </p:pic>
      <p:pic>
        <p:nvPicPr>
          <p:cNvPr id="19" name="Picture 18" descr="Logo South Metropolitan TAFE WA Government of Western Australia">
            <a:extLst>
              <a:ext uri="{FF2B5EF4-FFF2-40B4-BE49-F238E27FC236}">
                <a16:creationId xmlns:a16="http://schemas.microsoft.com/office/drawing/2014/main" id="{79050BA4-0AFA-444D-A92F-AA1C6EDD9DFB}"/>
              </a:ext>
            </a:extLst>
          </p:cNvPr>
          <p:cNvPicPr>
            <a:picLocks noChangeAspect="1"/>
          </p:cNvPicPr>
          <p:nvPr/>
        </p:nvPicPr>
        <p:blipFill rotWithShape="1">
          <a:blip r:embed="rId6"/>
          <a:srcRect l="37928"/>
          <a:stretch/>
        </p:blipFill>
        <p:spPr>
          <a:xfrm>
            <a:off x="6969239" y="3072257"/>
            <a:ext cx="2454898" cy="973284"/>
          </a:xfrm>
          <a:prstGeom prst="rect">
            <a:avLst/>
          </a:prstGeom>
        </p:spPr>
      </p:pic>
      <p:pic>
        <p:nvPicPr>
          <p:cNvPr id="21" name="Picture 20" descr="Logo TAFE Gippsland&#10;&#10;">
            <a:extLst>
              <a:ext uri="{FF2B5EF4-FFF2-40B4-BE49-F238E27FC236}">
                <a16:creationId xmlns:a16="http://schemas.microsoft.com/office/drawing/2014/main" id="{AAF0C0E4-3CE8-48A1-A192-A4B393044319}"/>
              </a:ext>
            </a:extLst>
          </p:cNvPr>
          <p:cNvPicPr>
            <a:picLocks noChangeAspect="1"/>
          </p:cNvPicPr>
          <p:nvPr/>
        </p:nvPicPr>
        <p:blipFill>
          <a:blip r:embed="rId7"/>
          <a:stretch>
            <a:fillRect/>
          </a:stretch>
        </p:blipFill>
        <p:spPr>
          <a:xfrm>
            <a:off x="4768226" y="1945898"/>
            <a:ext cx="2031578" cy="934526"/>
          </a:xfrm>
          <a:prstGeom prst="rect">
            <a:avLst/>
          </a:prstGeom>
        </p:spPr>
      </p:pic>
      <p:pic>
        <p:nvPicPr>
          <p:cNvPr id="23" name="Picture 22" descr="Logo&#10;&#10;Gordon TAFE">
            <a:extLst>
              <a:ext uri="{FF2B5EF4-FFF2-40B4-BE49-F238E27FC236}">
                <a16:creationId xmlns:a16="http://schemas.microsoft.com/office/drawing/2014/main" id="{8ACE3428-2802-4861-8067-D00F895FFFE1}"/>
              </a:ext>
            </a:extLst>
          </p:cNvPr>
          <p:cNvPicPr>
            <a:picLocks noChangeAspect="1"/>
          </p:cNvPicPr>
          <p:nvPr/>
        </p:nvPicPr>
        <p:blipFill>
          <a:blip r:embed="rId8"/>
          <a:stretch>
            <a:fillRect/>
          </a:stretch>
        </p:blipFill>
        <p:spPr>
          <a:xfrm>
            <a:off x="5482866" y="1123530"/>
            <a:ext cx="1875098" cy="601298"/>
          </a:xfrm>
          <a:prstGeom prst="rect">
            <a:avLst/>
          </a:prstGeom>
        </p:spPr>
      </p:pic>
      <p:pic>
        <p:nvPicPr>
          <p:cNvPr id="3078" name="Picture 6" descr="Logo TAFE Queensland">
            <a:extLst>
              <a:ext uri="{FF2B5EF4-FFF2-40B4-BE49-F238E27FC236}">
                <a16:creationId xmlns:a16="http://schemas.microsoft.com/office/drawing/2014/main" id="{7E2EBD3D-7087-4E72-A5D8-7DE62E88C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08002" y="1620670"/>
            <a:ext cx="1940983"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CA06280-542E-4AD6-AAF0-CC5A7B75FB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6976" y="2054267"/>
            <a:ext cx="1929567" cy="707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C469DAD-C737-433C-BAC2-47B142FCE5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15287" y="5920624"/>
            <a:ext cx="1786385" cy="4823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M logo">
            <a:extLst>
              <a:ext uri="{FF2B5EF4-FFF2-40B4-BE49-F238E27FC236}">
                <a16:creationId xmlns:a16="http://schemas.microsoft.com/office/drawing/2014/main" id="{B45C54AA-4EA9-4C2F-969D-C73A3C0338C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008" r="15646"/>
          <a:stretch/>
        </p:blipFill>
        <p:spPr bwMode="auto">
          <a:xfrm>
            <a:off x="3113309" y="4430498"/>
            <a:ext cx="1760395" cy="970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Bizlink Employment">
            <a:extLst>
              <a:ext uri="{FF2B5EF4-FFF2-40B4-BE49-F238E27FC236}">
                <a16:creationId xmlns:a16="http://schemas.microsoft.com/office/drawing/2014/main" id="{A163859C-BF1B-45A3-8D3A-0F8D4C25309D}"/>
              </a:ext>
            </a:extLst>
          </p:cNvPr>
          <p:cNvPicPr>
            <a:picLocks noChangeAspect="1"/>
          </p:cNvPicPr>
          <p:nvPr/>
        </p:nvPicPr>
        <p:blipFill rotWithShape="1">
          <a:blip r:embed="rId13"/>
          <a:srcRect b="23838"/>
          <a:stretch/>
        </p:blipFill>
        <p:spPr>
          <a:xfrm>
            <a:off x="5372533" y="4583234"/>
            <a:ext cx="2014443" cy="782302"/>
          </a:xfrm>
          <a:prstGeom prst="rect">
            <a:avLst/>
          </a:prstGeom>
        </p:spPr>
      </p:pic>
      <p:pic>
        <p:nvPicPr>
          <p:cNvPr id="1032" name="Picture 8">
            <a:extLst>
              <a:ext uri="{FF2B5EF4-FFF2-40B4-BE49-F238E27FC236}">
                <a16:creationId xmlns:a16="http://schemas.microsoft.com/office/drawing/2014/main" id="{679E071A-DB77-423D-A041-24581B7220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5321" y="3110579"/>
            <a:ext cx="1675147" cy="1072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58DAC13-04E4-48A3-9B5C-C3F12D6B84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99011" y="4446767"/>
            <a:ext cx="1373089" cy="11751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ELP Employment and Training Logo">
            <a:extLst>
              <a:ext uri="{FF2B5EF4-FFF2-40B4-BE49-F238E27FC236}">
                <a16:creationId xmlns:a16="http://schemas.microsoft.com/office/drawing/2014/main" id="{BC5F6F4D-1F99-4F45-9BBA-68B29750667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1547" y="5347322"/>
            <a:ext cx="2061572" cy="11957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isholm TAFE logo">
            <a:extLst>
              <a:ext uri="{FF2B5EF4-FFF2-40B4-BE49-F238E27FC236}">
                <a16:creationId xmlns:a16="http://schemas.microsoft.com/office/drawing/2014/main" id="{ACCAAACA-2397-4D75-AE6D-8AFDC9F9C8D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6417" y="696214"/>
            <a:ext cx="2797373" cy="10723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VJS logo">
            <a:extLst>
              <a:ext uri="{FF2B5EF4-FFF2-40B4-BE49-F238E27FC236}">
                <a16:creationId xmlns:a16="http://schemas.microsoft.com/office/drawing/2014/main" id="{C63AE5B2-AFAD-4376-9D29-41B3975EF01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22046" r="19351"/>
          <a:stretch/>
        </p:blipFill>
        <p:spPr bwMode="auto">
          <a:xfrm>
            <a:off x="8030511" y="4369482"/>
            <a:ext cx="1504207" cy="129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9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Girl standing with hands on hips in front of graffitti wall" title="Image"/>
          <p:cNvPicPr preferRelativeResize="0"/>
          <p:nvPr/>
        </p:nvPicPr>
        <p:blipFill rotWithShape="1">
          <a:blip r:embed="rId3">
            <a:alphaModFix/>
          </a:blip>
          <a:srcRect l="27546"/>
          <a:stretch/>
        </p:blipFill>
        <p:spPr>
          <a:xfrm>
            <a:off x="0" y="0"/>
            <a:ext cx="5711973" cy="6858000"/>
          </a:xfrm>
          <a:prstGeom prst="rect">
            <a:avLst/>
          </a:prstGeom>
          <a:noFill/>
          <a:ln>
            <a:noFill/>
          </a:ln>
        </p:spPr>
      </p:pic>
      <p:pic>
        <p:nvPicPr>
          <p:cNvPr id="88" name="Google Shape;88;p13" descr="TAFE Specialist Employment Partnerships" title="Logo TSEP"/>
          <p:cNvPicPr preferRelativeResize="0"/>
          <p:nvPr/>
        </p:nvPicPr>
        <p:blipFill rotWithShape="1">
          <a:blip r:embed="rId4">
            <a:alphaModFix/>
          </a:blip>
          <a:srcRect/>
          <a:stretch/>
        </p:blipFill>
        <p:spPr>
          <a:xfrm>
            <a:off x="10236487" y="234795"/>
            <a:ext cx="1856320" cy="1512901"/>
          </a:xfrm>
          <a:prstGeom prst="rect">
            <a:avLst/>
          </a:prstGeom>
          <a:noFill/>
          <a:ln>
            <a:noFill/>
          </a:ln>
        </p:spPr>
      </p:pic>
      <p:sp>
        <p:nvSpPr>
          <p:cNvPr id="85" name="Google Shape;85;p13"/>
          <p:cNvSpPr txBox="1">
            <a:spLocks noGrp="1"/>
          </p:cNvSpPr>
          <p:nvPr>
            <p:ph type="ctrTitle"/>
          </p:nvPr>
        </p:nvSpPr>
        <p:spPr>
          <a:xfrm>
            <a:off x="5946457" y="4578660"/>
            <a:ext cx="5413968" cy="183377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Arial"/>
              <a:buNone/>
            </a:pPr>
            <a:r>
              <a:rPr lang="en-US" sz="2600" b="1" dirty="0">
                <a:solidFill>
                  <a:srgbClr val="009900"/>
                </a:solidFill>
                <a:latin typeface="Arial Narrow" panose="020B0606020202030204" pitchFamily="34" charset="0"/>
                <a:ea typeface="Arial"/>
                <a:cs typeface="Arial"/>
                <a:sym typeface="Arial"/>
              </a:rPr>
              <a:t>Start the TSEP Conversation… </a:t>
            </a:r>
            <a:br>
              <a:rPr lang="en-US" sz="2600" b="1" dirty="0">
                <a:solidFill>
                  <a:srgbClr val="009900"/>
                </a:solidFill>
                <a:latin typeface="Arial Narrow" panose="020B0606020202030204" pitchFamily="34" charset="0"/>
                <a:ea typeface="Arial"/>
                <a:cs typeface="Arial"/>
                <a:sym typeface="Arial"/>
              </a:rPr>
            </a:br>
            <a:br>
              <a:rPr lang="en-US" sz="2600" b="1" dirty="0">
                <a:solidFill>
                  <a:srgbClr val="000099"/>
                </a:solidFill>
                <a:latin typeface="Arial Narrow" panose="020B0606020202030204" pitchFamily="34" charset="0"/>
                <a:ea typeface="Arial"/>
                <a:cs typeface="Arial"/>
                <a:sym typeface="Arial"/>
              </a:rPr>
            </a:br>
            <a:br>
              <a:rPr lang="en-US" sz="2600" b="1" dirty="0">
                <a:solidFill>
                  <a:srgbClr val="000099"/>
                </a:solidFill>
                <a:latin typeface="Arial Narrow" panose="020B0606020202030204" pitchFamily="34" charset="0"/>
                <a:ea typeface="Arial"/>
                <a:cs typeface="Arial"/>
                <a:sym typeface="Arial"/>
              </a:rPr>
            </a:br>
            <a:r>
              <a:rPr lang="en-US" sz="2000" b="1" dirty="0">
                <a:solidFill>
                  <a:srgbClr val="009900"/>
                </a:solidFill>
                <a:latin typeface="Arial Narrow" panose="020B0606020202030204" pitchFamily="34" charset="0"/>
                <a:ea typeface="Arial"/>
                <a:cs typeface="Arial"/>
                <a:sym typeface="Arial"/>
              </a:rPr>
              <a:t>or contact:</a:t>
            </a:r>
            <a:br>
              <a:rPr lang="en-US" sz="2000" b="1" dirty="0">
                <a:solidFill>
                  <a:srgbClr val="009900"/>
                </a:solidFill>
                <a:latin typeface="Arial Narrow" panose="020B0606020202030204" pitchFamily="34" charset="0"/>
                <a:ea typeface="Arial"/>
                <a:cs typeface="Arial"/>
                <a:sym typeface="Arial"/>
              </a:rPr>
            </a:br>
            <a:br>
              <a:rPr lang="en-US" sz="2000" b="1" dirty="0">
                <a:solidFill>
                  <a:srgbClr val="003399"/>
                </a:solidFill>
                <a:latin typeface="Arial Narrow" panose="020B0606020202030204" pitchFamily="34" charset="0"/>
                <a:ea typeface="Arial"/>
                <a:cs typeface="Arial"/>
                <a:sym typeface="Arial"/>
              </a:rPr>
            </a:br>
            <a:br>
              <a:rPr lang="en-US" sz="2000" b="1" dirty="0">
                <a:solidFill>
                  <a:srgbClr val="003399"/>
                </a:solidFill>
                <a:latin typeface="Arial Narrow" panose="020B0606020202030204" pitchFamily="34" charset="0"/>
                <a:ea typeface="Arial"/>
                <a:cs typeface="Arial"/>
                <a:sym typeface="Arial"/>
              </a:rPr>
            </a:br>
            <a:br>
              <a:rPr lang="en-US" sz="2000" b="1" dirty="0">
                <a:solidFill>
                  <a:srgbClr val="003399"/>
                </a:solidFill>
                <a:latin typeface="Arial Narrow" panose="020B0606020202030204" pitchFamily="34" charset="0"/>
                <a:ea typeface="Arial"/>
                <a:cs typeface="Arial"/>
                <a:sym typeface="Arial"/>
              </a:rPr>
            </a:br>
            <a:r>
              <a:rPr lang="en-US" sz="2000" b="1" dirty="0">
                <a:solidFill>
                  <a:srgbClr val="003399"/>
                </a:solidFill>
                <a:latin typeface="Arial Narrow" panose="020B0606020202030204" pitchFamily="34" charset="0"/>
                <a:ea typeface="Arial"/>
                <a:cs typeface="Arial"/>
                <a:sym typeface="Arial"/>
              </a:rPr>
              <a:t>			</a:t>
            </a:r>
            <a:endParaRPr lang="en-US" sz="2000" dirty="0">
              <a:solidFill>
                <a:srgbClr val="003399"/>
              </a:solidFill>
              <a:latin typeface="Arial Narrow" panose="020B0606020202030204" pitchFamily="34" charset="0"/>
            </a:endParaRPr>
          </a:p>
        </p:txBody>
      </p:sp>
      <p:sp>
        <p:nvSpPr>
          <p:cNvPr id="2" name="Rectangle 1" descr="www.tsep.com.au&#10;" title="Link to TSEP website"/>
          <p:cNvSpPr/>
          <p:nvPr/>
        </p:nvSpPr>
        <p:spPr>
          <a:xfrm>
            <a:off x="5966335" y="5824344"/>
            <a:ext cx="2481770" cy="477054"/>
          </a:xfrm>
          <a:prstGeom prst="rect">
            <a:avLst/>
          </a:prstGeom>
        </p:spPr>
        <p:txBody>
          <a:bodyPr wrap="none">
            <a:spAutoFit/>
          </a:bodyPr>
          <a:lstStyle/>
          <a:p>
            <a:r>
              <a:rPr lang="en-US" sz="2500" b="1" dirty="0">
                <a:solidFill>
                  <a:srgbClr val="003399"/>
                </a:solidFill>
                <a:latin typeface="Arial Narrow" panose="020B0606020202030204" pitchFamily="34" charset="0"/>
                <a:hlinkClick r:id="rId5"/>
              </a:rPr>
              <a:t>www.tsep.com.au</a:t>
            </a:r>
            <a:r>
              <a:rPr lang="en-US" sz="2500" b="1" dirty="0">
                <a:solidFill>
                  <a:srgbClr val="003399"/>
                </a:solidFill>
                <a:latin typeface="Arial Narrow" panose="020B0606020202030204" pitchFamily="34" charset="0"/>
              </a:rPr>
              <a:t> </a:t>
            </a:r>
            <a:endParaRPr lang="en-AU" sz="2500" dirty="0"/>
          </a:p>
        </p:txBody>
      </p:sp>
      <p:pic>
        <p:nvPicPr>
          <p:cNvPr id="4" name="Picture 3" descr="Question mark image" title="Image"/>
          <p:cNvPicPr>
            <a:picLocks noChangeAspect="1"/>
          </p:cNvPicPr>
          <p:nvPr/>
        </p:nvPicPr>
        <p:blipFill rotWithShape="1">
          <a:blip r:embed="rId6">
            <a:extLst>
              <a:ext uri="{28A0092B-C50C-407E-A947-70E740481C1C}">
                <a14:useLocalDpi xmlns:a14="http://schemas.microsoft.com/office/drawing/2010/main" val="0"/>
              </a:ext>
            </a:extLst>
          </a:blip>
          <a:srcRect l="11661" r="18367"/>
          <a:stretch/>
        </p:blipFill>
        <p:spPr>
          <a:xfrm>
            <a:off x="7310883" y="584308"/>
            <a:ext cx="1769165" cy="2326776"/>
          </a:xfrm>
          <a:prstGeom prst="rect">
            <a:avLst/>
          </a:prstGeom>
        </p:spPr>
      </p:pic>
    </p:spTree>
    <p:extLst>
      <p:ext uri="{BB962C8B-B14F-4D97-AF65-F5344CB8AC3E}">
        <p14:creationId xmlns:p14="http://schemas.microsoft.com/office/powerpoint/2010/main" val="279811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27" name="Rectangle 117" descr="rectangle in background no description" title="Background">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6"/>
          <p:cNvSpPr txBox="1">
            <a:spLocks noGrp="1"/>
          </p:cNvSpPr>
          <p:nvPr>
            <p:ph type="title"/>
          </p:nvPr>
        </p:nvSpPr>
        <p:spPr>
          <a:xfrm>
            <a:off x="-1503983" y="215628"/>
            <a:ext cx="5556783" cy="1048438"/>
          </a:xfrm>
          <a:prstGeom prst="rect">
            <a:avLst/>
          </a:prstGeom>
        </p:spPr>
        <p:txBody>
          <a:bodyPr spcFirstLastPara="1" vert="horz" lIns="91440" tIns="45720" rIns="91440" bIns="45720" rtlCol="0" anchor="b" anchorCtr="0">
            <a:normAutofit/>
          </a:bodyPr>
          <a:lstStyle/>
          <a:p>
            <a:pPr marL="0" lvl="0" indent="0" algn="r">
              <a:spcBef>
                <a:spcPct val="0"/>
              </a:spcBef>
              <a:spcAft>
                <a:spcPts val="0"/>
              </a:spcAft>
              <a:buClr>
                <a:schemeClr val="lt1"/>
              </a:buClr>
              <a:buSzPts val="5400"/>
            </a:pPr>
            <a:r>
              <a:rPr lang="en-US" b="1" kern="1200" dirty="0">
                <a:solidFill>
                  <a:schemeClr val="tx1"/>
                </a:solidFill>
                <a:latin typeface="+mj-lt"/>
                <a:ea typeface="+mj-ea"/>
                <a:cs typeface="+mj-cs"/>
              </a:rPr>
              <a:t>	</a:t>
            </a:r>
            <a:r>
              <a:rPr lang="en-US" sz="5000" b="1" kern="1200" dirty="0">
                <a:solidFill>
                  <a:srgbClr val="009900"/>
                </a:solidFill>
                <a:latin typeface="Arial Narrow" panose="020B0606020202030204" pitchFamily="34" charset="0"/>
                <a:ea typeface="+mj-ea"/>
                <a:cs typeface="+mj-cs"/>
              </a:rPr>
              <a:t>What is TSEP?</a:t>
            </a:r>
            <a:endParaRPr lang="en-US" sz="5000" kern="1200" dirty="0">
              <a:solidFill>
                <a:srgbClr val="009900"/>
              </a:solidFill>
              <a:latin typeface="Arial Narrow" panose="020B0606020202030204" pitchFamily="34" charset="0"/>
              <a:ea typeface="+mj-ea"/>
              <a:cs typeface="+mj-cs"/>
            </a:endParaRPr>
          </a:p>
        </p:txBody>
      </p:sp>
      <p:sp>
        <p:nvSpPr>
          <p:cNvPr id="129" name="Freeform: Shape 119" descr="Triangle shape in background" title="Background">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31" name="Freeform: Shape 121" descr="Circle shape in background" title="Background">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 name="Oval 123" descr="circle shape in background" title="Background">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25" descr="square in background" title="background">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8" name="Freeform: Shape 127" descr="half circle shape in background" title="background">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Freeform: Shape 129" descr="dotted line in background" title="background">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6CD14B82-5E6F-48FB-955A-776D90C1E9F8}"/>
              </a:ext>
            </a:extLst>
          </p:cNvPr>
          <p:cNvSpPr txBox="1"/>
          <p:nvPr/>
        </p:nvSpPr>
        <p:spPr>
          <a:xfrm>
            <a:off x="1340305" y="1890458"/>
            <a:ext cx="8779784" cy="2708434"/>
          </a:xfrm>
          <a:prstGeom prst="rect">
            <a:avLst/>
          </a:prstGeom>
          <a:noFill/>
        </p:spPr>
        <p:txBody>
          <a:bodyPr wrap="square">
            <a:spAutoFit/>
          </a:bodyPr>
          <a:lstStyle/>
          <a:p>
            <a:pPr marL="571500" indent="-342900">
              <a:spcBef>
                <a:spcPts val="600"/>
              </a:spcBef>
              <a:spcAft>
                <a:spcPts val="600"/>
              </a:spcAft>
              <a:buClr>
                <a:srgbClr val="009900"/>
              </a:buClr>
              <a:buFont typeface="Arial" panose="020B0604020202020204" pitchFamily="34" charset="0"/>
              <a:buChar char="•"/>
            </a:pP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a </a:t>
            </a:r>
            <a:r>
              <a:rPr lang="en-AU" sz="2600" b="1" dirty="0">
                <a:solidFill>
                  <a:srgbClr val="009900"/>
                </a:solidFill>
                <a:effectLst/>
                <a:latin typeface="Arial Narrow" panose="020B0606020202030204" pitchFamily="34" charset="0"/>
                <a:ea typeface="Arial Narrow" panose="020B0606020202030204" pitchFamily="34" charset="0"/>
                <a:cs typeface="Arial Narrow" panose="020B0606020202030204" pitchFamily="34" charset="0"/>
              </a:rPr>
              <a:t>specialist</a:t>
            </a: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 employment program </a:t>
            </a:r>
          </a:p>
          <a:p>
            <a:pPr marL="571500" indent="-342900">
              <a:spcBef>
                <a:spcPts val="600"/>
              </a:spcBef>
              <a:spcAft>
                <a:spcPts val="600"/>
              </a:spcAft>
              <a:buClr>
                <a:srgbClr val="009900"/>
              </a:buClr>
              <a:buFont typeface="Arial" panose="020B0604020202020204" pitchFamily="34" charset="0"/>
              <a:buChar char="•"/>
            </a:pP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based </a:t>
            </a:r>
            <a:r>
              <a:rPr lang="en-AU" sz="2600" b="1" dirty="0">
                <a:solidFill>
                  <a:srgbClr val="009900"/>
                </a:solidFill>
                <a:latin typeface="Arial Narrow" panose="020B0606020202030204" pitchFamily="34" charset="0"/>
                <a:ea typeface="Arial Narrow" panose="020B0606020202030204" pitchFamily="34" charset="0"/>
                <a:cs typeface="Arial Narrow" panose="020B0606020202030204" pitchFamily="34" charset="0"/>
              </a:rPr>
              <a:t>onsite</a:t>
            </a:r>
            <a:r>
              <a:rPr lang="en-AU" sz="2600" dirty="0">
                <a:solidFill>
                  <a:srgbClr val="003399"/>
                </a:solidFill>
                <a:latin typeface="Arial Narrow" panose="020B0606020202030204" pitchFamily="34" charset="0"/>
                <a:ea typeface="Arial Narrow" panose="020B0606020202030204" pitchFamily="34" charset="0"/>
                <a:cs typeface="Arial Narrow" panose="020B0606020202030204" pitchFamily="34" charset="0"/>
              </a:rPr>
              <a:t> </a:t>
            </a: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at a TAFE campus</a:t>
            </a:r>
          </a:p>
          <a:p>
            <a:pPr marL="571500" indent="-342900">
              <a:spcBef>
                <a:spcPts val="600"/>
              </a:spcBef>
              <a:spcAft>
                <a:spcPts val="600"/>
              </a:spcAft>
              <a:buClr>
                <a:srgbClr val="009900"/>
              </a:buClr>
              <a:buFont typeface="Arial" panose="020B0604020202020204" pitchFamily="34" charset="0"/>
              <a:buChar char="•"/>
            </a:pP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specific </a:t>
            </a:r>
            <a:r>
              <a:rPr lang="en-AU" sz="2600" b="1" dirty="0">
                <a:solidFill>
                  <a:srgbClr val="009900"/>
                </a:solidFill>
                <a:effectLst/>
                <a:latin typeface="Arial Narrow" panose="020B0606020202030204" pitchFamily="34" charset="0"/>
                <a:ea typeface="Arial Narrow" panose="020B0606020202030204" pitchFamily="34" charset="0"/>
                <a:cs typeface="Arial Narrow" panose="020B0606020202030204" pitchFamily="34" charset="0"/>
              </a:rPr>
              <a:t>needs</a:t>
            </a: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 of graduating or graduate students with disability</a:t>
            </a:r>
          </a:p>
          <a:p>
            <a:pPr marL="571500" indent="-342900">
              <a:spcBef>
                <a:spcPts val="600"/>
              </a:spcBef>
              <a:spcAft>
                <a:spcPts val="600"/>
              </a:spcAft>
              <a:buClr>
                <a:srgbClr val="009900"/>
              </a:buClr>
              <a:buFont typeface="Arial" panose="020B0604020202020204" pitchFamily="34" charset="0"/>
              <a:buChar char="•"/>
            </a:pPr>
            <a:r>
              <a:rPr lang="en-AU" sz="2600" dirty="0">
                <a:solidFill>
                  <a:srgbClr val="003399"/>
                </a:solidFill>
                <a:latin typeface="Arial Narrow" panose="020B0606020202030204" pitchFamily="34" charset="0"/>
                <a:ea typeface="Arial Narrow" panose="020B0606020202030204" pitchFamily="34" charset="0"/>
                <a:cs typeface="Arial Narrow" panose="020B0606020202030204" pitchFamily="34" charset="0"/>
              </a:rPr>
              <a:t>for</a:t>
            </a: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 students </a:t>
            </a:r>
            <a:r>
              <a:rPr lang="en-AU" sz="2600" b="1" dirty="0">
                <a:solidFill>
                  <a:srgbClr val="009900"/>
                </a:solidFill>
                <a:effectLst/>
                <a:latin typeface="Arial Narrow" panose="020B0606020202030204" pitchFamily="34" charset="0"/>
                <a:ea typeface="Arial Narrow" panose="020B0606020202030204" pitchFamily="34" charset="0"/>
                <a:cs typeface="Arial Narrow" panose="020B0606020202030204" pitchFamily="34" charset="0"/>
              </a:rPr>
              <a:t>identified</a:t>
            </a:r>
            <a:r>
              <a:rPr lang="en-AU" sz="2600" dirty="0">
                <a:solidFill>
                  <a:srgbClr val="006666"/>
                </a:solidFill>
                <a:effectLst/>
                <a:latin typeface="Arial Narrow" panose="020B0606020202030204" pitchFamily="34" charset="0"/>
                <a:ea typeface="Arial Narrow" panose="020B0606020202030204" pitchFamily="34" charset="0"/>
                <a:cs typeface="Arial Narrow" panose="020B0606020202030204" pitchFamily="34" charset="0"/>
              </a:rPr>
              <a:t> </a:t>
            </a: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with a disability</a:t>
            </a:r>
          </a:p>
          <a:p>
            <a:pPr marL="571500" indent="-342900">
              <a:spcBef>
                <a:spcPts val="600"/>
              </a:spcBef>
              <a:spcAft>
                <a:spcPts val="600"/>
              </a:spcAft>
              <a:buClr>
                <a:srgbClr val="009900"/>
              </a:buClr>
              <a:buFont typeface="Arial" panose="020B0604020202020204" pitchFamily="34" charset="0"/>
              <a:buChar char="•"/>
            </a:pP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access </a:t>
            </a:r>
            <a:r>
              <a:rPr lang="en-AU" sz="2600" b="1" dirty="0">
                <a:solidFill>
                  <a:srgbClr val="009900"/>
                </a:solidFill>
                <a:effectLst/>
                <a:latin typeface="Arial Narrow" panose="020B0606020202030204" pitchFamily="34" charset="0"/>
                <a:ea typeface="Arial Narrow" panose="020B0606020202030204" pitchFamily="34" charset="0"/>
                <a:cs typeface="Arial Narrow" panose="020B0606020202030204" pitchFamily="34" charset="0"/>
              </a:rPr>
              <a:t>support</a:t>
            </a:r>
            <a:r>
              <a:rPr lang="en-AU" sz="2600" dirty="0">
                <a:solidFill>
                  <a:srgbClr val="003399"/>
                </a:solidFill>
                <a:effectLst/>
                <a:latin typeface="Arial Narrow" panose="020B0606020202030204" pitchFamily="34" charset="0"/>
                <a:ea typeface="Arial Narrow" panose="020B0606020202030204" pitchFamily="34" charset="0"/>
                <a:cs typeface="Arial Narrow" panose="020B0606020202030204" pitchFamily="34" charset="0"/>
              </a:rPr>
              <a:t> due to the impact of their disability</a:t>
            </a:r>
            <a:endParaRPr lang="en-AU" sz="2600" dirty="0">
              <a:solidFill>
                <a:srgbClr val="003399"/>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7" name="Picture 6" descr="TSEP digital postcard depicting man and woman in hospitality setting.  Words - Ready for Work? Design your pathways with an experienced employment consultant.&#10;" title="Image">
            <a:extLst>
              <a:ext uri="{FF2B5EF4-FFF2-40B4-BE49-F238E27FC236}">
                <a16:creationId xmlns:a16="http://schemas.microsoft.com/office/drawing/2014/main" id="{2E24B9F9-B1EF-4DB8-9775-49157422E738}"/>
              </a:ext>
            </a:extLst>
          </p:cNvPr>
          <p:cNvPicPr>
            <a:picLocks noChangeAspect="1"/>
          </p:cNvPicPr>
          <p:nvPr/>
        </p:nvPicPr>
        <p:blipFill>
          <a:blip r:embed="rId3"/>
          <a:stretch>
            <a:fillRect/>
          </a:stretch>
        </p:blipFill>
        <p:spPr>
          <a:xfrm>
            <a:off x="6685214" y="16607"/>
            <a:ext cx="4845773" cy="3121310"/>
          </a:xfrm>
          <a:prstGeom prst="rect">
            <a:avLst/>
          </a:prstGeom>
        </p:spPr>
      </p:pic>
      <p:pic>
        <p:nvPicPr>
          <p:cNvPr id="8" name="Google Shape;129;p18" descr="TSEP Logo with words TAFE Specialist Employment Partnerships" title="Logo">
            <a:extLst>
              <a:ext uri="{FF2B5EF4-FFF2-40B4-BE49-F238E27FC236}">
                <a16:creationId xmlns:a16="http://schemas.microsoft.com/office/drawing/2014/main" id="{6DE12546-4F94-4CB6-BA2C-EE410E672AE9}"/>
              </a:ext>
            </a:extLst>
          </p:cNvPr>
          <p:cNvPicPr preferRelativeResize="0"/>
          <p:nvPr/>
        </p:nvPicPr>
        <p:blipFill rotWithShape="1">
          <a:blip r:embed="rId4"/>
          <a:srcRect l="11435" r="10917" b="-2"/>
          <a:stretch/>
        </p:blipFill>
        <p:spPr>
          <a:xfrm>
            <a:off x="9051266" y="4329946"/>
            <a:ext cx="2565029" cy="237849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p:spPr>
      </p:pic>
    </p:spTree>
    <p:extLst>
      <p:ext uri="{BB962C8B-B14F-4D97-AF65-F5344CB8AC3E}">
        <p14:creationId xmlns:p14="http://schemas.microsoft.com/office/powerpoint/2010/main" val="180607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27" name="Rectangle 117" title="decorative shape">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6"/>
          <p:cNvSpPr txBox="1">
            <a:spLocks noGrp="1"/>
          </p:cNvSpPr>
          <p:nvPr>
            <p:ph type="title"/>
          </p:nvPr>
        </p:nvSpPr>
        <p:spPr>
          <a:xfrm>
            <a:off x="-1279756" y="26876"/>
            <a:ext cx="5556783" cy="1048438"/>
          </a:xfrm>
          <a:prstGeom prst="rect">
            <a:avLst/>
          </a:prstGeom>
        </p:spPr>
        <p:txBody>
          <a:bodyPr spcFirstLastPara="1" vert="horz" lIns="91440" tIns="45720" rIns="91440" bIns="45720" rtlCol="0" anchor="b" anchorCtr="0">
            <a:normAutofit/>
          </a:bodyPr>
          <a:lstStyle/>
          <a:p>
            <a:pPr marL="0" lvl="0" indent="0" algn="ctr">
              <a:spcBef>
                <a:spcPct val="0"/>
              </a:spcBef>
              <a:spcAft>
                <a:spcPts val="0"/>
              </a:spcAft>
              <a:buClr>
                <a:schemeClr val="lt1"/>
              </a:buClr>
              <a:buSzPts val="5400"/>
            </a:pPr>
            <a:r>
              <a:rPr lang="en-US" b="1" kern="1200" dirty="0">
                <a:solidFill>
                  <a:schemeClr val="tx1"/>
                </a:solidFill>
                <a:latin typeface="+mj-lt"/>
                <a:ea typeface="+mj-ea"/>
                <a:cs typeface="+mj-cs"/>
              </a:rPr>
              <a:t>	</a:t>
            </a:r>
            <a:r>
              <a:rPr lang="en-US" sz="5000" b="1" kern="1200" dirty="0">
                <a:solidFill>
                  <a:srgbClr val="009900"/>
                </a:solidFill>
                <a:latin typeface="Arial Narrow" panose="020B0606020202030204" pitchFamily="34" charset="0"/>
                <a:ea typeface="+mj-ea"/>
                <a:cs typeface="+mj-cs"/>
              </a:rPr>
              <a:t>Why TSEP?</a:t>
            </a:r>
            <a:endParaRPr lang="en-US" sz="5000" kern="1200" dirty="0">
              <a:solidFill>
                <a:srgbClr val="009900"/>
              </a:solidFill>
              <a:latin typeface="Arial Narrow" panose="020B0606020202030204" pitchFamily="34" charset="0"/>
              <a:ea typeface="+mj-ea"/>
              <a:cs typeface="+mj-cs"/>
            </a:endParaRPr>
          </a:p>
        </p:txBody>
      </p:sp>
      <p:sp>
        <p:nvSpPr>
          <p:cNvPr id="110" name="Google Shape;110;p16"/>
          <p:cNvSpPr txBox="1">
            <a:spLocks noGrp="1"/>
          </p:cNvSpPr>
          <p:nvPr>
            <p:ph type="body" idx="1"/>
          </p:nvPr>
        </p:nvSpPr>
        <p:spPr>
          <a:xfrm>
            <a:off x="4086434" y="2324476"/>
            <a:ext cx="8215188" cy="2189214"/>
          </a:xfrm>
          <a:prstGeom prst="rect">
            <a:avLst/>
          </a:prstGeom>
        </p:spPr>
        <p:txBody>
          <a:bodyPr spcFirstLastPara="1" vert="horz" lIns="91440" tIns="45720" rIns="91440" bIns="45720" rtlCol="0" anchorCtr="0">
            <a:normAutofit/>
          </a:bodyPr>
          <a:lstStyle/>
          <a:p>
            <a:pPr marL="342900" indent="-342900">
              <a:buClr>
                <a:srgbClr val="009900"/>
              </a:buClr>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4.1 million students enrolled nationally </a:t>
            </a:r>
          </a:p>
          <a:p>
            <a:pPr marL="342900" indent="-342900">
              <a:buClr>
                <a:srgbClr val="009900"/>
              </a:buClr>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32,880 with disability</a:t>
            </a:r>
          </a:p>
          <a:p>
            <a:pPr marL="342900" indent="-342900">
              <a:buClr>
                <a:srgbClr val="009900"/>
              </a:buClr>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456,970 without disability</a:t>
            </a:r>
          </a:p>
          <a:p>
            <a:pPr marL="342900" lvl="0" indent="-342900">
              <a:spcAft>
                <a:spcPts val="0"/>
              </a:spcAft>
              <a:buClr>
                <a:srgbClr val="888888"/>
              </a:buClr>
              <a:buSzPts val="1200"/>
              <a:buFont typeface="Arial" panose="020B0604020202020204" pitchFamily="34" charset="0"/>
              <a:buChar char="•"/>
            </a:pPr>
            <a:endParaRPr lang="en-US" kern="1200" dirty="0">
              <a:solidFill>
                <a:schemeClr val="tx1"/>
              </a:solidFill>
              <a:latin typeface="+mn-lt"/>
              <a:ea typeface="+mn-ea"/>
              <a:cs typeface="+mn-cs"/>
            </a:endParaRPr>
          </a:p>
          <a:p>
            <a:pPr marL="342900" lvl="0" indent="-342900">
              <a:spcAft>
                <a:spcPts val="0"/>
              </a:spcAft>
              <a:buClr>
                <a:srgbClr val="888888"/>
              </a:buClr>
              <a:buSzPts val="1200"/>
              <a:buFont typeface="Arial" panose="020B0604020202020204" pitchFamily="34" charset="0"/>
              <a:buChar char="•"/>
            </a:pPr>
            <a:endParaRPr lang="en-US" kern="1200" dirty="0">
              <a:solidFill>
                <a:schemeClr val="tx1"/>
              </a:solidFill>
              <a:latin typeface="+mn-lt"/>
              <a:ea typeface="+mn-ea"/>
              <a:cs typeface="+mn-cs"/>
            </a:endParaRPr>
          </a:p>
        </p:txBody>
      </p:sp>
      <p:sp>
        <p:nvSpPr>
          <p:cNvPr id="129" name="Freeform: Shape 119" title="decorative shape">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31" name="Freeform: Shape 121" title="decorative shape">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 name="Oval 123" title="decorative shape">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25" title="decorative shape">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8" name="Freeform: Shape 127" title="decorative shape">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Freeform: Shape 129" title="decorative shape">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12" name="Google Shape;112;p16"/>
          <p:cNvSpPr txBox="1"/>
          <p:nvPr/>
        </p:nvSpPr>
        <p:spPr>
          <a:xfrm>
            <a:off x="10212947" y="6409129"/>
            <a:ext cx="192487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None/>
            </a:pPr>
            <a:r>
              <a:rPr lang="en-AU" sz="1200" b="1" i="0" u="none" strike="noStrike" cap="none" dirty="0">
                <a:solidFill>
                  <a:srgbClr val="008000"/>
                </a:solidFill>
                <a:latin typeface="Arial Narrow" panose="020B0606020202030204" pitchFamily="34" charset="0"/>
                <a:ea typeface="Calibri"/>
                <a:cs typeface="Calibri"/>
                <a:sym typeface="Calibri"/>
              </a:rPr>
              <a:t>Source: NCVER data 2019</a:t>
            </a:r>
            <a:endParaRPr lang="en-AU" sz="1200" b="1" dirty="0">
              <a:solidFill>
                <a:srgbClr val="008000"/>
              </a:solidFill>
              <a:latin typeface="Arial Narrow" panose="020B0606020202030204" pitchFamily="34" charset="0"/>
              <a:ea typeface="Calibri"/>
              <a:cs typeface="Calibri"/>
              <a:sym typeface="Calibri"/>
            </a:endParaRPr>
          </a:p>
        </p:txBody>
      </p:sp>
      <p:sp>
        <p:nvSpPr>
          <p:cNvPr id="10" name="TextBox 9">
            <a:extLst>
              <a:ext uri="{FF2B5EF4-FFF2-40B4-BE49-F238E27FC236}">
                <a16:creationId xmlns:a16="http://schemas.microsoft.com/office/drawing/2014/main" id="{0A92B623-D2BA-4AE3-8D62-99EEE7B82680}"/>
              </a:ext>
            </a:extLst>
          </p:cNvPr>
          <p:cNvSpPr txBox="1"/>
          <p:nvPr/>
        </p:nvSpPr>
        <p:spPr>
          <a:xfrm>
            <a:off x="1119526" y="1777910"/>
            <a:ext cx="12192000" cy="452432"/>
          </a:xfrm>
          <a:prstGeom prst="rect">
            <a:avLst/>
          </a:prstGeom>
          <a:noFill/>
        </p:spPr>
        <p:txBody>
          <a:bodyPr wrap="square">
            <a:spAutoFit/>
          </a:bodyPr>
          <a:lstStyle/>
          <a:p>
            <a:pPr marL="0" lvl="0" indent="0" rtl="0">
              <a:lnSpc>
                <a:spcPct val="90000"/>
              </a:lnSpc>
              <a:spcBef>
                <a:spcPts val="0"/>
              </a:spcBef>
              <a:spcAft>
                <a:spcPts val="600"/>
              </a:spcAft>
              <a:buClr>
                <a:schemeClr val="dk1"/>
              </a:buClr>
              <a:buSzPts val="2400"/>
              <a:buNone/>
            </a:pPr>
            <a:r>
              <a:rPr lang="en-US" sz="2600" i="1" dirty="0">
                <a:solidFill>
                  <a:srgbClr val="003399"/>
                </a:solidFill>
                <a:latin typeface="Arial Narrow" panose="020B0606020202030204" pitchFamily="34" charset="0"/>
              </a:rPr>
              <a:t>People living with disability </a:t>
            </a:r>
            <a:r>
              <a:rPr lang="en-US" sz="2600" b="1" i="1" dirty="0">
                <a:solidFill>
                  <a:srgbClr val="009900"/>
                </a:solidFill>
                <a:latin typeface="Arial Narrow" panose="020B0606020202030204" pitchFamily="34" charset="0"/>
              </a:rPr>
              <a:t>study</a:t>
            </a:r>
            <a:r>
              <a:rPr lang="en-US" sz="2600" i="1" dirty="0">
                <a:solidFill>
                  <a:srgbClr val="003399"/>
                </a:solidFill>
                <a:latin typeface="Arial Narrow" panose="020B0606020202030204" pitchFamily="34" charset="0"/>
              </a:rPr>
              <a:t> in order to achieve their employment goals</a:t>
            </a:r>
          </a:p>
        </p:txBody>
      </p:sp>
      <p:sp>
        <p:nvSpPr>
          <p:cNvPr id="12" name="TextBox 11">
            <a:extLst>
              <a:ext uri="{FF2B5EF4-FFF2-40B4-BE49-F238E27FC236}">
                <a16:creationId xmlns:a16="http://schemas.microsoft.com/office/drawing/2014/main" id="{FCBF7187-3D7F-45A8-86AC-C6FBDC23A224}"/>
              </a:ext>
            </a:extLst>
          </p:cNvPr>
          <p:cNvSpPr txBox="1"/>
          <p:nvPr/>
        </p:nvSpPr>
        <p:spPr>
          <a:xfrm>
            <a:off x="2577189" y="4099035"/>
            <a:ext cx="12191999" cy="452432"/>
          </a:xfrm>
          <a:prstGeom prst="rect">
            <a:avLst/>
          </a:prstGeom>
          <a:noFill/>
        </p:spPr>
        <p:txBody>
          <a:bodyPr wrap="square">
            <a:spAutoFit/>
          </a:bodyPr>
          <a:lstStyle/>
          <a:p>
            <a:pPr marL="0" lvl="0" indent="0" rtl="0">
              <a:lnSpc>
                <a:spcPct val="90000"/>
              </a:lnSpc>
              <a:spcBef>
                <a:spcPts val="1000"/>
              </a:spcBef>
              <a:spcAft>
                <a:spcPts val="0"/>
              </a:spcAft>
              <a:buClr>
                <a:schemeClr val="dk1"/>
              </a:buClr>
              <a:buSzPts val="2400"/>
              <a:buNone/>
            </a:pPr>
            <a:r>
              <a:rPr lang="en-US" sz="2600" i="1" dirty="0">
                <a:solidFill>
                  <a:srgbClr val="003399"/>
                </a:solidFill>
                <a:latin typeface="Arial Narrow" panose="020B0606020202030204" pitchFamily="34" charset="0"/>
              </a:rPr>
              <a:t>Employment success is </a:t>
            </a:r>
            <a:r>
              <a:rPr lang="en-US" sz="2600" b="1" i="1" dirty="0">
                <a:solidFill>
                  <a:srgbClr val="009900"/>
                </a:solidFill>
                <a:latin typeface="Arial Narrow" panose="020B0606020202030204" pitchFamily="34" charset="0"/>
              </a:rPr>
              <a:t>considerably lower</a:t>
            </a:r>
            <a:r>
              <a:rPr lang="en-US" sz="2600" b="1" i="1" dirty="0">
                <a:solidFill>
                  <a:srgbClr val="008000"/>
                </a:solidFill>
                <a:latin typeface="Arial Narrow" panose="020B0606020202030204" pitchFamily="34" charset="0"/>
              </a:rPr>
              <a:t> </a:t>
            </a:r>
            <a:r>
              <a:rPr lang="en-US" sz="2600" i="1" dirty="0">
                <a:solidFill>
                  <a:srgbClr val="003399"/>
                </a:solidFill>
                <a:latin typeface="Arial Narrow" panose="020B0606020202030204" pitchFamily="34" charset="0"/>
              </a:rPr>
              <a:t>for graduates with disability</a:t>
            </a:r>
          </a:p>
        </p:txBody>
      </p:sp>
      <p:sp>
        <p:nvSpPr>
          <p:cNvPr id="14" name="TextBox 13">
            <a:extLst>
              <a:ext uri="{FF2B5EF4-FFF2-40B4-BE49-F238E27FC236}">
                <a16:creationId xmlns:a16="http://schemas.microsoft.com/office/drawing/2014/main" id="{40673C6A-87EC-40A5-B063-7F82B34A28D1}"/>
              </a:ext>
            </a:extLst>
          </p:cNvPr>
          <p:cNvSpPr txBox="1"/>
          <p:nvPr/>
        </p:nvSpPr>
        <p:spPr>
          <a:xfrm>
            <a:off x="6826914" y="4900378"/>
            <a:ext cx="6097464" cy="1429109"/>
          </a:xfrm>
          <a:prstGeom prst="rect">
            <a:avLst/>
          </a:prstGeom>
          <a:noFill/>
        </p:spPr>
        <p:txBody>
          <a:bodyPr wrap="square">
            <a:spAutoFit/>
          </a:bodyPr>
          <a:lstStyle/>
          <a:p>
            <a:pPr marL="342900" lvl="0" indent="-342900" algn="l" rtl="0">
              <a:lnSpc>
                <a:spcPct val="90000"/>
              </a:lnSpc>
              <a:spcBef>
                <a:spcPts val="1800"/>
              </a:spcBef>
              <a:spcAft>
                <a:spcPts val="0"/>
              </a:spcAft>
              <a:buClr>
                <a:srgbClr val="009900"/>
              </a:buClr>
              <a:buSzPts val="2400"/>
              <a:buFont typeface="Arial"/>
              <a:buChar char="•"/>
            </a:pPr>
            <a:r>
              <a:rPr lang="en-US" sz="2600" dirty="0">
                <a:solidFill>
                  <a:srgbClr val="003399"/>
                </a:solidFill>
                <a:latin typeface="Arial Narrow" panose="020B0606020202030204" pitchFamily="34" charset="0"/>
              </a:rPr>
              <a:t>With Disability :  </a:t>
            </a:r>
            <a:r>
              <a:rPr lang="en-US" sz="2600" b="1" dirty="0">
                <a:solidFill>
                  <a:srgbClr val="009900"/>
                </a:solidFill>
                <a:latin typeface="Arial Narrow" panose="020B0606020202030204" pitchFamily="34" charset="0"/>
              </a:rPr>
              <a:t>52.6%</a:t>
            </a:r>
          </a:p>
          <a:p>
            <a:pPr marL="342900" lvl="0" indent="-342900" algn="l" rtl="0">
              <a:lnSpc>
                <a:spcPct val="90000"/>
              </a:lnSpc>
              <a:spcBef>
                <a:spcPts val="1000"/>
              </a:spcBef>
              <a:spcAft>
                <a:spcPts val="0"/>
              </a:spcAft>
              <a:buClr>
                <a:srgbClr val="009900"/>
              </a:buClr>
              <a:buSzPts val="2400"/>
              <a:buFont typeface="Arial"/>
              <a:buChar char="•"/>
            </a:pPr>
            <a:r>
              <a:rPr lang="en-US" sz="2600" dirty="0">
                <a:solidFill>
                  <a:srgbClr val="003399"/>
                </a:solidFill>
                <a:latin typeface="Arial Narrow" panose="020B0606020202030204" pitchFamily="34" charset="0"/>
              </a:rPr>
              <a:t>Not living with Disability : </a:t>
            </a:r>
            <a:r>
              <a:rPr lang="en-US" sz="2600" b="1" dirty="0">
                <a:solidFill>
                  <a:srgbClr val="009900"/>
                </a:solidFill>
                <a:latin typeface="Arial Narrow" panose="020B0606020202030204" pitchFamily="34" charset="0"/>
              </a:rPr>
              <a:t>78.8%</a:t>
            </a:r>
          </a:p>
          <a:p>
            <a:pPr marL="342900" lvl="0" indent="-342900" algn="l" rtl="0">
              <a:lnSpc>
                <a:spcPct val="90000"/>
              </a:lnSpc>
              <a:spcBef>
                <a:spcPts val="1000"/>
              </a:spcBef>
              <a:spcAft>
                <a:spcPts val="0"/>
              </a:spcAft>
              <a:buClr>
                <a:srgbClr val="009900"/>
              </a:buClr>
              <a:buSzPts val="2400"/>
              <a:buFont typeface="Arial"/>
              <a:buChar char="•"/>
            </a:pPr>
            <a:r>
              <a:rPr lang="en-US" sz="2600" dirty="0">
                <a:solidFill>
                  <a:srgbClr val="003399"/>
                </a:solidFill>
                <a:latin typeface="Arial Narrow" panose="020B0606020202030204" pitchFamily="34" charset="0"/>
              </a:rPr>
              <a:t>Gap = </a:t>
            </a:r>
            <a:r>
              <a:rPr lang="en-US" sz="2600" b="1" dirty="0">
                <a:solidFill>
                  <a:srgbClr val="009900"/>
                </a:solidFill>
                <a:latin typeface="Arial Narrow" panose="020B0606020202030204" pitchFamily="34" charset="0"/>
              </a:rPr>
              <a:t>26.2%</a:t>
            </a:r>
          </a:p>
        </p:txBody>
      </p:sp>
    </p:spTree>
    <p:extLst>
      <p:ext uri="{BB962C8B-B14F-4D97-AF65-F5344CB8AC3E}">
        <p14:creationId xmlns:p14="http://schemas.microsoft.com/office/powerpoint/2010/main" val="292366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useBgFill="1">
        <p:nvSpPr>
          <p:cNvPr id="124" name="Rectangle 123" title="decorative shape">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17"/>
          <p:cNvSpPr txBox="1">
            <a:spLocks noGrp="1"/>
          </p:cNvSpPr>
          <p:nvPr>
            <p:ph type="body" idx="1"/>
          </p:nvPr>
        </p:nvSpPr>
        <p:spPr>
          <a:xfrm>
            <a:off x="2765221" y="1620353"/>
            <a:ext cx="8379720" cy="2189214"/>
          </a:xfrm>
          <a:prstGeom prst="rect">
            <a:avLst/>
          </a:prstGeom>
        </p:spPr>
        <p:txBody>
          <a:bodyPr spcFirstLastPara="1" vert="horz" lIns="91440" tIns="45720" rIns="91440" bIns="45720" rtlCol="0" anchorCtr="0">
            <a:noAutofit/>
          </a:bodyPr>
          <a:lstStyle/>
          <a:p>
            <a:pPr marL="457200" lvl="1" indent="-457200">
              <a:spcBef>
                <a:spcPts val="1000"/>
              </a:spcBef>
              <a:spcAft>
                <a:spcPts val="12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Many TAFE students living with disability are not supported with their job search until they have completed their studies </a:t>
            </a:r>
          </a:p>
          <a:p>
            <a:pPr marL="457200" lvl="1" indent="-457200">
              <a:spcBef>
                <a:spcPts val="1000"/>
              </a:spcBef>
              <a:spcAft>
                <a:spcPts val="12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Evidence indicates there is </a:t>
            </a:r>
            <a:r>
              <a:rPr lang="en-US" sz="2600" b="1" kern="1200" dirty="0">
                <a:solidFill>
                  <a:srgbClr val="009900"/>
                </a:solidFill>
                <a:latin typeface="Arial Narrow" panose="020B0606020202030204" pitchFamily="34" charset="0"/>
                <a:ea typeface="+mn-ea"/>
                <a:cs typeface="+mn-cs"/>
              </a:rPr>
              <a:t>significant positive impact </a:t>
            </a:r>
            <a:r>
              <a:rPr lang="en-US" sz="2600" kern="1200" dirty="0">
                <a:solidFill>
                  <a:srgbClr val="003399"/>
                </a:solidFill>
                <a:latin typeface="Arial Narrow" panose="020B0606020202030204" pitchFamily="34" charset="0"/>
                <a:ea typeface="+mn-ea"/>
                <a:cs typeface="+mn-cs"/>
              </a:rPr>
              <a:t>on achieving career goals </a:t>
            </a:r>
          </a:p>
          <a:p>
            <a:pPr marL="457200" lvl="1" indent="-457200">
              <a:spcBef>
                <a:spcPts val="1000"/>
              </a:spcBef>
              <a:spcAft>
                <a:spcPts val="12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Expert assistance to </a:t>
            </a:r>
            <a:r>
              <a:rPr lang="en-US" sz="2600" b="1" kern="1200" dirty="0">
                <a:solidFill>
                  <a:srgbClr val="009900"/>
                </a:solidFill>
                <a:latin typeface="Arial Narrow" panose="020B0606020202030204" pitchFamily="34" charset="0"/>
                <a:ea typeface="+mn-ea"/>
                <a:cs typeface="+mn-cs"/>
              </a:rPr>
              <a:t>access</a:t>
            </a:r>
            <a:r>
              <a:rPr lang="en-US" sz="2600" kern="1200" dirty="0">
                <a:solidFill>
                  <a:srgbClr val="009900"/>
                </a:solidFill>
                <a:latin typeface="Arial Narrow" panose="020B0606020202030204" pitchFamily="34" charset="0"/>
                <a:ea typeface="+mn-ea"/>
                <a:cs typeface="+mn-cs"/>
              </a:rPr>
              <a:t> </a:t>
            </a:r>
            <a:r>
              <a:rPr lang="en-US" sz="2600" kern="1200" dirty="0">
                <a:solidFill>
                  <a:srgbClr val="003399"/>
                </a:solidFill>
                <a:latin typeface="Arial Narrow" panose="020B0606020202030204" pitchFamily="34" charset="0"/>
                <a:ea typeface="+mn-ea"/>
                <a:cs typeface="+mn-cs"/>
              </a:rPr>
              <a:t>the labour market</a:t>
            </a:r>
          </a:p>
          <a:p>
            <a:pPr marL="457200" lvl="1" indent="-457200">
              <a:spcBef>
                <a:spcPts val="1000"/>
              </a:spcBef>
              <a:spcAft>
                <a:spcPts val="12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TSEP aims to provide expert employment advice </a:t>
            </a:r>
            <a:r>
              <a:rPr lang="en-US" sz="2600" b="1" kern="1200" dirty="0">
                <a:solidFill>
                  <a:srgbClr val="009900"/>
                </a:solidFill>
                <a:latin typeface="Arial Narrow" panose="020B0606020202030204" pitchFamily="34" charset="0"/>
                <a:ea typeface="+mn-ea"/>
                <a:cs typeface="+mn-cs"/>
              </a:rPr>
              <a:t>prior to </a:t>
            </a:r>
            <a:r>
              <a:rPr lang="en-US" sz="2600" kern="1200" dirty="0">
                <a:solidFill>
                  <a:srgbClr val="003399"/>
                </a:solidFill>
                <a:latin typeface="Arial Narrow" panose="020B0606020202030204" pitchFamily="34" charset="0"/>
                <a:ea typeface="+mn-ea"/>
                <a:cs typeface="+mn-cs"/>
              </a:rPr>
              <a:t>and </a:t>
            </a:r>
            <a:r>
              <a:rPr lang="en-US" sz="2600" b="1" kern="1200" dirty="0">
                <a:solidFill>
                  <a:srgbClr val="009900"/>
                </a:solidFill>
                <a:latin typeface="Arial Narrow" panose="020B0606020202030204" pitchFamily="34" charset="0"/>
                <a:ea typeface="+mn-ea"/>
                <a:cs typeface="+mn-cs"/>
              </a:rPr>
              <a:t>post</a:t>
            </a:r>
            <a:r>
              <a:rPr lang="en-US" sz="2600" kern="1200" dirty="0">
                <a:solidFill>
                  <a:srgbClr val="003399"/>
                </a:solidFill>
                <a:latin typeface="Arial Narrow" panose="020B0606020202030204" pitchFamily="34" charset="0"/>
                <a:ea typeface="+mn-ea"/>
                <a:cs typeface="+mn-cs"/>
              </a:rPr>
              <a:t> graduation</a:t>
            </a:r>
          </a:p>
        </p:txBody>
      </p:sp>
      <p:sp>
        <p:nvSpPr>
          <p:cNvPr id="126" name="Freeform: Shape 125" title="decorative shape">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28" name="Freeform: Shape 127" title="decorative shape">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Oval 129" title="decorative shape">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title="decorative shape">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4" name="Freeform: Shape 133" title="decorative shape">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6" name="Freeform: Shape 135" title="decorative shape">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3" name="Google Shape;109;p16"/>
          <p:cNvSpPr txBox="1">
            <a:spLocks noGrp="1"/>
          </p:cNvSpPr>
          <p:nvPr>
            <p:ph type="title"/>
          </p:nvPr>
        </p:nvSpPr>
        <p:spPr>
          <a:xfrm>
            <a:off x="-1279756" y="26876"/>
            <a:ext cx="5556783" cy="1048438"/>
          </a:xfrm>
          <a:prstGeom prst="rect">
            <a:avLst/>
          </a:prstGeom>
        </p:spPr>
        <p:txBody>
          <a:bodyPr spcFirstLastPara="1" vert="horz" lIns="91440" tIns="45720" rIns="91440" bIns="45720" rtlCol="0" anchor="b" anchorCtr="0">
            <a:normAutofit/>
          </a:bodyPr>
          <a:lstStyle/>
          <a:p>
            <a:pPr marL="0" lvl="0" indent="0" algn="ctr">
              <a:spcBef>
                <a:spcPct val="0"/>
              </a:spcBef>
              <a:spcAft>
                <a:spcPts val="0"/>
              </a:spcAft>
              <a:buClr>
                <a:schemeClr val="lt1"/>
              </a:buClr>
              <a:buSzPts val="5400"/>
            </a:pPr>
            <a:r>
              <a:rPr lang="en-US" b="1" kern="1200" dirty="0">
                <a:solidFill>
                  <a:schemeClr val="tx1"/>
                </a:solidFill>
                <a:latin typeface="+mj-lt"/>
                <a:ea typeface="+mj-ea"/>
                <a:cs typeface="+mj-cs"/>
              </a:rPr>
              <a:t>	</a:t>
            </a:r>
            <a:r>
              <a:rPr lang="en-US" sz="5000" b="1" kern="1200" dirty="0">
                <a:solidFill>
                  <a:srgbClr val="009900"/>
                </a:solidFill>
                <a:latin typeface="Arial Narrow" panose="020B0606020202030204" pitchFamily="34" charset="0"/>
                <a:ea typeface="+mj-ea"/>
                <a:cs typeface="+mj-cs"/>
              </a:rPr>
              <a:t>Why TSEP?</a:t>
            </a:r>
            <a:endParaRPr lang="en-US" sz="5000" kern="1200" dirty="0">
              <a:solidFill>
                <a:srgbClr val="009900"/>
              </a:solidFill>
              <a:latin typeface="Arial Narrow" panose="020B0606020202030204" pitchFamily="34"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title="decorative shape">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title="decorative shape">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113" name="Oval 112" title="decorative shape">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gital postcard with man wearing safety earphones around neck with words - looking for work? Find the job or trade to match your qualification." title="Image">
            <a:extLst>
              <a:ext uri="{FF2B5EF4-FFF2-40B4-BE49-F238E27FC236}">
                <a16:creationId xmlns:a16="http://schemas.microsoft.com/office/drawing/2014/main" id="{7FBBC211-1805-4284-A1DE-1A87011D61A2}"/>
              </a:ext>
            </a:extLst>
          </p:cNvPr>
          <p:cNvPicPr>
            <a:picLocks noChangeAspect="1"/>
          </p:cNvPicPr>
          <p:nvPr/>
        </p:nvPicPr>
        <p:blipFill rotWithShape="1">
          <a:blip r:embed="rId3"/>
          <a:srcRect b="57301"/>
          <a:stretch/>
        </p:blipFill>
        <p:spPr>
          <a:xfrm>
            <a:off x="6686136" y="1052405"/>
            <a:ext cx="4566681" cy="2209547"/>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15" name="Freeform: Shape 114" title="decorative shaper">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Freeform: Shape 116" title="decorative shape">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101" name="Google Shape;101;p15"/>
          <p:cNvSpPr txBox="1">
            <a:spLocks noGrp="1"/>
          </p:cNvSpPr>
          <p:nvPr>
            <p:ph type="title"/>
          </p:nvPr>
        </p:nvSpPr>
        <p:spPr>
          <a:xfrm>
            <a:off x="-448343" y="-60173"/>
            <a:ext cx="5864469" cy="1046192"/>
          </a:xfrm>
          <a:prstGeom prst="rect">
            <a:avLst/>
          </a:prstGeom>
        </p:spPr>
        <p:txBody>
          <a:bodyPr spcFirstLastPara="1" vert="horz" lIns="91440" tIns="45720" rIns="91440" bIns="45720" rtlCol="0" anchor="b" anchorCtr="0">
            <a:normAutofit/>
          </a:bodyPr>
          <a:lstStyle/>
          <a:p>
            <a:pPr marL="0" lvl="0" indent="0" algn="ctr">
              <a:lnSpc>
                <a:spcPct val="100000"/>
              </a:lnSpc>
              <a:spcBef>
                <a:spcPct val="0"/>
              </a:spcBef>
              <a:spcAft>
                <a:spcPts val="0"/>
              </a:spcAft>
              <a:buClr>
                <a:schemeClr val="lt1"/>
              </a:buClr>
              <a:buSzPts val="5400"/>
            </a:pPr>
            <a:r>
              <a:rPr lang="en-US" b="1" kern="1200" dirty="0">
                <a:solidFill>
                  <a:schemeClr val="tx1"/>
                </a:solidFill>
                <a:latin typeface="+mj-lt"/>
                <a:ea typeface="+mj-ea"/>
                <a:cs typeface="+mj-cs"/>
              </a:rPr>
              <a:t>	</a:t>
            </a:r>
            <a:r>
              <a:rPr lang="en-US" sz="4900" b="1" kern="1200" dirty="0">
                <a:solidFill>
                  <a:srgbClr val="009900"/>
                </a:solidFill>
                <a:latin typeface="Arial Narrow" panose="020B0606020202030204" pitchFamily="34" charset="0"/>
                <a:ea typeface="+mj-ea"/>
                <a:cs typeface="+mj-cs"/>
              </a:rPr>
              <a:t>How does it work?</a:t>
            </a:r>
            <a:endParaRPr lang="en-US" sz="4900" kern="1200" dirty="0">
              <a:solidFill>
                <a:srgbClr val="009900"/>
              </a:solidFill>
              <a:latin typeface="Arial Narrow" panose="020B0606020202030204" pitchFamily="34" charset="0"/>
              <a:ea typeface="+mj-ea"/>
              <a:cs typeface="+mj-cs"/>
            </a:endParaRPr>
          </a:p>
        </p:txBody>
      </p:sp>
      <p:sp>
        <p:nvSpPr>
          <p:cNvPr id="16" name="TextBox 15">
            <a:extLst>
              <a:ext uri="{FF2B5EF4-FFF2-40B4-BE49-F238E27FC236}">
                <a16:creationId xmlns:a16="http://schemas.microsoft.com/office/drawing/2014/main" id="{4C7F9755-8B15-4580-B44D-F7B9D008AB41}"/>
              </a:ext>
            </a:extLst>
          </p:cNvPr>
          <p:cNvSpPr txBox="1"/>
          <p:nvPr/>
        </p:nvSpPr>
        <p:spPr>
          <a:xfrm>
            <a:off x="648604" y="3449207"/>
            <a:ext cx="9348250" cy="2554545"/>
          </a:xfrm>
          <a:prstGeom prst="rect">
            <a:avLst/>
          </a:prstGeom>
          <a:noFill/>
        </p:spPr>
        <p:txBody>
          <a:bodyPr wrap="square">
            <a:spAutoFit/>
          </a:bodyPr>
          <a:lstStyle/>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TSEP brings a Specialist Employment Service into a TAFE environment</a:t>
            </a:r>
          </a:p>
          <a:p>
            <a:pPr lvl="2"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Allows students living with a disability to access a </a:t>
            </a:r>
            <a:r>
              <a:rPr lang="en-US" sz="2600" b="1" kern="1200" dirty="0">
                <a:solidFill>
                  <a:srgbClr val="009900"/>
                </a:solidFill>
                <a:latin typeface="Arial Narrow" panose="020B0606020202030204" pitchFamily="34" charset="0"/>
                <a:ea typeface="+mn-ea"/>
                <a:cs typeface="+mn-cs"/>
              </a:rPr>
              <a:t>specialist </a:t>
            </a:r>
            <a:r>
              <a:rPr lang="en-US" sz="2600" kern="1200" dirty="0">
                <a:solidFill>
                  <a:srgbClr val="003399"/>
                </a:solidFill>
                <a:latin typeface="Arial Narrow" panose="020B0606020202030204" pitchFamily="34" charset="0"/>
                <a:ea typeface="+mn-ea"/>
                <a:cs typeface="+mn-cs"/>
              </a:rPr>
              <a:t>disability </a:t>
            </a:r>
          </a:p>
          <a:p>
            <a:pPr marL="457200" lvl="2"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Recruitment consultant to help achieve career goals and gain subsequent employment after study</a:t>
            </a:r>
          </a:p>
          <a:p>
            <a:pPr lvl="0" indent="-457200">
              <a:spcBef>
                <a:spcPts val="600"/>
              </a:spcBef>
              <a:spcAft>
                <a:spcPts val="600"/>
              </a:spcAft>
              <a:buClr>
                <a:srgbClr val="009900"/>
              </a:buClr>
              <a:buSzPts val="2400"/>
              <a:buFont typeface="Arial" panose="020B0604020202020204" pitchFamily="34" charset="0"/>
              <a:buChar char="•"/>
            </a:pPr>
            <a:r>
              <a:rPr lang="en-US" sz="2600" kern="1200" dirty="0">
                <a:solidFill>
                  <a:srgbClr val="003399"/>
                </a:solidFill>
                <a:latin typeface="Arial Narrow" panose="020B0606020202030204" pitchFamily="34" charset="0"/>
                <a:ea typeface="+mn-ea"/>
                <a:cs typeface="+mn-cs"/>
              </a:rPr>
              <a:t>The consultant works closely with TAFE Careers &amp; Disability Services</a:t>
            </a:r>
          </a:p>
        </p:txBody>
      </p:sp>
      <p:pic>
        <p:nvPicPr>
          <p:cNvPr id="3" name="Picture 2" descr=" TSEP digital postcard with girl in front of graffitti wall with words Qualified and now looking for work? How do you talk with employers about your disability?" title="Image">
            <a:extLst>
              <a:ext uri="{FF2B5EF4-FFF2-40B4-BE49-F238E27FC236}">
                <a16:creationId xmlns:a16="http://schemas.microsoft.com/office/drawing/2014/main" id="{48C6D8E0-BF34-45A6-B9A1-1622A26271E7}"/>
              </a:ext>
            </a:extLst>
          </p:cNvPr>
          <p:cNvPicPr>
            <a:picLocks noChangeAspect="1"/>
          </p:cNvPicPr>
          <p:nvPr/>
        </p:nvPicPr>
        <p:blipFill rotWithShape="1">
          <a:blip r:embed="rId4"/>
          <a:srcRect b="54641"/>
          <a:stretch/>
        </p:blipFill>
        <p:spPr>
          <a:xfrm>
            <a:off x="651969" y="1063496"/>
            <a:ext cx="4295973" cy="2208054"/>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title="decorative shape">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title="decorative shape">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113" name="Oval 112" title="decorative shape">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title="decorative shaper">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Freeform: Shape 116" title="decorative shape">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101" name="Google Shape;101;p15" descr="Who is involved?" title="Text Box"/>
          <p:cNvSpPr txBox="1">
            <a:spLocks noGrp="1"/>
          </p:cNvSpPr>
          <p:nvPr>
            <p:ph type="title"/>
          </p:nvPr>
        </p:nvSpPr>
        <p:spPr>
          <a:xfrm>
            <a:off x="-283090" y="138374"/>
            <a:ext cx="5864469" cy="1046192"/>
          </a:xfrm>
          <a:prstGeom prst="rect">
            <a:avLst/>
          </a:prstGeom>
        </p:spPr>
        <p:txBody>
          <a:bodyPr spcFirstLastPara="1" vert="horz" lIns="91440" tIns="45720" rIns="91440" bIns="45720" rtlCol="0" anchor="b" anchorCtr="0">
            <a:normAutofit/>
          </a:bodyPr>
          <a:lstStyle/>
          <a:p>
            <a:pPr marL="0" lvl="0" indent="0" algn="ctr">
              <a:lnSpc>
                <a:spcPct val="100000"/>
              </a:lnSpc>
              <a:spcBef>
                <a:spcPct val="0"/>
              </a:spcBef>
              <a:spcAft>
                <a:spcPts val="0"/>
              </a:spcAft>
              <a:buClr>
                <a:schemeClr val="lt1"/>
              </a:buClr>
              <a:buSzPts val="5400"/>
            </a:pPr>
            <a:r>
              <a:rPr lang="en-US" b="1" kern="1200" dirty="0">
                <a:solidFill>
                  <a:schemeClr val="tx1"/>
                </a:solidFill>
                <a:latin typeface="+mj-lt"/>
                <a:ea typeface="+mj-ea"/>
                <a:cs typeface="+mj-cs"/>
              </a:rPr>
              <a:t>	</a:t>
            </a:r>
            <a:r>
              <a:rPr lang="en-US" sz="4900" b="1" kern="1200" dirty="0">
                <a:solidFill>
                  <a:srgbClr val="009900"/>
                </a:solidFill>
                <a:latin typeface="Arial Narrow" panose="020B0606020202030204" pitchFamily="34" charset="0"/>
                <a:ea typeface="+mj-ea"/>
                <a:cs typeface="+mj-cs"/>
              </a:rPr>
              <a:t>Who is involved?</a:t>
            </a:r>
            <a:endParaRPr lang="en-US" sz="4900" kern="1200" dirty="0">
              <a:solidFill>
                <a:srgbClr val="009900"/>
              </a:solidFill>
              <a:latin typeface="Arial Narrow" panose="020B0606020202030204" pitchFamily="34" charset="0"/>
              <a:ea typeface="+mj-ea"/>
              <a:cs typeface="+mj-cs"/>
            </a:endParaRPr>
          </a:p>
        </p:txBody>
      </p:sp>
      <p:pic>
        <p:nvPicPr>
          <p:cNvPr id="17" name="Google Shape;129;p18" descr="TAFE Specialist Employment Partnerships" title="Logo tSEP">
            <a:extLst>
              <a:ext uri="{FF2B5EF4-FFF2-40B4-BE49-F238E27FC236}">
                <a16:creationId xmlns:a16="http://schemas.microsoft.com/office/drawing/2014/main" id="{6DE12546-4F94-4CB6-BA2C-EE410E672AE9}"/>
              </a:ext>
            </a:extLst>
          </p:cNvPr>
          <p:cNvPicPr preferRelativeResize="0"/>
          <p:nvPr/>
        </p:nvPicPr>
        <p:blipFill rotWithShape="1">
          <a:blip r:embed="rId3"/>
          <a:srcRect l="11435" r="10917" b="-2"/>
          <a:stretch/>
        </p:blipFill>
        <p:spPr>
          <a:xfrm>
            <a:off x="7465209" y="1863400"/>
            <a:ext cx="4211614" cy="3741163"/>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p:spPr>
      </p:pic>
      <p:sp>
        <p:nvSpPr>
          <p:cNvPr id="7" name="Rectangle 6" descr="TAFE logo" title="Word Art box with Logo"/>
          <p:cNvSpPr/>
          <p:nvPr/>
        </p:nvSpPr>
        <p:spPr>
          <a:xfrm>
            <a:off x="384328" y="1691126"/>
            <a:ext cx="3143747" cy="1015663"/>
          </a:xfrm>
          <a:prstGeom prst="rect">
            <a:avLst/>
          </a:prstGeom>
          <a:noFill/>
        </p:spPr>
        <p:txBody>
          <a:bodyPr wrap="square" lIns="91440" tIns="45720" rIns="91440" bIns="45720">
            <a:spAutoFit/>
          </a:bodyPr>
          <a:lstStyle/>
          <a:p>
            <a:pPr algn="ctr"/>
            <a:r>
              <a:rPr lang="en-US" sz="6000" b="1" cap="none" spc="0" dirty="0">
                <a:ln w="9525" cmpd="sng">
                  <a:noFill/>
                  <a:prstDash val="solid"/>
                </a:ln>
                <a:solidFill>
                  <a:srgbClr val="000099"/>
                </a:solidFill>
                <a:effectLst>
                  <a:outerShdw blurRad="12700" dist="38100" dir="2700000" algn="tl" rotWithShape="0">
                    <a:schemeClr val="accent5">
                      <a:lumMod val="60000"/>
                      <a:lumOff val="40000"/>
                    </a:schemeClr>
                  </a:outerShdw>
                </a:effectLst>
              </a:rPr>
              <a:t>TAFE</a:t>
            </a:r>
          </a:p>
        </p:txBody>
      </p:sp>
      <p:sp>
        <p:nvSpPr>
          <p:cNvPr id="8" name="Striped Right Arrow 7" title="arrow - decorative"/>
          <p:cNvSpPr/>
          <p:nvPr/>
        </p:nvSpPr>
        <p:spPr>
          <a:xfrm rot="340466">
            <a:off x="4125529" y="2167055"/>
            <a:ext cx="3287566" cy="462708"/>
          </a:xfrm>
          <a:prstGeom prst="strip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Striped Right Arrow 21" title="arrow - decorative"/>
          <p:cNvSpPr/>
          <p:nvPr/>
        </p:nvSpPr>
        <p:spPr>
          <a:xfrm rot="20943130">
            <a:off x="4811758" y="4142121"/>
            <a:ext cx="2554981" cy="462708"/>
          </a:xfrm>
          <a:prstGeom prst="strip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Striped Right Arrow 15" title="Red arrow - decorative"/>
          <p:cNvSpPr/>
          <p:nvPr/>
        </p:nvSpPr>
        <p:spPr>
          <a:xfrm rot="5400000">
            <a:off x="10430073" y="1758248"/>
            <a:ext cx="1041757" cy="413505"/>
          </a:xfrm>
          <a:prstGeom prst="strip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descr="Skills and Jobs Centres" title="Log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339" y="511412"/>
            <a:ext cx="2054087" cy="776396"/>
          </a:xfrm>
          <a:prstGeom prst="rect">
            <a:avLst/>
          </a:prstGeom>
        </p:spPr>
      </p:pic>
      <p:pic>
        <p:nvPicPr>
          <p:cNvPr id="23" name="Picture 22" descr="Jobs and skills centre" title="Logo">
            <a:extLst>
              <a:ext uri="{FF2B5EF4-FFF2-40B4-BE49-F238E27FC236}">
                <a16:creationId xmlns:a16="http://schemas.microsoft.com/office/drawing/2014/main" id="{B675CBAD-2DD5-46EE-90E6-7B706BC0B208}"/>
              </a:ext>
            </a:extLst>
          </p:cNvPr>
          <p:cNvPicPr>
            <a:picLocks noChangeAspect="1"/>
          </p:cNvPicPr>
          <p:nvPr/>
        </p:nvPicPr>
        <p:blipFill rotWithShape="1">
          <a:blip r:embed="rId5"/>
          <a:srcRect t="1770" b="4172"/>
          <a:stretch/>
        </p:blipFill>
        <p:spPr>
          <a:xfrm>
            <a:off x="8443917" y="1051920"/>
            <a:ext cx="1770394" cy="648397"/>
          </a:xfrm>
          <a:prstGeom prst="rect">
            <a:avLst/>
          </a:prstGeom>
          <a:ln>
            <a:noFill/>
          </a:ln>
          <a:effectLst/>
        </p:spPr>
      </p:pic>
      <p:sp>
        <p:nvSpPr>
          <p:cNvPr id="3" name="Rectangle 2" descr="Employers" title="Text Box"/>
          <p:cNvSpPr/>
          <p:nvPr/>
        </p:nvSpPr>
        <p:spPr>
          <a:xfrm>
            <a:off x="8077670" y="6242132"/>
            <a:ext cx="3167255" cy="553998"/>
          </a:xfrm>
          <a:prstGeom prst="rect">
            <a:avLst/>
          </a:prstGeom>
          <a:noFill/>
        </p:spPr>
        <p:txBody>
          <a:bodyPr wrap="square" lIns="91440" tIns="45720" rIns="91440" bIns="45720">
            <a:spAutoFit/>
          </a:bodyPr>
          <a:lstStyle/>
          <a:p>
            <a:pPr algn="ctr"/>
            <a:r>
              <a:rPr lang="en-US" sz="3000" b="1" spc="50" dirty="0">
                <a:ln w="0"/>
                <a:solidFill>
                  <a:srgbClr val="C00000"/>
                </a:solidFill>
                <a:effectLst>
                  <a:innerShdw blurRad="63500" dist="50800" dir="13500000">
                    <a:srgbClr val="000000">
                      <a:alpha val="50000"/>
                    </a:srgbClr>
                  </a:innerShdw>
                </a:effectLst>
              </a:rPr>
              <a:t>Employers</a:t>
            </a:r>
          </a:p>
        </p:txBody>
      </p:sp>
      <p:sp>
        <p:nvSpPr>
          <p:cNvPr id="20" name="Striped Right Arrow 19" title="Red arrow - decorative"/>
          <p:cNvSpPr/>
          <p:nvPr/>
        </p:nvSpPr>
        <p:spPr>
          <a:xfrm rot="5400000">
            <a:off x="8766824" y="5728242"/>
            <a:ext cx="870136" cy="386080"/>
          </a:xfrm>
          <a:prstGeom prst="strip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A1048D6B-A84A-991E-8F78-7067CACF0CEB}"/>
              </a:ext>
            </a:extLst>
          </p:cNvPr>
          <p:cNvSpPr txBox="1"/>
          <p:nvPr/>
        </p:nvSpPr>
        <p:spPr>
          <a:xfrm>
            <a:off x="941294" y="3996763"/>
            <a:ext cx="4061012" cy="892552"/>
          </a:xfrm>
          <a:prstGeom prst="rect">
            <a:avLst/>
          </a:prstGeom>
          <a:noFill/>
        </p:spPr>
        <p:txBody>
          <a:bodyPr wrap="square" rtlCol="0">
            <a:spAutoFit/>
          </a:bodyPr>
          <a:lstStyle/>
          <a:p>
            <a:r>
              <a:rPr lang="en-US" sz="2600" b="1" dirty="0">
                <a:solidFill>
                  <a:srgbClr val="FF0000"/>
                </a:solidFill>
              </a:rPr>
              <a:t>Specialist Employment Service Provider/s</a:t>
            </a:r>
            <a:endParaRPr lang="en-AU" sz="2600" b="1" dirty="0">
              <a:solidFill>
                <a:srgbClr val="FF0000"/>
              </a:solidFill>
            </a:endParaRPr>
          </a:p>
        </p:txBody>
      </p:sp>
    </p:spTree>
    <p:extLst>
      <p:ext uri="{BB962C8B-B14F-4D97-AF65-F5344CB8AC3E}">
        <p14:creationId xmlns:p14="http://schemas.microsoft.com/office/powerpoint/2010/main" val="3704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title="decorative shape">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title="decorative shape">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113" name="Oval 112" title="decorative shape">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title="decorative shaper">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Freeform: Shape 116" title="decorative shape">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101" name="Google Shape;101;p15"/>
          <p:cNvSpPr txBox="1">
            <a:spLocks noGrp="1"/>
          </p:cNvSpPr>
          <p:nvPr>
            <p:ph type="title"/>
          </p:nvPr>
        </p:nvSpPr>
        <p:spPr>
          <a:xfrm>
            <a:off x="-448343" y="-60173"/>
            <a:ext cx="5864469" cy="1046192"/>
          </a:xfrm>
          <a:prstGeom prst="rect">
            <a:avLst/>
          </a:prstGeom>
        </p:spPr>
        <p:txBody>
          <a:bodyPr spcFirstLastPara="1" vert="horz" lIns="91440" tIns="45720" rIns="91440" bIns="45720" rtlCol="0" anchor="b" anchorCtr="0">
            <a:normAutofit/>
          </a:bodyPr>
          <a:lstStyle/>
          <a:p>
            <a:pPr marL="0" lvl="0" indent="0" algn="ctr">
              <a:lnSpc>
                <a:spcPct val="100000"/>
              </a:lnSpc>
              <a:spcBef>
                <a:spcPct val="0"/>
              </a:spcBef>
              <a:spcAft>
                <a:spcPts val="0"/>
              </a:spcAft>
              <a:buClr>
                <a:schemeClr val="lt1"/>
              </a:buClr>
              <a:buSzPts val="5400"/>
            </a:pPr>
            <a:r>
              <a:rPr lang="en-US" b="1" kern="1200" dirty="0">
                <a:solidFill>
                  <a:schemeClr val="tx1"/>
                </a:solidFill>
                <a:latin typeface="+mj-lt"/>
                <a:ea typeface="+mj-ea"/>
                <a:cs typeface="+mj-cs"/>
              </a:rPr>
              <a:t>	</a:t>
            </a:r>
            <a:r>
              <a:rPr lang="en-US" sz="4900" b="1" kern="1200" dirty="0">
                <a:solidFill>
                  <a:srgbClr val="009900"/>
                </a:solidFill>
                <a:latin typeface="Arial Narrow" panose="020B0606020202030204" pitchFamily="34" charset="0"/>
                <a:ea typeface="+mj-ea"/>
                <a:cs typeface="+mj-cs"/>
              </a:rPr>
              <a:t>TSEP Statistics*</a:t>
            </a:r>
            <a:endParaRPr lang="en-US" sz="4900" kern="1200" dirty="0">
              <a:solidFill>
                <a:srgbClr val="009900"/>
              </a:solidFill>
              <a:latin typeface="Arial Narrow" panose="020B0606020202030204" pitchFamily="34" charset="0"/>
              <a:ea typeface="+mj-ea"/>
              <a:cs typeface="+mj-cs"/>
            </a:endParaRPr>
          </a:p>
        </p:txBody>
      </p:sp>
      <p:sp>
        <p:nvSpPr>
          <p:cNvPr id="16" name="TextBox 15">
            <a:extLst>
              <a:ext uri="{FF2B5EF4-FFF2-40B4-BE49-F238E27FC236}">
                <a16:creationId xmlns:a16="http://schemas.microsoft.com/office/drawing/2014/main" id="{4C7F9755-8B15-4580-B44D-F7B9D008AB41}"/>
              </a:ext>
            </a:extLst>
          </p:cNvPr>
          <p:cNvSpPr txBox="1"/>
          <p:nvPr/>
        </p:nvSpPr>
        <p:spPr>
          <a:xfrm>
            <a:off x="364341" y="1386856"/>
            <a:ext cx="11460269" cy="4254947"/>
          </a:xfrm>
          <a:prstGeom prst="rect">
            <a:avLst/>
          </a:prstGeom>
          <a:noFill/>
        </p:spPr>
        <p:txBody>
          <a:bodyPr wrap="square">
            <a:spAutoFit/>
          </a:bodyPr>
          <a:lstStyle/>
          <a:p>
            <a:pPr marL="342900" lvl="0" indent="-342900">
              <a:lnSpc>
                <a:spcPct val="115000"/>
              </a:lnSpc>
              <a:buClr>
                <a:srgbClr val="007A00"/>
              </a:buClr>
              <a:buFont typeface="Symbol" panose="05050102010706020507" pitchFamily="18" charset="2"/>
              <a:buChar char=""/>
            </a:pP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18 TSEP partnerships across Australia</a:t>
            </a:r>
          </a:p>
          <a:p>
            <a:pPr marL="342900" lvl="0" indent="-342900">
              <a:lnSpc>
                <a:spcPct val="115000"/>
              </a:lnSpc>
              <a:buClr>
                <a:srgbClr val="007A00"/>
              </a:buClr>
              <a:buFont typeface="Symbol" panose="05050102010706020507" pitchFamily="18" charset="2"/>
              <a:buChar char=""/>
            </a:pP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120 students with disability studying at TAFE accessed the TSEP program</a:t>
            </a:r>
            <a:endParaRPr lang="en-AU" sz="23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40 students with disability have been placed into employment relevant to their qualification</a:t>
            </a:r>
            <a:endParaRPr lang="en-AU" sz="23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2300" dirty="0">
                <a:solidFill>
                  <a:srgbClr val="000099"/>
                </a:solidFill>
                <a:latin typeface="Arial Narrow" panose="020B0606020202030204" pitchFamily="34" charset="0"/>
                <a:ea typeface="Calibri" panose="020F0502020204030204" pitchFamily="34" charset="0"/>
                <a:cs typeface="Calibri" panose="020F0502020204030204" pitchFamily="34" charset="0"/>
              </a:rPr>
              <a:t>5</a:t>
            </a: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6% of students were not registered with any employment service prior to accessing TSEP</a:t>
            </a:r>
            <a:endParaRPr lang="en-AU" sz="23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2300" dirty="0">
                <a:solidFill>
                  <a:srgbClr val="000099"/>
                </a:solidFill>
                <a:latin typeface="Arial Narrow" panose="020B0606020202030204" pitchFamily="34" charset="0"/>
                <a:ea typeface="Calibri" panose="020F0502020204030204" pitchFamily="34" charset="0"/>
                <a:cs typeface="Calibri" panose="020F0502020204030204" pitchFamily="34" charset="0"/>
              </a:rPr>
              <a:t>80</a:t>
            </a: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 of students were not employed prior to accessing TSEP</a:t>
            </a:r>
            <a:endParaRPr lang="en-AU" sz="23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7A00"/>
              </a:buClr>
              <a:buFont typeface="Symbol" panose="05050102010706020507" pitchFamily="18" charset="2"/>
              <a:buChar char=""/>
            </a:pP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78% of students with disability surveyed advised the TSEP consultant:</a:t>
            </a:r>
          </a:p>
          <a:p>
            <a:pPr marL="342900" lvl="0" indent="-342900">
              <a:lnSpc>
                <a:spcPct val="115000"/>
              </a:lnSpc>
              <a:buClr>
                <a:srgbClr val="007A00"/>
              </a:buClr>
              <a:buFont typeface="Symbol" panose="05050102010706020507" pitchFamily="18" charset="2"/>
              <a:buChar char=""/>
            </a:pP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“Assisted them with getting into employment and going for interviews”</a:t>
            </a:r>
            <a:endParaRPr lang="en-AU" sz="2300" dirty="0">
              <a:solidFill>
                <a:srgbClr val="000099"/>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07A00"/>
              </a:buClr>
              <a:buFont typeface="Symbol" panose="05050102010706020507" pitchFamily="18" charset="2"/>
              <a:buChar char=""/>
            </a:pPr>
            <a:r>
              <a:rPr lang="en-AU" sz="2300" dirty="0">
                <a:solidFill>
                  <a:srgbClr val="000099"/>
                </a:solidFill>
                <a:latin typeface="Arial Narrow" panose="020B0606020202030204" pitchFamily="34" charset="0"/>
                <a:ea typeface="Calibri" panose="020F0502020204030204" pitchFamily="34" charset="0"/>
                <a:cs typeface="Calibri" panose="020F0502020204030204" pitchFamily="34" charset="0"/>
              </a:rPr>
              <a:t>88</a:t>
            </a:r>
            <a:r>
              <a:rPr lang="en-AU" sz="2300" dirty="0">
                <a:solidFill>
                  <a:srgbClr val="000099"/>
                </a:solidFill>
                <a:effectLst/>
                <a:latin typeface="Arial Narrow" panose="020B0606020202030204" pitchFamily="34" charset="0"/>
                <a:ea typeface="Calibri" panose="020F0502020204030204" pitchFamily="34" charset="0"/>
                <a:cs typeface="Calibri" panose="020F0502020204030204" pitchFamily="34" charset="0"/>
              </a:rPr>
              <a:t>% of students with disability advised they would recommend the TSEP program to others</a:t>
            </a:r>
          </a:p>
          <a:p>
            <a:pPr marL="342900" lvl="0" indent="-342900">
              <a:lnSpc>
                <a:spcPct val="115000"/>
              </a:lnSpc>
              <a:spcAft>
                <a:spcPts val="1000"/>
              </a:spcAft>
              <a:buClr>
                <a:srgbClr val="007A00"/>
              </a:buClr>
              <a:buFont typeface="Symbol" panose="05050102010706020507" pitchFamily="18" charset="2"/>
              <a:buChar char=""/>
            </a:pPr>
            <a:r>
              <a:rPr lang="en-AU" sz="2300" dirty="0">
                <a:solidFill>
                  <a:srgbClr val="000099"/>
                </a:solidFill>
                <a:effectLst/>
                <a:latin typeface="Arial Narrow" panose="020B0606020202030204" pitchFamily="34" charset="0"/>
                <a:ea typeface="Calibri" panose="020F0502020204030204" pitchFamily="34" charset="0"/>
              </a:rPr>
              <a:t>96% of TAFE and Employment Providers (Partners) advised the TSEP Partnership met their expectations.</a:t>
            </a:r>
            <a:endParaRPr lang="en-US" sz="2300" kern="1200" dirty="0">
              <a:solidFill>
                <a:srgbClr val="000099"/>
              </a:solidFill>
              <a:latin typeface="Arial Narrow" panose="020B0606020202030204" pitchFamily="34" charset="0"/>
              <a:ea typeface="+mn-ea"/>
              <a:cs typeface="+mn-cs"/>
            </a:endParaRPr>
          </a:p>
        </p:txBody>
      </p:sp>
      <p:pic>
        <p:nvPicPr>
          <p:cNvPr id="3" name="Picture 2" descr=" TSEP digital postcard with girl in front of graffitti wall with words Qualified and now looking for work? How do you talk with employers about your disability?" title="Image">
            <a:extLst>
              <a:ext uri="{FF2B5EF4-FFF2-40B4-BE49-F238E27FC236}">
                <a16:creationId xmlns:a16="http://schemas.microsoft.com/office/drawing/2014/main" id="{48C6D8E0-BF34-45A6-B9A1-1622A26271E7}"/>
              </a:ext>
            </a:extLst>
          </p:cNvPr>
          <p:cNvPicPr>
            <a:picLocks noChangeAspect="1"/>
          </p:cNvPicPr>
          <p:nvPr/>
        </p:nvPicPr>
        <p:blipFill rotWithShape="1">
          <a:blip r:embed="rId3"/>
          <a:srcRect b="54641"/>
          <a:stretch/>
        </p:blipFill>
        <p:spPr>
          <a:xfrm>
            <a:off x="8086195" y="0"/>
            <a:ext cx="4295973" cy="2208054"/>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 name="TextBox 1">
            <a:extLst>
              <a:ext uri="{FF2B5EF4-FFF2-40B4-BE49-F238E27FC236}">
                <a16:creationId xmlns:a16="http://schemas.microsoft.com/office/drawing/2014/main" id="{8C5CEA86-E4A4-8715-C9C2-3B957C6F7F1B}"/>
              </a:ext>
            </a:extLst>
          </p:cNvPr>
          <p:cNvSpPr txBox="1"/>
          <p:nvPr/>
        </p:nvSpPr>
        <p:spPr>
          <a:xfrm>
            <a:off x="672352" y="6147568"/>
            <a:ext cx="5334000" cy="523220"/>
          </a:xfrm>
          <a:prstGeom prst="rect">
            <a:avLst/>
          </a:prstGeom>
          <a:noFill/>
        </p:spPr>
        <p:txBody>
          <a:bodyPr wrap="square" rtlCol="0">
            <a:spAutoFit/>
          </a:bodyPr>
          <a:lstStyle/>
          <a:p>
            <a:r>
              <a:rPr lang="en-US" i="1" dirty="0"/>
              <a:t>* The above data recorded by students via Survey Monkey 1</a:t>
            </a:r>
            <a:r>
              <a:rPr lang="en-US" i="1" baseline="30000" dirty="0"/>
              <a:t>st</a:t>
            </a:r>
            <a:r>
              <a:rPr lang="en-US" i="1" dirty="0"/>
              <a:t> October 2018- 1</a:t>
            </a:r>
            <a:r>
              <a:rPr lang="en-US" i="1" baseline="30000" dirty="0"/>
              <a:t>st</a:t>
            </a:r>
            <a:r>
              <a:rPr lang="en-US" i="1" dirty="0"/>
              <a:t> June 2022 (Collected by NDCO program)</a:t>
            </a:r>
            <a:endParaRPr lang="en-AU" i="1" dirty="0"/>
          </a:p>
        </p:txBody>
      </p:sp>
    </p:spTree>
    <p:extLst>
      <p:ext uri="{BB962C8B-B14F-4D97-AF65-F5344CB8AC3E}">
        <p14:creationId xmlns:p14="http://schemas.microsoft.com/office/powerpoint/2010/main" val="90508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0" y="177923"/>
            <a:ext cx="12192000" cy="892785"/>
          </a:xfrm>
          <a:prstGeom prst="rect">
            <a:avLst/>
          </a:prstGeom>
          <a:solidFill>
            <a:schemeClr val="accent6"/>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AU" sz="5400" b="1" dirty="0">
                <a:solidFill>
                  <a:schemeClr val="lt1"/>
                </a:solidFill>
              </a:rPr>
              <a:t>	</a:t>
            </a:r>
            <a:r>
              <a:rPr lang="en-AU" sz="4900" b="1" dirty="0">
                <a:solidFill>
                  <a:schemeClr val="lt1"/>
                </a:solidFill>
                <a:latin typeface="Arial Narrow" panose="020B0606020202030204" pitchFamily="34" charset="0"/>
              </a:rPr>
              <a:t>Disability Category</a:t>
            </a:r>
            <a:endParaRPr sz="4900" dirty="0">
              <a:latin typeface="Arial Narrow" panose="020B0606020202030204" pitchFamily="34" charset="0"/>
            </a:endParaRPr>
          </a:p>
        </p:txBody>
      </p:sp>
      <p:sp>
        <p:nvSpPr>
          <p:cNvPr id="102" name="Google Shape;102;p3"/>
          <p:cNvSpPr txBox="1">
            <a:spLocks noGrp="1"/>
          </p:cNvSpPr>
          <p:nvPr>
            <p:ph type="body" idx="1"/>
          </p:nvPr>
        </p:nvSpPr>
        <p:spPr>
          <a:xfrm>
            <a:off x="477308" y="1622221"/>
            <a:ext cx="10707158" cy="44855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400"/>
              <a:buNone/>
            </a:pPr>
            <a:r>
              <a:rPr lang="en-AU" dirty="0">
                <a:solidFill>
                  <a:schemeClr val="dk1"/>
                </a:solidFill>
              </a:rPr>
              <a:t> </a:t>
            </a:r>
            <a:endParaRPr dirty="0"/>
          </a:p>
          <a:p>
            <a:pPr marL="0" lvl="0" indent="0" algn="l" rtl="0">
              <a:lnSpc>
                <a:spcPct val="90000"/>
              </a:lnSpc>
              <a:spcBef>
                <a:spcPts val="1000"/>
              </a:spcBef>
              <a:spcAft>
                <a:spcPts val="0"/>
              </a:spcAft>
              <a:buClr>
                <a:srgbClr val="888888"/>
              </a:buClr>
              <a:buSzPts val="2400"/>
              <a:buNone/>
            </a:pPr>
            <a:endParaRPr dirty="0">
              <a:solidFill>
                <a:schemeClr val="dk1"/>
              </a:solidFill>
            </a:endParaRPr>
          </a:p>
          <a:p>
            <a:pPr marL="0" lvl="0" indent="0" algn="l" rtl="0">
              <a:lnSpc>
                <a:spcPct val="90000"/>
              </a:lnSpc>
              <a:spcBef>
                <a:spcPts val="1000"/>
              </a:spcBef>
              <a:spcAft>
                <a:spcPts val="0"/>
              </a:spcAft>
              <a:buClr>
                <a:schemeClr val="dk1"/>
              </a:buClr>
              <a:buSzPts val="2400"/>
              <a:buNone/>
            </a:pPr>
            <a:r>
              <a:rPr lang="en-AU" dirty="0">
                <a:solidFill>
                  <a:schemeClr val="dk1"/>
                </a:solidFill>
              </a:rPr>
              <a:t>.</a:t>
            </a:r>
            <a:endParaRPr dirty="0"/>
          </a:p>
          <a:p>
            <a:pPr marL="0" lvl="0" indent="0" algn="l" rtl="0">
              <a:lnSpc>
                <a:spcPct val="90000"/>
              </a:lnSpc>
              <a:spcBef>
                <a:spcPts val="1000"/>
              </a:spcBef>
              <a:spcAft>
                <a:spcPts val="0"/>
              </a:spcAft>
              <a:buClr>
                <a:srgbClr val="888888"/>
              </a:buClr>
              <a:buSzPts val="2400"/>
              <a:buNone/>
            </a:pPr>
            <a:endParaRPr dirty="0">
              <a:solidFill>
                <a:schemeClr val="dk1"/>
              </a:solidFill>
            </a:endParaRPr>
          </a:p>
          <a:p>
            <a:pPr marL="0" lvl="0" indent="0" algn="l" rtl="0">
              <a:lnSpc>
                <a:spcPct val="90000"/>
              </a:lnSpc>
              <a:spcBef>
                <a:spcPts val="1000"/>
              </a:spcBef>
              <a:spcAft>
                <a:spcPts val="0"/>
              </a:spcAft>
              <a:buClr>
                <a:srgbClr val="888888"/>
              </a:buClr>
              <a:buSzPts val="2400"/>
              <a:buNone/>
            </a:pPr>
            <a:endParaRPr dirty="0">
              <a:solidFill>
                <a:schemeClr val="dk1"/>
              </a:solidFill>
            </a:endParaRPr>
          </a:p>
          <a:p>
            <a:pPr marL="0" lvl="0" indent="0" algn="l" rtl="0">
              <a:lnSpc>
                <a:spcPct val="90000"/>
              </a:lnSpc>
              <a:spcBef>
                <a:spcPts val="1000"/>
              </a:spcBef>
              <a:spcAft>
                <a:spcPts val="0"/>
              </a:spcAft>
              <a:buClr>
                <a:schemeClr val="dk1"/>
              </a:buClr>
              <a:buSzPts val="2400"/>
              <a:buNone/>
            </a:pPr>
            <a:r>
              <a:rPr lang="en-AU" i="1" dirty="0">
                <a:solidFill>
                  <a:schemeClr val="dk1"/>
                </a:solidFill>
              </a:rPr>
              <a:t>                                        </a:t>
            </a:r>
            <a:endParaRPr dirty="0"/>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880555703"/>
              </p:ext>
            </p:extLst>
          </p:nvPr>
        </p:nvGraphicFramePr>
        <p:xfrm>
          <a:off x="1784579" y="1588946"/>
          <a:ext cx="8092615" cy="4087708"/>
        </p:xfrm>
        <a:graphic>
          <a:graphicData uri="http://schemas.openxmlformats.org/drawingml/2006/chart">
            <c:chart xmlns:c="http://schemas.openxmlformats.org/drawingml/2006/chart" xmlns:r="http://schemas.openxmlformats.org/officeDocument/2006/relationships" r:id="rId3"/>
          </a:graphicData>
        </a:graphic>
      </p:graphicFrame>
      <p:pic>
        <p:nvPicPr>
          <p:cNvPr id="7" name="Google Shape;129;p6" descr="image001">
            <a:extLst>
              <a:ext uri="{FF2B5EF4-FFF2-40B4-BE49-F238E27FC236}">
                <a16:creationId xmlns:a16="http://schemas.microsoft.com/office/drawing/2014/main" id="{8F79BAFE-FD59-4DAD-9492-7CA93DC395F6}"/>
              </a:ext>
            </a:extLst>
          </p:cNvPr>
          <p:cNvPicPr preferRelativeResize="0"/>
          <p:nvPr/>
        </p:nvPicPr>
        <p:blipFill rotWithShape="1">
          <a:blip r:embed="rId4">
            <a:alphaModFix/>
          </a:blip>
          <a:srcRect l="11484" r="4356"/>
          <a:stretch/>
        </p:blipFill>
        <p:spPr>
          <a:xfrm>
            <a:off x="10274683" y="5188654"/>
            <a:ext cx="1819564" cy="1491423"/>
          </a:xfrm>
          <a:prstGeom prst="rect">
            <a:avLst/>
          </a:prstGeom>
          <a:noFill/>
          <a:ln>
            <a:noFill/>
          </a:ln>
        </p:spPr>
      </p:pic>
      <p:pic>
        <p:nvPicPr>
          <p:cNvPr id="8" name="Google Shape;128;p6">
            <a:extLst>
              <a:ext uri="{FF2B5EF4-FFF2-40B4-BE49-F238E27FC236}">
                <a16:creationId xmlns:a16="http://schemas.microsoft.com/office/drawing/2014/main" id="{305E4C3B-5DCE-48E2-AD6D-FA1740845812}"/>
              </a:ext>
            </a:extLst>
          </p:cNvPr>
          <p:cNvPicPr preferRelativeResize="0"/>
          <p:nvPr/>
        </p:nvPicPr>
        <p:blipFill rotWithShape="1">
          <a:blip r:embed="rId5">
            <a:alphaModFix/>
          </a:blip>
          <a:srcRect/>
          <a:stretch/>
        </p:blipFill>
        <p:spPr>
          <a:xfrm>
            <a:off x="257259" y="5929745"/>
            <a:ext cx="1955363" cy="62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0" y="177923"/>
            <a:ext cx="12192000" cy="892785"/>
          </a:xfrm>
          <a:prstGeom prst="rect">
            <a:avLst/>
          </a:prstGeom>
          <a:solidFill>
            <a:schemeClr val="accent6"/>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AU" sz="5400" b="1" dirty="0">
                <a:solidFill>
                  <a:schemeClr val="lt1"/>
                </a:solidFill>
              </a:rPr>
              <a:t>	</a:t>
            </a:r>
            <a:r>
              <a:rPr lang="en-AU" sz="4900" b="1" dirty="0">
                <a:solidFill>
                  <a:schemeClr val="lt1"/>
                </a:solidFill>
                <a:latin typeface="Arial Narrow" panose="020B0606020202030204" pitchFamily="34" charset="0"/>
              </a:rPr>
              <a:t>Age Range</a:t>
            </a:r>
            <a:endParaRPr sz="4900" dirty="0">
              <a:latin typeface="Arial Narrow" panose="020B0606020202030204" pitchFamily="34" charset="0"/>
            </a:endParaRPr>
          </a:p>
        </p:txBody>
      </p:sp>
      <p:graphicFrame>
        <p:nvGraphicFramePr>
          <p:cNvPr id="7" name="Chart 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668080756"/>
              </p:ext>
            </p:extLst>
          </p:nvPr>
        </p:nvGraphicFramePr>
        <p:xfrm>
          <a:off x="1207477" y="1809000"/>
          <a:ext cx="7588523" cy="32400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Google Shape;129;p6" descr="image001">
            <a:extLst>
              <a:ext uri="{FF2B5EF4-FFF2-40B4-BE49-F238E27FC236}">
                <a16:creationId xmlns:a16="http://schemas.microsoft.com/office/drawing/2014/main" id="{173D61CA-226E-4C5B-8C11-15DFDF4B7593}"/>
              </a:ext>
            </a:extLst>
          </p:cNvPr>
          <p:cNvPicPr preferRelativeResize="0"/>
          <p:nvPr/>
        </p:nvPicPr>
        <p:blipFill rotWithShape="1">
          <a:blip r:embed="rId4">
            <a:alphaModFix/>
          </a:blip>
          <a:srcRect l="11484" r="4356"/>
          <a:stretch/>
        </p:blipFill>
        <p:spPr>
          <a:xfrm>
            <a:off x="10248258" y="5064122"/>
            <a:ext cx="1819564" cy="1491423"/>
          </a:xfrm>
          <a:prstGeom prst="rect">
            <a:avLst/>
          </a:prstGeom>
          <a:noFill/>
          <a:ln>
            <a:noFill/>
          </a:ln>
        </p:spPr>
      </p:pic>
      <p:pic>
        <p:nvPicPr>
          <p:cNvPr id="9" name="Google Shape;128;p6">
            <a:extLst>
              <a:ext uri="{FF2B5EF4-FFF2-40B4-BE49-F238E27FC236}">
                <a16:creationId xmlns:a16="http://schemas.microsoft.com/office/drawing/2014/main" id="{727B09BE-D0AA-43AA-BF06-6E652D749B7A}"/>
              </a:ext>
            </a:extLst>
          </p:cNvPr>
          <p:cNvPicPr preferRelativeResize="0"/>
          <p:nvPr/>
        </p:nvPicPr>
        <p:blipFill rotWithShape="1">
          <a:blip r:embed="rId5">
            <a:alphaModFix/>
          </a:blip>
          <a:srcRect/>
          <a:stretch/>
        </p:blipFill>
        <p:spPr>
          <a:xfrm>
            <a:off x="257259" y="5929745"/>
            <a:ext cx="1955363" cy="625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1923</Words>
  <Application>Microsoft Office PowerPoint</Application>
  <PresentationFormat>Widescreen</PresentationFormat>
  <Paragraphs>156</Paragraphs>
  <Slides>19</Slides>
  <Notes>19</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TAFE SPECIALIST EMPLOYMENT PARTNERSHIPS (TSEP)</vt:lpstr>
      <vt:lpstr> What is TSEP?</vt:lpstr>
      <vt:lpstr> Why TSEP?</vt:lpstr>
      <vt:lpstr> Why TSEP?</vt:lpstr>
      <vt:lpstr> How does it work?</vt:lpstr>
      <vt:lpstr> Who is involved?</vt:lpstr>
      <vt:lpstr> TSEP Statistics*</vt:lpstr>
      <vt:lpstr> Disability Category</vt:lpstr>
      <vt:lpstr> Age Range</vt:lpstr>
      <vt:lpstr> Employment status when entering the TSEP program</vt:lpstr>
      <vt:lpstr>What did students want help with? </vt:lpstr>
      <vt:lpstr> How did Students hear about TSEP?</vt:lpstr>
      <vt:lpstr> TSEP Process</vt:lpstr>
      <vt:lpstr> TSEP Marketing</vt:lpstr>
      <vt:lpstr>A TAFE Experience Debbie Teh South Metro TAFE, WA</vt:lpstr>
      <vt:lpstr>PowerPoint Presentation</vt:lpstr>
      <vt:lpstr>Specialist Employment Provider  commitment?</vt:lpstr>
      <vt:lpstr>PowerPoint Presentation</vt:lpstr>
      <vt:lpstr>Start the TSEP Conversation…    or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TAFE SPECIALIST EMPLOYMENT PARTNERSHIPS (TSEP)</dc:title>
  <dc:creator>Pam Anderson</dc:creator>
  <cp:lastModifiedBy>Pam Anderson</cp:lastModifiedBy>
  <cp:revision>50</cp:revision>
  <cp:lastPrinted>2020-11-20T02:19:10Z</cp:lastPrinted>
  <dcterms:created xsi:type="dcterms:W3CDTF">2020-11-02T00:36:55Z</dcterms:created>
  <dcterms:modified xsi:type="dcterms:W3CDTF">2022-06-15T01:55:59Z</dcterms:modified>
</cp:coreProperties>
</file>