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29"/>
  </p:notesMasterIdLst>
  <p:sldIdLst>
    <p:sldId id="257" r:id="rId5"/>
    <p:sldId id="271" r:id="rId6"/>
    <p:sldId id="272" r:id="rId7"/>
    <p:sldId id="275" r:id="rId8"/>
    <p:sldId id="282" r:id="rId9"/>
    <p:sldId id="258" r:id="rId10"/>
    <p:sldId id="283" r:id="rId11"/>
    <p:sldId id="274" r:id="rId12"/>
    <p:sldId id="269" r:id="rId13"/>
    <p:sldId id="259" r:id="rId14"/>
    <p:sldId id="278" r:id="rId15"/>
    <p:sldId id="262" r:id="rId16"/>
    <p:sldId id="263" r:id="rId17"/>
    <p:sldId id="273" r:id="rId18"/>
    <p:sldId id="265" r:id="rId19"/>
    <p:sldId id="279" r:id="rId20"/>
    <p:sldId id="281" r:id="rId21"/>
    <p:sldId id="268" r:id="rId22"/>
    <p:sldId id="267" r:id="rId23"/>
    <p:sldId id="266" r:id="rId24"/>
    <p:sldId id="270" r:id="rId25"/>
    <p:sldId id="280" r:id="rId26"/>
    <p:sldId id="261" r:id="rId27"/>
    <p:sldId id="2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8EE91B-50D1-4B6D-E8DF-7582BCA8A2EA}" name="Gabrielle O'Brien" initials="GO" userId="Gabrielle O'Bri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D0DA"/>
    <a:srgbClr val="086F83"/>
    <a:srgbClr val="003368"/>
    <a:srgbClr val="FFFFFF"/>
    <a:srgbClr val="F3F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4575" autoAdjust="0"/>
  </p:normalViewPr>
  <p:slideViewPr>
    <p:cSldViewPr snapToGrid="0">
      <p:cViewPr varScale="1">
        <p:scale>
          <a:sx n="60" d="100"/>
          <a:sy n="60" d="100"/>
        </p:scale>
        <p:origin x="1522" y="43"/>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180" d="100"/>
          <a:sy n="180" d="100"/>
        </p:scale>
        <p:origin x="672" y="-333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85FB-2C7E-4AD4-B8FF-8144DBBCBF3B}" type="doc">
      <dgm:prSet loTypeId="urn:microsoft.com/office/officeart/2005/8/layout/radial5" loCatId="relationship" qsTypeId="urn:microsoft.com/office/officeart/2005/8/quickstyle/simple1" qsCatId="simple" csTypeId="urn:microsoft.com/office/officeart/2005/8/colors/accent0_3" csCatId="mainScheme" phldr="1"/>
      <dgm:spPr/>
      <dgm:t>
        <a:bodyPr/>
        <a:lstStyle/>
        <a:p>
          <a:endParaRPr lang="en-AU"/>
        </a:p>
      </dgm:t>
    </dgm:pt>
    <dgm:pt modelId="{8DA6DFCE-5D8E-43BE-811F-7E303F5B5E08}">
      <dgm:prSet phldrT="[Text]" custT="1"/>
      <dgm:spPr>
        <a:solidFill>
          <a:srgbClr val="086F83"/>
        </a:solidFill>
      </dgm:spPr>
      <dgm:t>
        <a:bodyPr/>
        <a:lstStyle/>
        <a:p>
          <a:r>
            <a:rPr lang="en-AU" sz="1800" b="1">
              <a:ln>
                <a:noFill/>
              </a:ln>
              <a:solidFill>
                <a:schemeClr val="tx2"/>
              </a:solidFill>
              <a:latin typeface="Arial Black" panose="020B0A04020102020204" pitchFamily="34" charset="0"/>
            </a:rPr>
            <a:t>Person with disability</a:t>
          </a:r>
        </a:p>
      </dgm:t>
    </dgm:pt>
    <dgm:pt modelId="{E23A2CB1-E3BD-4607-89D4-2B3353E95BF6}" type="parTrans" cxnId="{2ABA85A4-3F56-42D9-B2CE-3CB8A2210C49}">
      <dgm:prSet/>
      <dgm:spPr/>
      <dgm:t>
        <a:bodyPr/>
        <a:lstStyle/>
        <a:p>
          <a:endParaRPr lang="en-AU"/>
        </a:p>
      </dgm:t>
    </dgm:pt>
    <dgm:pt modelId="{E6BD56D4-FE25-4AB7-96FD-C94603C7F990}" type="sibTrans" cxnId="{2ABA85A4-3F56-42D9-B2CE-3CB8A2210C49}">
      <dgm:prSet/>
      <dgm:spPr/>
      <dgm:t>
        <a:bodyPr/>
        <a:lstStyle/>
        <a:p>
          <a:endParaRPr lang="en-AU"/>
        </a:p>
      </dgm:t>
    </dgm:pt>
    <dgm:pt modelId="{F2A28B8F-80E7-47B1-9129-90C3268BEED2}">
      <dgm:prSet phldrT="[Text]" custT="1"/>
      <dgm:spPr>
        <a:solidFill>
          <a:schemeClr val="tx2">
            <a:lumMod val="75000"/>
          </a:schemeClr>
        </a:solidFill>
      </dgm:spPr>
      <dgm:t>
        <a:bodyPr/>
        <a:lstStyle/>
        <a:p>
          <a:r>
            <a:rPr lang="en-AU" sz="1800" b="1">
              <a:solidFill>
                <a:schemeClr val="tx1"/>
              </a:solidFill>
              <a:latin typeface="Arial Black" panose="020B0A04020102020204" pitchFamily="34" charset="0"/>
            </a:rPr>
            <a:t>Policy</a:t>
          </a:r>
        </a:p>
      </dgm:t>
    </dgm:pt>
    <dgm:pt modelId="{9CFA57B6-A089-445D-9587-FE12ACAEA5E5}" type="parTrans" cxnId="{CAC0F3F0-5531-4755-B6A6-EE70A6C2AA37}">
      <dgm:prSet/>
      <dgm:spPr/>
      <dgm:t>
        <a:bodyPr/>
        <a:lstStyle/>
        <a:p>
          <a:endParaRPr lang="en-AU"/>
        </a:p>
      </dgm:t>
    </dgm:pt>
    <dgm:pt modelId="{256BB4B9-62E5-446F-857C-7C130CA4FD4C}" type="sibTrans" cxnId="{CAC0F3F0-5531-4755-B6A6-EE70A6C2AA37}">
      <dgm:prSet/>
      <dgm:spPr/>
      <dgm:t>
        <a:bodyPr/>
        <a:lstStyle/>
        <a:p>
          <a:endParaRPr lang="en-AU"/>
        </a:p>
      </dgm:t>
    </dgm:pt>
    <dgm:pt modelId="{1F8C6BDC-8030-4EB3-9C7A-D3097579F037}">
      <dgm:prSet phldrT="[Text]" custT="1"/>
      <dgm:spPr>
        <a:solidFill>
          <a:schemeClr val="tx2">
            <a:lumMod val="75000"/>
          </a:schemeClr>
        </a:solidFill>
      </dgm:spPr>
      <dgm:t>
        <a:bodyPr/>
        <a:lstStyle/>
        <a:p>
          <a:r>
            <a:rPr lang="en-AU" sz="2400">
              <a:solidFill>
                <a:schemeClr val="tx1"/>
              </a:solidFill>
              <a:latin typeface="Arial Black" panose="020B0A04020102020204" pitchFamily="34" charset="0"/>
            </a:rPr>
            <a:t>Culture</a:t>
          </a:r>
        </a:p>
      </dgm:t>
    </dgm:pt>
    <dgm:pt modelId="{F57AA565-5EC5-472B-A227-5CFBA3789399}" type="parTrans" cxnId="{7C453B9D-FCC3-4285-B1D4-95B6C108CE3E}">
      <dgm:prSet/>
      <dgm:spPr/>
      <dgm:t>
        <a:bodyPr/>
        <a:lstStyle/>
        <a:p>
          <a:endParaRPr lang="en-AU"/>
        </a:p>
      </dgm:t>
    </dgm:pt>
    <dgm:pt modelId="{6232FFFD-36FE-47B8-B734-A98D794DC112}" type="sibTrans" cxnId="{7C453B9D-FCC3-4285-B1D4-95B6C108CE3E}">
      <dgm:prSet/>
      <dgm:spPr/>
      <dgm:t>
        <a:bodyPr/>
        <a:lstStyle/>
        <a:p>
          <a:endParaRPr lang="en-AU"/>
        </a:p>
      </dgm:t>
    </dgm:pt>
    <dgm:pt modelId="{78E3D2D3-AEB0-4385-AF60-CA82AECDE2BB}">
      <dgm:prSet phldrT="[Text]" custT="1"/>
      <dgm:spPr>
        <a:solidFill>
          <a:schemeClr val="tx2">
            <a:lumMod val="75000"/>
          </a:schemeClr>
        </a:solidFill>
      </dgm:spPr>
      <dgm:t>
        <a:bodyPr/>
        <a:lstStyle/>
        <a:p>
          <a:r>
            <a:rPr lang="en-AU" sz="1600">
              <a:solidFill>
                <a:schemeClr val="tx1"/>
              </a:solidFill>
              <a:latin typeface="Arial Black" panose="020B0A04020102020204" pitchFamily="34" charset="0"/>
            </a:rPr>
            <a:t>Structural barriers</a:t>
          </a:r>
        </a:p>
      </dgm:t>
    </dgm:pt>
    <dgm:pt modelId="{86A37B57-4F62-4301-A982-C6EA020CFA63}" type="parTrans" cxnId="{04A80EA1-B5E8-4B6C-AA3E-3D3C994569BA}">
      <dgm:prSet/>
      <dgm:spPr/>
      <dgm:t>
        <a:bodyPr/>
        <a:lstStyle/>
        <a:p>
          <a:endParaRPr lang="en-AU"/>
        </a:p>
      </dgm:t>
    </dgm:pt>
    <dgm:pt modelId="{2A37465F-38CE-4971-B300-943346144038}" type="sibTrans" cxnId="{04A80EA1-B5E8-4B6C-AA3E-3D3C994569BA}">
      <dgm:prSet/>
      <dgm:spPr/>
      <dgm:t>
        <a:bodyPr/>
        <a:lstStyle/>
        <a:p>
          <a:endParaRPr lang="en-AU"/>
        </a:p>
      </dgm:t>
    </dgm:pt>
    <dgm:pt modelId="{87ECD330-C3F1-4D4D-B5AB-DC9B4015BEE3}">
      <dgm:prSet phldrT="[Text]" custT="1"/>
      <dgm:spPr>
        <a:solidFill>
          <a:schemeClr val="tx2">
            <a:lumMod val="75000"/>
          </a:schemeClr>
        </a:solidFill>
      </dgm:spPr>
      <dgm:t>
        <a:bodyPr/>
        <a:lstStyle/>
        <a:p>
          <a:r>
            <a:rPr lang="en-AU" sz="1800">
              <a:solidFill>
                <a:schemeClr val="tx1"/>
              </a:solidFill>
              <a:latin typeface="Arial Black" panose="020B0A04020102020204" pitchFamily="34" charset="0"/>
            </a:rPr>
            <a:t>Strategy</a:t>
          </a:r>
        </a:p>
      </dgm:t>
    </dgm:pt>
    <dgm:pt modelId="{2AEC3BD3-961B-4ACF-A9E4-07D04054E60D}" type="parTrans" cxnId="{953EA003-3185-4FFF-88D0-0F446E0A566A}">
      <dgm:prSet/>
      <dgm:spPr/>
      <dgm:t>
        <a:bodyPr/>
        <a:lstStyle/>
        <a:p>
          <a:endParaRPr lang="en-AU"/>
        </a:p>
      </dgm:t>
    </dgm:pt>
    <dgm:pt modelId="{FFD8B890-0A2F-4D14-9656-DC072B192C99}" type="sibTrans" cxnId="{953EA003-3185-4FFF-88D0-0F446E0A566A}">
      <dgm:prSet/>
      <dgm:spPr/>
      <dgm:t>
        <a:bodyPr/>
        <a:lstStyle/>
        <a:p>
          <a:endParaRPr lang="en-AU"/>
        </a:p>
      </dgm:t>
    </dgm:pt>
    <dgm:pt modelId="{21DE641D-1FD7-4891-8D78-397EA86062C3}" type="pres">
      <dgm:prSet presAssocID="{8CAB85FB-2C7E-4AD4-B8FF-8144DBBCBF3B}" presName="Name0" presStyleCnt="0">
        <dgm:presLayoutVars>
          <dgm:chMax val="1"/>
          <dgm:dir/>
          <dgm:animLvl val="ctr"/>
          <dgm:resizeHandles val="exact"/>
        </dgm:presLayoutVars>
      </dgm:prSet>
      <dgm:spPr/>
    </dgm:pt>
    <dgm:pt modelId="{CD7DB383-6C15-4EE5-A5AD-DFB8C9916950}" type="pres">
      <dgm:prSet presAssocID="{8DA6DFCE-5D8E-43BE-811F-7E303F5B5E08}" presName="centerShape" presStyleLbl="node0" presStyleIdx="0" presStyleCnt="1" custScaleX="168050"/>
      <dgm:spPr/>
    </dgm:pt>
    <dgm:pt modelId="{8FDB4F5B-1B8F-4422-895E-922FD7B3CE50}" type="pres">
      <dgm:prSet presAssocID="{2AEC3BD3-961B-4ACF-A9E4-07D04054E60D}" presName="parTrans" presStyleLbl="sibTrans2D1" presStyleIdx="0" presStyleCnt="4"/>
      <dgm:spPr/>
    </dgm:pt>
    <dgm:pt modelId="{53A355D6-F909-44DD-A8CB-BBC82AF3C5A0}" type="pres">
      <dgm:prSet presAssocID="{2AEC3BD3-961B-4ACF-A9E4-07D04054E60D}" presName="connectorText" presStyleLbl="sibTrans2D1" presStyleIdx="0" presStyleCnt="4"/>
      <dgm:spPr/>
    </dgm:pt>
    <dgm:pt modelId="{B579978E-65CC-4E8F-9F0A-34FDCB9F6D41}" type="pres">
      <dgm:prSet presAssocID="{87ECD330-C3F1-4D4D-B5AB-DC9B4015BEE3}" presName="node" presStyleLbl="node1" presStyleIdx="0" presStyleCnt="4" custScaleX="165955">
        <dgm:presLayoutVars>
          <dgm:bulletEnabled val="1"/>
        </dgm:presLayoutVars>
      </dgm:prSet>
      <dgm:spPr/>
    </dgm:pt>
    <dgm:pt modelId="{CA19544A-909C-4FCC-9052-200494C1EEE2}" type="pres">
      <dgm:prSet presAssocID="{9CFA57B6-A089-445D-9587-FE12ACAEA5E5}" presName="parTrans" presStyleLbl="sibTrans2D1" presStyleIdx="1" presStyleCnt="4"/>
      <dgm:spPr/>
    </dgm:pt>
    <dgm:pt modelId="{BA27EF4E-8F82-4AC4-B3D0-C7B5A0BA00A0}" type="pres">
      <dgm:prSet presAssocID="{9CFA57B6-A089-445D-9587-FE12ACAEA5E5}" presName="connectorText" presStyleLbl="sibTrans2D1" presStyleIdx="1" presStyleCnt="4"/>
      <dgm:spPr/>
    </dgm:pt>
    <dgm:pt modelId="{5DBD5DC1-389B-4FBC-A095-F10439A808E1}" type="pres">
      <dgm:prSet presAssocID="{F2A28B8F-80E7-47B1-9129-90C3268BEED2}" presName="node" presStyleLbl="node1" presStyleIdx="1" presStyleCnt="4" custScaleX="183274" custRadScaleRad="171243" custRadScaleInc="0">
        <dgm:presLayoutVars>
          <dgm:bulletEnabled val="1"/>
        </dgm:presLayoutVars>
      </dgm:prSet>
      <dgm:spPr/>
    </dgm:pt>
    <dgm:pt modelId="{C5692E26-8322-4432-A737-05C887FB555D}" type="pres">
      <dgm:prSet presAssocID="{F57AA565-5EC5-472B-A227-5CFBA3789399}" presName="parTrans" presStyleLbl="sibTrans2D1" presStyleIdx="2" presStyleCnt="4"/>
      <dgm:spPr/>
    </dgm:pt>
    <dgm:pt modelId="{4DFA219A-3BDD-41C5-B1AF-9BD245FA4315}" type="pres">
      <dgm:prSet presAssocID="{F57AA565-5EC5-472B-A227-5CFBA3789399}" presName="connectorText" presStyleLbl="sibTrans2D1" presStyleIdx="2" presStyleCnt="4"/>
      <dgm:spPr/>
    </dgm:pt>
    <dgm:pt modelId="{50ED0166-6AE7-4338-86E5-93D4ED42BFD3}" type="pres">
      <dgm:prSet presAssocID="{1F8C6BDC-8030-4EB3-9C7A-D3097579F037}" presName="node" presStyleLbl="node1" presStyleIdx="2" presStyleCnt="4" custScaleX="165955">
        <dgm:presLayoutVars>
          <dgm:bulletEnabled val="1"/>
        </dgm:presLayoutVars>
      </dgm:prSet>
      <dgm:spPr/>
    </dgm:pt>
    <dgm:pt modelId="{260E1D09-CBB0-4C20-BB46-B7A8A15D3FFC}" type="pres">
      <dgm:prSet presAssocID="{86A37B57-4F62-4301-A982-C6EA020CFA63}" presName="parTrans" presStyleLbl="sibTrans2D1" presStyleIdx="3" presStyleCnt="4"/>
      <dgm:spPr/>
    </dgm:pt>
    <dgm:pt modelId="{21F7DD57-9890-4309-9F57-908500D8A2D6}" type="pres">
      <dgm:prSet presAssocID="{86A37B57-4F62-4301-A982-C6EA020CFA63}" presName="connectorText" presStyleLbl="sibTrans2D1" presStyleIdx="3" presStyleCnt="4"/>
      <dgm:spPr/>
    </dgm:pt>
    <dgm:pt modelId="{B43E1FB9-3B1B-40B3-9BB5-B42FC9547F98}" type="pres">
      <dgm:prSet presAssocID="{78E3D2D3-AEB0-4385-AF60-CA82AECDE2BB}" presName="node" presStyleLbl="node1" presStyleIdx="3" presStyleCnt="4" custScaleX="168312" custRadScaleRad="171858" custRadScaleInc="0">
        <dgm:presLayoutVars>
          <dgm:bulletEnabled val="1"/>
        </dgm:presLayoutVars>
      </dgm:prSet>
      <dgm:spPr/>
    </dgm:pt>
  </dgm:ptLst>
  <dgm:cxnLst>
    <dgm:cxn modelId="{953EA003-3185-4FFF-88D0-0F446E0A566A}" srcId="{8DA6DFCE-5D8E-43BE-811F-7E303F5B5E08}" destId="{87ECD330-C3F1-4D4D-B5AB-DC9B4015BEE3}" srcOrd="0" destOrd="0" parTransId="{2AEC3BD3-961B-4ACF-A9E4-07D04054E60D}" sibTransId="{FFD8B890-0A2F-4D14-9656-DC072B192C99}"/>
    <dgm:cxn modelId="{079D5E07-BAB5-45A7-B45D-9A2A68CDA8B1}" type="presOf" srcId="{F57AA565-5EC5-472B-A227-5CFBA3789399}" destId="{4DFA219A-3BDD-41C5-B1AF-9BD245FA4315}" srcOrd="1" destOrd="0" presId="urn:microsoft.com/office/officeart/2005/8/layout/radial5"/>
    <dgm:cxn modelId="{0687A311-702E-4114-9DEF-927E0E06A93B}" type="presOf" srcId="{9CFA57B6-A089-445D-9587-FE12ACAEA5E5}" destId="{BA27EF4E-8F82-4AC4-B3D0-C7B5A0BA00A0}" srcOrd="1" destOrd="0" presId="urn:microsoft.com/office/officeart/2005/8/layout/radial5"/>
    <dgm:cxn modelId="{F7B28617-6D08-49EE-956D-489263811C5D}" type="presOf" srcId="{8CAB85FB-2C7E-4AD4-B8FF-8144DBBCBF3B}" destId="{21DE641D-1FD7-4891-8D78-397EA86062C3}" srcOrd="0" destOrd="0" presId="urn:microsoft.com/office/officeart/2005/8/layout/radial5"/>
    <dgm:cxn modelId="{90B7421A-F8DC-45AA-B2F7-A36D13D045CC}" type="presOf" srcId="{F2A28B8F-80E7-47B1-9129-90C3268BEED2}" destId="{5DBD5DC1-389B-4FBC-A095-F10439A808E1}" srcOrd="0" destOrd="0" presId="urn:microsoft.com/office/officeart/2005/8/layout/radial5"/>
    <dgm:cxn modelId="{116A6347-09D8-46D6-A6F0-DFF430B9D5F2}" type="presOf" srcId="{87ECD330-C3F1-4D4D-B5AB-DC9B4015BEE3}" destId="{B579978E-65CC-4E8F-9F0A-34FDCB9F6D41}" srcOrd="0" destOrd="0" presId="urn:microsoft.com/office/officeart/2005/8/layout/radial5"/>
    <dgm:cxn modelId="{904F404C-70FC-462E-9C6D-DB08918433FF}" type="presOf" srcId="{F57AA565-5EC5-472B-A227-5CFBA3789399}" destId="{C5692E26-8322-4432-A737-05C887FB555D}" srcOrd="0" destOrd="0" presId="urn:microsoft.com/office/officeart/2005/8/layout/radial5"/>
    <dgm:cxn modelId="{F851936F-CA61-45BC-849B-E472F7B29EDA}" type="presOf" srcId="{1F8C6BDC-8030-4EB3-9C7A-D3097579F037}" destId="{50ED0166-6AE7-4338-86E5-93D4ED42BFD3}" srcOrd="0" destOrd="0" presId="urn:microsoft.com/office/officeart/2005/8/layout/radial5"/>
    <dgm:cxn modelId="{E9CBD551-FE95-46BE-8A20-D5851C964358}" type="presOf" srcId="{8DA6DFCE-5D8E-43BE-811F-7E303F5B5E08}" destId="{CD7DB383-6C15-4EE5-A5AD-DFB8C9916950}" srcOrd="0" destOrd="0" presId="urn:microsoft.com/office/officeart/2005/8/layout/radial5"/>
    <dgm:cxn modelId="{55F9E07B-9040-488D-8E8A-E011783DD993}" type="presOf" srcId="{9CFA57B6-A089-445D-9587-FE12ACAEA5E5}" destId="{CA19544A-909C-4FCC-9052-200494C1EEE2}" srcOrd="0" destOrd="0" presId="urn:microsoft.com/office/officeart/2005/8/layout/radial5"/>
    <dgm:cxn modelId="{85B45E88-B495-49AC-AA63-098057BB506A}" type="presOf" srcId="{86A37B57-4F62-4301-A982-C6EA020CFA63}" destId="{260E1D09-CBB0-4C20-BB46-B7A8A15D3FFC}" srcOrd="0" destOrd="0" presId="urn:microsoft.com/office/officeart/2005/8/layout/radial5"/>
    <dgm:cxn modelId="{AE7EC68D-B27B-465A-8BA4-EA3D24E3AD10}" type="presOf" srcId="{2AEC3BD3-961B-4ACF-A9E4-07D04054E60D}" destId="{53A355D6-F909-44DD-A8CB-BBC82AF3C5A0}" srcOrd="1" destOrd="0" presId="urn:microsoft.com/office/officeart/2005/8/layout/radial5"/>
    <dgm:cxn modelId="{7C453B9D-FCC3-4285-B1D4-95B6C108CE3E}" srcId="{8DA6DFCE-5D8E-43BE-811F-7E303F5B5E08}" destId="{1F8C6BDC-8030-4EB3-9C7A-D3097579F037}" srcOrd="2" destOrd="0" parTransId="{F57AA565-5EC5-472B-A227-5CFBA3789399}" sibTransId="{6232FFFD-36FE-47B8-B734-A98D794DC112}"/>
    <dgm:cxn modelId="{04A80EA1-B5E8-4B6C-AA3E-3D3C994569BA}" srcId="{8DA6DFCE-5D8E-43BE-811F-7E303F5B5E08}" destId="{78E3D2D3-AEB0-4385-AF60-CA82AECDE2BB}" srcOrd="3" destOrd="0" parTransId="{86A37B57-4F62-4301-A982-C6EA020CFA63}" sibTransId="{2A37465F-38CE-4971-B300-943346144038}"/>
    <dgm:cxn modelId="{2ABA85A4-3F56-42D9-B2CE-3CB8A2210C49}" srcId="{8CAB85FB-2C7E-4AD4-B8FF-8144DBBCBF3B}" destId="{8DA6DFCE-5D8E-43BE-811F-7E303F5B5E08}" srcOrd="0" destOrd="0" parTransId="{E23A2CB1-E3BD-4607-89D4-2B3353E95BF6}" sibTransId="{E6BD56D4-FE25-4AB7-96FD-C94603C7F990}"/>
    <dgm:cxn modelId="{91E857A9-8CEF-4FE8-A427-7217D93FAD58}" type="presOf" srcId="{86A37B57-4F62-4301-A982-C6EA020CFA63}" destId="{21F7DD57-9890-4309-9F57-908500D8A2D6}" srcOrd="1" destOrd="0" presId="urn:microsoft.com/office/officeart/2005/8/layout/radial5"/>
    <dgm:cxn modelId="{04BF3CAB-FCE8-4996-B2BE-19BCC9F95960}" type="presOf" srcId="{78E3D2D3-AEB0-4385-AF60-CA82AECDE2BB}" destId="{B43E1FB9-3B1B-40B3-9BB5-B42FC9547F98}" srcOrd="0" destOrd="0" presId="urn:microsoft.com/office/officeart/2005/8/layout/radial5"/>
    <dgm:cxn modelId="{703EF0D3-43FB-427E-81B3-CAFD7684E4F2}" type="presOf" srcId="{2AEC3BD3-961B-4ACF-A9E4-07D04054E60D}" destId="{8FDB4F5B-1B8F-4422-895E-922FD7B3CE50}" srcOrd="0" destOrd="0" presId="urn:microsoft.com/office/officeart/2005/8/layout/radial5"/>
    <dgm:cxn modelId="{CAC0F3F0-5531-4755-B6A6-EE70A6C2AA37}" srcId="{8DA6DFCE-5D8E-43BE-811F-7E303F5B5E08}" destId="{F2A28B8F-80E7-47B1-9129-90C3268BEED2}" srcOrd="1" destOrd="0" parTransId="{9CFA57B6-A089-445D-9587-FE12ACAEA5E5}" sibTransId="{256BB4B9-62E5-446F-857C-7C130CA4FD4C}"/>
    <dgm:cxn modelId="{111C6A7A-1F92-4606-B45E-F38C6DEA90B1}" type="presParOf" srcId="{21DE641D-1FD7-4891-8D78-397EA86062C3}" destId="{CD7DB383-6C15-4EE5-A5AD-DFB8C9916950}" srcOrd="0" destOrd="0" presId="urn:microsoft.com/office/officeart/2005/8/layout/radial5"/>
    <dgm:cxn modelId="{6E888068-1741-44AF-B775-EF3944F7E82C}" type="presParOf" srcId="{21DE641D-1FD7-4891-8D78-397EA86062C3}" destId="{8FDB4F5B-1B8F-4422-895E-922FD7B3CE50}" srcOrd="1" destOrd="0" presId="urn:microsoft.com/office/officeart/2005/8/layout/radial5"/>
    <dgm:cxn modelId="{C874CA5E-DDD2-48B0-8B09-889B189BE653}" type="presParOf" srcId="{8FDB4F5B-1B8F-4422-895E-922FD7B3CE50}" destId="{53A355D6-F909-44DD-A8CB-BBC82AF3C5A0}" srcOrd="0" destOrd="0" presId="urn:microsoft.com/office/officeart/2005/8/layout/radial5"/>
    <dgm:cxn modelId="{79D370A4-DEBF-4E31-B909-6AD4CBDC2547}" type="presParOf" srcId="{21DE641D-1FD7-4891-8D78-397EA86062C3}" destId="{B579978E-65CC-4E8F-9F0A-34FDCB9F6D41}" srcOrd="2" destOrd="0" presId="urn:microsoft.com/office/officeart/2005/8/layout/radial5"/>
    <dgm:cxn modelId="{4A4B43EF-EA49-4403-BC26-7F4947AE4583}" type="presParOf" srcId="{21DE641D-1FD7-4891-8D78-397EA86062C3}" destId="{CA19544A-909C-4FCC-9052-200494C1EEE2}" srcOrd="3" destOrd="0" presId="urn:microsoft.com/office/officeart/2005/8/layout/radial5"/>
    <dgm:cxn modelId="{C4F84833-6F2C-4B5D-BEAA-367FC4764BA1}" type="presParOf" srcId="{CA19544A-909C-4FCC-9052-200494C1EEE2}" destId="{BA27EF4E-8F82-4AC4-B3D0-C7B5A0BA00A0}" srcOrd="0" destOrd="0" presId="urn:microsoft.com/office/officeart/2005/8/layout/radial5"/>
    <dgm:cxn modelId="{B19C365B-E849-41F9-9B2B-C16014588BC5}" type="presParOf" srcId="{21DE641D-1FD7-4891-8D78-397EA86062C3}" destId="{5DBD5DC1-389B-4FBC-A095-F10439A808E1}" srcOrd="4" destOrd="0" presId="urn:microsoft.com/office/officeart/2005/8/layout/radial5"/>
    <dgm:cxn modelId="{26A572FD-41A5-45AF-B272-E8E4E3E6665C}" type="presParOf" srcId="{21DE641D-1FD7-4891-8D78-397EA86062C3}" destId="{C5692E26-8322-4432-A737-05C887FB555D}" srcOrd="5" destOrd="0" presId="urn:microsoft.com/office/officeart/2005/8/layout/radial5"/>
    <dgm:cxn modelId="{990F65FA-81E9-4896-8338-00BD0F90AD69}" type="presParOf" srcId="{C5692E26-8322-4432-A737-05C887FB555D}" destId="{4DFA219A-3BDD-41C5-B1AF-9BD245FA4315}" srcOrd="0" destOrd="0" presId="urn:microsoft.com/office/officeart/2005/8/layout/radial5"/>
    <dgm:cxn modelId="{DE40D31D-4292-4C18-9FFA-993029A35DE1}" type="presParOf" srcId="{21DE641D-1FD7-4891-8D78-397EA86062C3}" destId="{50ED0166-6AE7-4338-86E5-93D4ED42BFD3}" srcOrd="6" destOrd="0" presId="urn:microsoft.com/office/officeart/2005/8/layout/radial5"/>
    <dgm:cxn modelId="{79F7F144-D98D-4A30-893C-07F4E5473543}" type="presParOf" srcId="{21DE641D-1FD7-4891-8D78-397EA86062C3}" destId="{260E1D09-CBB0-4C20-BB46-B7A8A15D3FFC}" srcOrd="7" destOrd="0" presId="urn:microsoft.com/office/officeart/2005/8/layout/radial5"/>
    <dgm:cxn modelId="{1FBBE93F-3257-4714-9263-38EF6F92F940}" type="presParOf" srcId="{260E1D09-CBB0-4C20-BB46-B7A8A15D3FFC}" destId="{21F7DD57-9890-4309-9F57-908500D8A2D6}" srcOrd="0" destOrd="0" presId="urn:microsoft.com/office/officeart/2005/8/layout/radial5"/>
    <dgm:cxn modelId="{0ED9C1E7-4E3A-49CD-87CA-62820B9A4EA6}" type="presParOf" srcId="{21DE641D-1FD7-4891-8D78-397EA86062C3}" destId="{B43E1FB9-3B1B-40B3-9BB5-B42FC9547F98}" srcOrd="8" destOrd="0" presId="urn:microsoft.com/office/officeart/2005/8/layout/radial5"/>
  </dgm:cxnLst>
  <dgm:bg/>
  <dgm:whole>
    <a:ln>
      <a:solidFill>
        <a:schemeClr val="tx2">
          <a:lumMod val="75000"/>
        </a:schemeClr>
      </a:solid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DB383-6C15-4EE5-A5AD-DFB8C9916950}">
      <dsp:nvSpPr>
        <dsp:cNvPr id="0" name=""/>
        <dsp:cNvSpPr/>
      </dsp:nvSpPr>
      <dsp:spPr>
        <a:xfrm>
          <a:off x="3219507" y="1575733"/>
          <a:ext cx="1887515" cy="1123187"/>
        </a:xfrm>
        <a:prstGeom prst="ellipse">
          <a:avLst/>
        </a:prstGeom>
        <a:solidFill>
          <a:srgbClr val="086F8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a:ln>
                <a:noFill/>
              </a:ln>
              <a:solidFill>
                <a:schemeClr val="tx2"/>
              </a:solidFill>
              <a:latin typeface="Arial Black" panose="020B0A04020102020204" pitchFamily="34" charset="0"/>
            </a:rPr>
            <a:t>Person with disability</a:t>
          </a:r>
        </a:p>
      </dsp:txBody>
      <dsp:txXfrm>
        <a:off x="3495927" y="1740220"/>
        <a:ext cx="1334675" cy="794213"/>
      </dsp:txXfrm>
    </dsp:sp>
    <dsp:sp modelId="{8FDB4F5B-1B8F-4422-895E-922FD7B3CE50}">
      <dsp:nvSpPr>
        <dsp:cNvPr id="0" name=""/>
        <dsp:cNvSpPr/>
      </dsp:nvSpPr>
      <dsp:spPr>
        <a:xfrm rot="16200000">
          <a:off x="4043884" y="1166303"/>
          <a:ext cx="238761" cy="3818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4079698" y="1278494"/>
        <a:ext cx="167133" cy="229129"/>
      </dsp:txXfrm>
    </dsp:sp>
    <dsp:sp modelId="{B579978E-65CC-4E8F-9F0A-34FDCB9F6D41}">
      <dsp:nvSpPr>
        <dsp:cNvPr id="0" name=""/>
        <dsp:cNvSpPr/>
      </dsp:nvSpPr>
      <dsp:spPr>
        <a:xfrm>
          <a:off x="3231272" y="2053"/>
          <a:ext cx="1863985" cy="1123187"/>
        </a:xfrm>
        <a:prstGeom prst="ellipse">
          <a:avLst/>
        </a:prstGeom>
        <a:solidFill>
          <a:schemeClr val="tx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kern="1200">
              <a:solidFill>
                <a:schemeClr val="tx1"/>
              </a:solidFill>
              <a:latin typeface="Arial Black" panose="020B0A04020102020204" pitchFamily="34" charset="0"/>
            </a:rPr>
            <a:t>Strategy</a:t>
          </a:r>
        </a:p>
      </dsp:txBody>
      <dsp:txXfrm>
        <a:off x="3504246" y="166540"/>
        <a:ext cx="1318037" cy="794213"/>
      </dsp:txXfrm>
    </dsp:sp>
    <dsp:sp modelId="{CA19544A-909C-4FCC-9052-200494C1EEE2}">
      <dsp:nvSpPr>
        <dsp:cNvPr id="0" name=""/>
        <dsp:cNvSpPr/>
      </dsp:nvSpPr>
      <dsp:spPr>
        <a:xfrm>
          <a:off x="5265819" y="1946385"/>
          <a:ext cx="382556" cy="3818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5265819" y="2022762"/>
        <a:ext cx="267991" cy="229129"/>
      </dsp:txXfrm>
    </dsp:sp>
    <dsp:sp modelId="{5DBD5DC1-389B-4FBC-A095-F10439A808E1}">
      <dsp:nvSpPr>
        <dsp:cNvPr id="0" name=""/>
        <dsp:cNvSpPr/>
      </dsp:nvSpPr>
      <dsp:spPr>
        <a:xfrm>
          <a:off x="5828827" y="1575733"/>
          <a:ext cx="2058509" cy="1123187"/>
        </a:xfrm>
        <a:prstGeom prst="ellipse">
          <a:avLst/>
        </a:prstGeom>
        <a:solidFill>
          <a:schemeClr val="tx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AU" sz="1800" b="1" kern="1200">
              <a:solidFill>
                <a:schemeClr val="tx1"/>
              </a:solidFill>
              <a:latin typeface="Arial Black" panose="020B0A04020102020204" pitchFamily="34" charset="0"/>
            </a:rPr>
            <a:t>Policy</a:t>
          </a:r>
        </a:p>
      </dsp:txBody>
      <dsp:txXfrm>
        <a:off x="6130289" y="1740220"/>
        <a:ext cx="1455585" cy="794213"/>
      </dsp:txXfrm>
    </dsp:sp>
    <dsp:sp modelId="{C5692E26-8322-4432-A737-05C887FB555D}">
      <dsp:nvSpPr>
        <dsp:cNvPr id="0" name=""/>
        <dsp:cNvSpPr/>
      </dsp:nvSpPr>
      <dsp:spPr>
        <a:xfrm rot="5400000">
          <a:off x="4043884" y="2726468"/>
          <a:ext cx="238761" cy="3818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a:off x="4079698" y="2767031"/>
        <a:ext cx="167133" cy="229129"/>
      </dsp:txXfrm>
    </dsp:sp>
    <dsp:sp modelId="{50ED0166-6AE7-4338-86E5-93D4ED42BFD3}">
      <dsp:nvSpPr>
        <dsp:cNvPr id="0" name=""/>
        <dsp:cNvSpPr/>
      </dsp:nvSpPr>
      <dsp:spPr>
        <a:xfrm>
          <a:off x="3231272" y="3149413"/>
          <a:ext cx="1863985" cy="1123187"/>
        </a:xfrm>
        <a:prstGeom prst="ellipse">
          <a:avLst/>
        </a:prstGeom>
        <a:solidFill>
          <a:schemeClr val="tx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a:solidFill>
                <a:schemeClr val="tx1"/>
              </a:solidFill>
              <a:latin typeface="Arial Black" panose="020B0A04020102020204" pitchFamily="34" charset="0"/>
            </a:rPr>
            <a:t>Culture</a:t>
          </a:r>
        </a:p>
      </dsp:txBody>
      <dsp:txXfrm>
        <a:off x="3504246" y="3313900"/>
        <a:ext cx="1318037" cy="794213"/>
      </dsp:txXfrm>
    </dsp:sp>
    <dsp:sp modelId="{260E1D09-CBB0-4C20-BB46-B7A8A15D3FFC}">
      <dsp:nvSpPr>
        <dsp:cNvPr id="0" name=""/>
        <dsp:cNvSpPr/>
      </dsp:nvSpPr>
      <dsp:spPr>
        <a:xfrm rot="10800000">
          <a:off x="2607876" y="1946385"/>
          <a:ext cx="432219" cy="3818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AU" sz="1700" kern="1200"/>
        </a:p>
      </dsp:txBody>
      <dsp:txXfrm rot="10800000">
        <a:off x="2722441" y="2022762"/>
        <a:ext cx="317654" cy="229129"/>
      </dsp:txXfrm>
    </dsp:sp>
    <dsp:sp modelId="{B43E1FB9-3B1B-40B3-9BB5-B42FC9547F98}">
      <dsp:nvSpPr>
        <dsp:cNvPr id="0" name=""/>
        <dsp:cNvSpPr/>
      </dsp:nvSpPr>
      <dsp:spPr>
        <a:xfrm>
          <a:off x="513540" y="1575733"/>
          <a:ext cx="1890458" cy="1123187"/>
        </a:xfrm>
        <a:prstGeom prst="ellipse">
          <a:avLst/>
        </a:prstGeom>
        <a:solidFill>
          <a:schemeClr val="tx2">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a:solidFill>
                <a:schemeClr val="tx1"/>
              </a:solidFill>
              <a:latin typeface="Arial Black" panose="020B0A04020102020204" pitchFamily="34" charset="0"/>
            </a:rPr>
            <a:t>Structural barriers</a:t>
          </a:r>
        </a:p>
      </dsp:txBody>
      <dsp:txXfrm>
        <a:off x="790391" y="1740220"/>
        <a:ext cx="1336756" cy="79421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2898D-4BE3-47E2-B524-4339DBAAC03C}" type="datetimeFigureOut">
              <a:rPr lang="en-AU" smtClean="0"/>
              <a:t>30/11/2022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58B60-48DF-422B-81F4-49409FE48909}" type="slidenum">
              <a:rPr lang="en-AU" smtClean="0"/>
              <a:t>‹#›</a:t>
            </a:fld>
            <a:endParaRPr lang="en-AU"/>
          </a:p>
        </p:txBody>
      </p:sp>
    </p:spTree>
    <p:extLst>
      <p:ext uri="{BB962C8B-B14F-4D97-AF65-F5344CB8AC3E}">
        <p14:creationId xmlns:p14="http://schemas.microsoft.com/office/powerpoint/2010/main" val="2979891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Abstract: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The global experience of COVID has been dire; but also nurtured innovation, engagement, and better understanding of health and disability. Universities should aspire to be inclusive, engaging, and strengths based. Staff awareness and training is key, reinforcing compliance obligations, best practice in disability inclusion and Universal Design principles. Only 17% of students with disability aged 20 and over have a bachelor’s degree or higher compared with 35% of those without disability. Exponential increases in enrolments of students with disability has widened participation. However, educational attainment and graduate outcomes are lower than other equity groups. In a post-COVID world disability inclusion in universities is framed by a myriad of levers. These include the National Disability Strategy, Disability Royal Commission, a social model of disability, legislation and rights reform, student experience survey data, and skills shortages. With the right framework of staff awareness training, teaching strategies, and capacity-building in place universities can be socially inclusive places for everyone. The online training ADCET has developed can address attitudes and culture; redress structural barriers; and adopt uniform standards resulting in successful outcomes for people with disability. ADCET will showcase new resources which strengthen capacity amongst providers and glean feedback on our latest Disability Awareness training project. </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7E58B60-48DF-422B-81F4-49409FE48909}" type="slidenum">
              <a:rPr lang="en-AU" smtClean="0"/>
              <a:t>1</a:t>
            </a:fld>
            <a:endParaRPr lang="en-AU"/>
          </a:p>
        </p:txBody>
      </p:sp>
    </p:spTree>
    <p:extLst>
      <p:ext uri="{BB962C8B-B14F-4D97-AF65-F5344CB8AC3E}">
        <p14:creationId xmlns:p14="http://schemas.microsoft.com/office/powerpoint/2010/main" val="4130826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One of the greatest challenges for the tertiary sector, especially higher education is for disability inclusive strategies to keep pace with the increasing number of people with disability wanting to enrol and work at our institutions. </a:t>
            </a:r>
          </a:p>
          <a:p>
            <a:endParaRPr lang="en-AU"/>
          </a:p>
          <a:p>
            <a:r>
              <a:rPr lang="en-AU"/>
              <a:t>Again COVID has sharpened our focus on health, disability and wellbeing and what this means going forward. </a:t>
            </a:r>
          </a:p>
          <a:p>
            <a:endParaRPr lang="en-AU"/>
          </a:p>
          <a:p>
            <a:r>
              <a:rPr lang="en-AU"/>
              <a:t>1 in 6 people have a disability in Australia and many of us will experience disability in our lifetime. The improved participation of people with disability means we need to ensure our institutions are:</a:t>
            </a:r>
          </a:p>
          <a:p>
            <a:endParaRPr lang="en-AU"/>
          </a:p>
          <a:p>
            <a:pPr marL="171450" indent="-171450">
              <a:buFont typeface="Arial" panose="020B0604020202020204" pitchFamily="34" charset="0"/>
              <a:buChar char="•"/>
            </a:pPr>
            <a:r>
              <a:rPr lang="en-AU"/>
              <a:t>inclusive – attracting and retaining talented people in education and employment</a:t>
            </a:r>
          </a:p>
          <a:p>
            <a:pPr marL="171450" indent="-171450">
              <a:buFont typeface="Arial" panose="020B0604020202020204" pitchFamily="34" charset="0"/>
              <a:buChar char="•"/>
            </a:pPr>
            <a:r>
              <a:rPr lang="en-AU"/>
              <a:t>disability aware – ensuring that our staff understand their obligations to people with disability</a:t>
            </a:r>
          </a:p>
          <a:p>
            <a:pPr marL="171450" indent="-171450">
              <a:buFont typeface="Arial" panose="020B0604020202020204" pitchFamily="34" charset="0"/>
              <a:buChar char="•"/>
            </a:pPr>
            <a:r>
              <a:rPr lang="en-AU"/>
              <a:t>producing graduates with disability inclusion as part of their graduate capabilities</a:t>
            </a:r>
          </a:p>
          <a:p>
            <a:pPr marL="171450" indent="-171450">
              <a:buFont typeface="Arial" panose="020B0604020202020204" pitchFamily="34" charset="0"/>
              <a:buChar char="•"/>
            </a:pPr>
            <a:r>
              <a:rPr lang="en-AU"/>
              <a:t>Enabling graduates with disability to flourish in employment which matches their qualifications and skills</a:t>
            </a:r>
          </a:p>
          <a:p>
            <a:pPr marL="171450" indent="-171450">
              <a:buFont typeface="Arial" panose="020B0604020202020204" pitchFamily="34" charset="0"/>
              <a:buChar char="•"/>
            </a:pPr>
            <a:r>
              <a:rPr lang="en-AU"/>
              <a:t>Harnessing the diversity of people with disability in employment – especially given the current skills shortages.</a:t>
            </a:r>
          </a:p>
          <a:p>
            <a:pPr marL="171450" indent="-171450">
              <a:buFont typeface="Arial" panose="020B0604020202020204" pitchFamily="34" charset="0"/>
              <a:buChar char="•"/>
            </a:pPr>
            <a:endParaRPr lang="en-AU"/>
          </a:p>
          <a:p>
            <a:endParaRPr lang="en-AU"/>
          </a:p>
        </p:txBody>
      </p:sp>
      <p:sp>
        <p:nvSpPr>
          <p:cNvPr id="4" name="Slide Number Placeholder 3"/>
          <p:cNvSpPr>
            <a:spLocks noGrp="1"/>
          </p:cNvSpPr>
          <p:nvPr>
            <p:ph type="sldNum" sz="quarter" idx="5"/>
          </p:nvPr>
        </p:nvSpPr>
        <p:spPr/>
        <p:txBody>
          <a:bodyPr/>
          <a:lstStyle/>
          <a:p>
            <a:fld id="{B7E58B60-48DF-422B-81F4-49409FE48909}" type="slidenum">
              <a:rPr lang="en-AU" smtClean="0"/>
              <a:t>10</a:t>
            </a:fld>
            <a:endParaRPr lang="en-AU"/>
          </a:p>
        </p:txBody>
      </p:sp>
    </p:spTree>
    <p:extLst>
      <p:ext uri="{BB962C8B-B14F-4D97-AF65-F5344CB8AC3E}">
        <p14:creationId xmlns:p14="http://schemas.microsoft.com/office/powerpoint/2010/main" val="3004419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There are a range of drivers not least of which is the new Government reform agenda which centres people with disability – our senior leaders, and all university communities need to be aware of these drivers.</a:t>
            </a:r>
          </a:p>
          <a:p>
            <a:endParaRPr lang="en-AU"/>
          </a:p>
          <a:p>
            <a:endParaRPr lang="en-AU"/>
          </a:p>
          <a:p>
            <a:r>
              <a:rPr lang="en-AU"/>
              <a:t>ADCET’s aim, and the aim of universities should be to be inclusive </a:t>
            </a:r>
            <a:r>
              <a:rPr lang="en-AU" b="1"/>
              <a:t>because they want to </a:t>
            </a:r>
            <a:r>
              <a:rPr lang="en-AU"/>
              <a:t>not because the have to. Education and employment is a human right and for people with a disability – and all equity groups the benefits which come from a good education and employment prospects influence wellbeing across many domains e.g. financial, health, social participation</a:t>
            </a:r>
          </a:p>
          <a:p>
            <a:endParaRPr lang="en-AU"/>
          </a:p>
          <a:p>
            <a:r>
              <a:rPr lang="en-AU"/>
              <a:t>What works for students with disability works for all students. </a:t>
            </a:r>
          </a:p>
          <a:p>
            <a:endParaRPr lang="en-AU"/>
          </a:p>
          <a:p>
            <a:r>
              <a:rPr lang="en-AU"/>
              <a:t>Under pressure from COVID, staffing pressures, casualisation, student needs etc ADCET aims to provide resources to hand that will assist institutions, practitioners, educators and students</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These are useful ‘hook’s when talking to senior leaders about disability inclusion within your institution.</a:t>
            </a:r>
          </a:p>
          <a:p>
            <a:endParaRPr lang="en-AU"/>
          </a:p>
          <a:p>
            <a:endParaRPr lang="en-AU"/>
          </a:p>
        </p:txBody>
      </p:sp>
      <p:sp>
        <p:nvSpPr>
          <p:cNvPr id="4" name="Slide Number Placeholder 3"/>
          <p:cNvSpPr>
            <a:spLocks noGrp="1"/>
          </p:cNvSpPr>
          <p:nvPr>
            <p:ph type="sldNum" sz="quarter" idx="5"/>
          </p:nvPr>
        </p:nvSpPr>
        <p:spPr/>
        <p:txBody>
          <a:bodyPr/>
          <a:lstStyle/>
          <a:p>
            <a:fld id="{B7E58B60-48DF-422B-81F4-49409FE48909}" type="slidenum">
              <a:rPr lang="en-AU" smtClean="0"/>
              <a:t>12</a:t>
            </a:fld>
            <a:endParaRPr lang="en-AU"/>
          </a:p>
        </p:txBody>
      </p:sp>
    </p:spTree>
    <p:extLst>
      <p:ext uri="{BB962C8B-B14F-4D97-AF65-F5344CB8AC3E}">
        <p14:creationId xmlns:p14="http://schemas.microsoft.com/office/powerpoint/2010/main" val="238505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Higher Education is at a crossroads and needs to take a more strategic and systematic approach to disability inclusion.</a:t>
            </a:r>
          </a:p>
          <a:p>
            <a:endParaRPr lang="en-AU"/>
          </a:p>
          <a:p>
            <a:r>
              <a:rPr lang="en-AU"/>
              <a:t>This disability inclusion framework, based on ADCET’s strategic pillars, can assist institutions to drive disability inclusion in a holistic and strategic way.</a:t>
            </a:r>
          </a:p>
          <a:p>
            <a:endParaRPr lang="en-AU"/>
          </a:p>
          <a:p>
            <a:r>
              <a:rPr lang="en-AU"/>
              <a:t>And you don’t have to reinvent the wheel, for the most part ADCET has resources, guidelines and information that can assist you.</a:t>
            </a:r>
          </a:p>
          <a:p>
            <a:endParaRPr lang="en-AU"/>
          </a:p>
          <a:p>
            <a:endParaRPr lang="en-AU"/>
          </a:p>
        </p:txBody>
      </p:sp>
      <p:sp>
        <p:nvSpPr>
          <p:cNvPr id="4" name="Slide Number Placeholder 3"/>
          <p:cNvSpPr>
            <a:spLocks noGrp="1"/>
          </p:cNvSpPr>
          <p:nvPr>
            <p:ph type="sldNum" sz="quarter" idx="5"/>
          </p:nvPr>
        </p:nvSpPr>
        <p:spPr/>
        <p:txBody>
          <a:bodyPr/>
          <a:lstStyle/>
          <a:p>
            <a:fld id="{B7E58B60-48DF-422B-81F4-49409FE48909}" type="slidenum">
              <a:rPr lang="en-AU" smtClean="0"/>
              <a:t>13</a:t>
            </a:fld>
            <a:endParaRPr lang="en-AU"/>
          </a:p>
        </p:txBody>
      </p:sp>
    </p:spTree>
    <p:extLst>
      <p:ext uri="{BB962C8B-B14F-4D97-AF65-F5344CB8AC3E}">
        <p14:creationId xmlns:p14="http://schemas.microsoft.com/office/powerpoint/2010/main" val="3452883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t>Play along with us by using our Disability Inclusion Inventory to consider some of the key strategies you can introduce, develop or embed using the ADCET resources to hand or building on your existing strategies.</a:t>
            </a:r>
          </a:p>
          <a:p>
            <a:endParaRPr lang="en-AU"/>
          </a:p>
        </p:txBody>
      </p:sp>
      <p:sp>
        <p:nvSpPr>
          <p:cNvPr id="4" name="Slide Number Placeholder 3"/>
          <p:cNvSpPr>
            <a:spLocks noGrp="1"/>
          </p:cNvSpPr>
          <p:nvPr>
            <p:ph type="sldNum" sz="quarter" idx="5"/>
          </p:nvPr>
        </p:nvSpPr>
        <p:spPr/>
        <p:txBody>
          <a:bodyPr/>
          <a:lstStyle/>
          <a:p>
            <a:fld id="{B7E58B60-48DF-422B-81F4-49409FE48909}" type="slidenum">
              <a:rPr lang="en-AU" smtClean="0"/>
              <a:t>14</a:t>
            </a:fld>
            <a:endParaRPr lang="en-AU"/>
          </a:p>
        </p:txBody>
      </p:sp>
    </p:spTree>
    <p:extLst>
      <p:ext uri="{BB962C8B-B14F-4D97-AF65-F5344CB8AC3E}">
        <p14:creationId xmlns:p14="http://schemas.microsoft.com/office/powerpoint/2010/main" val="174335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Firstly, it must be person-centred, and strengths-based. </a:t>
            </a:r>
          </a:p>
          <a:p>
            <a:endParaRPr lang="en-AU"/>
          </a:p>
          <a:p>
            <a:r>
              <a:rPr lang="en-AU"/>
              <a:t>For those is the staff equity space consider how you can foster greater diversity in your staffing profile and support staff with disability in your organisation.</a:t>
            </a:r>
          </a:p>
          <a:p>
            <a:endParaRPr lang="en-AU"/>
          </a:p>
          <a:p>
            <a:r>
              <a:rPr lang="en-AU"/>
              <a:t>For those in the student equity space consider how you can recruit, retain and support students with disability better across the student journey.</a:t>
            </a:r>
          </a:p>
          <a:p>
            <a:endParaRPr lang="en-AU"/>
          </a:p>
          <a:p>
            <a:r>
              <a:rPr lang="en-AU"/>
              <a:t>Collaborations and decision-making should include and prioritise lived experience and multiple perspectives in design and delivery of strategies for people with disability</a:t>
            </a:r>
          </a:p>
        </p:txBody>
      </p:sp>
      <p:sp>
        <p:nvSpPr>
          <p:cNvPr id="4" name="Slide Number Placeholder 3"/>
          <p:cNvSpPr>
            <a:spLocks noGrp="1"/>
          </p:cNvSpPr>
          <p:nvPr>
            <p:ph type="sldNum" sz="quarter" idx="5"/>
          </p:nvPr>
        </p:nvSpPr>
        <p:spPr/>
        <p:txBody>
          <a:bodyPr/>
          <a:lstStyle/>
          <a:p>
            <a:fld id="{B7E58B60-48DF-422B-81F4-49409FE48909}" type="slidenum">
              <a:rPr lang="en-AU" smtClean="0"/>
              <a:t>15</a:t>
            </a:fld>
            <a:endParaRPr lang="en-AU"/>
          </a:p>
        </p:txBody>
      </p:sp>
    </p:spTree>
    <p:extLst>
      <p:ext uri="{BB962C8B-B14F-4D97-AF65-F5344CB8AC3E}">
        <p14:creationId xmlns:p14="http://schemas.microsoft.com/office/powerpoint/2010/main" val="369650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Strategy from top down and bottom up is key. Is there a specific reference to disability or even equity in your strategic plan, or associated plans. </a:t>
            </a:r>
          </a:p>
          <a:p>
            <a:endParaRPr lang="en-AU"/>
          </a:p>
          <a:p>
            <a:r>
              <a:rPr lang="en-AU"/>
              <a:t>Do you have a Disability Inclusion Action Plan? Is it accessible to the public, prospective students and staff?</a:t>
            </a:r>
          </a:p>
          <a:p>
            <a:endParaRPr lang="en-AU"/>
          </a:p>
          <a:p>
            <a:r>
              <a:rPr lang="en-AU"/>
              <a:t>Do you have senor leaders or champions who are promoting or driving inclusion from the top?</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rgbClr val="003368"/>
                </a:solidFill>
              </a:rPr>
              <a:t>Does it cover access and inclusion across learning, digital and physical environments?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solidFill>
                <a:srgbClr val="00336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rgbClr val="003368"/>
                </a:solidFill>
              </a:rPr>
              <a:t>Is your DIAP registered with the Australian Human Rights Commission?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rgbClr val="003368"/>
                </a:solidFill>
              </a:rPr>
              <a:t>Recently I audited DIAPs and 16/39 unis had a current plan; 29/39 had their plan on the AHRC (even if it was out of date). The oldest plan was from 2013.</a:t>
            </a:r>
          </a:p>
          <a:p>
            <a:endParaRPr lang="en-AU" sz="1200">
              <a:solidFill>
                <a:srgbClr val="003368"/>
              </a:solidFill>
            </a:endParaRPr>
          </a:p>
          <a:p>
            <a:r>
              <a:rPr lang="en-AU" sz="1200">
                <a:solidFill>
                  <a:srgbClr val="003368"/>
                </a:solidFill>
              </a:rPr>
              <a:t>Who is on your advisory committee? Who has been consulted?  Does it include people with lived experience of disability?</a:t>
            </a:r>
          </a:p>
          <a:p>
            <a:endParaRPr lang="en-AU" sz="1200">
              <a:solidFill>
                <a:srgbClr val="00336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a:solidFill>
                  <a:srgbClr val="003368"/>
                </a:solidFill>
              </a:rPr>
              <a:t>How are you monitoring, reporting and evaluating strategy, interventions and activities, including collecting and analysing data?</a:t>
            </a:r>
          </a:p>
          <a:p>
            <a:endParaRPr lang="en-AU" sz="1200">
              <a:solidFill>
                <a:srgbClr val="003368"/>
              </a:solidFill>
            </a:endParaRPr>
          </a:p>
          <a:p>
            <a:endParaRPr lang="en-AU" sz="1200">
              <a:solidFill>
                <a:srgbClr val="003368"/>
              </a:solidFill>
            </a:endParaRPr>
          </a:p>
          <a:p>
            <a:endParaRPr lang="en-AU"/>
          </a:p>
        </p:txBody>
      </p:sp>
      <p:sp>
        <p:nvSpPr>
          <p:cNvPr id="4" name="Slide Number Placeholder 3"/>
          <p:cNvSpPr>
            <a:spLocks noGrp="1"/>
          </p:cNvSpPr>
          <p:nvPr>
            <p:ph type="sldNum" sz="quarter" idx="5"/>
          </p:nvPr>
        </p:nvSpPr>
        <p:spPr/>
        <p:txBody>
          <a:bodyPr/>
          <a:lstStyle/>
          <a:p>
            <a:fld id="{B7E58B60-48DF-422B-81F4-49409FE48909}" type="slidenum">
              <a:rPr lang="en-AU" smtClean="0"/>
              <a:t>18</a:t>
            </a:fld>
            <a:endParaRPr lang="en-AU"/>
          </a:p>
        </p:txBody>
      </p:sp>
    </p:spTree>
    <p:extLst>
      <p:ext uri="{BB962C8B-B14F-4D97-AF65-F5344CB8AC3E}">
        <p14:creationId xmlns:p14="http://schemas.microsoft.com/office/powerpoint/2010/main" val="2911564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a:t>Underpinning the work of universities if policies and procedures. Disability is somewhat unique in that it is supported by legislation and standards </a:t>
            </a:r>
            <a:r>
              <a:rPr lang="en-AU" err="1"/>
              <a:t>ie</a:t>
            </a:r>
            <a:r>
              <a:rPr lang="en-AU"/>
              <a:t> DDA and DSE</a:t>
            </a:r>
          </a:p>
          <a:p>
            <a:pPr marL="0" indent="0">
              <a:buFont typeface="Arial" panose="020B0604020202020204" pitchFamily="34" charset="0"/>
              <a:buNone/>
            </a:pPr>
            <a:r>
              <a:rPr lang="en-AU"/>
              <a:t>Some things for universities to consider are:</a:t>
            </a:r>
          </a:p>
          <a:p>
            <a:pPr marL="171450" indent="-171450">
              <a:buFont typeface="Arial" panose="020B0604020202020204" pitchFamily="34" charset="0"/>
              <a:buChar char="•"/>
            </a:pPr>
            <a:endParaRPr lang="en-AU"/>
          </a:p>
          <a:p>
            <a:pPr marL="171450" indent="-171450">
              <a:buFont typeface="Arial" panose="020B0604020202020204" pitchFamily="34" charset="0"/>
              <a:buChar char="•"/>
            </a:pPr>
            <a:r>
              <a:rPr lang="en-AU"/>
              <a:t> Do your policies, processes and guidelines consider people with disability?</a:t>
            </a:r>
          </a:p>
          <a:p>
            <a:pPr marL="171450" indent="-171450">
              <a:buFont typeface="Arial" panose="020B0604020202020204" pitchFamily="34" charset="0"/>
              <a:buChar char="•"/>
            </a:pPr>
            <a:r>
              <a:rPr lang="en-AU"/>
              <a:t>Is there a specific disability policy? </a:t>
            </a:r>
          </a:p>
          <a:p>
            <a:pPr marL="171450" indent="-171450">
              <a:buFont typeface="Arial" panose="020B0604020202020204" pitchFamily="34" charset="0"/>
              <a:buChar char="•"/>
            </a:pPr>
            <a:r>
              <a:rPr lang="en-AU"/>
              <a:t>Is discrimination explicitly covered in code of conduct for students and staff?</a:t>
            </a:r>
          </a:p>
          <a:p>
            <a:pPr marL="171450" indent="-171450">
              <a:buFont typeface="Arial" panose="020B0604020202020204" pitchFamily="34" charset="0"/>
              <a:buChar char="•"/>
            </a:pPr>
            <a:r>
              <a:rPr lang="en-AU"/>
              <a:t>Do your policies and processes reflect legislative obligations under the DDA and DSE</a:t>
            </a:r>
          </a:p>
          <a:p>
            <a:pPr marL="171450" indent="-171450">
              <a:buFont typeface="Arial" panose="020B0604020202020204" pitchFamily="34" charset="0"/>
              <a:buChar char="•"/>
            </a:pPr>
            <a:r>
              <a:rPr lang="en-AU"/>
              <a:t>Is there a process for making a complaint? The AHRC has had the most significant rise of complaints relating to disability discrimination since COVID and while a good number are related to vaccinations many are related to education and employment.</a:t>
            </a:r>
          </a:p>
          <a:p>
            <a:endParaRPr lang="en-AU"/>
          </a:p>
        </p:txBody>
      </p:sp>
      <p:sp>
        <p:nvSpPr>
          <p:cNvPr id="4" name="Slide Number Placeholder 3"/>
          <p:cNvSpPr>
            <a:spLocks noGrp="1"/>
          </p:cNvSpPr>
          <p:nvPr>
            <p:ph type="sldNum" sz="quarter" idx="5"/>
          </p:nvPr>
        </p:nvSpPr>
        <p:spPr/>
        <p:txBody>
          <a:bodyPr/>
          <a:lstStyle/>
          <a:p>
            <a:fld id="{B7E58B60-48DF-422B-81F4-49409FE48909}" type="slidenum">
              <a:rPr lang="en-AU" smtClean="0"/>
              <a:t>19</a:t>
            </a:fld>
            <a:endParaRPr lang="en-AU"/>
          </a:p>
        </p:txBody>
      </p:sp>
    </p:spTree>
    <p:extLst>
      <p:ext uri="{BB962C8B-B14F-4D97-AF65-F5344CB8AC3E}">
        <p14:creationId xmlns:p14="http://schemas.microsoft.com/office/powerpoint/2010/main" val="193964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Structural barriers in learning, digital and physical environments need to be addressed effectively across your organisation.</a:t>
            </a:r>
          </a:p>
          <a:p>
            <a:endParaRPr lang="en-AU"/>
          </a:p>
          <a:p>
            <a:r>
              <a:rPr lang="en-AU"/>
              <a:t>Does your university subscribe to a social model of disability? And specifies it in strategy?</a:t>
            </a:r>
          </a:p>
          <a:p>
            <a:endParaRPr lang="en-AU"/>
          </a:p>
          <a:p>
            <a:r>
              <a:rPr lang="en-AU"/>
              <a:t>What does it look like for a person with a disability to navigate admissions, enrolment, orientation, learning (including online), student support, careers support, graduation?</a:t>
            </a:r>
          </a:p>
          <a:p>
            <a:endParaRPr lang="en-AU"/>
          </a:p>
          <a:p>
            <a:r>
              <a:rPr lang="en-AU"/>
              <a:t>What does it look like for a person with a disability to apply for a job at your institution or get reasonable adjustments to perform their work effectively?</a:t>
            </a:r>
          </a:p>
          <a:p>
            <a:endParaRPr lang="en-AU"/>
          </a:p>
          <a:p>
            <a:r>
              <a:rPr lang="en-AU"/>
              <a:t>How easy is it for a person with a disability to navigate your campuses?</a:t>
            </a:r>
          </a:p>
          <a:p>
            <a:endParaRPr lang="en-AU"/>
          </a:p>
          <a:p>
            <a:r>
              <a:rPr lang="en-AU"/>
              <a:t>What is your institution's approach to UDL?</a:t>
            </a:r>
          </a:p>
          <a:p>
            <a:endParaRPr lang="en-AU"/>
          </a:p>
          <a:p>
            <a:r>
              <a:rPr lang="en-AU"/>
              <a:t>Can everyone access all ICT?</a:t>
            </a:r>
          </a:p>
        </p:txBody>
      </p:sp>
      <p:sp>
        <p:nvSpPr>
          <p:cNvPr id="4" name="Slide Number Placeholder 3"/>
          <p:cNvSpPr>
            <a:spLocks noGrp="1"/>
          </p:cNvSpPr>
          <p:nvPr>
            <p:ph type="sldNum" sz="quarter" idx="5"/>
          </p:nvPr>
        </p:nvSpPr>
        <p:spPr/>
        <p:txBody>
          <a:bodyPr/>
          <a:lstStyle/>
          <a:p>
            <a:fld id="{B7E58B60-48DF-422B-81F4-49409FE48909}" type="slidenum">
              <a:rPr lang="en-AU" smtClean="0"/>
              <a:t>20</a:t>
            </a:fld>
            <a:endParaRPr lang="en-AU"/>
          </a:p>
        </p:txBody>
      </p:sp>
    </p:spTree>
    <p:extLst>
      <p:ext uri="{BB962C8B-B14F-4D97-AF65-F5344CB8AC3E}">
        <p14:creationId xmlns:p14="http://schemas.microsoft.com/office/powerpoint/2010/main" val="2070179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How are you building capacity in your workforce to support people with disability across the organisation.</a:t>
            </a:r>
          </a:p>
          <a:p>
            <a:r>
              <a:rPr lang="en-AU"/>
              <a:t>Are you developing graduates with the capability to work with diverse groups including working with people with disability?</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AU"/>
              <a:t>What, if any, training is offered? Is your training recommended or mandatory?</a:t>
            </a:r>
          </a:p>
          <a:p>
            <a:endParaRPr lang="en-AU"/>
          </a:p>
          <a:p>
            <a:r>
              <a:rPr lang="en-AU"/>
              <a:t>I recently audited all universities and only 8/39 had public reference to disability training for their staff. The remainder may have training within intranets – what does it say to prospective students and staff your institution doesn’t have outward indicators of inclusion?</a:t>
            </a:r>
          </a:p>
          <a:p>
            <a:endParaRPr lang="en-AU"/>
          </a:p>
          <a:p>
            <a:r>
              <a:rPr lang="en-AU"/>
              <a:t>What opportunities do teaching staff have to engage with UDL and inclusive strategies – especially sessional staff?</a:t>
            </a:r>
          </a:p>
          <a:p>
            <a:endParaRPr lang="en-AU"/>
          </a:p>
          <a:p>
            <a:r>
              <a:rPr lang="en-AU"/>
              <a:t>What other inclusion strategies are in place? E.g. International Day for People with Disability, inclusive language and imagery, inclusive events etc</a:t>
            </a:r>
          </a:p>
          <a:p>
            <a:endParaRPr lang="en-AU"/>
          </a:p>
        </p:txBody>
      </p:sp>
      <p:sp>
        <p:nvSpPr>
          <p:cNvPr id="4" name="Slide Number Placeholder 3"/>
          <p:cNvSpPr>
            <a:spLocks noGrp="1"/>
          </p:cNvSpPr>
          <p:nvPr>
            <p:ph type="sldNum" sz="quarter" idx="5"/>
          </p:nvPr>
        </p:nvSpPr>
        <p:spPr/>
        <p:txBody>
          <a:bodyPr/>
          <a:lstStyle/>
          <a:p>
            <a:fld id="{B7E58B60-48DF-422B-81F4-49409FE48909}" type="slidenum">
              <a:rPr lang="en-AU" smtClean="0"/>
              <a:t>21</a:t>
            </a:fld>
            <a:endParaRPr lang="en-AU"/>
          </a:p>
        </p:txBody>
      </p:sp>
    </p:spTree>
    <p:extLst>
      <p:ext uri="{BB962C8B-B14F-4D97-AF65-F5344CB8AC3E}">
        <p14:creationId xmlns:p14="http://schemas.microsoft.com/office/powerpoint/2010/main" val="3550909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17 Participants responded with the following comments</a:t>
            </a:r>
          </a:p>
          <a:p>
            <a:endParaRPr lang="en-AU" dirty="0"/>
          </a:p>
          <a:p>
            <a:r>
              <a:rPr lang="en-US" sz="1800" b="0" i="0" u="none" strike="noStrike" dirty="0">
                <a:effectLst/>
                <a:latin typeface="Arial" panose="020B0604020202020204" pitchFamily="34" charset="0"/>
              </a:rPr>
              <a:t>Implement </a:t>
            </a:r>
            <a:r>
              <a:rPr lang="en-US" sz="1800" b="0" i="0" u="none" strike="noStrike" dirty="0" err="1">
                <a:effectLst/>
                <a:latin typeface="Arial" panose="020B0604020202020204" pitchFamily="34" charset="0"/>
              </a:rPr>
              <a:t>ict</a:t>
            </a:r>
            <a:r>
              <a:rPr lang="en-US" sz="1800" b="0" i="0" u="none" strike="noStrike" dirty="0">
                <a:effectLst/>
                <a:latin typeface="Arial" panose="020B0604020202020204" pitchFamily="34" charset="0"/>
              </a:rPr>
              <a:t> guide</a:t>
            </a:r>
            <a:r>
              <a:rPr lang="en-US" dirty="0"/>
              <a:t> </a:t>
            </a:r>
            <a:r>
              <a:rPr lang="en-US" sz="1800" b="0" i="0" u="none" strike="noStrike" dirty="0">
                <a:effectLst/>
                <a:latin typeface="Arial" panose="020B0604020202020204" pitchFamily="34" charset="0"/>
              </a:rPr>
              <a:t>Inclusion Strategy</a:t>
            </a:r>
            <a:r>
              <a:rPr lang="en-US" dirty="0"/>
              <a:t> </a:t>
            </a:r>
          </a:p>
          <a:p>
            <a:r>
              <a:rPr lang="en-US" sz="1800" b="0" i="0" u="none" strike="noStrike" dirty="0">
                <a:effectLst/>
                <a:latin typeface="Arial" panose="020B0604020202020204" pitchFamily="34" charset="0"/>
              </a:rPr>
              <a:t>Figure out the pain points</a:t>
            </a:r>
            <a:r>
              <a:rPr lang="en-US" dirty="0"/>
              <a:t> </a:t>
            </a:r>
            <a:r>
              <a:rPr lang="en-US" sz="1800" b="0" i="0" u="none" strike="noStrike" dirty="0">
                <a:effectLst/>
                <a:latin typeface="Arial" panose="020B0604020202020204" pitchFamily="34" charset="0"/>
              </a:rPr>
              <a:t>Culture - universal trainings and celebrating good practice</a:t>
            </a:r>
            <a:r>
              <a:rPr lang="en-US" dirty="0"/>
              <a:t> </a:t>
            </a:r>
          </a:p>
          <a:p>
            <a:r>
              <a:rPr lang="en-US" sz="1800" b="0" i="0" u="none" strike="noStrike" dirty="0">
                <a:effectLst/>
                <a:latin typeface="Arial" panose="020B0604020202020204" pitchFamily="34" charset="0"/>
              </a:rPr>
              <a:t>We need to update our policies and plans!!!</a:t>
            </a:r>
            <a:r>
              <a:rPr lang="en-US" dirty="0"/>
              <a:t> </a:t>
            </a:r>
          </a:p>
          <a:p>
            <a:r>
              <a:rPr lang="en-US" sz="1800" b="0" i="0" u="none" strike="noStrike" dirty="0">
                <a:effectLst/>
                <a:latin typeface="Arial" panose="020B0604020202020204" pitchFamily="34" charset="0"/>
              </a:rPr>
              <a:t>Update disability action plan</a:t>
            </a:r>
            <a:r>
              <a:rPr lang="en-US" dirty="0"/>
              <a:t> </a:t>
            </a:r>
          </a:p>
          <a:p>
            <a:r>
              <a:rPr lang="en-US" sz="1800" b="0" i="0" u="none" strike="noStrike" dirty="0">
                <a:effectLst/>
                <a:latin typeface="Arial" panose="020B0604020202020204" pitchFamily="34" charset="0"/>
              </a:rPr>
              <a:t>Universities Accord submission</a:t>
            </a:r>
            <a:r>
              <a:rPr lang="en-US" dirty="0"/>
              <a:t> </a:t>
            </a:r>
          </a:p>
          <a:p>
            <a:r>
              <a:rPr lang="en-US" sz="1800" b="0" i="0" u="none" strike="noStrike" dirty="0">
                <a:effectLst/>
                <a:latin typeface="Arial" panose="020B0604020202020204" pitchFamily="34" charset="0"/>
              </a:rPr>
              <a:t>Continue to bash my head against a brick wall with teaching staff who actively ignore the DDA and DSE.</a:t>
            </a:r>
          </a:p>
          <a:p>
            <a:r>
              <a:rPr lang="en-US" sz="1800" b="0" i="0" u="none" strike="noStrike" dirty="0">
                <a:effectLst/>
                <a:latin typeface="Arial" panose="020B0604020202020204" pitchFamily="34" charset="0"/>
              </a:rPr>
              <a:t>Embedding UDL</a:t>
            </a:r>
            <a:r>
              <a:rPr lang="en-US" dirty="0"/>
              <a:t> </a:t>
            </a:r>
            <a:r>
              <a:rPr lang="en-US" sz="1800" b="0" i="0" u="none" strike="noStrike" dirty="0">
                <a:effectLst/>
                <a:latin typeface="Arial" panose="020B0604020202020204" pitchFamily="34" charset="0"/>
              </a:rPr>
              <a:t>ICT guide</a:t>
            </a:r>
            <a:r>
              <a:rPr lang="en-US" dirty="0"/>
              <a:t> </a:t>
            </a:r>
          </a:p>
          <a:p>
            <a:r>
              <a:rPr lang="en-US" sz="1800" b="0" i="0" u="none" strike="noStrike" dirty="0">
                <a:effectLst/>
                <a:latin typeface="Arial" panose="020B0604020202020204" pitchFamily="34" charset="0"/>
              </a:rPr>
              <a:t>Helping distill what staff can/should do to implement accessibility in their classroom. </a:t>
            </a:r>
          </a:p>
          <a:p>
            <a:r>
              <a:rPr lang="en-US" sz="1800" b="0" i="0" u="none" strike="noStrike" dirty="0">
                <a:effectLst/>
                <a:latin typeface="Arial" panose="020B0604020202020204" pitchFamily="34" charset="0"/>
              </a:rPr>
              <a:t>Share ADCET resources again!</a:t>
            </a:r>
            <a:r>
              <a:rPr lang="en-US" dirty="0"/>
              <a:t> </a:t>
            </a:r>
          </a:p>
          <a:p>
            <a:r>
              <a:rPr lang="en-US" sz="1800" b="0" i="0" u="none" strike="noStrike" dirty="0">
                <a:effectLst/>
                <a:latin typeface="Arial" panose="020B0604020202020204" pitchFamily="34" charset="0"/>
              </a:rPr>
              <a:t>Accord submission</a:t>
            </a:r>
            <a:r>
              <a:rPr lang="en-US" dirty="0"/>
              <a:t> </a:t>
            </a:r>
            <a:r>
              <a:rPr lang="en-US" sz="1800" b="0" i="0" u="none" strike="noStrike" dirty="0">
                <a:effectLst/>
                <a:latin typeface="Arial" panose="020B0604020202020204" pitchFamily="34" charset="0"/>
              </a:rPr>
              <a:t>Secure funding for DIAP implementation</a:t>
            </a:r>
            <a:r>
              <a:rPr lang="en-US" dirty="0"/>
              <a:t> </a:t>
            </a:r>
          </a:p>
          <a:p>
            <a:r>
              <a:rPr lang="en-US" sz="1800" b="0" i="0" u="none" strike="noStrike" dirty="0">
                <a:effectLst/>
                <a:latin typeface="Arial" panose="020B0604020202020204" pitchFamily="34" charset="0"/>
              </a:rPr>
              <a:t>Greater awareness among wider faculty of ADCET and its resources</a:t>
            </a:r>
            <a:r>
              <a:rPr lang="en-US" dirty="0"/>
              <a:t> </a:t>
            </a:r>
          </a:p>
          <a:p>
            <a:r>
              <a:rPr lang="en-US" sz="1800" b="0" i="0" u="none" strike="noStrike" dirty="0">
                <a:effectLst/>
                <a:latin typeface="Arial" panose="020B0604020202020204" pitchFamily="34" charset="0"/>
              </a:rPr>
              <a:t>Linking resources to DA and UDL training</a:t>
            </a:r>
            <a:r>
              <a:rPr lang="en-US" dirty="0"/>
              <a:t> </a:t>
            </a:r>
          </a:p>
          <a:p>
            <a:r>
              <a:rPr lang="en-US" sz="1800" b="0" i="0" u="none" strike="noStrike" dirty="0">
                <a:effectLst/>
                <a:latin typeface="Arial" panose="020B0604020202020204" pitchFamily="34" charset="0"/>
              </a:rPr>
              <a:t>Overall university change in their strategy - equity at every level</a:t>
            </a:r>
            <a:r>
              <a:rPr lang="en-US" dirty="0"/>
              <a:t> </a:t>
            </a:r>
          </a:p>
          <a:p>
            <a:r>
              <a:rPr lang="en-US" sz="1800" b="0" i="0" u="none" strike="noStrike" dirty="0">
                <a:effectLst/>
                <a:latin typeface="Arial" panose="020B0604020202020204" pitchFamily="34" charset="0"/>
              </a:rPr>
              <a:t>Audit language on websites and all comms to ensure people feel a sense of belonging</a:t>
            </a:r>
            <a:r>
              <a:rPr lang="en-US" dirty="0"/>
              <a:t> </a:t>
            </a:r>
            <a:endParaRPr lang="en-AU" dirty="0"/>
          </a:p>
        </p:txBody>
      </p:sp>
      <p:sp>
        <p:nvSpPr>
          <p:cNvPr id="4" name="Slide Number Placeholder 3"/>
          <p:cNvSpPr>
            <a:spLocks noGrp="1"/>
          </p:cNvSpPr>
          <p:nvPr>
            <p:ph type="sldNum" sz="quarter" idx="5"/>
          </p:nvPr>
        </p:nvSpPr>
        <p:spPr/>
        <p:txBody>
          <a:bodyPr/>
          <a:lstStyle/>
          <a:p>
            <a:fld id="{B7E58B60-48DF-422B-81F4-49409FE48909}" type="slidenum">
              <a:rPr lang="en-AU" smtClean="0"/>
              <a:t>22</a:t>
            </a:fld>
            <a:endParaRPr lang="en-AU"/>
          </a:p>
        </p:txBody>
      </p:sp>
    </p:spTree>
    <p:extLst>
      <p:ext uri="{BB962C8B-B14F-4D97-AF65-F5344CB8AC3E}">
        <p14:creationId xmlns:p14="http://schemas.microsoft.com/office/powerpoint/2010/main" val="218660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effectLst/>
                <a:latin typeface="Source Sans Pro" panose="020B0503030403020204" pitchFamily="34" charset="0"/>
              </a:rPr>
              <a:t>We acknowledge the Traditional Custodians of the ACT, the Ngunnawal people. We acknowledge and pay our respects to Elders past, present and emerging.</a:t>
            </a:r>
          </a:p>
          <a:p>
            <a:endParaRPr lang="en-AU"/>
          </a:p>
        </p:txBody>
      </p:sp>
      <p:sp>
        <p:nvSpPr>
          <p:cNvPr id="4" name="Slide Number Placeholder 3"/>
          <p:cNvSpPr>
            <a:spLocks noGrp="1"/>
          </p:cNvSpPr>
          <p:nvPr>
            <p:ph type="sldNum" sz="quarter" idx="5"/>
          </p:nvPr>
        </p:nvSpPr>
        <p:spPr/>
        <p:txBody>
          <a:bodyPr/>
          <a:lstStyle/>
          <a:p>
            <a:fld id="{B7E58B60-48DF-422B-81F4-49409FE48909}" type="slidenum">
              <a:rPr lang="en-AU" smtClean="0"/>
              <a:t>2</a:t>
            </a:fld>
            <a:endParaRPr lang="en-AU"/>
          </a:p>
        </p:txBody>
      </p:sp>
    </p:spTree>
    <p:extLst>
      <p:ext uri="{BB962C8B-B14F-4D97-AF65-F5344CB8AC3E}">
        <p14:creationId xmlns:p14="http://schemas.microsoft.com/office/powerpoint/2010/main" val="2105098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Feel free to contact us with any additional questions</a:t>
            </a:r>
          </a:p>
        </p:txBody>
      </p:sp>
      <p:sp>
        <p:nvSpPr>
          <p:cNvPr id="4" name="Slide Number Placeholder 3"/>
          <p:cNvSpPr>
            <a:spLocks noGrp="1"/>
          </p:cNvSpPr>
          <p:nvPr>
            <p:ph type="sldNum" sz="quarter" idx="5"/>
          </p:nvPr>
        </p:nvSpPr>
        <p:spPr/>
        <p:txBody>
          <a:bodyPr/>
          <a:lstStyle/>
          <a:p>
            <a:fld id="{B7E58B60-48DF-422B-81F4-49409FE48909}" type="slidenum">
              <a:rPr lang="en-AU" smtClean="0"/>
              <a:t>23</a:t>
            </a:fld>
            <a:endParaRPr lang="en-AU"/>
          </a:p>
        </p:txBody>
      </p:sp>
    </p:spTree>
    <p:extLst>
      <p:ext uri="{BB962C8B-B14F-4D97-AF65-F5344CB8AC3E}">
        <p14:creationId xmlns:p14="http://schemas.microsoft.com/office/powerpoint/2010/main" val="2906639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7E58B60-48DF-422B-81F4-49409FE48909}" type="slidenum">
              <a:rPr lang="en-AU" smtClean="0"/>
              <a:t>24</a:t>
            </a:fld>
            <a:endParaRPr lang="en-AU"/>
          </a:p>
        </p:txBody>
      </p:sp>
    </p:spTree>
    <p:extLst>
      <p:ext uri="{BB962C8B-B14F-4D97-AF65-F5344CB8AC3E}">
        <p14:creationId xmlns:p14="http://schemas.microsoft.com/office/powerpoint/2010/main" val="202138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aim of this presentation is to highlight ADCET’s recent work and consider disability inclusion in the context of a post-COVID world. As part of the presentation we will get you to think about disability inclusion within your own institution and what you need to do to enhance disability inclusion in the future.</a:t>
            </a:r>
          </a:p>
          <a:p>
            <a:endParaRPr lang="en-AU"/>
          </a:p>
          <a:p>
            <a:r>
              <a:rPr lang="en-AU"/>
              <a:t>We all know that COVID has raised some unbelievable challenges for us globally – especially in relation to the University sector and continuing to service students including those with disability.</a:t>
            </a:r>
          </a:p>
          <a:p>
            <a:endParaRPr lang="en-AU"/>
          </a:p>
          <a:p>
            <a:r>
              <a:rPr lang="en-AU"/>
              <a:t>COVID also produced some amazing innovations and out-of-the-box thinking. COVID sharpened our focus on health and disability because in lockdown we had to think more about online learning, digital accessibility, inclusive teaching strategies, reasonable adjustments for people with disability and other equity groups.</a:t>
            </a:r>
          </a:p>
          <a:p>
            <a:endParaRPr lang="en-AU"/>
          </a:p>
          <a:p>
            <a:r>
              <a:rPr lang="en-AU"/>
              <a:t>ADCET has also been prolific over this time by continuing to develop resources to assist the sector towards greater disability inclusion. </a:t>
            </a:r>
          </a:p>
          <a:p>
            <a:endParaRPr lang="en-AU"/>
          </a:p>
        </p:txBody>
      </p:sp>
      <p:sp>
        <p:nvSpPr>
          <p:cNvPr id="4" name="Slide Number Placeholder 3"/>
          <p:cNvSpPr>
            <a:spLocks noGrp="1"/>
          </p:cNvSpPr>
          <p:nvPr>
            <p:ph type="sldNum" sz="quarter" idx="5"/>
          </p:nvPr>
        </p:nvSpPr>
        <p:spPr/>
        <p:txBody>
          <a:bodyPr/>
          <a:lstStyle/>
          <a:p>
            <a:fld id="{B7E58B60-48DF-422B-81F4-49409FE48909}" type="slidenum">
              <a:rPr lang="en-AU" smtClean="0"/>
              <a:t>3</a:t>
            </a:fld>
            <a:endParaRPr lang="en-AU"/>
          </a:p>
        </p:txBody>
      </p:sp>
    </p:spTree>
    <p:extLst>
      <p:ext uri="{BB962C8B-B14F-4D97-AF65-F5344CB8AC3E}">
        <p14:creationId xmlns:p14="http://schemas.microsoft.com/office/powerpoint/2010/main" val="406575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p:txBody>
      </p:sp>
      <p:sp>
        <p:nvSpPr>
          <p:cNvPr id="4" name="Slide Number Placeholder 3"/>
          <p:cNvSpPr>
            <a:spLocks noGrp="1"/>
          </p:cNvSpPr>
          <p:nvPr>
            <p:ph type="sldNum" sz="quarter" idx="5"/>
          </p:nvPr>
        </p:nvSpPr>
        <p:spPr/>
        <p:txBody>
          <a:bodyPr/>
          <a:lstStyle/>
          <a:p>
            <a:fld id="{B7E58B60-48DF-422B-81F4-49409FE48909}" type="slidenum">
              <a:rPr lang="en-AU" smtClean="0"/>
              <a:t>4</a:t>
            </a:fld>
            <a:endParaRPr lang="en-AU"/>
          </a:p>
        </p:txBody>
      </p:sp>
    </p:spTree>
    <p:extLst>
      <p:ext uri="{BB962C8B-B14F-4D97-AF65-F5344CB8AC3E}">
        <p14:creationId xmlns:p14="http://schemas.microsoft.com/office/powerpoint/2010/main" val="337899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Twenty-seven participants responded</a:t>
            </a:r>
          </a:p>
          <a:p>
            <a:endParaRPr lang="en-AU" dirty="0">
              <a:cs typeface="Calibri"/>
            </a:endParaRPr>
          </a:p>
          <a:p>
            <a:r>
              <a:rPr lang="en-US" sz="1800" b="0" i="0" u="none" strike="noStrike" dirty="0">
                <a:effectLst/>
                <a:latin typeface="Arial" panose="020B0604020202020204" pitchFamily="34" charset="0"/>
              </a:rPr>
              <a:t>Academic,</a:t>
            </a:r>
            <a:r>
              <a:rPr lang="en-US" dirty="0"/>
              <a:t> </a:t>
            </a:r>
            <a:r>
              <a:rPr lang="en-US" sz="1800" b="0" i="0" u="none" strike="noStrike" dirty="0">
                <a:effectLst/>
                <a:latin typeface="Arial" panose="020B0604020202020204" pitchFamily="34" charset="0"/>
              </a:rPr>
              <a:t>Equity</a:t>
            </a:r>
            <a:r>
              <a:rPr lang="en-US" dirty="0"/>
              <a:t> </a:t>
            </a:r>
            <a:r>
              <a:rPr lang="en-US" sz="1800" b="0" i="0" u="none" strike="noStrike" dirty="0">
                <a:effectLst/>
                <a:latin typeface="Arial" panose="020B0604020202020204" pitchFamily="34" charset="0"/>
              </a:rPr>
              <a:t>Director,</a:t>
            </a:r>
            <a:r>
              <a:rPr lang="en-US" dirty="0"/>
              <a:t> </a:t>
            </a:r>
            <a:r>
              <a:rPr lang="en-US" sz="1800" b="0" i="0" u="none" strike="noStrike" dirty="0">
                <a:effectLst/>
                <a:latin typeface="Arial" panose="020B0604020202020204" pitchFamily="34" charset="0"/>
              </a:rPr>
              <a:t>Manager,</a:t>
            </a:r>
            <a:r>
              <a:rPr lang="en-US" dirty="0"/>
              <a:t> </a:t>
            </a:r>
            <a:r>
              <a:rPr lang="en-US" sz="1800" b="0" i="0" u="none" strike="noStrike" dirty="0" err="1">
                <a:effectLst/>
                <a:latin typeface="Arial" panose="020B0604020202020204" pitchFamily="34" charset="0"/>
              </a:rPr>
              <a:t>Student_Experience</a:t>
            </a:r>
            <a:r>
              <a:rPr lang="en-US" sz="1800" b="0" i="0" u="none" strike="noStrike" dirty="0">
                <a:effectLst/>
                <a:latin typeface="Arial" panose="020B0604020202020204" pitchFamily="34" charset="0"/>
              </a:rPr>
              <a:t>,</a:t>
            </a:r>
            <a:r>
              <a:rPr lang="en-US" dirty="0"/>
              <a:t> </a:t>
            </a:r>
            <a:r>
              <a:rPr lang="en-US" sz="1800" b="0" i="0" u="none" strike="noStrike" dirty="0" err="1">
                <a:effectLst/>
                <a:latin typeface="Arial" panose="020B0604020202020204" pitchFamily="34" charset="0"/>
              </a:rPr>
              <a:t>Disability_adviser</a:t>
            </a:r>
            <a:r>
              <a:rPr lang="en-US" sz="1800" b="0" i="0" u="none" strike="noStrike" dirty="0">
                <a:effectLst/>
                <a:latin typeface="Arial" panose="020B0604020202020204" pitchFamily="34" charset="0"/>
              </a:rPr>
              <a:t>,</a:t>
            </a:r>
            <a:r>
              <a:rPr lang="en-US" dirty="0"/>
              <a:t> </a:t>
            </a:r>
            <a:r>
              <a:rPr lang="en-US" sz="1800" b="0" i="0" u="none" strike="noStrike" dirty="0">
                <a:effectLst/>
                <a:latin typeface="Arial" panose="020B0604020202020204" pitchFamily="34" charset="0"/>
              </a:rPr>
              <a:t>Inclusion,</a:t>
            </a:r>
            <a:r>
              <a:rPr lang="en-US" dirty="0"/>
              <a:t> </a:t>
            </a:r>
            <a:r>
              <a:rPr lang="en-US" sz="1800" b="0" i="0" u="none" strike="noStrike" dirty="0" err="1">
                <a:effectLst/>
                <a:latin typeface="Arial" panose="020B0604020202020204" pitchFamily="34" charset="0"/>
              </a:rPr>
              <a:t>Disability,_professional</a:t>
            </a:r>
            <a:r>
              <a:rPr lang="en-US" sz="1800" b="0" i="0" u="none" strike="noStrike" dirty="0">
                <a:effectLst/>
                <a:latin typeface="Arial" panose="020B0604020202020204" pitchFamily="34" charset="0"/>
              </a:rPr>
              <a:t>,</a:t>
            </a:r>
            <a:r>
              <a:rPr lang="en-US" dirty="0"/>
              <a:t> </a:t>
            </a:r>
            <a:r>
              <a:rPr lang="en-US" sz="1800" b="0" i="0" u="none" strike="noStrike" dirty="0" err="1">
                <a:effectLst/>
                <a:latin typeface="Arial" panose="020B0604020202020204" pitchFamily="34" charset="0"/>
              </a:rPr>
              <a:t>Lecturer_and_researcher</a:t>
            </a:r>
            <a:r>
              <a:rPr lang="en-US" sz="1800" b="0" i="0" u="none" strike="noStrike" dirty="0">
                <a:effectLst/>
                <a:latin typeface="Arial" panose="020B0604020202020204" pitchFamily="34" charset="0"/>
              </a:rPr>
              <a:t>,</a:t>
            </a:r>
            <a:r>
              <a:rPr lang="en-US" dirty="0"/>
              <a:t> </a:t>
            </a:r>
            <a:r>
              <a:rPr lang="en-US" sz="1800" b="0" i="0" u="none" strike="noStrike" dirty="0" err="1">
                <a:effectLst/>
                <a:latin typeface="Arial" panose="020B0604020202020204" pitchFamily="34" charset="0"/>
              </a:rPr>
              <a:t>Equity_Project_Officer</a:t>
            </a:r>
            <a:r>
              <a:rPr lang="en-US" sz="1800" b="0" i="0" u="none" strike="noStrike" dirty="0">
                <a:effectLst/>
                <a:latin typeface="Arial" panose="020B0604020202020204" pitchFamily="34" charset="0"/>
              </a:rPr>
              <a:t>,</a:t>
            </a:r>
            <a:r>
              <a:rPr lang="en-US" dirty="0"/>
              <a:t> </a:t>
            </a:r>
            <a:r>
              <a:rPr lang="en-US" sz="1800" b="0" i="0" u="none" strike="noStrike" dirty="0" err="1">
                <a:effectLst/>
                <a:latin typeface="Arial" panose="020B0604020202020204" pitchFamily="34" charset="0"/>
              </a:rPr>
              <a:t>EDI_strategy,_governance</a:t>
            </a:r>
            <a:r>
              <a:rPr lang="en-US" sz="1800" b="0" i="0" u="none" strike="noStrike" dirty="0">
                <a:effectLst/>
                <a:latin typeface="Arial" panose="020B0604020202020204" pitchFamily="34" charset="0"/>
              </a:rPr>
              <a:t>,</a:t>
            </a:r>
            <a:r>
              <a:rPr lang="en-US" dirty="0"/>
              <a:t> </a:t>
            </a:r>
            <a:r>
              <a:rPr lang="en-US" sz="1800" b="0" i="0" u="none" strike="noStrike" dirty="0" err="1">
                <a:effectLst/>
                <a:latin typeface="Arial" panose="020B0604020202020204" pitchFamily="34" charset="0"/>
              </a:rPr>
              <a:t>Outreach_coordinator</a:t>
            </a:r>
            <a:r>
              <a:rPr lang="en-US" sz="1800" b="0" i="0" u="none" strike="noStrike" dirty="0">
                <a:effectLst/>
                <a:latin typeface="Arial" panose="020B0604020202020204" pitchFamily="34" charset="0"/>
              </a:rPr>
              <a:t>,</a:t>
            </a:r>
            <a:r>
              <a:rPr lang="en-US" dirty="0"/>
              <a:t> </a:t>
            </a:r>
            <a:r>
              <a:rPr lang="en-US" sz="1800" b="0" i="0" u="none" strike="noStrike" dirty="0" err="1">
                <a:effectLst/>
                <a:latin typeface="Arial" panose="020B0604020202020204" pitchFamily="34" charset="0"/>
              </a:rPr>
              <a:t>Run_student_volunteer,_project</a:t>
            </a:r>
            <a:r>
              <a:rPr lang="en-US" sz="1800" b="0" i="0" u="none" strike="noStrike" dirty="0">
                <a:effectLst/>
                <a:latin typeface="Arial" panose="020B0604020202020204" pitchFamily="34" charset="0"/>
              </a:rPr>
              <a:t> manager,_</a:t>
            </a:r>
            <a:r>
              <a:rPr lang="en-US" sz="1800" b="0" i="0" u="none" strike="noStrike" dirty="0" err="1">
                <a:effectLst/>
                <a:latin typeface="Arial" panose="020B0604020202020204" pitchFamily="34" charset="0"/>
              </a:rPr>
              <a:t>Diversity_Inclusion</a:t>
            </a:r>
            <a:r>
              <a:rPr lang="en-US" dirty="0"/>
              <a:t> </a:t>
            </a:r>
            <a:r>
              <a:rPr lang="en-US" sz="1800" b="0" i="0" u="none" strike="noStrike" dirty="0" err="1">
                <a:effectLst/>
                <a:latin typeface="Arial" panose="020B0604020202020204" pitchFamily="34" charset="0"/>
              </a:rPr>
              <a:t>Project_lead</a:t>
            </a:r>
            <a:r>
              <a:rPr lang="en-US" sz="1800" b="0" i="0" u="none" strike="noStrike" dirty="0">
                <a:effectLst/>
                <a:latin typeface="Arial" panose="020B0604020202020204" pitchFamily="34" charset="0"/>
              </a:rPr>
              <a:t>,</a:t>
            </a:r>
            <a:r>
              <a:rPr lang="en-US" dirty="0"/>
              <a:t> </a:t>
            </a:r>
            <a:r>
              <a:rPr lang="en-US" sz="1800" b="0" i="0" u="none" strike="noStrike" dirty="0" err="1">
                <a:effectLst/>
                <a:latin typeface="Arial" panose="020B0604020202020204" pitchFamily="34" charset="0"/>
              </a:rPr>
              <a:t>Manager_of_Student_Equity</a:t>
            </a:r>
            <a:r>
              <a:rPr lang="en-US" sz="1800" b="0" i="0" u="none" strike="noStrike" dirty="0">
                <a:effectLst/>
                <a:latin typeface="Arial" panose="020B0604020202020204" pitchFamily="34" charset="0"/>
              </a:rPr>
              <a:t>,</a:t>
            </a:r>
            <a:r>
              <a:rPr lang="en-US" dirty="0"/>
              <a:t> </a:t>
            </a:r>
            <a:r>
              <a:rPr lang="en-US" sz="1800" b="0" i="0" u="none" strike="noStrike" dirty="0">
                <a:effectLst/>
                <a:latin typeface="Arial" panose="020B0604020202020204" pitchFamily="34" charset="0"/>
              </a:rPr>
              <a:t>Researcher,</a:t>
            </a:r>
            <a:r>
              <a:rPr lang="en-US" dirty="0"/>
              <a:t> </a:t>
            </a:r>
            <a:r>
              <a:rPr lang="en-US" sz="1800" b="0" i="0" u="none" strike="noStrike" dirty="0" err="1">
                <a:effectLst/>
                <a:latin typeface="Arial" panose="020B0604020202020204" pitchFamily="34" charset="0"/>
              </a:rPr>
              <a:t>Manager_of_inclusion</a:t>
            </a:r>
            <a:r>
              <a:rPr lang="en-US" sz="1800" b="0" i="0" u="none" strike="noStrike" dirty="0">
                <a:effectLst/>
                <a:latin typeface="Arial" panose="020B0604020202020204" pitchFamily="34" charset="0"/>
              </a:rPr>
              <a:t>,</a:t>
            </a:r>
            <a:r>
              <a:rPr lang="en-US" dirty="0"/>
              <a:t> </a:t>
            </a:r>
            <a:r>
              <a:rPr lang="en-US" sz="1800" b="0" i="0" u="none" strike="noStrike" dirty="0" err="1">
                <a:effectLst/>
                <a:latin typeface="Arial" panose="020B0604020202020204" pitchFamily="34" charset="0"/>
              </a:rPr>
              <a:t>Student_equity</a:t>
            </a:r>
            <a:r>
              <a:rPr lang="en-US" dirty="0"/>
              <a:t> </a:t>
            </a:r>
            <a:r>
              <a:rPr lang="en-US" sz="1800" b="0" i="0" u="none" strike="noStrike" dirty="0" err="1">
                <a:effectLst/>
                <a:latin typeface="Arial" panose="020B0604020202020204" pitchFamily="34" charset="0"/>
              </a:rPr>
              <a:t>Associate_lecturer</a:t>
            </a:r>
            <a:r>
              <a:rPr lang="en-US" sz="1800" b="0" i="0" u="none" strike="noStrike" dirty="0">
                <a:effectLst/>
                <a:latin typeface="Arial" panose="020B0604020202020204" pitchFamily="34" charset="0"/>
              </a:rPr>
              <a:t>,</a:t>
            </a:r>
            <a:r>
              <a:rPr lang="en-US" dirty="0"/>
              <a:t> </a:t>
            </a:r>
            <a:r>
              <a:rPr lang="en-US" sz="1800" b="0" i="0" u="none" strike="noStrike" dirty="0" err="1">
                <a:effectLst/>
                <a:latin typeface="Arial" panose="020B0604020202020204" pitchFamily="34" charset="0"/>
              </a:rPr>
              <a:t>Associate_Director</a:t>
            </a:r>
            <a:r>
              <a:rPr lang="en-US" sz="1800" b="0" i="0" u="none" strike="noStrike" dirty="0">
                <a:effectLst/>
                <a:latin typeface="Arial" panose="020B0604020202020204" pitchFamily="34" charset="0"/>
              </a:rPr>
              <a:t>,</a:t>
            </a:r>
            <a:r>
              <a:rPr lang="en-US" dirty="0"/>
              <a:t> </a:t>
            </a:r>
            <a:r>
              <a:rPr lang="en-US" sz="1800" b="0" i="0" u="none" strike="noStrike" dirty="0" err="1">
                <a:effectLst/>
                <a:latin typeface="Arial" panose="020B0604020202020204" pitchFamily="34" charset="0"/>
              </a:rPr>
              <a:t>Disability_adviser</a:t>
            </a:r>
            <a:r>
              <a:rPr lang="en-US" sz="1800" b="0" i="0" u="none" strike="noStrike" dirty="0">
                <a:effectLst/>
                <a:latin typeface="Arial" panose="020B0604020202020204" pitchFamily="34" charset="0"/>
              </a:rPr>
              <a:t>,</a:t>
            </a:r>
            <a:r>
              <a:rPr lang="en-US" dirty="0"/>
              <a:t> </a:t>
            </a:r>
            <a:r>
              <a:rPr lang="en-US" sz="1800" b="0" i="0" u="none" strike="noStrike" dirty="0">
                <a:effectLst/>
                <a:latin typeface="Arial" panose="020B0604020202020204" pitchFamily="34" charset="0"/>
              </a:rPr>
              <a:t>Manager,_</a:t>
            </a:r>
            <a:r>
              <a:rPr lang="en-US" sz="1800" b="0" i="0" u="none" strike="noStrike" dirty="0" err="1">
                <a:effectLst/>
                <a:latin typeface="Arial" panose="020B0604020202020204" pitchFamily="34" charset="0"/>
              </a:rPr>
              <a:t>student_accessibility</a:t>
            </a:r>
            <a:r>
              <a:rPr lang="en-US" sz="1800" b="0" i="0" u="none" strike="noStrike" dirty="0">
                <a:effectLst/>
                <a:latin typeface="Arial" panose="020B0604020202020204" pitchFamily="34" charset="0"/>
              </a:rPr>
              <a:t>,</a:t>
            </a:r>
            <a:r>
              <a:rPr lang="en-US" dirty="0"/>
              <a:t> </a:t>
            </a:r>
            <a:r>
              <a:rPr lang="en-US" sz="1800" b="0" i="0" u="none" strike="noStrike" dirty="0" err="1">
                <a:effectLst/>
                <a:latin typeface="Arial" panose="020B0604020202020204" pitchFamily="34" charset="0"/>
              </a:rPr>
              <a:t>Equity_officer</a:t>
            </a:r>
            <a:r>
              <a:rPr lang="en-US" dirty="0"/>
              <a:t> </a:t>
            </a:r>
            <a:endParaRPr lang="en-AU" dirty="0">
              <a:cs typeface="Calibri"/>
            </a:endParaRPr>
          </a:p>
        </p:txBody>
      </p:sp>
      <p:sp>
        <p:nvSpPr>
          <p:cNvPr id="4" name="Slide Number Placeholder 3"/>
          <p:cNvSpPr>
            <a:spLocks noGrp="1"/>
          </p:cNvSpPr>
          <p:nvPr>
            <p:ph type="sldNum" sz="quarter" idx="5"/>
          </p:nvPr>
        </p:nvSpPr>
        <p:spPr/>
        <p:txBody>
          <a:bodyPr/>
          <a:lstStyle/>
          <a:p>
            <a:fld id="{B7E58B60-48DF-422B-81F4-49409FE48909}" type="slidenum">
              <a:rPr lang="en-AU" smtClean="0"/>
              <a:t>5</a:t>
            </a:fld>
            <a:endParaRPr lang="en-AU"/>
          </a:p>
        </p:txBody>
      </p:sp>
    </p:spTree>
    <p:extLst>
      <p:ext uri="{BB962C8B-B14F-4D97-AF65-F5344CB8AC3E}">
        <p14:creationId xmlns:p14="http://schemas.microsoft.com/office/powerpoint/2010/main" val="150794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For those who don’t know what we do we are Australia’s leading resource on disability in tertiary education</a:t>
            </a:r>
          </a:p>
          <a:p>
            <a:endParaRPr lang="en-AU" dirty="0"/>
          </a:p>
          <a:p>
            <a:r>
              <a:rPr lang="en-AU" dirty="0"/>
              <a:t>We are in our 20</a:t>
            </a:r>
            <a:r>
              <a:rPr lang="en-AU" baseline="30000" dirty="0"/>
              <a:t>th</a:t>
            </a:r>
            <a:r>
              <a:rPr lang="en-AU" dirty="0"/>
              <a:t> year now still operating on a tiny budget but with the aim to develop nationally significant resources to support people with disability within the tertiary education sector.</a:t>
            </a:r>
          </a:p>
          <a:p>
            <a:endParaRPr lang="en-AU" dirty="0"/>
          </a:p>
          <a:p>
            <a:r>
              <a:rPr lang="en-AU" dirty="0"/>
              <a:t>We develop our resources and projects in partnership with a range of stakeholders including the National Disability Coordination Officer Network (NDCOs) and other partners such as the Dept of Education, VET providers, Universities Australia, NCSEHE, ATEND (Australian Tertiary Education Network on Disability) and of course EPHEA just to name a few.</a:t>
            </a:r>
          </a:p>
          <a:p>
            <a:endParaRPr lang="en-AU" dirty="0"/>
          </a:p>
          <a:p>
            <a:r>
              <a:rPr lang="en-AU" dirty="0"/>
              <a:t>While hosted with the University of Tasmania we draw on our national and international partners and expertise to develop good practice.</a:t>
            </a:r>
          </a:p>
        </p:txBody>
      </p:sp>
      <p:sp>
        <p:nvSpPr>
          <p:cNvPr id="4" name="Slide Number Placeholder 3"/>
          <p:cNvSpPr>
            <a:spLocks noGrp="1"/>
          </p:cNvSpPr>
          <p:nvPr>
            <p:ph type="sldNum" sz="quarter" idx="5"/>
          </p:nvPr>
        </p:nvSpPr>
        <p:spPr/>
        <p:txBody>
          <a:bodyPr/>
          <a:lstStyle/>
          <a:p>
            <a:fld id="{B7E58B60-48DF-422B-81F4-49409FE48909}" type="slidenum">
              <a:rPr lang="en-AU" smtClean="0"/>
              <a:t>6</a:t>
            </a:fld>
            <a:endParaRPr lang="en-AU"/>
          </a:p>
        </p:txBody>
      </p:sp>
    </p:spTree>
    <p:extLst>
      <p:ext uri="{BB962C8B-B14F-4D97-AF65-F5344CB8AC3E}">
        <p14:creationId xmlns:p14="http://schemas.microsoft.com/office/powerpoint/2010/main" val="219434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cs typeface="Calibri"/>
            </a:endParaRPr>
          </a:p>
        </p:txBody>
      </p:sp>
      <p:sp>
        <p:nvSpPr>
          <p:cNvPr id="4" name="Slide Number Placeholder 3"/>
          <p:cNvSpPr>
            <a:spLocks noGrp="1"/>
          </p:cNvSpPr>
          <p:nvPr>
            <p:ph type="sldNum" sz="quarter" idx="5"/>
          </p:nvPr>
        </p:nvSpPr>
        <p:spPr/>
        <p:txBody>
          <a:bodyPr/>
          <a:lstStyle/>
          <a:p>
            <a:fld id="{B7E58B60-48DF-422B-81F4-49409FE48909}" type="slidenum">
              <a:rPr lang="en-AU" smtClean="0"/>
              <a:t>7</a:t>
            </a:fld>
            <a:endParaRPr lang="en-AU"/>
          </a:p>
        </p:txBody>
      </p:sp>
    </p:spTree>
    <p:extLst>
      <p:ext uri="{BB962C8B-B14F-4D97-AF65-F5344CB8AC3E}">
        <p14:creationId xmlns:p14="http://schemas.microsoft.com/office/powerpoint/2010/main" val="2806711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Just as a snapshot of our impact these are some of the stats about our engagement. We have over 500 pages of web content which is regularly updated as well as eLearning, webinars and social media. </a:t>
            </a:r>
          </a:p>
          <a:p>
            <a:endParaRPr lang="en-AU"/>
          </a:p>
          <a:p>
            <a:r>
              <a:rPr lang="en-AU">
                <a:ea typeface="Calibri"/>
                <a:cs typeface="Calibri"/>
              </a:rPr>
              <a:t>This week we have great info reflecting on 20 years so check it out and we</a:t>
            </a:r>
            <a:r>
              <a:rPr lang="en-AU"/>
              <a:t> welcome suggestions for new content, webinars and resources.</a:t>
            </a:r>
            <a:endParaRPr lang="en-AU">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7E58B60-48DF-422B-81F4-49409FE48909}" type="slidenum">
              <a:rPr lang="en-AU" smtClean="0"/>
              <a:t>8</a:t>
            </a:fld>
            <a:endParaRPr lang="en-AU"/>
          </a:p>
        </p:txBody>
      </p:sp>
    </p:spTree>
    <p:extLst>
      <p:ext uri="{BB962C8B-B14F-4D97-AF65-F5344CB8AC3E}">
        <p14:creationId xmlns:p14="http://schemas.microsoft.com/office/powerpoint/2010/main" val="41632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ffectLst/>
              </a:rPr>
              <a:t>We have four pillars to our strategy and we aim to support the tertiary education sector across these pillars by supporting you to support students.</a:t>
            </a:r>
            <a:r>
              <a:rPr lang="en-AU"/>
              <a:t> </a:t>
            </a:r>
            <a:endParaRPr lang="en-US"/>
          </a:p>
          <a:p>
            <a:r>
              <a:rPr lang="en-AU"/>
              <a:t> </a:t>
            </a:r>
          </a:p>
          <a:p>
            <a:r>
              <a:rPr lang="en-AU"/>
              <a:t> Only quickly expand if time....</a:t>
            </a:r>
          </a:p>
          <a:p>
            <a:r>
              <a:rPr lang="en-AU"/>
              <a:t> </a:t>
            </a:r>
          </a:p>
          <a:p>
            <a:r>
              <a:rPr lang="en-AU">
                <a:effectLst/>
              </a:rPr>
              <a:t>Policy and Advocacy:</a:t>
            </a:r>
            <a:r>
              <a:rPr lang="en-AU"/>
              <a:t> </a:t>
            </a:r>
          </a:p>
          <a:p>
            <a:r>
              <a:rPr lang="en-AU">
                <a:effectLst/>
              </a:rPr>
              <a:t>Some examples include providing advice to the Dept of Education, contributing to Review of DSE, collaborations with senior leaders through collaborations with Universities Australia around disability inclusion action plans, working with researchers and practitioners on projects of significance, as well as assisting our audiences navigate legislation such as the DDA, DSE, WCAG and premises standards.</a:t>
            </a:r>
            <a:r>
              <a:rPr lang="en-AU"/>
              <a:t> </a:t>
            </a:r>
          </a:p>
          <a:p>
            <a:r>
              <a:rPr lang="en-AU"/>
              <a:t> </a:t>
            </a:r>
            <a:endParaRPr lang="en-AU">
              <a:cs typeface="Calibri"/>
            </a:endParaRPr>
          </a:p>
          <a:p>
            <a:r>
              <a:rPr lang="en-AU">
                <a:effectLst/>
              </a:rPr>
              <a:t>Engagement:</a:t>
            </a:r>
            <a:r>
              <a:rPr lang="en-AU"/>
              <a:t> </a:t>
            </a:r>
          </a:p>
          <a:p>
            <a:r>
              <a:rPr lang="en-AU">
                <a:effectLst/>
              </a:rPr>
              <a:t>We promote inclusion and provide practical solutions in education and employment through our webinars, podcasts, newsletter and project collaborations. I</a:t>
            </a:r>
            <a:r>
              <a:rPr lang="en-AU" i="0">
                <a:effectLst/>
              </a:rPr>
              <a:t>n 2021 the ADCET website had over one million website engagements, 1.6k social media followers, 1.5k newsletter subscribers, and 4.7k webinar recordings accessed. In addition, over 30,000 people enrolled in Disability Awareness e-learning across Australia.</a:t>
            </a:r>
            <a:r>
              <a:rPr lang="en-AU"/>
              <a:t> </a:t>
            </a:r>
          </a:p>
          <a:p>
            <a:r>
              <a:rPr lang="en-AU"/>
              <a:t> </a:t>
            </a:r>
          </a:p>
          <a:p>
            <a:r>
              <a:rPr lang="en-AU">
                <a:effectLst/>
              </a:rPr>
              <a:t>Universal Design:</a:t>
            </a:r>
            <a:r>
              <a:rPr lang="en-AU"/>
              <a:t> </a:t>
            </a:r>
          </a:p>
          <a:p>
            <a:r>
              <a:rPr lang="en-AU" b="0">
                <a:effectLst/>
              </a:rPr>
              <a:t>Promoting the key principles of Universal Design (UD) is one of our pillars and we provide resources and practical solutions through UD in learning, physical and digital contexts. For example UDL eLearning and inclusive teaching resources online, ICT procurement guidelines to improve digital accessibility, inclusive communication, and future projects around best practice in building standards.</a:t>
            </a:r>
            <a:r>
              <a:rPr lang="en-AU"/>
              <a:t> </a:t>
            </a:r>
          </a:p>
          <a:p>
            <a:r>
              <a:rPr lang="en-AU"/>
              <a:t>  </a:t>
            </a:r>
            <a:endParaRPr lang="en-AU">
              <a:cs typeface="Calibri"/>
            </a:endParaRPr>
          </a:p>
          <a:p>
            <a:r>
              <a:rPr lang="en-AU">
                <a:effectLst/>
              </a:rPr>
              <a:t>Good Practice:</a:t>
            </a:r>
            <a:r>
              <a:rPr lang="en-AU"/>
              <a:t> </a:t>
            </a:r>
          </a:p>
          <a:p>
            <a:r>
              <a:rPr lang="en-AU"/>
              <a:t> </a:t>
            </a:r>
          </a:p>
          <a:p>
            <a:r>
              <a:rPr lang="en-AU" b="0">
                <a:effectLst/>
              </a:rPr>
              <a:t>We draw on the expertise of our experts and practitioners on the ground, research, data, benchmarking and feedback to identify the emerging trends and good practice. This manifests as webinars, professional development, and special projects. For example, eLearn packages, communities of practice, inherent requirements symposium and project, benchmarking activities etc</a:t>
            </a:r>
            <a:r>
              <a:rPr lang="en-AU"/>
              <a:t> </a:t>
            </a:r>
          </a:p>
          <a:p>
            <a:r>
              <a:rPr lang="en-AU"/>
              <a:t> </a:t>
            </a:r>
          </a:p>
          <a:p>
            <a:pPr>
              <a:lnSpc>
                <a:spcPct val="107000"/>
              </a:lnSpc>
              <a:spcAft>
                <a:spcPts val="800"/>
              </a:spcAft>
            </a:pPr>
            <a:r>
              <a:rPr lang="en-AU" b="0">
                <a:effectLst/>
              </a:rPr>
              <a:t> </a:t>
            </a:r>
            <a:endParaRPr lang="en-AU"/>
          </a:p>
          <a:p>
            <a:endParaRPr lang="en-AU"/>
          </a:p>
        </p:txBody>
      </p:sp>
      <p:sp>
        <p:nvSpPr>
          <p:cNvPr id="4" name="Slide Number Placeholder 3"/>
          <p:cNvSpPr>
            <a:spLocks noGrp="1"/>
          </p:cNvSpPr>
          <p:nvPr>
            <p:ph type="sldNum" sz="quarter" idx="5"/>
          </p:nvPr>
        </p:nvSpPr>
        <p:spPr/>
        <p:txBody>
          <a:bodyPr/>
          <a:lstStyle/>
          <a:p>
            <a:fld id="{B7E58B60-48DF-422B-81F4-49409FE48909}" type="slidenum">
              <a:rPr lang="en-AU" smtClean="0"/>
              <a:t>9</a:t>
            </a:fld>
            <a:endParaRPr lang="en-AU"/>
          </a:p>
        </p:txBody>
      </p:sp>
    </p:spTree>
    <p:extLst>
      <p:ext uri="{BB962C8B-B14F-4D97-AF65-F5344CB8AC3E}">
        <p14:creationId xmlns:p14="http://schemas.microsoft.com/office/powerpoint/2010/main" val="306404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6541CE-BAEC-B2B1-9EE6-78889D621113}"/>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89E5F9E-F1D8-5038-DCCC-D770F73E5DF2}"/>
              </a:ext>
            </a:extLst>
          </p:cNvPr>
          <p:cNvSpPr>
            <a:spLocks noGrp="1"/>
          </p:cNvSpPr>
          <p:nvPr>
            <p:ph type="subTitle" idx="1" hasCustomPrompt="1"/>
          </p:nvPr>
        </p:nvSpPr>
        <p:spPr>
          <a:xfrm>
            <a:off x="1524000" y="336236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 goes here</a:t>
            </a:r>
            <a:endParaRPr lang="en-US"/>
          </a:p>
        </p:txBody>
      </p:sp>
      <p:sp>
        <p:nvSpPr>
          <p:cNvPr id="4" name="Date Placeholder 3">
            <a:extLst>
              <a:ext uri="{FF2B5EF4-FFF2-40B4-BE49-F238E27FC236}">
                <a16:creationId xmlns:a16="http://schemas.microsoft.com/office/drawing/2014/main" id="{AAB6E3B2-3B44-FE34-6A8F-18A88D21D49F}"/>
              </a:ext>
            </a:extLst>
          </p:cNvPr>
          <p:cNvSpPr>
            <a:spLocks noGrp="1"/>
          </p:cNvSpPr>
          <p:nvPr>
            <p:ph type="dt" sz="half" idx="10"/>
          </p:nvPr>
        </p:nvSpPr>
        <p:spPr>
          <a:xfrm>
            <a:off x="838200" y="7138866"/>
            <a:ext cx="2743200" cy="365125"/>
          </a:xfrm>
        </p:spPr>
        <p:txBody>
          <a:bodyPr/>
          <a:lstStyle/>
          <a:p>
            <a:fld id="{1F401755-53C1-2347-9DED-19C58F3F3566}" type="datetimeFigureOut">
              <a:rPr lang="en-US" smtClean="0"/>
              <a:t>11/30/2022</a:t>
            </a:fld>
            <a:endParaRPr lang="en-US"/>
          </a:p>
        </p:txBody>
      </p:sp>
      <p:sp>
        <p:nvSpPr>
          <p:cNvPr id="5" name="Footer Placeholder 4">
            <a:extLst>
              <a:ext uri="{FF2B5EF4-FFF2-40B4-BE49-F238E27FC236}">
                <a16:creationId xmlns:a16="http://schemas.microsoft.com/office/drawing/2014/main" id="{1043B3C1-0567-10F8-7FDC-D0B79FC91D56}"/>
              </a:ext>
            </a:extLst>
          </p:cNvPr>
          <p:cNvSpPr>
            <a:spLocks noGrp="1"/>
          </p:cNvSpPr>
          <p:nvPr>
            <p:ph type="ftr" sz="quarter" idx="11"/>
          </p:nvPr>
        </p:nvSpPr>
        <p:spPr>
          <a:xfrm>
            <a:off x="4038600" y="7138866"/>
            <a:ext cx="4114800" cy="365125"/>
          </a:xfrm>
        </p:spPr>
        <p:txBody>
          <a:bodyPr/>
          <a:lstStyle/>
          <a:p>
            <a:endParaRPr lang="en-AU"/>
          </a:p>
        </p:txBody>
      </p:sp>
      <p:sp>
        <p:nvSpPr>
          <p:cNvPr id="6" name="Slide Number Placeholder 5">
            <a:extLst>
              <a:ext uri="{FF2B5EF4-FFF2-40B4-BE49-F238E27FC236}">
                <a16:creationId xmlns:a16="http://schemas.microsoft.com/office/drawing/2014/main" id="{FDD64091-0BA4-E529-E752-C600E8FC181D}"/>
              </a:ext>
            </a:extLst>
          </p:cNvPr>
          <p:cNvSpPr>
            <a:spLocks noGrp="1"/>
          </p:cNvSpPr>
          <p:nvPr>
            <p:ph type="sldNum" sz="quarter" idx="12"/>
          </p:nvPr>
        </p:nvSpPr>
        <p:spPr>
          <a:xfrm>
            <a:off x="8610600" y="7138866"/>
            <a:ext cx="2743200" cy="365125"/>
          </a:xfrm>
        </p:spPr>
        <p:txBody>
          <a:bodyPr/>
          <a:lstStyle/>
          <a:p>
            <a:fld id="{A9B722DF-AA34-0945-80F5-BE9FCA1F7889}" type="slidenum">
              <a:rPr lang="en-US" smtClean="0"/>
              <a:t>‹#›</a:t>
            </a:fld>
            <a:endParaRPr lang="en-US"/>
          </a:p>
        </p:txBody>
      </p:sp>
      <p:sp>
        <p:nvSpPr>
          <p:cNvPr id="10" name="Title 9">
            <a:extLst>
              <a:ext uri="{FF2B5EF4-FFF2-40B4-BE49-F238E27FC236}">
                <a16:creationId xmlns:a16="http://schemas.microsoft.com/office/drawing/2014/main" id="{1C05335A-DC33-27DD-BAA9-DCC9B9FD9A1B}"/>
              </a:ext>
            </a:extLst>
          </p:cNvPr>
          <p:cNvSpPr>
            <a:spLocks noGrp="1"/>
          </p:cNvSpPr>
          <p:nvPr>
            <p:ph type="title" hasCustomPrompt="1"/>
          </p:nvPr>
        </p:nvSpPr>
        <p:spPr>
          <a:xfrm>
            <a:off x="838200" y="2036805"/>
            <a:ext cx="10515600" cy="1325563"/>
          </a:xfrm>
          <a:prstGeom prst="rect">
            <a:avLst/>
          </a:prstGeom>
        </p:spPr>
        <p:txBody>
          <a:bodyPr/>
          <a:lstStyle>
            <a:lvl1pPr algn="ctr">
              <a:defRPr b="1">
                <a:solidFill>
                  <a:schemeClr val="tx1"/>
                </a:solidFill>
              </a:defRPr>
            </a:lvl1pPr>
          </a:lstStyle>
          <a:p>
            <a:r>
              <a:rPr lang="en-GB"/>
              <a:t>Heading goes here</a:t>
            </a:r>
            <a:endParaRPr lang="en-US"/>
          </a:p>
        </p:txBody>
      </p:sp>
      <p:pic>
        <p:nvPicPr>
          <p:cNvPr id="13" name="Picture 12">
            <a:extLst>
              <a:ext uri="{FF2B5EF4-FFF2-40B4-BE49-F238E27FC236}">
                <a16:creationId xmlns:a16="http://schemas.microsoft.com/office/drawing/2014/main" id="{DD48EDB9-F9FD-32A0-5D3C-86BF08DEAD6E}"/>
              </a:ext>
            </a:extLst>
          </p:cNvPr>
          <p:cNvPicPr>
            <a:picLocks noChangeAspect="1"/>
          </p:cNvPicPr>
          <p:nvPr/>
        </p:nvPicPr>
        <p:blipFill>
          <a:blip r:embed="rId3"/>
          <a:stretch>
            <a:fillRect/>
          </a:stretch>
        </p:blipFill>
        <p:spPr>
          <a:xfrm>
            <a:off x="4786690" y="5018130"/>
            <a:ext cx="2618620" cy="765507"/>
          </a:xfrm>
          <a:prstGeom prst="rect">
            <a:avLst/>
          </a:prstGeom>
        </p:spPr>
      </p:pic>
    </p:spTree>
    <p:extLst>
      <p:ext uri="{BB962C8B-B14F-4D97-AF65-F5344CB8AC3E}">
        <p14:creationId xmlns:p14="http://schemas.microsoft.com/office/powerpoint/2010/main" val="19783458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EAD1-7C22-0C56-B5F9-BDE7C9A8B12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C363B4-B6D8-A944-C72C-680528265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BAC946-A4A2-FF2A-69EA-3CE9F86D1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56F95-2E60-497A-9E47-99325527DA73}"/>
              </a:ext>
            </a:extLst>
          </p:cNvPr>
          <p:cNvSpPr>
            <a:spLocks noGrp="1"/>
          </p:cNvSpPr>
          <p:nvPr>
            <p:ph type="dt" sz="half" idx="10"/>
          </p:nvPr>
        </p:nvSpPr>
        <p:spPr/>
        <p:txBody>
          <a:bodyPr/>
          <a:lstStyle/>
          <a:p>
            <a:fld id="{1F401755-53C1-2347-9DED-19C58F3F3566}" type="datetimeFigureOut">
              <a:rPr lang="en-US" smtClean="0"/>
              <a:t>11/30/2022</a:t>
            </a:fld>
            <a:endParaRPr lang="en-US"/>
          </a:p>
        </p:txBody>
      </p:sp>
      <p:sp>
        <p:nvSpPr>
          <p:cNvPr id="6" name="Footer Placeholder 5">
            <a:extLst>
              <a:ext uri="{FF2B5EF4-FFF2-40B4-BE49-F238E27FC236}">
                <a16:creationId xmlns:a16="http://schemas.microsoft.com/office/drawing/2014/main" id="{0FC5A38C-EC47-8549-4C0F-483AE602AC3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E157DCE-6F9C-9271-233A-F5702CD8A70A}"/>
              </a:ext>
            </a:extLst>
          </p:cNvPr>
          <p:cNvSpPr>
            <a:spLocks noGrp="1"/>
          </p:cNvSpPr>
          <p:nvPr>
            <p:ph type="sldNum" sz="quarter" idx="12"/>
          </p:nvPr>
        </p:nvSpPr>
        <p:spPr/>
        <p:txBody>
          <a:bodyPr/>
          <a:lstStyle/>
          <a:p>
            <a:fld id="{A9B722DF-AA34-0945-80F5-BE9FCA1F7889}" type="slidenum">
              <a:rPr lang="en-US" smtClean="0"/>
              <a:t>‹#›</a:t>
            </a:fld>
            <a:endParaRPr lang="en-US"/>
          </a:p>
        </p:txBody>
      </p:sp>
    </p:spTree>
    <p:extLst>
      <p:ext uri="{BB962C8B-B14F-4D97-AF65-F5344CB8AC3E}">
        <p14:creationId xmlns:p14="http://schemas.microsoft.com/office/powerpoint/2010/main" val="94122074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EF29-492B-8160-849C-F9D55218F0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08E897-9610-54DF-3C31-F1DD3505A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4284069-5AD5-94EA-5E9C-A9125CD75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658D4-BAE1-FC2D-4DDF-C92AA52C578C}"/>
              </a:ext>
            </a:extLst>
          </p:cNvPr>
          <p:cNvSpPr>
            <a:spLocks noGrp="1"/>
          </p:cNvSpPr>
          <p:nvPr>
            <p:ph type="dt" sz="half" idx="10"/>
          </p:nvPr>
        </p:nvSpPr>
        <p:spPr/>
        <p:txBody>
          <a:bodyPr/>
          <a:lstStyle/>
          <a:p>
            <a:fld id="{1F401755-53C1-2347-9DED-19C58F3F3566}" type="datetimeFigureOut">
              <a:rPr lang="en-US" smtClean="0"/>
              <a:t>11/30/2022</a:t>
            </a:fld>
            <a:endParaRPr lang="en-US"/>
          </a:p>
        </p:txBody>
      </p:sp>
      <p:sp>
        <p:nvSpPr>
          <p:cNvPr id="6" name="Footer Placeholder 5">
            <a:extLst>
              <a:ext uri="{FF2B5EF4-FFF2-40B4-BE49-F238E27FC236}">
                <a16:creationId xmlns:a16="http://schemas.microsoft.com/office/drawing/2014/main" id="{6CAC8263-4AAA-4DD2-0A78-6F5979B9007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AC50FD4-22F8-5ECB-8BB2-9313A7DEA5AB}"/>
              </a:ext>
            </a:extLst>
          </p:cNvPr>
          <p:cNvSpPr>
            <a:spLocks noGrp="1"/>
          </p:cNvSpPr>
          <p:nvPr>
            <p:ph type="sldNum" sz="quarter" idx="12"/>
          </p:nvPr>
        </p:nvSpPr>
        <p:spPr/>
        <p:txBody>
          <a:bodyPr/>
          <a:lstStyle/>
          <a:p>
            <a:fld id="{A9B722DF-AA34-0945-80F5-BE9FCA1F7889}" type="slidenum">
              <a:rPr lang="en-US" smtClean="0"/>
              <a:t>‹#›</a:t>
            </a:fld>
            <a:endParaRPr lang="en-US"/>
          </a:p>
        </p:txBody>
      </p:sp>
    </p:spTree>
    <p:extLst>
      <p:ext uri="{BB962C8B-B14F-4D97-AF65-F5344CB8AC3E}">
        <p14:creationId xmlns:p14="http://schemas.microsoft.com/office/powerpoint/2010/main" val="2309289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17087C3-F368-C503-D11D-91774FECEC5B}"/>
              </a:ext>
            </a:extLst>
          </p:cNvPr>
          <p:cNvSpPr>
            <a:spLocks noGrp="1"/>
          </p:cNvSpPr>
          <p:nvPr>
            <p:ph type="dt" sz="half" idx="10"/>
          </p:nvPr>
        </p:nvSpPr>
        <p:spPr/>
        <p:txBody>
          <a:bodyPr/>
          <a:lstStyle/>
          <a:p>
            <a:fld id="{1F401755-53C1-2347-9DED-19C58F3F3566}" type="datetimeFigureOut">
              <a:rPr lang="en-US" smtClean="0"/>
              <a:t>11/30/2022</a:t>
            </a:fld>
            <a:endParaRPr lang="en-US"/>
          </a:p>
        </p:txBody>
      </p:sp>
      <p:sp>
        <p:nvSpPr>
          <p:cNvPr id="4" name="Footer Placeholder 3">
            <a:extLst>
              <a:ext uri="{FF2B5EF4-FFF2-40B4-BE49-F238E27FC236}">
                <a16:creationId xmlns:a16="http://schemas.microsoft.com/office/drawing/2014/main" id="{5AD92311-4642-0A16-1901-7F7CDB3CBC2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0A7D315-461C-D99D-F7E5-951631E3AF9A}"/>
              </a:ext>
            </a:extLst>
          </p:cNvPr>
          <p:cNvSpPr>
            <a:spLocks noGrp="1"/>
          </p:cNvSpPr>
          <p:nvPr>
            <p:ph type="sldNum" sz="quarter" idx="12"/>
          </p:nvPr>
        </p:nvSpPr>
        <p:spPr/>
        <p:txBody>
          <a:bodyPr/>
          <a:lstStyle/>
          <a:p>
            <a:fld id="{A9B722DF-AA34-0945-80F5-BE9FCA1F7889}" type="slidenum">
              <a:rPr lang="en-US" smtClean="0"/>
              <a:t>‹#›</a:t>
            </a:fld>
            <a:endParaRPr lang="en-US"/>
          </a:p>
        </p:txBody>
      </p:sp>
    </p:spTree>
    <p:extLst>
      <p:ext uri="{BB962C8B-B14F-4D97-AF65-F5344CB8AC3E}">
        <p14:creationId xmlns:p14="http://schemas.microsoft.com/office/powerpoint/2010/main" val="334715293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b="0">
                <a:solidFill>
                  <a:srgbClr val="003368"/>
                </a:solidFill>
                <a:latin typeface="Lato" panose="020F0502020204030203" pitchFamily="34" charset="0"/>
                <a:ea typeface="Lato" panose="020F0502020204030203" pitchFamily="34" charset="0"/>
                <a:cs typeface="Lato" panose="020F0502020204030203"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a:solidFill>
                  <a:srgbClr val="A1D0DA"/>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25276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A58FCC-A9BE-C1CA-63F9-93CF7228964B}"/>
              </a:ext>
            </a:extLst>
          </p:cNvPr>
          <p:cNvPicPr>
            <a:picLocks noChangeAspect="1"/>
          </p:cNvPicPr>
          <p:nvPr/>
        </p:nvPicPr>
        <p:blipFill>
          <a:blip r:embed="rId2"/>
          <a:stretch>
            <a:fillRect/>
          </a:stretch>
        </p:blipFill>
        <p:spPr>
          <a:xfrm>
            <a:off x="0" y="-1"/>
            <a:ext cx="12216009" cy="6871505"/>
          </a:xfrm>
          <a:prstGeom prst="rect">
            <a:avLst/>
          </a:prstGeom>
        </p:spPr>
      </p:pic>
      <p:sp>
        <p:nvSpPr>
          <p:cNvPr id="3" name="Subtitle 2">
            <a:extLst>
              <a:ext uri="{FF2B5EF4-FFF2-40B4-BE49-F238E27FC236}">
                <a16:creationId xmlns:a16="http://schemas.microsoft.com/office/drawing/2014/main" id="{F89E5F9E-F1D8-5038-DCCC-D770F73E5DF2}"/>
              </a:ext>
            </a:extLst>
          </p:cNvPr>
          <p:cNvSpPr>
            <a:spLocks noGrp="1"/>
          </p:cNvSpPr>
          <p:nvPr>
            <p:ph type="subTitle" idx="1" hasCustomPrompt="1"/>
          </p:nvPr>
        </p:nvSpPr>
        <p:spPr>
          <a:xfrm>
            <a:off x="1524000" y="336236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 goes here</a:t>
            </a:r>
            <a:endParaRPr lang="en-US"/>
          </a:p>
        </p:txBody>
      </p:sp>
      <p:sp>
        <p:nvSpPr>
          <p:cNvPr id="4" name="Date Placeholder 3">
            <a:extLst>
              <a:ext uri="{FF2B5EF4-FFF2-40B4-BE49-F238E27FC236}">
                <a16:creationId xmlns:a16="http://schemas.microsoft.com/office/drawing/2014/main" id="{AAB6E3B2-3B44-FE34-6A8F-18A88D21D49F}"/>
              </a:ext>
            </a:extLst>
          </p:cNvPr>
          <p:cNvSpPr>
            <a:spLocks noGrp="1"/>
          </p:cNvSpPr>
          <p:nvPr>
            <p:ph type="dt" sz="half" idx="10"/>
          </p:nvPr>
        </p:nvSpPr>
        <p:spPr>
          <a:xfrm>
            <a:off x="838200" y="7138866"/>
            <a:ext cx="2743200" cy="365125"/>
          </a:xfrm>
        </p:spPr>
        <p:txBody>
          <a:bodyPr/>
          <a:lstStyle/>
          <a:p>
            <a:fld id="{1F401755-53C1-2347-9DED-19C58F3F3566}" type="datetimeFigureOut">
              <a:rPr lang="en-US" smtClean="0"/>
              <a:t>11/30/2022</a:t>
            </a:fld>
            <a:endParaRPr lang="en-US"/>
          </a:p>
        </p:txBody>
      </p:sp>
      <p:sp>
        <p:nvSpPr>
          <p:cNvPr id="5" name="Footer Placeholder 4">
            <a:extLst>
              <a:ext uri="{FF2B5EF4-FFF2-40B4-BE49-F238E27FC236}">
                <a16:creationId xmlns:a16="http://schemas.microsoft.com/office/drawing/2014/main" id="{1043B3C1-0567-10F8-7FDC-D0B79FC91D56}"/>
              </a:ext>
            </a:extLst>
          </p:cNvPr>
          <p:cNvSpPr>
            <a:spLocks noGrp="1"/>
          </p:cNvSpPr>
          <p:nvPr>
            <p:ph type="ftr" sz="quarter" idx="11"/>
          </p:nvPr>
        </p:nvSpPr>
        <p:spPr>
          <a:xfrm>
            <a:off x="4038600" y="7138866"/>
            <a:ext cx="4114800" cy="365125"/>
          </a:xfrm>
        </p:spPr>
        <p:txBody>
          <a:bodyPr/>
          <a:lstStyle/>
          <a:p>
            <a:endParaRPr lang="en-AU"/>
          </a:p>
        </p:txBody>
      </p:sp>
      <p:sp>
        <p:nvSpPr>
          <p:cNvPr id="6" name="Slide Number Placeholder 5">
            <a:extLst>
              <a:ext uri="{FF2B5EF4-FFF2-40B4-BE49-F238E27FC236}">
                <a16:creationId xmlns:a16="http://schemas.microsoft.com/office/drawing/2014/main" id="{FDD64091-0BA4-E529-E752-C600E8FC181D}"/>
              </a:ext>
            </a:extLst>
          </p:cNvPr>
          <p:cNvSpPr>
            <a:spLocks noGrp="1"/>
          </p:cNvSpPr>
          <p:nvPr>
            <p:ph type="sldNum" sz="quarter" idx="12"/>
          </p:nvPr>
        </p:nvSpPr>
        <p:spPr>
          <a:xfrm>
            <a:off x="8610600" y="7138866"/>
            <a:ext cx="2743200" cy="365125"/>
          </a:xfrm>
        </p:spPr>
        <p:txBody>
          <a:bodyPr/>
          <a:lstStyle/>
          <a:p>
            <a:fld id="{A9B722DF-AA34-0945-80F5-BE9FCA1F7889}" type="slidenum">
              <a:rPr lang="en-US" smtClean="0"/>
              <a:t>‹#›</a:t>
            </a:fld>
            <a:endParaRPr lang="en-US"/>
          </a:p>
        </p:txBody>
      </p:sp>
      <p:sp>
        <p:nvSpPr>
          <p:cNvPr id="10" name="Title 9">
            <a:extLst>
              <a:ext uri="{FF2B5EF4-FFF2-40B4-BE49-F238E27FC236}">
                <a16:creationId xmlns:a16="http://schemas.microsoft.com/office/drawing/2014/main" id="{1C05335A-DC33-27DD-BAA9-DCC9B9FD9A1B}"/>
              </a:ext>
            </a:extLst>
          </p:cNvPr>
          <p:cNvSpPr>
            <a:spLocks noGrp="1"/>
          </p:cNvSpPr>
          <p:nvPr>
            <p:ph type="title" hasCustomPrompt="1"/>
          </p:nvPr>
        </p:nvSpPr>
        <p:spPr>
          <a:xfrm>
            <a:off x="838200" y="2036805"/>
            <a:ext cx="10515600" cy="1325563"/>
          </a:xfrm>
          <a:prstGeom prst="rect">
            <a:avLst/>
          </a:prstGeom>
        </p:spPr>
        <p:txBody>
          <a:bodyPr/>
          <a:lstStyle>
            <a:lvl1pPr algn="ctr">
              <a:defRPr b="1">
                <a:solidFill>
                  <a:schemeClr val="tx1"/>
                </a:solidFill>
              </a:defRPr>
            </a:lvl1pPr>
          </a:lstStyle>
          <a:p>
            <a:r>
              <a:rPr lang="en-GB"/>
              <a:t>Heading goes here</a:t>
            </a:r>
            <a:endParaRPr lang="en-US"/>
          </a:p>
        </p:txBody>
      </p:sp>
      <p:pic>
        <p:nvPicPr>
          <p:cNvPr id="13" name="Picture 12">
            <a:extLst>
              <a:ext uri="{FF2B5EF4-FFF2-40B4-BE49-F238E27FC236}">
                <a16:creationId xmlns:a16="http://schemas.microsoft.com/office/drawing/2014/main" id="{DD48EDB9-F9FD-32A0-5D3C-86BF08DEAD6E}"/>
              </a:ext>
            </a:extLst>
          </p:cNvPr>
          <p:cNvPicPr>
            <a:picLocks noChangeAspect="1"/>
          </p:cNvPicPr>
          <p:nvPr/>
        </p:nvPicPr>
        <p:blipFill>
          <a:blip r:embed="rId3"/>
          <a:stretch>
            <a:fillRect/>
          </a:stretch>
        </p:blipFill>
        <p:spPr>
          <a:xfrm>
            <a:off x="4786690" y="5018130"/>
            <a:ext cx="2618620" cy="765507"/>
          </a:xfrm>
          <a:prstGeom prst="rect">
            <a:avLst/>
          </a:prstGeom>
        </p:spPr>
      </p:pic>
    </p:spTree>
    <p:extLst>
      <p:ext uri="{BB962C8B-B14F-4D97-AF65-F5344CB8AC3E}">
        <p14:creationId xmlns:p14="http://schemas.microsoft.com/office/powerpoint/2010/main" val="172052485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86BEE5-1346-5068-2A83-08AA9EAFB643}"/>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89E5F9E-F1D8-5038-DCCC-D770F73E5DF2}"/>
              </a:ext>
            </a:extLst>
          </p:cNvPr>
          <p:cNvSpPr>
            <a:spLocks noGrp="1"/>
          </p:cNvSpPr>
          <p:nvPr>
            <p:ph type="subTitle" idx="1" hasCustomPrompt="1"/>
          </p:nvPr>
        </p:nvSpPr>
        <p:spPr>
          <a:xfrm>
            <a:off x="1524000" y="336236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 goes here</a:t>
            </a:r>
            <a:endParaRPr lang="en-US"/>
          </a:p>
        </p:txBody>
      </p:sp>
      <p:sp>
        <p:nvSpPr>
          <p:cNvPr id="4" name="Date Placeholder 3">
            <a:extLst>
              <a:ext uri="{FF2B5EF4-FFF2-40B4-BE49-F238E27FC236}">
                <a16:creationId xmlns:a16="http://schemas.microsoft.com/office/drawing/2014/main" id="{AAB6E3B2-3B44-FE34-6A8F-18A88D21D49F}"/>
              </a:ext>
            </a:extLst>
          </p:cNvPr>
          <p:cNvSpPr>
            <a:spLocks noGrp="1"/>
          </p:cNvSpPr>
          <p:nvPr>
            <p:ph type="dt" sz="half" idx="10"/>
          </p:nvPr>
        </p:nvSpPr>
        <p:spPr>
          <a:xfrm>
            <a:off x="838200" y="7138866"/>
            <a:ext cx="2743200" cy="365125"/>
          </a:xfrm>
        </p:spPr>
        <p:txBody>
          <a:bodyPr/>
          <a:lstStyle/>
          <a:p>
            <a:fld id="{1F401755-53C1-2347-9DED-19C58F3F3566}" type="datetimeFigureOut">
              <a:rPr lang="en-US" smtClean="0"/>
              <a:t>11/30/2022</a:t>
            </a:fld>
            <a:endParaRPr lang="en-US"/>
          </a:p>
        </p:txBody>
      </p:sp>
      <p:sp>
        <p:nvSpPr>
          <p:cNvPr id="5" name="Footer Placeholder 4">
            <a:extLst>
              <a:ext uri="{FF2B5EF4-FFF2-40B4-BE49-F238E27FC236}">
                <a16:creationId xmlns:a16="http://schemas.microsoft.com/office/drawing/2014/main" id="{1043B3C1-0567-10F8-7FDC-D0B79FC91D56}"/>
              </a:ext>
            </a:extLst>
          </p:cNvPr>
          <p:cNvSpPr>
            <a:spLocks noGrp="1"/>
          </p:cNvSpPr>
          <p:nvPr>
            <p:ph type="ftr" sz="quarter" idx="11"/>
          </p:nvPr>
        </p:nvSpPr>
        <p:spPr>
          <a:xfrm>
            <a:off x="4038600" y="7138866"/>
            <a:ext cx="4114800" cy="365125"/>
          </a:xfrm>
        </p:spPr>
        <p:txBody>
          <a:bodyPr/>
          <a:lstStyle/>
          <a:p>
            <a:endParaRPr lang="en-AU"/>
          </a:p>
        </p:txBody>
      </p:sp>
      <p:sp>
        <p:nvSpPr>
          <p:cNvPr id="6" name="Slide Number Placeholder 5">
            <a:extLst>
              <a:ext uri="{FF2B5EF4-FFF2-40B4-BE49-F238E27FC236}">
                <a16:creationId xmlns:a16="http://schemas.microsoft.com/office/drawing/2014/main" id="{FDD64091-0BA4-E529-E752-C600E8FC181D}"/>
              </a:ext>
            </a:extLst>
          </p:cNvPr>
          <p:cNvSpPr>
            <a:spLocks noGrp="1"/>
          </p:cNvSpPr>
          <p:nvPr>
            <p:ph type="sldNum" sz="quarter" idx="12"/>
          </p:nvPr>
        </p:nvSpPr>
        <p:spPr>
          <a:xfrm>
            <a:off x="8610600" y="7138866"/>
            <a:ext cx="2743200" cy="365125"/>
          </a:xfrm>
        </p:spPr>
        <p:txBody>
          <a:bodyPr/>
          <a:lstStyle/>
          <a:p>
            <a:fld id="{A9B722DF-AA34-0945-80F5-BE9FCA1F7889}" type="slidenum">
              <a:rPr lang="en-US" smtClean="0"/>
              <a:t>‹#›</a:t>
            </a:fld>
            <a:endParaRPr lang="en-US"/>
          </a:p>
        </p:txBody>
      </p:sp>
      <p:sp>
        <p:nvSpPr>
          <p:cNvPr id="10" name="Title 9">
            <a:extLst>
              <a:ext uri="{FF2B5EF4-FFF2-40B4-BE49-F238E27FC236}">
                <a16:creationId xmlns:a16="http://schemas.microsoft.com/office/drawing/2014/main" id="{1C05335A-DC33-27DD-BAA9-DCC9B9FD9A1B}"/>
              </a:ext>
            </a:extLst>
          </p:cNvPr>
          <p:cNvSpPr>
            <a:spLocks noGrp="1"/>
          </p:cNvSpPr>
          <p:nvPr>
            <p:ph type="title" hasCustomPrompt="1"/>
          </p:nvPr>
        </p:nvSpPr>
        <p:spPr>
          <a:xfrm>
            <a:off x="838200" y="2036805"/>
            <a:ext cx="10515600" cy="1325563"/>
          </a:xfrm>
          <a:prstGeom prst="rect">
            <a:avLst/>
          </a:prstGeom>
        </p:spPr>
        <p:txBody>
          <a:bodyPr/>
          <a:lstStyle>
            <a:lvl1pPr algn="ctr">
              <a:defRPr b="1">
                <a:solidFill>
                  <a:schemeClr val="tx1"/>
                </a:solidFill>
              </a:defRPr>
            </a:lvl1pPr>
          </a:lstStyle>
          <a:p>
            <a:r>
              <a:rPr lang="en-GB"/>
              <a:t>Heading goes here</a:t>
            </a:r>
            <a:endParaRPr lang="en-US"/>
          </a:p>
        </p:txBody>
      </p:sp>
      <p:pic>
        <p:nvPicPr>
          <p:cNvPr id="13" name="Picture 12">
            <a:extLst>
              <a:ext uri="{FF2B5EF4-FFF2-40B4-BE49-F238E27FC236}">
                <a16:creationId xmlns:a16="http://schemas.microsoft.com/office/drawing/2014/main" id="{DD48EDB9-F9FD-32A0-5D3C-86BF08DEAD6E}"/>
              </a:ext>
            </a:extLst>
          </p:cNvPr>
          <p:cNvPicPr>
            <a:picLocks noChangeAspect="1"/>
          </p:cNvPicPr>
          <p:nvPr/>
        </p:nvPicPr>
        <p:blipFill>
          <a:blip r:embed="rId3"/>
          <a:stretch>
            <a:fillRect/>
          </a:stretch>
        </p:blipFill>
        <p:spPr>
          <a:xfrm>
            <a:off x="4786690" y="5018130"/>
            <a:ext cx="2618620" cy="765507"/>
          </a:xfrm>
          <a:prstGeom prst="rect">
            <a:avLst/>
          </a:prstGeom>
        </p:spPr>
      </p:pic>
    </p:spTree>
    <p:extLst>
      <p:ext uri="{BB962C8B-B14F-4D97-AF65-F5344CB8AC3E}">
        <p14:creationId xmlns:p14="http://schemas.microsoft.com/office/powerpoint/2010/main" val="414895709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tandard slide ALT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95EE86-2801-9D8E-F687-15AEE2D0E94C}"/>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89E5F9E-F1D8-5038-DCCC-D770F73E5DF2}"/>
              </a:ext>
            </a:extLst>
          </p:cNvPr>
          <p:cNvSpPr>
            <a:spLocks noGrp="1"/>
          </p:cNvSpPr>
          <p:nvPr>
            <p:ph type="subTitle" idx="1" hasCustomPrompt="1"/>
          </p:nvPr>
        </p:nvSpPr>
        <p:spPr>
          <a:xfrm>
            <a:off x="1524000" y="336236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 goes here</a:t>
            </a:r>
            <a:endParaRPr lang="en-US"/>
          </a:p>
        </p:txBody>
      </p:sp>
      <p:sp>
        <p:nvSpPr>
          <p:cNvPr id="4" name="Date Placeholder 3">
            <a:extLst>
              <a:ext uri="{FF2B5EF4-FFF2-40B4-BE49-F238E27FC236}">
                <a16:creationId xmlns:a16="http://schemas.microsoft.com/office/drawing/2014/main" id="{AAB6E3B2-3B44-FE34-6A8F-18A88D21D49F}"/>
              </a:ext>
            </a:extLst>
          </p:cNvPr>
          <p:cNvSpPr>
            <a:spLocks noGrp="1"/>
          </p:cNvSpPr>
          <p:nvPr>
            <p:ph type="dt" sz="half" idx="10"/>
          </p:nvPr>
        </p:nvSpPr>
        <p:spPr>
          <a:xfrm>
            <a:off x="838200" y="7138866"/>
            <a:ext cx="2743200" cy="365125"/>
          </a:xfrm>
        </p:spPr>
        <p:txBody>
          <a:bodyPr/>
          <a:lstStyle/>
          <a:p>
            <a:fld id="{1F401755-53C1-2347-9DED-19C58F3F3566}" type="datetimeFigureOut">
              <a:rPr lang="en-US" smtClean="0"/>
              <a:t>11/30/2022</a:t>
            </a:fld>
            <a:endParaRPr lang="en-US"/>
          </a:p>
        </p:txBody>
      </p:sp>
      <p:sp>
        <p:nvSpPr>
          <p:cNvPr id="5" name="Footer Placeholder 4">
            <a:extLst>
              <a:ext uri="{FF2B5EF4-FFF2-40B4-BE49-F238E27FC236}">
                <a16:creationId xmlns:a16="http://schemas.microsoft.com/office/drawing/2014/main" id="{1043B3C1-0567-10F8-7FDC-D0B79FC91D56}"/>
              </a:ext>
            </a:extLst>
          </p:cNvPr>
          <p:cNvSpPr>
            <a:spLocks noGrp="1"/>
          </p:cNvSpPr>
          <p:nvPr>
            <p:ph type="ftr" sz="quarter" idx="11"/>
          </p:nvPr>
        </p:nvSpPr>
        <p:spPr>
          <a:xfrm>
            <a:off x="4038600" y="7138866"/>
            <a:ext cx="4114800" cy="365125"/>
          </a:xfrm>
        </p:spPr>
        <p:txBody>
          <a:bodyPr/>
          <a:lstStyle/>
          <a:p>
            <a:endParaRPr lang="en-AU"/>
          </a:p>
        </p:txBody>
      </p:sp>
      <p:sp>
        <p:nvSpPr>
          <p:cNvPr id="6" name="Slide Number Placeholder 5">
            <a:extLst>
              <a:ext uri="{FF2B5EF4-FFF2-40B4-BE49-F238E27FC236}">
                <a16:creationId xmlns:a16="http://schemas.microsoft.com/office/drawing/2014/main" id="{FDD64091-0BA4-E529-E752-C600E8FC181D}"/>
              </a:ext>
            </a:extLst>
          </p:cNvPr>
          <p:cNvSpPr>
            <a:spLocks noGrp="1"/>
          </p:cNvSpPr>
          <p:nvPr>
            <p:ph type="sldNum" sz="quarter" idx="12"/>
          </p:nvPr>
        </p:nvSpPr>
        <p:spPr>
          <a:xfrm>
            <a:off x="8610600" y="7138866"/>
            <a:ext cx="2743200" cy="365125"/>
          </a:xfrm>
        </p:spPr>
        <p:txBody>
          <a:bodyPr/>
          <a:lstStyle/>
          <a:p>
            <a:fld id="{A9B722DF-AA34-0945-80F5-BE9FCA1F7889}" type="slidenum">
              <a:rPr lang="en-US" smtClean="0"/>
              <a:t>‹#›</a:t>
            </a:fld>
            <a:endParaRPr lang="en-US"/>
          </a:p>
        </p:txBody>
      </p:sp>
      <p:sp>
        <p:nvSpPr>
          <p:cNvPr id="10" name="Title 9">
            <a:extLst>
              <a:ext uri="{FF2B5EF4-FFF2-40B4-BE49-F238E27FC236}">
                <a16:creationId xmlns:a16="http://schemas.microsoft.com/office/drawing/2014/main" id="{1C05335A-DC33-27DD-BAA9-DCC9B9FD9A1B}"/>
              </a:ext>
            </a:extLst>
          </p:cNvPr>
          <p:cNvSpPr>
            <a:spLocks noGrp="1"/>
          </p:cNvSpPr>
          <p:nvPr>
            <p:ph type="title" hasCustomPrompt="1"/>
          </p:nvPr>
        </p:nvSpPr>
        <p:spPr>
          <a:xfrm>
            <a:off x="838200" y="2036805"/>
            <a:ext cx="10515600" cy="1325563"/>
          </a:xfrm>
          <a:prstGeom prst="rect">
            <a:avLst/>
          </a:prstGeom>
        </p:spPr>
        <p:txBody>
          <a:bodyPr/>
          <a:lstStyle>
            <a:lvl1pPr algn="ctr">
              <a:defRPr b="1">
                <a:solidFill>
                  <a:schemeClr val="tx1"/>
                </a:solidFill>
              </a:defRPr>
            </a:lvl1pPr>
          </a:lstStyle>
          <a:p>
            <a:r>
              <a:rPr lang="en-GB"/>
              <a:t>8 Heading goes here</a:t>
            </a:r>
            <a:endParaRPr lang="en-US"/>
          </a:p>
        </p:txBody>
      </p:sp>
      <p:pic>
        <p:nvPicPr>
          <p:cNvPr id="8" name="Picture 7">
            <a:extLst>
              <a:ext uri="{FF2B5EF4-FFF2-40B4-BE49-F238E27FC236}">
                <a16:creationId xmlns:a16="http://schemas.microsoft.com/office/drawing/2014/main" id="{1A83C0B8-52D1-E7CB-3DBF-BE97AD21F7B8}"/>
              </a:ext>
            </a:extLst>
          </p:cNvPr>
          <p:cNvPicPr>
            <a:picLocks noChangeAspect="1"/>
          </p:cNvPicPr>
          <p:nvPr/>
        </p:nvPicPr>
        <p:blipFill>
          <a:blip r:embed="rId3"/>
          <a:stretch>
            <a:fillRect/>
          </a:stretch>
        </p:blipFill>
        <p:spPr>
          <a:xfrm>
            <a:off x="10462796" y="5773622"/>
            <a:ext cx="1341909" cy="570071"/>
          </a:xfrm>
          <a:prstGeom prst="rect">
            <a:avLst/>
          </a:prstGeom>
        </p:spPr>
      </p:pic>
    </p:spTree>
    <p:extLst>
      <p:ext uri="{BB962C8B-B14F-4D97-AF65-F5344CB8AC3E}">
        <p14:creationId xmlns:p14="http://schemas.microsoft.com/office/powerpoint/2010/main" val="1861439100"/>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tandard slide ALT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385DA0-D6AC-E101-6E12-B338195885C9}"/>
              </a:ext>
            </a:extLst>
          </p:cNvPr>
          <p:cNvPicPr>
            <a:picLocks noChangeAspect="1"/>
          </p:cNvPicPr>
          <p:nvPr/>
        </p:nvPicPr>
        <p:blipFill>
          <a:blip r:embed="rId2"/>
          <a:stretch>
            <a:fillRect/>
          </a:stretch>
        </p:blipFill>
        <p:spPr>
          <a:xfrm>
            <a:off x="0" y="9725"/>
            <a:ext cx="12192000" cy="6858000"/>
          </a:xfrm>
          <a:prstGeom prst="rect">
            <a:avLst/>
          </a:prstGeom>
        </p:spPr>
      </p:pic>
      <p:sp>
        <p:nvSpPr>
          <p:cNvPr id="4" name="Date Placeholder 3">
            <a:extLst>
              <a:ext uri="{FF2B5EF4-FFF2-40B4-BE49-F238E27FC236}">
                <a16:creationId xmlns:a16="http://schemas.microsoft.com/office/drawing/2014/main" id="{AAB6E3B2-3B44-FE34-6A8F-18A88D21D49F}"/>
              </a:ext>
            </a:extLst>
          </p:cNvPr>
          <p:cNvSpPr>
            <a:spLocks noGrp="1"/>
          </p:cNvSpPr>
          <p:nvPr>
            <p:ph type="dt" sz="half" idx="10"/>
          </p:nvPr>
        </p:nvSpPr>
        <p:spPr>
          <a:xfrm>
            <a:off x="838200" y="7138866"/>
            <a:ext cx="2743200" cy="365125"/>
          </a:xfrm>
        </p:spPr>
        <p:txBody>
          <a:bodyPr/>
          <a:lstStyle/>
          <a:p>
            <a:fld id="{1F401755-53C1-2347-9DED-19C58F3F3566}" type="datetimeFigureOut">
              <a:rPr lang="en-US" smtClean="0"/>
              <a:t>11/30/2022</a:t>
            </a:fld>
            <a:endParaRPr lang="en-US"/>
          </a:p>
        </p:txBody>
      </p:sp>
      <p:sp>
        <p:nvSpPr>
          <p:cNvPr id="5" name="Footer Placeholder 4">
            <a:extLst>
              <a:ext uri="{FF2B5EF4-FFF2-40B4-BE49-F238E27FC236}">
                <a16:creationId xmlns:a16="http://schemas.microsoft.com/office/drawing/2014/main" id="{1043B3C1-0567-10F8-7FDC-D0B79FC91D56}"/>
              </a:ext>
            </a:extLst>
          </p:cNvPr>
          <p:cNvSpPr>
            <a:spLocks noGrp="1"/>
          </p:cNvSpPr>
          <p:nvPr>
            <p:ph type="ftr" sz="quarter" idx="11"/>
          </p:nvPr>
        </p:nvSpPr>
        <p:spPr>
          <a:xfrm>
            <a:off x="4038600" y="7138866"/>
            <a:ext cx="4114800" cy="365125"/>
          </a:xfrm>
        </p:spPr>
        <p:txBody>
          <a:bodyPr/>
          <a:lstStyle/>
          <a:p>
            <a:endParaRPr lang="en-AU"/>
          </a:p>
        </p:txBody>
      </p:sp>
      <p:sp>
        <p:nvSpPr>
          <p:cNvPr id="6" name="Slide Number Placeholder 5">
            <a:extLst>
              <a:ext uri="{FF2B5EF4-FFF2-40B4-BE49-F238E27FC236}">
                <a16:creationId xmlns:a16="http://schemas.microsoft.com/office/drawing/2014/main" id="{FDD64091-0BA4-E529-E752-C600E8FC181D}"/>
              </a:ext>
            </a:extLst>
          </p:cNvPr>
          <p:cNvSpPr>
            <a:spLocks noGrp="1"/>
          </p:cNvSpPr>
          <p:nvPr>
            <p:ph type="sldNum" sz="quarter" idx="12"/>
          </p:nvPr>
        </p:nvSpPr>
        <p:spPr>
          <a:xfrm>
            <a:off x="8610600" y="7138866"/>
            <a:ext cx="2743200" cy="365125"/>
          </a:xfrm>
        </p:spPr>
        <p:txBody>
          <a:bodyPr/>
          <a:lstStyle/>
          <a:p>
            <a:fld id="{A9B722DF-AA34-0945-80F5-BE9FCA1F7889}" type="slidenum">
              <a:rPr lang="en-US" smtClean="0"/>
              <a:t>‹#›</a:t>
            </a:fld>
            <a:endParaRPr lang="en-US"/>
          </a:p>
        </p:txBody>
      </p:sp>
      <p:pic>
        <p:nvPicPr>
          <p:cNvPr id="8" name="Picture 7">
            <a:extLst>
              <a:ext uri="{FF2B5EF4-FFF2-40B4-BE49-F238E27FC236}">
                <a16:creationId xmlns:a16="http://schemas.microsoft.com/office/drawing/2014/main" id="{1A83C0B8-52D1-E7CB-3DBF-BE97AD21F7B8}"/>
              </a:ext>
            </a:extLst>
          </p:cNvPr>
          <p:cNvPicPr>
            <a:picLocks noChangeAspect="1"/>
          </p:cNvPicPr>
          <p:nvPr/>
        </p:nvPicPr>
        <p:blipFill>
          <a:blip r:embed="rId3"/>
          <a:stretch>
            <a:fillRect/>
          </a:stretch>
        </p:blipFill>
        <p:spPr>
          <a:xfrm>
            <a:off x="10462796" y="6026512"/>
            <a:ext cx="1341909" cy="570071"/>
          </a:xfrm>
          <a:prstGeom prst="rect">
            <a:avLst/>
          </a:prstGeom>
        </p:spPr>
      </p:pic>
      <p:sp>
        <p:nvSpPr>
          <p:cNvPr id="9" name="Content Placeholder 2">
            <a:extLst>
              <a:ext uri="{FF2B5EF4-FFF2-40B4-BE49-F238E27FC236}">
                <a16:creationId xmlns:a16="http://schemas.microsoft.com/office/drawing/2014/main" id="{0E941051-4841-D72E-98B5-E0EF63315B09}"/>
              </a:ext>
            </a:extLst>
          </p:cNvPr>
          <p:cNvSpPr>
            <a:spLocks noGrp="1"/>
          </p:cNvSpPr>
          <p:nvPr>
            <p:ph idx="13"/>
          </p:nvPr>
        </p:nvSpPr>
        <p:spPr>
          <a:xfrm>
            <a:off x="916501" y="1913342"/>
            <a:ext cx="10194322" cy="3978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81B4346-0F45-DEE3-0A20-5BD48A967765}"/>
              </a:ext>
            </a:extLst>
          </p:cNvPr>
          <p:cNvSpPr>
            <a:spLocks noGrp="1"/>
          </p:cNvSpPr>
          <p:nvPr>
            <p:ph type="title"/>
          </p:nvPr>
        </p:nvSpPr>
        <p:spPr>
          <a:xfrm>
            <a:off x="916501" y="398178"/>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1423321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1F10-1E0E-1FD5-9241-91FFEE40094B}"/>
              </a:ext>
            </a:extLst>
          </p:cNvPr>
          <p:cNvSpPr>
            <a:spLocks noGrp="1"/>
          </p:cNvSpPr>
          <p:nvPr>
            <p:ph type="title"/>
          </p:nvPr>
        </p:nvSpPr>
        <p:spPr>
          <a:xfrm>
            <a:off x="838200" y="365126"/>
            <a:ext cx="10515600" cy="110136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AC9662-626E-8179-CE4A-F561A0060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37804-EC23-33D6-3200-523A8845D6D4}"/>
              </a:ext>
            </a:extLst>
          </p:cNvPr>
          <p:cNvSpPr>
            <a:spLocks noGrp="1"/>
          </p:cNvSpPr>
          <p:nvPr>
            <p:ph type="dt" sz="half" idx="10"/>
          </p:nvPr>
        </p:nvSpPr>
        <p:spPr/>
        <p:txBody>
          <a:bodyPr/>
          <a:lstStyle/>
          <a:p>
            <a:fld id="{1F401755-53C1-2347-9DED-19C58F3F3566}" type="datetimeFigureOut">
              <a:rPr lang="en-US" smtClean="0"/>
              <a:t>11/30/2022</a:t>
            </a:fld>
            <a:endParaRPr lang="en-US"/>
          </a:p>
        </p:txBody>
      </p:sp>
      <p:sp>
        <p:nvSpPr>
          <p:cNvPr id="5" name="Footer Placeholder 4">
            <a:extLst>
              <a:ext uri="{FF2B5EF4-FFF2-40B4-BE49-F238E27FC236}">
                <a16:creationId xmlns:a16="http://schemas.microsoft.com/office/drawing/2014/main" id="{1FE79D44-6DB5-C5B6-02C2-0B828739F4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8117BC-B3D1-D380-C84B-E2EC723962AB}"/>
              </a:ext>
            </a:extLst>
          </p:cNvPr>
          <p:cNvSpPr>
            <a:spLocks noGrp="1"/>
          </p:cNvSpPr>
          <p:nvPr>
            <p:ph type="sldNum" sz="quarter" idx="12"/>
          </p:nvPr>
        </p:nvSpPr>
        <p:spPr/>
        <p:txBody>
          <a:bodyPr/>
          <a:lstStyle/>
          <a:p>
            <a:fld id="{A9B722DF-AA34-0945-80F5-BE9FCA1F7889}" type="slidenum">
              <a:rPr lang="en-US" smtClean="0"/>
              <a:t>‹#›</a:t>
            </a:fld>
            <a:endParaRPr lang="en-US"/>
          </a:p>
        </p:txBody>
      </p:sp>
    </p:spTree>
    <p:extLst>
      <p:ext uri="{BB962C8B-B14F-4D97-AF65-F5344CB8AC3E}">
        <p14:creationId xmlns:p14="http://schemas.microsoft.com/office/powerpoint/2010/main" val="3291646761"/>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3BEC-4285-C308-6BC6-770563C13A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2297C92-B151-124D-9139-225EE92A57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E6307C-4AC5-3517-0150-F9A0800798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EDE1A8-54D0-BD34-82CD-E05A029AE796}"/>
              </a:ext>
            </a:extLst>
          </p:cNvPr>
          <p:cNvSpPr>
            <a:spLocks noGrp="1"/>
          </p:cNvSpPr>
          <p:nvPr>
            <p:ph type="dt" sz="half" idx="10"/>
          </p:nvPr>
        </p:nvSpPr>
        <p:spPr/>
        <p:txBody>
          <a:bodyPr/>
          <a:lstStyle/>
          <a:p>
            <a:fld id="{1F401755-53C1-2347-9DED-19C58F3F3566}" type="datetimeFigureOut">
              <a:rPr lang="en-US" smtClean="0"/>
              <a:t>11/30/2022</a:t>
            </a:fld>
            <a:endParaRPr lang="en-US"/>
          </a:p>
        </p:txBody>
      </p:sp>
      <p:sp>
        <p:nvSpPr>
          <p:cNvPr id="6" name="Footer Placeholder 5">
            <a:extLst>
              <a:ext uri="{FF2B5EF4-FFF2-40B4-BE49-F238E27FC236}">
                <a16:creationId xmlns:a16="http://schemas.microsoft.com/office/drawing/2014/main" id="{438FDB6E-FF54-140D-7793-C4A5313D3CB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9F330F5-70C4-D44D-3A2E-8DAA1919FF5D}"/>
              </a:ext>
            </a:extLst>
          </p:cNvPr>
          <p:cNvSpPr>
            <a:spLocks noGrp="1"/>
          </p:cNvSpPr>
          <p:nvPr>
            <p:ph type="sldNum" sz="quarter" idx="12"/>
          </p:nvPr>
        </p:nvSpPr>
        <p:spPr/>
        <p:txBody>
          <a:bodyPr/>
          <a:lstStyle/>
          <a:p>
            <a:fld id="{A9B722DF-AA34-0945-80F5-BE9FCA1F7889}" type="slidenum">
              <a:rPr lang="en-US" smtClean="0"/>
              <a:t>‹#›</a:t>
            </a:fld>
            <a:endParaRPr lang="en-US"/>
          </a:p>
        </p:txBody>
      </p:sp>
    </p:spTree>
    <p:extLst>
      <p:ext uri="{BB962C8B-B14F-4D97-AF65-F5344CB8AC3E}">
        <p14:creationId xmlns:p14="http://schemas.microsoft.com/office/powerpoint/2010/main" val="15565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E49BD-2A27-08C5-21A0-13AC14497F1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F0B461-0379-096C-765E-9607A4F91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97647-457B-3719-99B8-115ACB5722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F33FDD-0244-1A96-E16D-189BB413A0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46EAD-5D26-7A99-B2DA-27B2A9AB46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7BE97F-81A7-9186-C181-BCADBDD087A5}"/>
              </a:ext>
            </a:extLst>
          </p:cNvPr>
          <p:cNvSpPr>
            <a:spLocks noGrp="1"/>
          </p:cNvSpPr>
          <p:nvPr>
            <p:ph type="dt" sz="half" idx="10"/>
          </p:nvPr>
        </p:nvSpPr>
        <p:spPr/>
        <p:txBody>
          <a:bodyPr/>
          <a:lstStyle/>
          <a:p>
            <a:fld id="{1F401755-53C1-2347-9DED-19C58F3F3566}" type="datetimeFigureOut">
              <a:rPr lang="en-US" smtClean="0"/>
              <a:t>11/30/2022</a:t>
            </a:fld>
            <a:endParaRPr lang="en-US"/>
          </a:p>
        </p:txBody>
      </p:sp>
      <p:sp>
        <p:nvSpPr>
          <p:cNvPr id="8" name="Footer Placeholder 7">
            <a:extLst>
              <a:ext uri="{FF2B5EF4-FFF2-40B4-BE49-F238E27FC236}">
                <a16:creationId xmlns:a16="http://schemas.microsoft.com/office/drawing/2014/main" id="{E3BD58D0-DA8D-4A8E-4FD9-30F5DF843B0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4DC583D-EF36-793C-7CC1-D6C05BD32D01}"/>
              </a:ext>
            </a:extLst>
          </p:cNvPr>
          <p:cNvSpPr>
            <a:spLocks noGrp="1"/>
          </p:cNvSpPr>
          <p:nvPr>
            <p:ph type="sldNum" sz="quarter" idx="12"/>
          </p:nvPr>
        </p:nvSpPr>
        <p:spPr/>
        <p:txBody>
          <a:bodyPr/>
          <a:lstStyle/>
          <a:p>
            <a:fld id="{A9B722DF-AA34-0945-80F5-BE9FCA1F7889}" type="slidenum">
              <a:rPr lang="en-US" smtClean="0"/>
              <a:t>‹#›</a:t>
            </a:fld>
            <a:endParaRPr lang="en-US"/>
          </a:p>
        </p:txBody>
      </p:sp>
    </p:spTree>
    <p:extLst>
      <p:ext uri="{BB962C8B-B14F-4D97-AF65-F5344CB8AC3E}">
        <p14:creationId xmlns:p14="http://schemas.microsoft.com/office/powerpoint/2010/main" val="6175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CAB54-4943-BADB-39C6-8B5106E5610A}"/>
              </a:ext>
            </a:extLst>
          </p:cNvPr>
          <p:cNvSpPr>
            <a:spLocks noGrp="1"/>
          </p:cNvSpPr>
          <p:nvPr>
            <p:ph type="dt" sz="half" idx="10"/>
          </p:nvPr>
        </p:nvSpPr>
        <p:spPr/>
        <p:txBody>
          <a:bodyPr/>
          <a:lstStyle/>
          <a:p>
            <a:fld id="{1F401755-53C1-2347-9DED-19C58F3F3566}" type="datetimeFigureOut">
              <a:rPr lang="en-US" smtClean="0"/>
              <a:t>11/30/2022</a:t>
            </a:fld>
            <a:endParaRPr lang="en-US"/>
          </a:p>
        </p:txBody>
      </p:sp>
      <p:sp>
        <p:nvSpPr>
          <p:cNvPr id="3" name="Footer Placeholder 2">
            <a:extLst>
              <a:ext uri="{FF2B5EF4-FFF2-40B4-BE49-F238E27FC236}">
                <a16:creationId xmlns:a16="http://schemas.microsoft.com/office/drawing/2014/main" id="{0A4AC538-38C8-EFB8-B816-CFC9F93812A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6B9CF97-2495-DFBF-AE82-E07087DC6467}"/>
              </a:ext>
            </a:extLst>
          </p:cNvPr>
          <p:cNvSpPr>
            <a:spLocks noGrp="1"/>
          </p:cNvSpPr>
          <p:nvPr>
            <p:ph type="sldNum" sz="quarter" idx="12"/>
          </p:nvPr>
        </p:nvSpPr>
        <p:spPr/>
        <p:txBody>
          <a:bodyPr/>
          <a:lstStyle/>
          <a:p>
            <a:fld id="{A9B722DF-AA34-0945-80F5-BE9FCA1F7889}" type="slidenum">
              <a:rPr lang="en-US" smtClean="0"/>
              <a:t>‹#›</a:t>
            </a:fld>
            <a:endParaRPr lang="en-US"/>
          </a:p>
        </p:txBody>
      </p:sp>
      <p:sp>
        <p:nvSpPr>
          <p:cNvPr id="5" name="Title 1">
            <a:extLst>
              <a:ext uri="{FF2B5EF4-FFF2-40B4-BE49-F238E27FC236}">
                <a16:creationId xmlns:a16="http://schemas.microsoft.com/office/drawing/2014/main" id="{29B51509-1E1F-0F3B-6215-C9953B2CC96F}"/>
              </a:ext>
            </a:extLst>
          </p:cNvPr>
          <p:cNvSpPr>
            <a:spLocks noGrp="1"/>
          </p:cNvSpPr>
          <p:nvPr>
            <p:ph type="title"/>
          </p:nvPr>
        </p:nvSpPr>
        <p:spPr>
          <a:xfrm>
            <a:off x="755073" y="346014"/>
            <a:ext cx="10515600" cy="1118617"/>
          </a:xfrm>
          <a:prstGeom prst="rect">
            <a:avLst/>
          </a:prstGeom>
        </p:spPr>
        <p:txBody>
          <a:bodyPr/>
          <a:lstStyle/>
          <a:p>
            <a:r>
              <a:rPr lang="en-US"/>
              <a:t>Click to edit Master title style</a:t>
            </a:r>
          </a:p>
        </p:txBody>
      </p:sp>
      <p:sp>
        <p:nvSpPr>
          <p:cNvPr id="6" name="Content Placeholder 2">
            <a:extLst>
              <a:ext uri="{FF2B5EF4-FFF2-40B4-BE49-F238E27FC236}">
                <a16:creationId xmlns:a16="http://schemas.microsoft.com/office/drawing/2014/main" id="{CE06B3F6-5D9D-8CAB-B847-62B225F40B0B}"/>
              </a:ext>
            </a:extLst>
          </p:cNvPr>
          <p:cNvSpPr>
            <a:spLocks noGrp="1"/>
          </p:cNvSpPr>
          <p:nvPr>
            <p:ph idx="1"/>
          </p:nvPr>
        </p:nvSpPr>
        <p:spPr>
          <a:xfrm>
            <a:off x="838200" y="1601339"/>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317307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9BD8FD-1317-8EC0-9590-D5A50CC7D803}"/>
              </a:ext>
            </a:extLst>
          </p:cNvPr>
          <p:cNvSpPr>
            <a:spLocks noGrp="1"/>
          </p:cNvSpPr>
          <p:nvPr>
            <p:ph type="body" idx="1"/>
          </p:nvPr>
        </p:nvSpPr>
        <p:spPr>
          <a:xfrm>
            <a:off x="838200" y="1592712"/>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C3DDF-3571-5543-DAA5-6DB2DF166F27}"/>
              </a:ext>
            </a:extLst>
          </p:cNvPr>
          <p:cNvSpPr>
            <a:spLocks noGrp="1"/>
          </p:cNvSpPr>
          <p:nvPr>
            <p:ph type="dt" sz="half" idx="2"/>
          </p:nvPr>
        </p:nvSpPr>
        <p:spPr>
          <a:xfrm>
            <a:off x="838200" y="717533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01755-53C1-2347-9DED-19C58F3F3566}" type="datetimeFigureOut">
              <a:rPr lang="en-US" smtClean="0"/>
              <a:t>11/30/2022</a:t>
            </a:fld>
            <a:endParaRPr lang="en-US"/>
          </a:p>
        </p:txBody>
      </p:sp>
      <p:sp>
        <p:nvSpPr>
          <p:cNvPr id="5" name="Footer Placeholder 4">
            <a:extLst>
              <a:ext uri="{FF2B5EF4-FFF2-40B4-BE49-F238E27FC236}">
                <a16:creationId xmlns:a16="http://schemas.microsoft.com/office/drawing/2014/main" id="{D350271D-B6E8-7510-D7DA-34FEDB38AA7E}"/>
              </a:ext>
            </a:extLst>
          </p:cNvPr>
          <p:cNvSpPr>
            <a:spLocks noGrp="1"/>
          </p:cNvSpPr>
          <p:nvPr>
            <p:ph type="ftr" sz="quarter" idx="3"/>
          </p:nvPr>
        </p:nvSpPr>
        <p:spPr>
          <a:xfrm>
            <a:off x="4038600" y="717533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1F38641-432F-DB40-1AB9-4E62017DA82B}"/>
              </a:ext>
            </a:extLst>
          </p:cNvPr>
          <p:cNvSpPr>
            <a:spLocks noGrp="1"/>
          </p:cNvSpPr>
          <p:nvPr>
            <p:ph type="sldNum" sz="quarter" idx="4"/>
          </p:nvPr>
        </p:nvSpPr>
        <p:spPr>
          <a:xfrm>
            <a:off x="8610600" y="717533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722DF-AA34-0945-80F5-BE9FCA1F7889}" type="slidenum">
              <a:rPr lang="en-US" smtClean="0"/>
              <a:t>‹#›</a:t>
            </a:fld>
            <a:endParaRPr lang="en-US"/>
          </a:p>
        </p:txBody>
      </p:sp>
      <p:pic>
        <p:nvPicPr>
          <p:cNvPr id="8" name="Picture 7">
            <a:extLst>
              <a:ext uri="{FF2B5EF4-FFF2-40B4-BE49-F238E27FC236}">
                <a16:creationId xmlns:a16="http://schemas.microsoft.com/office/drawing/2014/main" id="{0B09A816-0993-476C-97EE-395B82862842}"/>
              </a:ext>
            </a:extLst>
          </p:cNvPr>
          <p:cNvPicPr>
            <a:picLocks noChangeAspect="1"/>
          </p:cNvPicPr>
          <p:nvPr/>
        </p:nvPicPr>
        <p:blipFill>
          <a:blip r:embed="rId15"/>
          <a:stretch>
            <a:fillRect/>
          </a:stretch>
        </p:blipFill>
        <p:spPr>
          <a:xfrm>
            <a:off x="10462796" y="6026512"/>
            <a:ext cx="1341909" cy="570071"/>
          </a:xfrm>
          <a:prstGeom prst="rect">
            <a:avLst/>
          </a:prstGeom>
        </p:spPr>
      </p:pic>
    </p:spTree>
    <p:extLst>
      <p:ext uri="{BB962C8B-B14F-4D97-AF65-F5344CB8AC3E}">
        <p14:creationId xmlns:p14="http://schemas.microsoft.com/office/powerpoint/2010/main" val="360804574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hyperlink" Target="https://www.mentimeter.com/app/r/6d87c0b040eb37bf30618b87981973c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1.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adcet.edu.au/resource/11201/disability-inclusion-ephe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mentimeter.com/app/r/6d87c0b040eb37bf30618b87981973c0"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mentimeter.com/app/r/6d87c0b040eb37bf30618b87981973c0"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ntimeter.com/app/r/6d87c0b040eb37bf30618b87981973c0"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8" Type="http://schemas.openxmlformats.org/officeDocument/2006/relationships/hyperlink" Target="https://www.facebook.com/ADCETAustralia/" TargetMode="External"/><Relationship Id="rId13" Type="http://schemas.openxmlformats.org/officeDocument/2006/relationships/image" Target="../media/image51.svg"/><Relationship Id="rId3" Type="http://schemas.openxmlformats.org/officeDocument/2006/relationships/hyperlink" Target="https://twitter.com/adcet_edu_au" TargetMode="External"/><Relationship Id="rId7" Type="http://schemas.openxmlformats.org/officeDocument/2006/relationships/image" Target="../media/image48.png"/><Relationship Id="rId12"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linkedin.com/company/australian-disability-clearinghouse-on-education-and-training" TargetMode="External"/><Relationship Id="rId11" Type="http://schemas.openxmlformats.org/officeDocument/2006/relationships/hyperlink" Target="http://www.adcet.edu.au/" TargetMode="External"/><Relationship Id="rId5" Type="http://schemas.microsoft.com/office/2007/relationships/hdphoto" Target="../media/hdphoto1.wdp"/><Relationship Id="rId15" Type="http://schemas.openxmlformats.org/officeDocument/2006/relationships/image" Target="../media/image53.svg"/><Relationship Id="rId10" Type="http://schemas.openxmlformats.org/officeDocument/2006/relationships/hyperlink" Target="mailto:admin@adcet.edu.au" TargetMode="External"/><Relationship Id="rId4" Type="http://schemas.openxmlformats.org/officeDocument/2006/relationships/image" Target="../media/image47.png"/><Relationship Id="rId9" Type="http://schemas.openxmlformats.org/officeDocument/2006/relationships/image" Target="../media/image49.png"/><Relationship Id="rId1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hyperlink" Target="https://www.ncsehe.edu.au/ncsehe-briefing-note-equity-student-participation-australian-higher-education-2014-2019/"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qilt.edu.au/surveys/graduate-outcomes-survey-(gos)" TargetMode="External"/><Relationship Id="rId5" Type="http://schemas.openxmlformats.org/officeDocument/2006/relationships/hyperlink" Target="https://www.nationalskillscommission.gov.au/sites/default/files/2022-03/2021%20State%20of%20Australia%27s%20Skills_0.pdf" TargetMode="External"/><Relationship Id="rId4" Type="http://schemas.openxmlformats.org/officeDocument/2006/relationships/hyperlink" Target="https://www.dese.gov.au/higher-education-statistics/student-data/selected-higher-education-statistics-2020-student-data-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hyperlink" Target="https://www.mentimeter.com/app/r/6d87c0b040eb37bf30618b87981973c0"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mentimeter.com/app/r/6d87c0b040eb37bf30618b87981973c0"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image" Target="../media/image28.svg"/><Relationship Id="rId1" Type="http://schemas.openxmlformats.org/officeDocument/2006/relationships/slideLayout" Target="../slideLayouts/slideLayout9.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PHEA Conference 2022 logo which says 'Strength through diversity: the future of Higher Education equity, diversity and inclusion'. 27 - 30 November, Ngunnawal Country, Canberra, ACT.">
            <a:extLst>
              <a:ext uri="{FF2B5EF4-FFF2-40B4-BE49-F238E27FC236}">
                <a16:creationId xmlns:a16="http://schemas.microsoft.com/office/drawing/2014/main" id="{5D9C0658-D44A-6C4D-1847-C916BA8AC3E6}"/>
              </a:ext>
            </a:extLst>
          </p:cNvPr>
          <p:cNvPicPr>
            <a:picLocks noChangeAspect="1"/>
          </p:cNvPicPr>
          <p:nvPr/>
        </p:nvPicPr>
        <p:blipFill>
          <a:blip r:embed="rId3"/>
          <a:stretch>
            <a:fillRect/>
          </a:stretch>
        </p:blipFill>
        <p:spPr>
          <a:xfrm>
            <a:off x="4651101" y="948810"/>
            <a:ext cx="2682760" cy="1353452"/>
          </a:xfrm>
          <a:prstGeom prst="rect">
            <a:avLst/>
          </a:prstGeom>
        </p:spPr>
      </p:pic>
      <p:sp>
        <p:nvSpPr>
          <p:cNvPr id="4" name="Title 3">
            <a:extLst>
              <a:ext uri="{FF2B5EF4-FFF2-40B4-BE49-F238E27FC236}">
                <a16:creationId xmlns:a16="http://schemas.microsoft.com/office/drawing/2014/main" id="{F5F10144-0490-3C40-173C-3ADAF68E8924}"/>
              </a:ext>
            </a:extLst>
          </p:cNvPr>
          <p:cNvSpPr>
            <a:spLocks noGrp="1"/>
          </p:cNvSpPr>
          <p:nvPr>
            <p:ph type="title"/>
          </p:nvPr>
        </p:nvSpPr>
        <p:spPr>
          <a:xfrm>
            <a:off x="838200" y="2587311"/>
            <a:ext cx="10515600" cy="1325563"/>
          </a:xfrm>
        </p:spPr>
        <p:txBody>
          <a:bodyPr/>
          <a:lstStyle/>
          <a:p>
            <a:r>
              <a:rPr lang="en-AU" sz="4000" dirty="0">
                <a:latin typeface="Lato"/>
                <a:ea typeface="Lato"/>
                <a:cs typeface="Lato"/>
              </a:rPr>
              <a:t>Disability inclusion in a post-COVID world</a:t>
            </a:r>
            <a:endParaRPr lang="en-AU" sz="4000" dirty="0"/>
          </a:p>
        </p:txBody>
      </p:sp>
      <p:sp>
        <p:nvSpPr>
          <p:cNvPr id="5" name="Subtitle 4">
            <a:extLst>
              <a:ext uri="{FF2B5EF4-FFF2-40B4-BE49-F238E27FC236}">
                <a16:creationId xmlns:a16="http://schemas.microsoft.com/office/drawing/2014/main" id="{FB4199A6-E8A4-4191-ED61-402F439A9C57}"/>
              </a:ext>
            </a:extLst>
          </p:cNvPr>
          <p:cNvSpPr>
            <a:spLocks noGrp="1"/>
          </p:cNvSpPr>
          <p:nvPr>
            <p:ph type="subTitle" idx="1"/>
          </p:nvPr>
        </p:nvSpPr>
        <p:spPr/>
        <p:txBody>
          <a:bodyPr vert="horz" lIns="91440" tIns="45720" rIns="91440" bIns="45720" rtlCol="0" anchor="t">
            <a:normAutofit fontScale="55000" lnSpcReduction="20000"/>
          </a:bodyPr>
          <a:lstStyle/>
          <a:p>
            <a:r>
              <a:rPr lang="en-AU" sz="4600" dirty="0">
                <a:solidFill>
                  <a:schemeClr val="tx1"/>
                </a:solidFill>
                <a:latin typeface="Lato"/>
                <a:ea typeface="Lato"/>
                <a:cs typeface="Lato"/>
              </a:rPr>
              <a:t>Australian Disability Clearinghouse on Education and Training (ADCET)</a:t>
            </a:r>
          </a:p>
          <a:p>
            <a:endParaRPr lang="en-AU" sz="2800" dirty="0">
              <a:solidFill>
                <a:schemeClr val="tx1"/>
              </a:solidFill>
              <a:latin typeface="Lato"/>
              <a:ea typeface="Lato"/>
              <a:cs typeface="Lato"/>
            </a:endParaRPr>
          </a:p>
          <a:p>
            <a:r>
              <a:rPr lang="en-AU" sz="2800" dirty="0">
                <a:solidFill>
                  <a:srgbClr val="003368"/>
                </a:solidFill>
                <a:latin typeface="Lato"/>
                <a:ea typeface="Lato"/>
                <a:cs typeface="Lato"/>
              </a:rPr>
              <a:t>Presented by</a:t>
            </a:r>
          </a:p>
          <a:p>
            <a:r>
              <a:rPr lang="en-AU" sz="2800" dirty="0">
                <a:solidFill>
                  <a:srgbClr val="003368"/>
                </a:solidFill>
                <a:latin typeface="Lato"/>
                <a:ea typeface="Lato"/>
                <a:cs typeface="Lato"/>
              </a:rPr>
              <a:t>Darlene McLennan, Manager &amp; Gabrielle O’Brien, Senior Project Officer</a:t>
            </a:r>
            <a:endParaRPr lang="en-AU" sz="2800" dirty="0">
              <a:solidFill>
                <a:srgbClr val="003368"/>
              </a:solidFill>
            </a:endParaRPr>
          </a:p>
        </p:txBody>
      </p:sp>
    </p:spTree>
    <p:extLst>
      <p:ext uri="{BB962C8B-B14F-4D97-AF65-F5344CB8AC3E}">
        <p14:creationId xmlns:p14="http://schemas.microsoft.com/office/powerpoint/2010/main" val="214102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A2F7-0358-693C-2043-7A1B02B09F6E}"/>
              </a:ext>
            </a:extLst>
          </p:cNvPr>
          <p:cNvSpPr>
            <a:spLocks noGrp="1"/>
          </p:cNvSpPr>
          <p:nvPr>
            <p:ph type="title"/>
          </p:nvPr>
        </p:nvSpPr>
        <p:spPr>
          <a:xfrm>
            <a:off x="525133" y="248490"/>
            <a:ext cx="8325465" cy="977900"/>
          </a:xfrm>
        </p:spPr>
        <p:txBody>
          <a:bodyPr/>
          <a:lstStyle/>
          <a:p>
            <a:r>
              <a:rPr lang="en-AU"/>
              <a:t>What we know</a:t>
            </a:r>
          </a:p>
        </p:txBody>
      </p:sp>
      <p:sp>
        <p:nvSpPr>
          <p:cNvPr id="3" name="Content Placeholder 2">
            <a:extLst>
              <a:ext uri="{FF2B5EF4-FFF2-40B4-BE49-F238E27FC236}">
                <a16:creationId xmlns:a16="http://schemas.microsoft.com/office/drawing/2014/main" id="{46C89A55-C704-EF72-2262-740BF2A66F1F}"/>
              </a:ext>
            </a:extLst>
          </p:cNvPr>
          <p:cNvSpPr>
            <a:spLocks noGrp="1"/>
          </p:cNvSpPr>
          <p:nvPr>
            <p:ph idx="1"/>
          </p:nvPr>
        </p:nvSpPr>
        <p:spPr>
          <a:xfrm>
            <a:off x="628650" y="1295402"/>
            <a:ext cx="10864412" cy="5089632"/>
          </a:xfrm>
        </p:spPr>
        <p:txBody>
          <a:bodyPr/>
          <a:lstStyle/>
          <a:p>
            <a:r>
              <a:rPr lang="en-AU" sz="2400"/>
              <a:t>SWD are fastest growing equity group (NCSEHE, 2019)</a:t>
            </a:r>
          </a:p>
          <a:p>
            <a:r>
              <a:rPr lang="en-AU" sz="2400"/>
              <a:t>Current participation for domestic SWD 7.44% (4.51% in 2010) (DE, 2021)</a:t>
            </a:r>
          </a:p>
          <a:p>
            <a:r>
              <a:rPr lang="en-AU" sz="2400"/>
              <a:t>Retention rate and success rates are lower (DE, 2021)</a:t>
            </a:r>
          </a:p>
          <a:p>
            <a:r>
              <a:rPr lang="en-AU" sz="2400">
                <a:effectLst/>
                <a:ea typeface="Calibri" panose="020F0502020204030204" pitchFamily="34" charset="0"/>
              </a:rPr>
              <a:t>Only 17% of SWD aged 20+ have a bachelor’s degree or higher compared with 35% of those without disability (AIHW, 2022) </a:t>
            </a:r>
            <a:endParaRPr lang="en-AU" sz="2400"/>
          </a:p>
          <a:p>
            <a:r>
              <a:rPr lang="en-AU" sz="2400"/>
              <a:t>Graduate outcomes are lower (employment rate is 57.7% with disability vs 70% without disability (QILT, 2021)</a:t>
            </a:r>
          </a:p>
          <a:p>
            <a:pPr>
              <a:lnSpc>
                <a:spcPct val="107000"/>
              </a:lnSpc>
              <a:spcAft>
                <a:spcPts val="800"/>
              </a:spcAft>
            </a:pPr>
            <a:r>
              <a:rPr lang="en-AU" sz="2400">
                <a:effectLst/>
                <a:ea typeface="DengXian" panose="02010600030101010101" pitchFamily="2" charset="-122"/>
                <a:cs typeface="Arial" panose="020B0604020202020204" pitchFamily="34" charset="0"/>
              </a:rPr>
              <a:t>9 in 10 new jobs are projected to require post-school qualifications (NSC, 2021).</a:t>
            </a:r>
            <a:endParaRPr lang="en-AU" sz="2400"/>
          </a:p>
          <a:p>
            <a:endParaRPr lang="en-AU"/>
          </a:p>
        </p:txBody>
      </p:sp>
    </p:spTree>
    <p:extLst>
      <p:ext uri="{BB962C8B-B14F-4D97-AF65-F5344CB8AC3E}">
        <p14:creationId xmlns:p14="http://schemas.microsoft.com/office/powerpoint/2010/main" val="264847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B63D-F85C-32D9-7473-C942FFC4B03A}"/>
              </a:ext>
            </a:extLst>
          </p:cNvPr>
          <p:cNvSpPr>
            <a:spLocks noGrp="1"/>
          </p:cNvSpPr>
          <p:nvPr>
            <p:ph type="title"/>
          </p:nvPr>
        </p:nvSpPr>
        <p:spPr/>
        <p:txBody>
          <a:bodyPr/>
          <a:lstStyle/>
          <a:p>
            <a:r>
              <a:rPr lang="en-US" err="1">
                <a:latin typeface="Lato Medium"/>
                <a:ea typeface="Lato Medium"/>
                <a:cs typeface="Lato Medium"/>
              </a:rPr>
              <a:t>Mentimeter</a:t>
            </a:r>
            <a:r>
              <a:rPr lang="en-US">
                <a:latin typeface="Lato Medium"/>
                <a:ea typeface="Lato Medium"/>
                <a:cs typeface="Lato Medium"/>
              </a:rPr>
              <a:t> poll – Question 3</a:t>
            </a:r>
            <a:endParaRPr lang="en-US"/>
          </a:p>
        </p:txBody>
      </p:sp>
      <p:sp>
        <p:nvSpPr>
          <p:cNvPr id="4" name="Footer Placeholder 3">
            <a:extLst>
              <a:ext uri="{FF2B5EF4-FFF2-40B4-BE49-F238E27FC236}">
                <a16:creationId xmlns:a16="http://schemas.microsoft.com/office/drawing/2014/main" id="{7F3BE408-E89C-988D-7281-9EAF6F42B302}"/>
              </a:ext>
            </a:extLst>
          </p:cNvPr>
          <p:cNvSpPr>
            <a:spLocks noGrp="1"/>
          </p:cNvSpPr>
          <p:nvPr>
            <p:ph type="ftr" sz="quarter" idx="11"/>
          </p:nvPr>
        </p:nvSpPr>
        <p:spPr/>
        <p:txBody>
          <a:bodyPr/>
          <a:lstStyle/>
          <a:p>
            <a:endParaRPr lang="en-AU"/>
          </a:p>
        </p:txBody>
      </p:sp>
      <p:sp>
        <p:nvSpPr>
          <p:cNvPr id="5" name="TextBox 4">
            <a:extLst>
              <a:ext uri="{FF2B5EF4-FFF2-40B4-BE49-F238E27FC236}">
                <a16:creationId xmlns:a16="http://schemas.microsoft.com/office/drawing/2014/main" id="{D87F24CF-AFE6-EDBF-38D5-4FB113DD852B}"/>
              </a:ext>
            </a:extLst>
          </p:cNvPr>
          <p:cNvSpPr txBox="1"/>
          <p:nvPr/>
        </p:nvSpPr>
        <p:spPr>
          <a:xfrm>
            <a:off x="1042219" y="2246052"/>
            <a:ext cx="955335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3. Rank your </a:t>
            </a:r>
            <a:r>
              <a:rPr lang="en-US" sz="3200" err="1">
                <a:cs typeface="Calibri"/>
              </a:rPr>
              <a:t>uni's</a:t>
            </a:r>
            <a:r>
              <a:rPr lang="en-US" sz="3200">
                <a:cs typeface="Calibri"/>
              </a:rPr>
              <a:t> disability inclusion from 1 to 5</a:t>
            </a:r>
          </a:p>
          <a:p>
            <a:endParaRPr lang="en-US" sz="3200">
              <a:cs typeface="Calibri"/>
            </a:endParaRPr>
          </a:p>
          <a:p>
            <a:r>
              <a:rPr lang="en-US" sz="3200">
                <a:cs typeface="Calibri"/>
              </a:rPr>
              <a:t>(1 being the lowest)</a:t>
            </a:r>
          </a:p>
          <a:p>
            <a:endParaRPr lang="en-US" sz="3200">
              <a:cs typeface="Calibri"/>
            </a:endParaRPr>
          </a:p>
          <a:p>
            <a:endParaRPr lang="en-US" sz="3200">
              <a:cs typeface="Calibri"/>
            </a:endParaRPr>
          </a:p>
          <a:p>
            <a:endParaRPr lang="en-US" sz="3200">
              <a:cs typeface="Calibri"/>
            </a:endParaRPr>
          </a:p>
          <a:p>
            <a:endParaRPr lang="en-US" sz="3200">
              <a:cs typeface="Calibri"/>
            </a:endParaRPr>
          </a:p>
        </p:txBody>
      </p:sp>
      <p:grpSp>
        <p:nvGrpSpPr>
          <p:cNvPr id="8" name="Group 7" descr="picture of 5 star rating icon">
            <a:extLst>
              <a:ext uri="{FF2B5EF4-FFF2-40B4-BE49-F238E27FC236}">
                <a16:creationId xmlns:a16="http://schemas.microsoft.com/office/drawing/2014/main" id="{90008452-FFE2-650F-57D9-1F986077C4F9}"/>
              </a:ext>
            </a:extLst>
          </p:cNvPr>
          <p:cNvGrpSpPr/>
          <p:nvPr/>
        </p:nvGrpSpPr>
        <p:grpSpPr>
          <a:xfrm>
            <a:off x="3948546" y="3747749"/>
            <a:ext cx="3514344" cy="1956816"/>
            <a:chOff x="5638800" y="2971800"/>
            <a:chExt cx="1486677" cy="914400"/>
          </a:xfrm>
          <a:solidFill>
            <a:schemeClr val="tx2">
              <a:lumMod val="75000"/>
            </a:schemeClr>
          </a:solidFill>
        </p:grpSpPr>
        <p:pic>
          <p:nvPicPr>
            <p:cNvPr id="6" name="Graphic 5" descr="Rating Star with solid fill">
              <a:extLst>
                <a:ext uri="{FF2B5EF4-FFF2-40B4-BE49-F238E27FC236}">
                  <a16:creationId xmlns:a16="http://schemas.microsoft.com/office/drawing/2014/main" id="{690AF673-7C8E-8290-649B-EB625B9F6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7" name="Graphic 6" descr="Rating Star with solid fill">
              <a:extLst>
                <a:ext uri="{FF2B5EF4-FFF2-40B4-BE49-F238E27FC236}">
                  <a16:creationId xmlns:a16="http://schemas.microsoft.com/office/drawing/2014/main" id="{5963FD24-534F-D223-A1C4-B1D4E6CB7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1077" y="2971800"/>
              <a:ext cx="914400" cy="914400"/>
            </a:xfrm>
            <a:prstGeom prst="rect">
              <a:avLst/>
            </a:prstGeom>
          </p:spPr>
        </p:pic>
      </p:grpSp>
      <p:sp>
        <p:nvSpPr>
          <p:cNvPr id="3" name="TextBox 2">
            <a:extLst>
              <a:ext uri="{FF2B5EF4-FFF2-40B4-BE49-F238E27FC236}">
                <a16:creationId xmlns:a16="http://schemas.microsoft.com/office/drawing/2014/main" id="{C125671D-D9D9-7BAF-D88E-BB7913F10B6F}"/>
              </a:ext>
            </a:extLst>
          </p:cNvPr>
          <p:cNvSpPr txBox="1"/>
          <p:nvPr/>
        </p:nvSpPr>
        <p:spPr>
          <a:xfrm>
            <a:off x="900546" y="5821279"/>
            <a:ext cx="6096000" cy="369332"/>
          </a:xfrm>
          <a:prstGeom prst="rect">
            <a:avLst/>
          </a:prstGeom>
          <a:noFill/>
        </p:spPr>
        <p:txBody>
          <a:bodyPr wrap="square">
            <a:spAutoFit/>
          </a:bodyPr>
          <a:lstStyle/>
          <a:p>
            <a:r>
              <a:rPr lang="en-AU" err="1">
                <a:hlinkClick r:id="rId4"/>
              </a:rPr>
              <a:t>Mentimeter</a:t>
            </a:r>
            <a:r>
              <a:rPr lang="en-AU">
                <a:hlinkClick r:id="rId4"/>
              </a:rPr>
              <a:t> results</a:t>
            </a:r>
            <a:endParaRPr lang="en-AU"/>
          </a:p>
        </p:txBody>
      </p:sp>
      <p:sp>
        <p:nvSpPr>
          <p:cNvPr id="11" name="TextBox 10">
            <a:extLst>
              <a:ext uri="{FF2B5EF4-FFF2-40B4-BE49-F238E27FC236}">
                <a16:creationId xmlns:a16="http://schemas.microsoft.com/office/drawing/2014/main" id="{94FF980D-AC63-2D90-4B60-962496EFB368}"/>
              </a:ext>
            </a:extLst>
          </p:cNvPr>
          <p:cNvSpPr txBox="1"/>
          <p:nvPr/>
        </p:nvSpPr>
        <p:spPr>
          <a:xfrm>
            <a:off x="521109" y="1068250"/>
            <a:ext cx="10815484" cy="338554"/>
          </a:xfrm>
          <a:prstGeom prst="rect">
            <a:avLst/>
          </a:prstGeom>
          <a:noFill/>
        </p:spPr>
        <p:txBody>
          <a:bodyPr wrap="square" lIns="91440" tIns="45720" rIns="91440" bIns="45720" anchor="t">
            <a:spAutoFit/>
          </a:bodyPr>
          <a:lstStyle/>
          <a:p>
            <a:r>
              <a:rPr lang="en-US" sz="1600">
                <a:cs typeface="Calibri"/>
              </a:rPr>
              <a:t>Go to </a:t>
            </a:r>
            <a:r>
              <a:rPr lang="en-US" sz="1600" b="1">
                <a:cs typeface="Calibri"/>
              </a:rPr>
              <a:t>Menti.com </a:t>
            </a:r>
            <a:r>
              <a:rPr lang="en-US" sz="1600">
                <a:cs typeface="Calibri"/>
              </a:rPr>
              <a:t>or click </a:t>
            </a:r>
            <a:r>
              <a:rPr lang="en-US" sz="1600" b="1">
                <a:cs typeface="Calibri"/>
              </a:rPr>
              <a:t>QR code  </a:t>
            </a:r>
            <a:r>
              <a:rPr lang="en-US" sz="1600">
                <a:cs typeface="Calibri"/>
              </a:rPr>
              <a:t>Use the code </a:t>
            </a:r>
            <a:r>
              <a:rPr lang="en-US" sz="1600" b="1">
                <a:ea typeface="+mn-lt"/>
                <a:cs typeface="+mn-lt"/>
              </a:rPr>
              <a:t>4660 5044</a:t>
            </a:r>
            <a:endParaRPr lang="en-US" sz="1600" b="1">
              <a:cs typeface="Calibri"/>
            </a:endParaRPr>
          </a:p>
        </p:txBody>
      </p:sp>
      <p:pic>
        <p:nvPicPr>
          <p:cNvPr id="3074" name="Picture 2" descr="How many stars would you giver your organisation for disability inclusion (5 being highest)? 19 respondents answers with 13 rating 3 starts, 5 rating at 2 stars and 1 rating at 1 star.">
            <a:extLst>
              <a:ext uri="{FF2B5EF4-FFF2-40B4-BE49-F238E27FC236}">
                <a16:creationId xmlns:a16="http://schemas.microsoft.com/office/drawing/2014/main" id="{5A59ED81-6279-C8F2-EF5E-C965C8FCE9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4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a carrot">
            <a:extLst>
              <a:ext uri="{FF2B5EF4-FFF2-40B4-BE49-F238E27FC236}">
                <a16:creationId xmlns:a16="http://schemas.microsoft.com/office/drawing/2014/main" id="{B684CC79-785A-03E5-B8A5-8127C24D9D74}"/>
              </a:ext>
            </a:extLst>
          </p:cNvPr>
          <p:cNvPicPr>
            <a:picLocks noChangeAspect="1"/>
          </p:cNvPicPr>
          <p:nvPr/>
        </p:nvPicPr>
        <p:blipFill rotWithShape="1">
          <a:blip r:embed="rId3"/>
          <a:srcRect l="9001" r="65909" b="6511"/>
          <a:stretch/>
        </p:blipFill>
        <p:spPr>
          <a:xfrm>
            <a:off x="5645402" y="1764850"/>
            <a:ext cx="1583913" cy="4238984"/>
          </a:xfrm>
          <a:prstGeom prst="rect">
            <a:avLst/>
          </a:prstGeom>
        </p:spPr>
      </p:pic>
      <p:sp>
        <p:nvSpPr>
          <p:cNvPr id="2" name="Title 1">
            <a:extLst>
              <a:ext uri="{FF2B5EF4-FFF2-40B4-BE49-F238E27FC236}">
                <a16:creationId xmlns:a16="http://schemas.microsoft.com/office/drawing/2014/main" id="{A5A3264A-727F-B954-6089-47A286163738}"/>
              </a:ext>
            </a:extLst>
          </p:cNvPr>
          <p:cNvSpPr>
            <a:spLocks noGrp="1"/>
          </p:cNvSpPr>
          <p:nvPr>
            <p:ph type="title"/>
          </p:nvPr>
        </p:nvSpPr>
        <p:spPr>
          <a:xfrm>
            <a:off x="838200" y="365126"/>
            <a:ext cx="8325465" cy="739056"/>
          </a:xfrm>
        </p:spPr>
        <p:txBody>
          <a:bodyPr/>
          <a:lstStyle/>
          <a:p>
            <a:r>
              <a:rPr lang="en-AU"/>
              <a:t>Drivers (carrots vs sticks)</a:t>
            </a:r>
          </a:p>
        </p:txBody>
      </p:sp>
      <p:sp>
        <p:nvSpPr>
          <p:cNvPr id="3" name="Content Placeholder 2">
            <a:extLst>
              <a:ext uri="{FF2B5EF4-FFF2-40B4-BE49-F238E27FC236}">
                <a16:creationId xmlns:a16="http://schemas.microsoft.com/office/drawing/2014/main" id="{4808411E-5174-78D8-3F7E-3578B51064A3}"/>
              </a:ext>
            </a:extLst>
          </p:cNvPr>
          <p:cNvSpPr>
            <a:spLocks noGrp="1"/>
          </p:cNvSpPr>
          <p:nvPr>
            <p:ph idx="1"/>
          </p:nvPr>
        </p:nvSpPr>
        <p:spPr>
          <a:xfrm>
            <a:off x="1080469" y="1460732"/>
            <a:ext cx="5435600" cy="4992606"/>
          </a:xfrm>
        </p:spPr>
        <p:txBody>
          <a:bodyPr>
            <a:normAutofit/>
          </a:bodyPr>
          <a:lstStyle/>
          <a:p>
            <a:pPr fontAlgn="base"/>
            <a:r>
              <a:rPr lang="en-US">
                <a:latin typeface="Calibri" panose="020F0502020204030204" pitchFamily="34" charset="0"/>
              </a:rPr>
              <a:t>New Government reform agenda</a:t>
            </a:r>
          </a:p>
          <a:p>
            <a:pPr algn="l" rtl="0" fontAlgn="base">
              <a:buFont typeface="Arial" panose="020B0604020202020204" pitchFamily="34" charset="0"/>
              <a:buChar char="•"/>
            </a:pPr>
            <a:r>
              <a:rPr lang="en-US" b="0" i="0">
                <a:effectLst/>
                <a:latin typeface="Calibri" panose="020F0502020204030204" pitchFamily="34" charset="0"/>
              </a:rPr>
              <a:t>Australia’s National Disability Strategy 2021 – 2031  </a:t>
            </a:r>
          </a:p>
          <a:p>
            <a:pPr algn="l" rtl="0" fontAlgn="base">
              <a:buFont typeface="Arial" panose="020B0604020202020204" pitchFamily="34" charset="0"/>
              <a:buChar char="•"/>
            </a:pPr>
            <a:r>
              <a:rPr lang="en-US" b="0" i="0">
                <a:effectLst/>
                <a:latin typeface="Calibri" panose="020F0502020204030204" pitchFamily="34" charset="0"/>
              </a:rPr>
              <a:t>Relevant legislation</a:t>
            </a:r>
          </a:p>
          <a:p>
            <a:pPr algn="l" rtl="0" fontAlgn="base">
              <a:buFont typeface="Arial" panose="020B0604020202020204" pitchFamily="34" charset="0"/>
              <a:buChar char="•"/>
            </a:pPr>
            <a:r>
              <a:rPr lang="en-US" b="0" i="0">
                <a:effectLst/>
                <a:latin typeface="Calibri" panose="020F0502020204030204" pitchFamily="34" charset="0"/>
              </a:rPr>
              <a:t>Higher Education Disability Support Program</a:t>
            </a:r>
          </a:p>
          <a:p>
            <a:pPr algn="l" rtl="0" fontAlgn="base">
              <a:buFont typeface="Arial" panose="020B0604020202020204" pitchFamily="34" charset="0"/>
              <a:buChar char="•"/>
            </a:pPr>
            <a:r>
              <a:rPr lang="en-US">
                <a:latin typeface="Calibri" panose="020F0502020204030204" pitchFamily="34" charset="0"/>
              </a:rPr>
              <a:t>Discrimination and risk</a:t>
            </a:r>
            <a:endParaRPr lang="en-US" b="0" i="0">
              <a:effectLst/>
              <a:latin typeface="Calibri" panose="020F0502020204030204" pitchFamily="34" charset="0"/>
            </a:endParaRPr>
          </a:p>
          <a:p>
            <a:pPr algn="l" rtl="0" fontAlgn="base">
              <a:buFont typeface="Arial" panose="020B0604020202020204" pitchFamily="34" charset="0"/>
              <a:buChar char="•"/>
            </a:pPr>
            <a:r>
              <a:rPr lang="en-US" b="0" i="0">
                <a:effectLst/>
                <a:latin typeface="Calibri" panose="020F0502020204030204" pitchFamily="34" charset="0"/>
              </a:rPr>
              <a:t>Job Ready Graduates Package</a:t>
            </a:r>
          </a:p>
          <a:p>
            <a:pPr algn="l" rtl="0" fontAlgn="base">
              <a:buFont typeface="Arial" panose="020B0604020202020204" pitchFamily="34" charset="0"/>
              <a:buChar char="•"/>
            </a:pPr>
            <a:r>
              <a:rPr lang="en-US">
                <a:latin typeface="Calibri" panose="020F0502020204030204" pitchFamily="34" charset="0"/>
              </a:rPr>
              <a:t>P</a:t>
            </a:r>
            <a:r>
              <a:rPr lang="en-US" b="0" i="0">
                <a:effectLst/>
                <a:latin typeface="Calibri" panose="020F0502020204030204" pitchFamily="34" charset="0"/>
              </a:rPr>
              <a:t>erformance-based funding</a:t>
            </a:r>
          </a:p>
          <a:p>
            <a:pPr algn="l" rtl="0" fontAlgn="base">
              <a:buFont typeface="Arial" panose="020B0604020202020204" pitchFamily="34" charset="0"/>
              <a:buChar char="•"/>
            </a:pPr>
            <a:r>
              <a:rPr lang="en-US">
                <a:latin typeface="Calibri" panose="020F0502020204030204" pitchFamily="34" charset="0"/>
              </a:rPr>
              <a:t>Royal Commission</a:t>
            </a:r>
          </a:p>
          <a:p>
            <a:pPr algn="l" rtl="0" fontAlgn="base">
              <a:buFont typeface="Arial" panose="020B0604020202020204" pitchFamily="34" charset="0"/>
              <a:buChar char="•"/>
            </a:pPr>
            <a:endParaRPr lang="en-US" b="0" i="0">
              <a:solidFill>
                <a:srgbClr val="000000"/>
              </a:solidFill>
              <a:effectLst/>
              <a:latin typeface="Calibri" panose="020F0502020204030204" pitchFamily="34" charset="0"/>
            </a:endParaRPr>
          </a:p>
          <a:p>
            <a:endParaRPr lang="en-AU"/>
          </a:p>
        </p:txBody>
      </p:sp>
      <p:pic>
        <p:nvPicPr>
          <p:cNvPr id="7" name="Picture 6" descr="Picture of a stick">
            <a:extLst>
              <a:ext uri="{FF2B5EF4-FFF2-40B4-BE49-F238E27FC236}">
                <a16:creationId xmlns:a16="http://schemas.microsoft.com/office/drawing/2014/main" id="{463DD501-C7D1-CE04-3E8A-4AD8A1A8442C}"/>
              </a:ext>
            </a:extLst>
          </p:cNvPr>
          <p:cNvPicPr>
            <a:picLocks noChangeAspect="1"/>
          </p:cNvPicPr>
          <p:nvPr/>
        </p:nvPicPr>
        <p:blipFill rotWithShape="1">
          <a:blip r:embed="rId3"/>
          <a:srcRect l="65909" t="5317" r="13661" b="7945"/>
          <a:stretch/>
        </p:blipFill>
        <p:spPr>
          <a:xfrm>
            <a:off x="-274380" y="1104182"/>
            <a:ext cx="1447800" cy="4610100"/>
          </a:xfrm>
          <a:prstGeom prst="rect">
            <a:avLst/>
          </a:prstGeom>
        </p:spPr>
      </p:pic>
      <p:sp>
        <p:nvSpPr>
          <p:cNvPr id="8" name="Content Placeholder 2">
            <a:extLst>
              <a:ext uri="{FF2B5EF4-FFF2-40B4-BE49-F238E27FC236}">
                <a16:creationId xmlns:a16="http://schemas.microsoft.com/office/drawing/2014/main" id="{1626F7B8-8DC5-8400-239D-65F6DF7E3AA8}"/>
              </a:ext>
            </a:extLst>
          </p:cNvPr>
          <p:cNvSpPr txBox="1">
            <a:spLocks/>
          </p:cNvSpPr>
          <p:nvPr/>
        </p:nvSpPr>
        <p:spPr>
          <a:xfrm>
            <a:off x="7229315" y="1460732"/>
            <a:ext cx="5435600" cy="4289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a:solidFill>
                  <a:srgbClr val="003368"/>
                </a:solidFill>
                <a:latin typeface="Calibri" panose="020F0502020204030204" pitchFamily="34" charset="0"/>
              </a:rPr>
              <a:t>Social model of disability</a:t>
            </a:r>
          </a:p>
          <a:p>
            <a:pPr fontAlgn="base"/>
            <a:r>
              <a:rPr lang="en-US">
                <a:solidFill>
                  <a:srgbClr val="003368"/>
                </a:solidFill>
                <a:latin typeface="Calibri" panose="020F0502020204030204" pitchFamily="34" charset="0"/>
              </a:rPr>
              <a:t>WP and inclusion</a:t>
            </a:r>
          </a:p>
          <a:p>
            <a:pPr fontAlgn="base"/>
            <a:r>
              <a:rPr lang="en-US">
                <a:solidFill>
                  <a:srgbClr val="003368"/>
                </a:solidFill>
                <a:latin typeface="Calibri" panose="020F0502020204030204" pitchFamily="34" charset="0"/>
              </a:rPr>
              <a:t>Student retention = $$</a:t>
            </a:r>
          </a:p>
          <a:p>
            <a:pPr fontAlgn="base"/>
            <a:r>
              <a:rPr lang="en-US">
                <a:solidFill>
                  <a:srgbClr val="003368"/>
                </a:solidFill>
                <a:latin typeface="Calibri" panose="020F0502020204030204" pitchFamily="34" charset="0"/>
              </a:rPr>
              <a:t>Student success = reputation</a:t>
            </a:r>
          </a:p>
          <a:p>
            <a:pPr fontAlgn="base"/>
            <a:r>
              <a:rPr lang="en-US">
                <a:solidFill>
                  <a:srgbClr val="003368"/>
                </a:solidFill>
                <a:latin typeface="Calibri" panose="020F0502020204030204" pitchFamily="34" charset="0"/>
              </a:rPr>
              <a:t>Data </a:t>
            </a:r>
          </a:p>
          <a:p>
            <a:pPr fontAlgn="base"/>
            <a:r>
              <a:rPr lang="en-US">
                <a:solidFill>
                  <a:srgbClr val="003368"/>
                </a:solidFill>
                <a:latin typeface="Calibri" panose="020F0502020204030204" pitchFamily="34" charset="0"/>
              </a:rPr>
              <a:t>Diverse graduates needed</a:t>
            </a:r>
          </a:p>
          <a:p>
            <a:pPr fontAlgn="base"/>
            <a:r>
              <a:rPr lang="en-US">
                <a:solidFill>
                  <a:srgbClr val="003368"/>
                </a:solidFill>
                <a:latin typeface="Calibri" panose="020F0502020204030204" pitchFamily="34" charset="0"/>
              </a:rPr>
              <a:t>Skills shortages</a:t>
            </a:r>
          </a:p>
          <a:p>
            <a:pPr fontAlgn="base"/>
            <a:r>
              <a:rPr lang="en-US">
                <a:solidFill>
                  <a:srgbClr val="003368"/>
                </a:solidFill>
                <a:latin typeface="Calibri" panose="020F0502020204030204" pitchFamily="34" charset="0"/>
              </a:rPr>
              <a:t>Universal design benefits all</a:t>
            </a:r>
          </a:p>
          <a:p>
            <a:pPr fontAlgn="base"/>
            <a:endParaRPr lang="en-US">
              <a:solidFill>
                <a:srgbClr val="003368"/>
              </a:solidFill>
              <a:latin typeface="Calibri" panose="020F0502020204030204" pitchFamily="34" charset="0"/>
            </a:endParaRPr>
          </a:p>
          <a:p>
            <a:endParaRPr lang="en-AU">
              <a:solidFill>
                <a:srgbClr val="003368"/>
              </a:solidFill>
            </a:endParaRPr>
          </a:p>
        </p:txBody>
      </p:sp>
    </p:spTree>
    <p:extLst>
      <p:ext uri="{BB962C8B-B14F-4D97-AF65-F5344CB8AC3E}">
        <p14:creationId xmlns:p14="http://schemas.microsoft.com/office/powerpoint/2010/main" val="2563990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icture of a stick figure standing next to a wheel, caption 'you don't have to reinvent the wheel'">
            <a:extLst>
              <a:ext uri="{FF2B5EF4-FFF2-40B4-BE49-F238E27FC236}">
                <a16:creationId xmlns:a16="http://schemas.microsoft.com/office/drawing/2014/main" id="{6B24F273-5E10-331B-2F3C-EE08FA83F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0" y="1480658"/>
            <a:ext cx="3842777" cy="3548542"/>
          </a:xfrm>
          <a:prstGeom prst="rect">
            <a:avLst/>
          </a:prstGeom>
        </p:spPr>
      </p:pic>
      <p:sp>
        <p:nvSpPr>
          <p:cNvPr id="2" name="Title 1">
            <a:extLst>
              <a:ext uri="{FF2B5EF4-FFF2-40B4-BE49-F238E27FC236}">
                <a16:creationId xmlns:a16="http://schemas.microsoft.com/office/drawing/2014/main" id="{321E8BDE-F02E-95BF-EBBD-164B6EB39C87}"/>
              </a:ext>
            </a:extLst>
          </p:cNvPr>
          <p:cNvSpPr>
            <a:spLocks noGrp="1"/>
          </p:cNvSpPr>
          <p:nvPr>
            <p:ph type="title"/>
          </p:nvPr>
        </p:nvSpPr>
        <p:spPr>
          <a:xfrm>
            <a:off x="431800" y="183379"/>
            <a:ext cx="8731865" cy="849159"/>
          </a:xfrm>
        </p:spPr>
        <p:txBody>
          <a:bodyPr/>
          <a:lstStyle/>
          <a:p>
            <a:r>
              <a:rPr lang="en-AU"/>
              <a:t>Building a framework for inclusion</a:t>
            </a:r>
          </a:p>
        </p:txBody>
      </p:sp>
      <p:graphicFrame>
        <p:nvGraphicFramePr>
          <p:cNvPr id="5" name="Content Placeholder 4" descr="Smart Art graphic with the words 'Person with Disability' at centre and 4 balloons around it with the words in each - Strategy, Structural Barriers, Legislation, Culture">
            <a:extLst>
              <a:ext uri="{FF2B5EF4-FFF2-40B4-BE49-F238E27FC236}">
                <a16:creationId xmlns:a16="http://schemas.microsoft.com/office/drawing/2014/main" id="{9E1B05C7-D863-2EC0-7555-E3A641083D64}"/>
              </a:ext>
            </a:extLst>
          </p:cNvPr>
          <p:cNvGraphicFramePr>
            <a:graphicFrameLocks noGrp="1"/>
          </p:cNvGraphicFramePr>
          <p:nvPr>
            <p:ph idx="1"/>
            <p:extLst>
              <p:ext uri="{D42A27DB-BD31-4B8C-83A1-F6EECF244321}">
                <p14:modId xmlns:p14="http://schemas.microsoft.com/office/powerpoint/2010/main" val="2365372596"/>
              </p:ext>
            </p:extLst>
          </p:nvPr>
        </p:nvGraphicFramePr>
        <p:xfrm>
          <a:off x="3465985" y="1358185"/>
          <a:ext cx="8410556" cy="4274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9048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6624C-C2B3-3FBA-50D0-D73455A52BC1}"/>
              </a:ext>
            </a:extLst>
          </p:cNvPr>
          <p:cNvSpPr>
            <a:spLocks noGrp="1"/>
          </p:cNvSpPr>
          <p:nvPr>
            <p:ph type="title"/>
          </p:nvPr>
        </p:nvSpPr>
        <p:spPr>
          <a:xfrm>
            <a:off x="637032" y="365126"/>
            <a:ext cx="8325465" cy="984096"/>
          </a:xfrm>
        </p:spPr>
        <p:txBody>
          <a:bodyPr/>
          <a:lstStyle/>
          <a:p>
            <a:r>
              <a:rPr lang="en-AU"/>
              <a:t>Play along</a:t>
            </a:r>
          </a:p>
        </p:txBody>
      </p:sp>
      <p:sp>
        <p:nvSpPr>
          <p:cNvPr id="3" name="Content Placeholder 2">
            <a:extLst>
              <a:ext uri="{FF2B5EF4-FFF2-40B4-BE49-F238E27FC236}">
                <a16:creationId xmlns:a16="http://schemas.microsoft.com/office/drawing/2014/main" id="{C102E483-0DB8-DBFC-3691-49A19450D988}"/>
              </a:ext>
            </a:extLst>
          </p:cNvPr>
          <p:cNvSpPr>
            <a:spLocks noGrp="1"/>
          </p:cNvSpPr>
          <p:nvPr>
            <p:ph idx="1"/>
          </p:nvPr>
        </p:nvSpPr>
        <p:spPr>
          <a:xfrm>
            <a:off x="637032" y="1599248"/>
            <a:ext cx="5864352" cy="3818091"/>
          </a:xfrm>
        </p:spPr>
        <p:txBody>
          <a:bodyPr/>
          <a:lstStyle/>
          <a:p>
            <a:pPr marL="0" indent="0">
              <a:buNone/>
            </a:pPr>
            <a:r>
              <a:rPr lang="en-AU"/>
              <a:t>We have created a Disability Inclusion Inventory for the session – so people can mark areas that have been achieved or to consider actions to develop or review items within in the Disability Inclusion Framework. </a:t>
            </a:r>
          </a:p>
          <a:p>
            <a:pPr marL="0" indent="0">
              <a:buNone/>
            </a:pPr>
            <a:endParaRPr lang="en-AU"/>
          </a:p>
        </p:txBody>
      </p:sp>
      <p:pic>
        <p:nvPicPr>
          <p:cNvPr id="6" name="Picture 5" descr="Picture of checklist">
            <a:extLst>
              <a:ext uri="{FF2B5EF4-FFF2-40B4-BE49-F238E27FC236}">
                <a16:creationId xmlns:a16="http://schemas.microsoft.com/office/drawing/2014/main" id="{846A3D7A-58ED-5090-3D68-E9BC432A8FFA}"/>
              </a:ext>
            </a:extLst>
          </p:cNvPr>
          <p:cNvPicPr>
            <a:picLocks noChangeAspect="1"/>
          </p:cNvPicPr>
          <p:nvPr/>
        </p:nvPicPr>
        <p:blipFill>
          <a:blip r:embed="rId3"/>
          <a:stretch>
            <a:fillRect/>
          </a:stretch>
        </p:blipFill>
        <p:spPr>
          <a:xfrm rot="533624">
            <a:off x="7617286" y="518035"/>
            <a:ext cx="3508172" cy="4968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Arrow: Right 3" descr="Arrow pointing to checklist which is provided to participants">
            <a:extLst>
              <a:ext uri="{FF2B5EF4-FFF2-40B4-BE49-F238E27FC236}">
                <a16:creationId xmlns:a16="http://schemas.microsoft.com/office/drawing/2014/main" id="{929439A3-A5BF-0EDD-7CEE-2732C09B3CE7}"/>
              </a:ext>
            </a:extLst>
          </p:cNvPr>
          <p:cNvSpPr/>
          <p:nvPr/>
        </p:nvSpPr>
        <p:spPr>
          <a:xfrm>
            <a:off x="703526" y="4709751"/>
            <a:ext cx="5731363" cy="707588"/>
          </a:xfrm>
          <a:prstGeom prst="rightArrow">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FFF6CBDA-AED5-4663-22EB-03CA6F3D72D4}"/>
              </a:ext>
            </a:extLst>
          </p:cNvPr>
          <p:cNvSpPr txBox="1"/>
          <p:nvPr/>
        </p:nvSpPr>
        <p:spPr>
          <a:xfrm>
            <a:off x="637032" y="5747513"/>
            <a:ext cx="937564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hlinkClick r:id="rId4"/>
              </a:rPr>
              <a:t>www.adcet.edu.au/resource/11201/disability-inclusion-ephea</a:t>
            </a:r>
            <a:endParaRPr lang="en-US" sz="2400"/>
          </a:p>
        </p:txBody>
      </p:sp>
    </p:spTree>
    <p:extLst>
      <p:ext uri="{BB962C8B-B14F-4D97-AF65-F5344CB8AC3E}">
        <p14:creationId xmlns:p14="http://schemas.microsoft.com/office/powerpoint/2010/main" val="70761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8BDE-F02E-95BF-EBBD-164B6EB39C87}"/>
              </a:ext>
            </a:extLst>
          </p:cNvPr>
          <p:cNvSpPr>
            <a:spLocks noGrp="1"/>
          </p:cNvSpPr>
          <p:nvPr>
            <p:ph type="title"/>
          </p:nvPr>
        </p:nvSpPr>
        <p:spPr>
          <a:xfrm>
            <a:off x="431800" y="183379"/>
            <a:ext cx="8731865" cy="849159"/>
          </a:xfrm>
        </p:spPr>
        <p:txBody>
          <a:bodyPr>
            <a:normAutofit/>
          </a:bodyPr>
          <a:lstStyle/>
          <a:p>
            <a:r>
              <a:rPr lang="en-AU"/>
              <a:t>1. Person with disability</a:t>
            </a:r>
          </a:p>
        </p:txBody>
      </p:sp>
      <p:sp>
        <p:nvSpPr>
          <p:cNvPr id="8" name="Oval 7" descr="Oval with 'Person with Disability' written in centre">
            <a:extLst>
              <a:ext uri="{FF2B5EF4-FFF2-40B4-BE49-F238E27FC236}">
                <a16:creationId xmlns:a16="http://schemas.microsoft.com/office/drawing/2014/main" id="{AB986C53-DB89-D4E3-0EAA-0F9FA8747576}"/>
              </a:ext>
            </a:extLst>
          </p:cNvPr>
          <p:cNvSpPr/>
          <p:nvPr/>
        </p:nvSpPr>
        <p:spPr>
          <a:xfrm>
            <a:off x="312821" y="1197735"/>
            <a:ext cx="3374188" cy="1864411"/>
          </a:xfrm>
          <a:prstGeom prst="ellipse">
            <a:avLst/>
          </a:prstGeom>
          <a:solidFill>
            <a:schemeClr val="tx2"/>
          </a:solidFill>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3200" b="1">
                <a:solidFill>
                  <a:srgbClr val="003368"/>
                </a:solidFill>
              </a:rPr>
              <a:t>Person with disability</a:t>
            </a:r>
          </a:p>
        </p:txBody>
      </p:sp>
      <p:sp>
        <p:nvSpPr>
          <p:cNvPr id="3" name="TextBox 2">
            <a:extLst>
              <a:ext uri="{FF2B5EF4-FFF2-40B4-BE49-F238E27FC236}">
                <a16:creationId xmlns:a16="http://schemas.microsoft.com/office/drawing/2014/main" id="{69E772A2-385B-A921-340D-72804CB3D59C}"/>
              </a:ext>
            </a:extLst>
          </p:cNvPr>
          <p:cNvSpPr txBox="1"/>
          <p:nvPr/>
        </p:nvSpPr>
        <p:spPr>
          <a:xfrm>
            <a:off x="4158086" y="1197735"/>
            <a:ext cx="7265475" cy="1815882"/>
          </a:xfrm>
          <a:prstGeom prst="rect">
            <a:avLst/>
          </a:prstGeom>
          <a:noFill/>
        </p:spPr>
        <p:txBody>
          <a:bodyPr wrap="square" rtlCol="0">
            <a:spAutoFit/>
          </a:bodyPr>
          <a:lstStyle/>
          <a:p>
            <a:pPr marL="285750" indent="-285750">
              <a:buFont typeface="Arial" panose="020B0604020202020204" pitchFamily="34" charset="0"/>
              <a:buChar char="•"/>
            </a:pPr>
            <a:r>
              <a:rPr lang="en-AU" sz="2800">
                <a:solidFill>
                  <a:srgbClr val="003368"/>
                </a:solidFill>
              </a:rPr>
              <a:t>Person centred</a:t>
            </a:r>
          </a:p>
          <a:p>
            <a:pPr marL="285750" indent="-285750">
              <a:buFont typeface="Arial" panose="020B0604020202020204" pitchFamily="34" charset="0"/>
              <a:buChar char="•"/>
            </a:pPr>
            <a:r>
              <a:rPr lang="en-AU" sz="2800">
                <a:solidFill>
                  <a:srgbClr val="003368"/>
                </a:solidFill>
              </a:rPr>
              <a:t>Strengths-based</a:t>
            </a:r>
          </a:p>
          <a:p>
            <a:pPr marL="285750" indent="-285750">
              <a:buFont typeface="Arial" panose="020B0604020202020204" pitchFamily="34" charset="0"/>
              <a:buChar char="•"/>
            </a:pPr>
            <a:r>
              <a:rPr lang="en-AU" sz="2800">
                <a:solidFill>
                  <a:srgbClr val="003368"/>
                </a:solidFill>
              </a:rPr>
              <a:t>Prioritises lived experience in collaborations and decision-making</a:t>
            </a:r>
          </a:p>
        </p:txBody>
      </p:sp>
      <p:sp>
        <p:nvSpPr>
          <p:cNvPr id="4" name="TextBox 3">
            <a:extLst>
              <a:ext uri="{FF2B5EF4-FFF2-40B4-BE49-F238E27FC236}">
                <a16:creationId xmlns:a16="http://schemas.microsoft.com/office/drawing/2014/main" id="{49844956-E4F0-C962-E810-61A53F171348}"/>
              </a:ext>
            </a:extLst>
          </p:cNvPr>
          <p:cNvSpPr txBox="1"/>
          <p:nvPr/>
        </p:nvSpPr>
        <p:spPr>
          <a:xfrm>
            <a:off x="431800" y="3429000"/>
            <a:ext cx="11537287" cy="2585323"/>
          </a:xfrm>
          <a:prstGeom prst="rect">
            <a:avLst/>
          </a:prstGeom>
          <a:noFill/>
        </p:spPr>
        <p:txBody>
          <a:bodyPr wrap="square" rtlCol="0">
            <a:spAutoFit/>
          </a:bodyPr>
          <a:lstStyle/>
          <a:p>
            <a:r>
              <a:rPr lang="en-AU" sz="2400">
                <a:solidFill>
                  <a:srgbClr val="003368"/>
                </a:solidFill>
              </a:rPr>
              <a:t>Examples of ADCET resources for people with disability include:</a:t>
            </a:r>
          </a:p>
          <a:p>
            <a:pPr marL="285750" indent="-285750">
              <a:buFont typeface="Arial" panose="020B0604020202020204" pitchFamily="34" charset="0"/>
              <a:buChar char="•"/>
            </a:pPr>
            <a:r>
              <a:rPr lang="en-AU" sz="2400">
                <a:solidFill>
                  <a:srgbClr val="003368"/>
                </a:solidFill>
              </a:rPr>
              <a:t>Pre-planning information for students transitioning to tertiary education</a:t>
            </a:r>
          </a:p>
          <a:p>
            <a:pPr marL="285750" indent="-285750">
              <a:buFont typeface="Arial" panose="020B0604020202020204" pitchFamily="34" charset="0"/>
              <a:buChar char="•"/>
            </a:pPr>
            <a:r>
              <a:rPr lang="en-AU" sz="2400">
                <a:solidFill>
                  <a:srgbClr val="003368"/>
                </a:solidFill>
              </a:rPr>
              <a:t>Disclosure information for education and employment</a:t>
            </a:r>
          </a:p>
          <a:p>
            <a:pPr marL="285750" indent="-285750">
              <a:buFont typeface="Arial" panose="020B0604020202020204" pitchFamily="34" charset="0"/>
              <a:buChar char="•"/>
            </a:pPr>
            <a:r>
              <a:rPr lang="en-AU" sz="2400">
                <a:solidFill>
                  <a:srgbClr val="003368"/>
                </a:solidFill>
              </a:rPr>
              <a:t>Reasonable adjustments based on specific disabilities</a:t>
            </a:r>
          </a:p>
          <a:p>
            <a:pPr marL="285750" indent="-285750">
              <a:buFont typeface="Arial" panose="020B0604020202020204" pitchFamily="34" charset="0"/>
              <a:buChar char="•"/>
            </a:pPr>
            <a:r>
              <a:rPr lang="en-AU" sz="2400">
                <a:solidFill>
                  <a:srgbClr val="003368"/>
                </a:solidFill>
              </a:rPr>
              <a:t>Disability discrimination information for students and practitioners</a:t>
            </a:r>
          </a:p>
          <a:p>
            <a:pPr marL="285750" indent="-285750">
              <a:buFont typeface="Arial" panose="020B0604020202020204" pitchFamily="34" charset="0"/>
              <a:buChar char="•"/>
            </a:pPr>
            <a:r>
              <a:rPr lang="en-AU" sz="2400">
                <a:solidFill>
                  <a:srgbClr val="003368"/>
                </a:solidFill>
              </a:rPr>
              <a:t>Information about employment (USEP) including a career development hub coming soon</a:t>
            </a:r>
          </a:p>
          <a:p>
            <a:endParaRPr lang="en-AU"/>
          </a:p>
        </p:txBody>
      </p:sp>
    </p:spTree>
    <p:extLst>
      <p:ext uri="{BB962C8B-B14F-4D97-AF65-F5344CB8AC3E}">
        <p14:creationId xmlns:p14="http://schemas.microsoft.com/office/powerpoint/2010/main" val="4738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6983-D234-CCCD-FFB9-67527CE6E1DD}"/>
              </a:ext>
            </a:extLst>
          </p:cNvPr>
          <p:cNvSpPr>
            <a:spLocks noGrp="1"/>
          </p:cNvSpPr>
          <p:nvPr>
            <p:ph type="title"/>
          </p:nvPr>
        </p:nvSpPr>
        <p:spPr>
          <a:xfrm>
            <a:off x="521109" y="384791"/>
            <a:ext cx="10515600" cy="1101366"/>
          </a:xfrm>
        </p:spPr>
        <p:txBody>
          <a:bodyPr/>
          <a:lstStyle/>
          <a:p>
            <a:r>
              <a:rPr lang="en-US" err="1">
                <a:latin typeface="Lato Medium"/>
                <a:ea typeface="Lato Medium"/>
                <a:cs typeface="Lato Medium"/>
              </a:rPr>
              <a:t>Mentimeter</a:t>
            </a:r>
            <a:r>
              <a:rPr lang="en-US">
                <a:latin typeface="Lato Medium"/>
                <a:ea typeface="Lato Medium"/>
                <a:cs typeface="Lato Medium"/>
              </a:rPr>
              <a:t> poll – Question 4</a:t>
            </a:r>
            <a:endParaRPr lang="en-US"/>
          </a:p>
        </p:txBody>
      </p:sp>
      <p:sp>
        <p:nvSpPr>
          <p:cNvPr id="3" name="Content Placeholder 2">
            <a:extLst>
              <a:ext uri="{FF2B5EF4-FFF2-40B4-BE49-F238E27FC236}">
                <a16:creationId xmlns:a16="http://schemas.microsoft.com/office/drawing/2014/main" id="{61426128-DEA0-D96F-A37A-6F4B64430553}"/>
              </a:ext>
            </a:extLst>
          </p:cNvPr>
          <p:cNvSpPr>
            <a:spLocks noGrp="1"/>
          </p:cNvSpPr>
          <p:nvPr>
            <p:ph idx="1"/>
          </p:nvPr>
        </p:nvSpPr>
        <p:spPr>
          <a:xfrm>
            <a:off x="838200" y="2059056"/>
            <a:ext cx="10515600" cy="1369944"/>
          </a:xfrm>
        </p:spPr>
        <p:txBody>
          <a:bodyPr vert="horz" lIns="91440" tIns="45720" rIns="91440" bIns="45720" rtlCol="0" anchor="t">
            <a:normAutofit/>
          </a:bodyPr>
          <a:lstStyle/>
          <a:p>
            <a:pPr marL="0" indent="0">
              <a:buNone/>
            </a:pPr>
            <a:r>
              <a:rPr lang="en-US" dirty="0">
                <a:cs typeface="Calibri"/>
              </a:rPr>
              <a:t>4. Does your </a:t>
            </a:r>
            <a:r>
              <a:rPr lang="en-US" dirty="0" err="1">
                <a:cs typeface="Calibri"/>
              </a:rPr>
              <a:t>uni</a:t>
            </a:r>
            <a:r>
              <a:rPr lang="en-US" dirty="0">
                <a:cs typeface="Calibri"/>
              </a:rPr>
              <a:t> have an up-to-date DIAP (Disability Inclusion Action Plan)?</a:t>
            </a:r>
            <a:endParaRPr lang="en-US" dirty="0"/>
          </a:p>
        </p:txBody>
      </p:sp>
      <p:sp>
        <p:nvSpPr>
          <p:cNvPr id="4" name="Footer Placeholder 3">
            <a:extLst>
              <a:ext uri="{FF2B5EF4-FFF2-40B4-BE49-F238E27FC236}">
                <a16:creationId xmlns:a16="http://schemas.microsoft.com/office/drawing/2014/main" id="{87BE0652-18C2-6A60-1480-7AEC2C24EB65}"/>
              </a:ext>
            </a:extLst>
          </p:cNvPr>
          <p:cNvSpPr>
            <a:spLocks noGrp="1"/>
          </p:cNvSpPr>
          <p:nvPr>
            <p:ph type="ftr" sz="quarter" idx="11"/>
          </p:nvPr>
        </p:nvSpPr>
        <p:spPr/>
        <p:txBody>
          <a:bodyPr/>
          <a:lstStyle/>
          <a:p>
            <a:endParaRPr lang="en-AU"/>
          </a:p>
        </p:txBody>
      </p:sp>
      <p:sp>
        <p:nvSpPr>
          <p:cNvPr id="5" name="TextBox 4">
            <a:extLst>
              <a:ext uri="{FF2B5EF4-FFF2-40B4-BE49-F238E27FC236}">
                <a16:creationId xmlns:a16="http://schemas.microsoft.com/office/drawing/2014/main" id="{7879488B-0F4F-A25E-0CF4-20C900CF7242}"/>
              </a:ext>
            </a:extLst>
          </p:cNvPr>
          <p:cNvSpPr txBox="1"/>
          <p:nvPr/>
        </p:nvSpPr>
        <p:spPr>
          <a:xfrm>
            <a:off x="900546" y="5821279"/>
            <a:ext cx="6096000" cy="369332"/>
          </a:xfrm>
          <a:prstGeom prst="rect">
            <a:avLst/>
          </a:prstGeom>
          <a:noFill/>
        </p:spPr>
        <p:txBody>
          <a:bodyPr wrap="square">
            <a:spAutoFit/>
          </a:bodyPr>
          <a:lstStyle/>
          <a:p>
            <a:r>
              <a:rPr lang="en-AU" err="1">
                <a:hlinkClick r:id="rId2"/>
              </a:rPr>
              <a:t>Mentimeter</a:t>
            </a:r>
            <a:r>
              <a:rPr lang="en-AU">
                <a:hlinkClick r:id="rId2"/>
              </a:rPr>
              <a:t> results</a:t>
            </a:r>
            <a:endParaRPr lang="en-AU"/>
          </a:p>
        </p:txBody>
      </p:sp>
      <p:sp>
        <p:nvSpPr>
          <p:cNvPr id="8" name="TextBox 7">
            <a:extLst>
              <a:ext uri="{FF2B5EF4-FFF2-40B4-BE49-F238E27FC236}">
                <a16:creationId xmlns:a16="http://schemas.microsoft.com/office/drawing/2014/main" id="{5D4AD5E2-5E98-D534-360D-B0B3FE18BD2A}"/>
              </a:ext>
            </a:extLst>
          </p:cNvPr>
          <p:cNvSpPr txBox="1"/>
          <p:nvPr/>
        </p:nvSpPr>
        <p:spPr>
          <a:xfrm>
            <a:off x="521109" y="1068250"/>
            <a:ext cx="10815484" cy="338554"/>
          </a:xfrm>
          <a:prstGeom prst="rect">
            <a:avLst/>
          </a:prstGeom>
          <a:noFill/>
        </p:spPr>
        <p:txBody>
          <a:bodyPr wrap="square" lIns="91440" tIns="45720" rIns="91440" bIns="45720" anchor="t">
            <a:spAutoFit/>
          </a:bodyPr>
          <a:lstStyle/>
          <a:p>
            <a:r>
              <a:rPr lang="en-US" sz="1600">
                <a:cs typeface="Calibri"/>
              </a:rPr>
              <a:t>Go to </a:t>
            </a:r>
            <a:r>
              <a:rPr lang="en-US" sz="1600" b="1">
                <a:cs typeface="Calibri"/>
              </a:rPr>
              <a:t>Menti.com </a:t>
            </a:r>
            <a:r>
              <a:rPr lang="en-US" sz="1600">
                <a:cs typeface="Calibri"/>
              </a:rPr>
              <a:t>or click </a:t>
            </a:r>
            <a:r>
              <a:rPr lang="en-US" sz="1600" b="1">
                <a:cs typeface="Calibri"/>
              </a:rPr>
              <a:t>QR code  </a:t>
            </a:r>
            <a:r>
              <a:rPr lang="en-US" sz="1600">
                <a:cs typeface="Calibri"/>
              </a:rPr>
              <a:t>Use the code </a:t>
            </a:r>
            <a:r>
              <a:rPr lang="en-US" sz="1600" b="1">
                <a:ea typeface="+mn-lt"/>
                <a:cs typeface="+mn-lt"/>
              </a:rPr>
              <a:t>4660 5044</a:t>
            </a:r>
            <a:endParaRPr lang="en-US" sz="1600" b="1">
              <a:cs typeface="Calibri"/>
            </a:endParaRPr>
          </a:p>
        </p:txBody>
      </p:sp>
      <p:pic>
        <p:nvPicPr>
          <p:cNvPr id="4100" name="Picture 4" descr="Does your organisations have an up-to-date Disability Inclusion Action Plan? 20 participants answered with 9 saying yes, 7 saying no and 4 unsure.">
            <a:extLst>
              <a:ext uri="{FF2B5EF4-FFF2-40B4-BE49-F238E27FC236}">
                <a16:creationId xmlns:a16="http://schemas.microsoft.com/office/drawing/2014/main" id="{5A754F65-D86F-9FA3-39E1-59EAAA55C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55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6983-D234-CCCD-FFB9-67527CE6E1DD}"/>
              </a:ext>
            </a:extLst>
          </p:cNvPr>
          <p:cNvSpPr>
            <a:spLocks noGrp="1"/>
          </p:cNvSpPr>
          <p:nvPr>
            <p:ph type="title"/>
          </p:nvPr>
        </p:nvSpPr>
        <p:spPr/>
        <p:txBody>
          <a:bodyPr/>
          <a:lstStyle/>
          <a:p>
            <a:r>
              <a:rPr lang="en-US" err="1">
                <a:latin typeface="Lato Medium"/>
                <a:ea typeface="Lato Medium"/>
                <a:cs typeface="Lato Medium"/>
              </a:rPr>
              <a:t>Mentimeter</a:t>
            </a:r>
            <a:r>
              <a:rPr lang="en-US">
                <a:latin typeface="Lato Medium"/>
                <a:ea typeface="Lato Medium"/>
                <a:cs typeface="Lato Medium"/>
              </a:rPr>
              <a:t> poll – Question 5</a:t>
            </a:r>
            <a:endParaRPr lang="en-US"/>
          </a:p>
        </p:txBody>
      </p:sp>
      <p:sp>
        <p:nvSpPr>
          <p:cNvPr id="3" name="Content Placeholder 2">
            <a:extLst>
              <a:ext uri="{FF2B5EF4-FFF2-40B4-BE49-F238E27FC236}">
                <a16:creationId xmlns:a16="http://schemas.microsoft.com/office/drawing/2014/main" id="{61426128-DEA0-D96F-A37A-6F4B64430553}"/>
              </a:ext>
            </a:extLst>
          </p:cNvPr>
          <p:cNvSpPr>
            <a:spLocks noGrp="1"/>
          </p:cNvSpPr>
          <p:nvPr>
            <p:ph idx="1"/>
          </p:nvPr>
        </p:nvSpPr>
        <p:spPr>
          <a:xfrm>
            <a:off x="1103671" y="2405220"/>
            <a:ext cx="10515600" cy="4351338"/>
          </a:xfrm>
        </p:spPr>
        <p:txBody>
          <a:bodyPr vert="horz" lIns="91440" tIns="45720" rIns="91440" bIns="45720" rtlCol="0" anchor="t">
            <a:normAutofit/>
          </a:bodyPr>
          <a:lstStyle/>
          <a:p>
            <a:pPr marL="0" indent="0">
              <a:buNone/>
            </a:pPr>
            <a:r>
              <a:rPr lang="en-US">
                <a:cs typeface="Calibri"/>
              </a:rPr>
              <a:t>5. Is your DIAP publicly available </a:t>
            </a:r>
          </a:p>
          <a:p>
            <a:pPr marL="0" indent="0">
              <a:buNone/>
            </a:pPr>
            <a:r>
              <a:rPr lang="en-US">
                <a:cs typeface="Calibri"/>
              </a:rPr>
              <a:t>e.g. on web or AHRC (Australian Human Rights Commission)?</a:t>
            </a:r>
            <a:endParaRPr lang="en-US"/>
          </a:p>
        </p:txBody>
      </p:sp>
      <p:sp>
        <p:nvSpPr>
          <p:cNvPr id="4" name="Footer Placeholder 3">
            <a:extLst>
              <a:ext uri="{FF2B5EF4-FFF2-40B4-BE49-F238E27FC236}">
                <a16:creationId xmlns:a16="http://schemas.microsoft.com/office/drawing/2014/main" id="{87BE0652-18C2-6A60-1480-7AEC2C24EB65}"/>
              </a:ext>
            </a:extLst>
          </p:cNvPr>
          <p:cNvSpPr>
            <a:spLocks noGrp="1"/>
          </p:cNvSpPr>
          <p:nvPr>
            <p:ph type="ftr" sz="quarter" idx="11"/>
          </p:nvPr>
        </p:nvSpPr>
        <p:spPr/>
        <p:txBody>
          <a:bodyPr/>
          <a:lstStyle/>
          <a:p>
            <a:endParaRPr lang="en-AU"/>
          </a:p>
        </p:txBody>
      </p:sp>
      <p:sp>
        <p:nvSpPr>
          <p:cNvPr id="5" name="TextBox 4">
            <a:extLst>
              <a:ext uri="{FF2B5EF4-FFF2-40B4-BE49-F238E27FC236}">
                <a16:creationId xmlns:a16="http://schemas.microsoft.com/office/drawing/2014/main" id="{2AAB7067-5C4A-7A8A-81C5-6C0C5BA00E81}"/>
              </a:ext>
            </a:extLst>
          </p:cNvPr>
          <p:cNvSpPr txBox="1"/>
          <p:nvPr/>
        </p:nvSpPr>
        <p:spPr>
          <a:xfrm>
            <a:off x="900546" y="5821279"/>
            <a:ext cx="6096000" cy="369332"/>
          </a:xfrm>
          <a:prstGeom prst="rect">
            <a:avLst/>
          </a:prstGeom>
          <a:noFill/>
        </p:spPr>
        <p:txBody>
          <a:bodyPr wrap="square">
            <a:spAutoFit/>
          </a:bodyPr>
          <a:lstStyle/>
          <a:p>
            <a:r>
              <a:rPr lang="en-AU" err="1">
                <a:hlinkClick r:id="rId2"/>
              </a:rPr>
              <a:t>Mentimeter</a:t>
            </a:r>
            <a:r>
              <a:rPr lang="en-AU">
                <a:hlinkClick r:id="rId2"/>
              </a:rPr>
              <a:t> results</a:t>
            </a:r>
            <a:endParaRPr lang="en-AU"/>
          </a:p>
        </p:txBody>
      </p:sp>
      <p:sp>
        <p:nvSpPr>
          <p:cNvPr id="8" name="TextBox 7">
            <a:extLst>
              <a:ext uri="{FF2B5EF4-FFF2-40B4-BE49-F238E27FC236}">
                <a16:creationId xmlns:a16="http://schemas.microsoft.com/office/drawing/2014/main" id="{98614B8E-3B7C-8AB1-5EDB-C380460AE428}"/>
              </a:ext>
            </a:extLst>
          </p:cNvPr>
          <p:cNvSpPr txBox="1"/>
          <p:nvPr/>
        </p:nvSpPr>
        <p:spPr>
          <a:xfrm>
            <a:off x="521109" y="1068250"/>
            <a:ext cx="10815484" cy="338554"/>
          </a:xfrm>
          <a:prstGeom prst="rect">
            <a:avLst/>
          </a:prstGeom>
          <a:noFill/>
        </p:spPr>
        <p:txBody>
          <a:bodyPr wrap="square" lIns="91440" tIns="45720" rIns="91440" bIns="45720" anchor="t">
            <a:spAutoFit/>
          </a:bodyPr>
          <a:lstStyle/>
          <a:p>
            <a:r>
              <a:rPr lang="en-US" sz="1600">
                <a:cs typeface="Calibri"/>
              </a:rPr>
              <a:t>Go to </a:t>
            </a:r>
            <a:r>
              <a:rPr lang="en-US" sz="1600" b="1">
                <a:cs typeface="Calibri"/>
              </a:rPr>
              <a:t>Menti.com </a:t>
            </a:r>
            <a:r>
              <a:rPr lang="en-US" sz="1600">
                <a:cs typeface="Calibri"/>
              </a:rPr>
              <a:t>or click </a:t>
            </a:r>
            <a:r>
              <a:rPr lang="en-US" sz="1600" b="1">
                <a:cs typeface="Calibri"/>
              </a:rPr>
              <a:t>QR code  </a:t>
            </a:r>
            <a:r>
              <a:rPr lang="en-US" sz="1600">
                <a:cs typeface="Calibri"/>
              </a:rPr>
              <a:t>Use the code </a:t>
            </a:r>
            <a:r>
              <a:rPr lang="en-US" sz="1600" b="1">
                <a:ea typeface="+mn-lt"/>
                <a:cs typeface="+mn-lt"/>
              </a:rPr>
              <a:t>4660 5044</a:t>
            </a:r>
            <a:endParaRPr lang="en-US" sz="1600" b="1">
              <a:cs typeface="Calibri"/>
            </a:endParaRPr>
          </a:p>
        </p:txBody>
      </p:sp>
      <p:pic>
        <p:nvPicPr>
          <p:cNvPr id="5122" name="Picture 2" descr="Is your DIAP publically available e.g. on web or AHRC? 19 respondents answered - 10 said yes, 1 said no and 8 unsure.">
            <a:extLst>
              <a:ext uri="{FF2B5EF4-FFF2-40B4-BE49-F238E27FC236}">
                <a16:creationId xmlns:a16="http://schemas.microsoft.com/office/drawing/2014/main" id="{8661FC76-F904-BA9E-322A-699BB44FC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61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8BDE-F02E-95BF-EBBD-164B6EB39C87}"/>
              </a:ext>
            </a:extLst>
          </p:cNvPr>
          <p:cNvSpPr>
            <a:spLocks noGrp="1"/>
          </p:cNvSpPr>
          <p:nvPr>
            <p:ph type="title"/>
          </p:nvPr>
        </p:nvSpPr>
        <p:spPr>
          <a:xfrm>
            <a:off x="431800" y="183379"/>
            <a:ext cx="8731865" cy="849159"/>
          </a:xfrm>
        </p:spPr>
        <p:txBody>
          <a:bodyPr>
            <a:normAutofit/>
          </a:bodyPr>
          <a:lstStyle/>
          <a:p>
            <a:r>
              <a:rPr lang="en-AU"/>
              <a:t>2. Strategy</a:t>
            </a:r>
          </a:p>
        </p:txBody>
      </p:sp>
      <p:sp>
        <p:nvSpPr>
          <p:cNvPr id="6" name="Oval 5">
            <a:extLst>
              <a:ext uri="{FF2B5EF4-FFF2-40B4-BE49-F238E27FC236}">
                <a16:creationId xmlns:a16="http://schemas.microsoft.com/office/drawing/2014/main" id="{1E51F4F9-5EFF-6702-C3F3-1B444F4418CD}"/>
              </a:ext>
            </a:extLst>
          </p:cNvPr>
          <p:cNvSpPr/>
          <p:nvPr/>
        </p:nvSpPr>
        <p:spPr>
          <a:xfrm>
            <a:off x="8386011" y="1323957"/>
            <a:ext cx="3374188" cy="1864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000" b="1">
                <a:solidFill>
                  <a:schemeClr val="bg2"/>
                </a:solidFill>
              </a:rPr>
              <a:t>Strategy</a:t>
            </a:r>
          </a:p>
        </p:txBody>
      </p:sp>
      <p:sp>
        <p:nvSpPr>
          <p:cNvPr id="3" name="TextBox 2">
            <a:extLst>
              <a:ext uri="{FF2B5EF4-FFF2-40B4-BE49-F238E27FC236}">
                <a16:creationId xmlns:a16="http://schemas.microsoft.com/office/drawing/2014/main" id="{5728B4FA-19E7-3503-5813-6C718C38F9A5}"/>
              </a:ext>
            </a:extLst>
          </p:cNvPr>
          <p:cNvSpPr txBox="1"/>
          <p:nvPr/>
        </p:nvSpPr>
        <p:spPr>
          <a:xfrm>
            <a:off x="431800" y="1392547"/>
            <a:ext cx="7733406" cy="2246769"/>
          </a:xfrm>
          <a:prstGeom prst="rect">
            <a:avLst/>
          </a:prstGeom>
          <a:noFill/>
        </p:spPr>
        <p:txBody>
          <a:bodyPr wrap="square" rtlCol="0">
            <a:spAutoFit/>
          </a:bodyPr>
          <a:lstStyle/>
          <a:p>
            <a:pPr marL="342900" indent="-342900">
              <a:buFont typeface="Arial" panose="020B0604020202020204" pitchFamily="34" charset="0"/>
              <a:buChar char="•"/>
            </a:pPr>
            <a:r>
              <a:rPr lang="en-AU" sz="2000">
                <a:solidFill>
                  <a:srgbClr val="003368"/>
                </a:solidFill>
              </a:rPr>
              <a:t>Does your Uni Strategic Plan mention disability or equity?</a:t>
            </a:r>
          </a:p>
          <a:p>
            <a:pPr marL="342900" indent="-342900">
              <a:buFont typeface="Arial" panose="020B0604020202020204" pitchFamily="34" charset="0"/>
              <a:buChar char="•"/>
            </a:pPr>
            <a:r>
              <a:rPr lang="en-AU" sz="2000">
                <a:solidFill>
                  <a:srgbClr val="003368"/>
                </a:solidFill>
              </a:rPr>
              <a:t>Do you have a current Disability Inclusion Action Plan?</a:t>
            </a:r>
          </a:p>
          <a:p>
            <a:pPr marL="342900" indent="-342900">
              <a:buFont typeface="Arial" panose="020B0604020202020204" pitchFamily="34" charset="0"/>
              <a:buChar char="•"/>
            </a:pPr>
            <a:r>
              <a:rPr lang="en-AU" sz="2000">
                <a:solidFill>
                  <a:srgbClr val="003368"/>
                </a:solidFill>
              </a:rPr>
              <a:t>Senior leadership champions?</a:t>
            </a:r>
          </a:p>
          <a:p>
            <a:pPr marL="342900" indent="-342900">
              <a:buFont typeface="Arial" panose="020B0604020202020204" pitchFamily="34" charset="0"/>
              <a:buChar char="•"/>
            </a:pPr>
            <a:r>
              <a:rPr lang="en-AU" sz="2000">
                <a:solidFill>
                  <a:srgbClr val="003368"/>
                </a:solidFill>
              </a:rPr>
              <a:t>Does it cover access and inclusion across learning, digital and physical environments?</a:t>
            </a:r>
          </a:p>
          <a:p>
            <a:pPr marL="342900" indent="-342900">
              <a:buFont typeface="Arial" panose="020B0604020202020204" pitchFamily="34" charset="0"/>
              <a:buChar char="•"/>
            </a:pPr>
            <a:r>
              <a:rPr lang="en-AU" sz="2000">
                <a:solidFill>
                  <a:srgbClr val="003368"/>
                </a:solidFill>
              </a:rPr>
              <a:t>Who is on your advisory committee?</a:t>
            </a:r>
          </a:p>
          <a:p>
            <a:pPr marL="342900" indent="-342900">
              <a:buFont typeface="Arial" panose="020B0604020202020204" pitchFamily="34" charset="0"/>
              <a:buChar char="•"/>
            </a:pPr>
            <a:r>
              <a:rPr lang="en-AU" sz="2000">
                <a:solidFill>
                  <a:srgbClr val="003368"/>
                </a:solidFill>
              </a:rPr>
              <a:t>How are you monitoring, reporting and evaluating?</a:t>
            </a:r>
          </a:p>
        </p:txBody>
      </p:sp>
      <p:sp>
        <p:nvSpPr>
          <p:cNvPr id="4" name="TextBox 3">
            <a:extLst>
              <a:ext uri="{FF2B5EF4-FFF2-40B4-BE49-F238E27FC236}">
                <a16:creationId xmlns:a16="http://schemas.microsoft.com/office/drawing/2014/main" id="{E76B7B18-8D57-C51E-1286-FA4C39EAB32E}"/>
              </a:ext>
            </a:extLst>
          </p:cNvPr>
          <p:cNvSpPr txBox="1"/>
          <p:nvPr/>
        </p:nvSpPr>
        <p:spPr>
          <a:xfrm>
            <a:off x="431800" y="4269137"/>
            <a:ext cx="11064214" cy="2831544"/>
          </a:xfrm>
          <a:prstGeom prst="rect">
            <a:avLst/>
          </a:prstGeom>
          <a:noFill/>
        </p:spPr>
        <p:txBody>
          <a:bodyPr wrap="square" rtlCol="0">
            <a:spAutoFit/>
          </a:bodyPr>
          <a:lstStyle/>
          <a:p>
            <a:r>
              <a:rPr lang="en-AU" sz="2000">
                <a:solidFill>
                  <a:srgbClr val="003368"/>
                </a:solidFill>
              </a:rPr>
              <a:t>Examples of ADCET Resources:</a:t>
            </a:r>
          </a:p>
          <a:p>
            <a:pPr marL="285750" indent="-285750">
              <a:buFont typeface="Arial" panose="020B0604020202020204" pitchFamily="34" charset="0"/>
              <a:buChar char="•"/>
            </a:pPr>
            <a:r>
              <a:rPr lang="en-AU" sz="2000">
                <a:solidFill>
                  <a:srgbClr val="003368"/>
                </a:solidFill>
              </a:rPr>
              <a:t>Developing a Disability Action Plan and links to AHRC</a:t>
            </a:r>
          </a:p>
          <a:p>
            <a:pPr marL="285750" indent="-285750">
              <a:buFont typeface="Arial" panose="020B0604020202020204" pitchFamily="34" charset="0"/>
              <a:buChar char="•"/>
            </a:pPr>
            <a:r>
              <a:rPr lang="en-AU" sz="2000">
                <a:solidFill>
                  <a:srgbClr val="003368"/>
                </a:solidFill>
              </a:rPr>
              <a:t>Universal Design for Learning eLearn, inclusive teaching resources</a:t>
            </a:r>
          </a:p>
          <a:p>
            <a:pPr marL="285750" indent="-285750">
              <a:buFont typeface="Arial" panose="020B0604020202020204" pitchFamily="34" charset="0"/>
              <a:buChar char="•"/>
            </a:pPr>
            <a:r>
              <a:rPr lang="en-AU" sz="2000">
                <a:solidFill>
                  <a:srgbClr val="003368"/>
                </a:solidFill>
              </a:rPr>
              <a:t>Digital Accessibility</a:t>
            </a:r>
          </a:p>
          <a:p>
            <a:pPr marL="285750" indent="-285750">
              <a:buFont typeface="Arial" panose="020B0604020202020204" pitchFamily="34" charset="0"/>
              <a:buChar char="•"/>
            </a:pPr>
            <a:r>
              <a:rPr lang="en-AU" sz="2000">
                <a:solidFill>
                  <a:srgbClr val="003368"/>
                </a:solidFill>
              </a:rPr>
              <a:t>Accessible ICT Procurement Guidelines</a:t>
            </a:r>
          </a:p>
          <a:p>
            <a:pPr marL="285750" indent="-285750">
              <a:buFont typeface="Arial" panose="020B0604020202020204" pitchFamily="34" charset="0"/>
              <a:buChar char="•"/>
            </a:pPr>
            <a:endParaRPr lang="en-AU" sz="2000">
              <a:solidFill>
                <a:srgbClr val="003368"/>
              </a:solidFill>
            </a:endParaRPr>
          </a:p>
          <a:p>
            <a:pPr marL="285750" indent="-285750">
              <a:buFont typeface="Arial" panose="020B0604020202020204" pitchFamily="34" charset="0"/>
              <a:buChar char="•"/>
            </a:pPr>
            <a:endParaRPr lang="en-AU" sz="2000">
              <a:solidFill>
                <a:srgbClr val="003368"/>
              </a:solidFill>
            </a:endParaRPr>
          </a:p>
          <a:p>
            <a:pPr marL="285750" indent="-285750">
              <a:buFont typeface="Arial" panose="020B0604020202020204" pitchFamily="34" charset="0"/>
              <a:buChar char="•"/>
            </a:pPr>
            <a:endParaRPr lang="en-AU" sz="2000">
              <a:solidFill>
                <a:srgbClr val="003368"/>
              </a:solidFill>
            </a:endParaRPr>
          </a:p>
          <a:p>
            <a:endParaRPr lang="en-AU" sz="1600"/>
          </a:p>
        </p:txBody>
      </p:sp>
    </p:spTree>
    <p:extLst>
      <p:ext uri="{BB962C8B-B14F-4D97-AF65-F5344CB8AC3E}">
        <p14:creationId xmlns:p14="http://schemas.microsoft.com/office/powerpoint/2010/main" val="1431585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8BDE-F02E-95BF-EBBD-164B6EB39C87}"/>
              </a:ext>
            </a:extLst>
          </p:cNvPr>
          <p:cNvSpPr>
            <a:spLocks noGrp="1"/>
          </p:cNvSpPr>
          <p:nvPr>
            <p:ph type="title"/>
          </p:nvPr>
        </p:nvSpPr>
        <p:spPr>
          <a:xfrm>
            <a:off x="431800" y="183379"/>
            <a:ext cx="8731865" cy="849159"/>
          </a:xfrm>
        </p:spPr>
        <p:txBody>
          <a:bodyPr/>
          <a:lstStyle/>
          <a:p>
            <a:r>
              <a:rPr lang="en-AU"/>
              <a:t>3. Policy</a:t>
            </a:r>
          </a:p>
        </p:txBody>
      </p:sp>
      <p:sp>
        <p:nvSpPr>
          <p:cNvPr id="6" name="Oval 5" descr="Oval with 'Policy' written in centre">
            <a:extLst>
              <a:ext uri="{FF2B5EF4-FFF2-40B4-BE49-F238E27FC236}">
                <a16:creationId xmlns:a16="http://schemas.microsoft.com/office/drawing/2014/main" id="{013C831D-09CC-FC56-74D7-A78E90B5BB8E}"/>
              </a:ext>
            </a:extLst>
          </p:cNvPr>
          <p:cNvSpPr/>
          <p:nvPr/>
        </p:nvSpPr>
        <p:spPr>
          <a:xfrm>
            <a:off x="292107" y="1130216"/>
            <a:ext cx="3374188" cy="1864411"/>
          </a:xfrm>
          <a:prstGeom prst="ellipse">
            <a:avLst/>
          </a:prstGeom>
          <a:solidFill>
            <a:schemeClr val="tx2">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AU" sz="3200" b="1">
                <a:solidFill>
                  <a:schemeClr val="bg1"/>
                </a:solidFill>
              </a:rPr>
              <a:t>Policy</a:t>
            </a:r>
          </a:p>
        </p:txBody>
      </p:sp>
      <p:sp>
        <p:nvSpPr>
          <p:cNvPr id="3" name="TextBox 2">
            <a:extLst>
              <a:ext uri="{FF2B5EF4-FFF2-40B4-BE49-F238E27FC236}">
                <a16:creationId xmlns:a16="http://schemas.microsoft.com/office/drawing/2014/main" id="{D1A3BD82-9C5C-1CE2-162C-896E3BA69C52}"/>
              </a:ext>
            </a:extLst>
          </p:cNvPr>
          <p:cNvSpPr txBox="1"/>
          <p:nvPr/>
        </p:nvSpPr>
        <p:spPr>
          <a:xfrm>
            <a:off x="3801201" y="1130216"/>
            <a:ext cx="8134009" cy="20928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AU" sz="2600">
                <a:solidFill>
                  <a:srgbClr val="003368"/>
                </a:solidFill>
              </a:rPr>
              <a:t>Does your </a:t>
            </a:r>
            <a:r>
              <a:rPr lang="en-AU" sz="2600" err="1">
                <a:solidFill>
                  <a:srgbClr val="003368"/>
                </a:solidFill>
              </a:rPr>
              <a:t>uni</a:t>
            </a:r>
            <a:r>
              <a:rPr lang="en-AU" sz="2600">
                <a:solidFill>
                  <a:srgbClr val="003368"/>
                </a:solidFill>
              </a:rPr>
              <a:t> have policies and processes which reflect the DDA and DSE?</a:t>
            </a:r>
            <a:endParaRPr lang="en-AU" sz="2600">
              <a:solidFill>
                <a:srgbClr val="003368"/>
              </a:solidFill>
              <a:cs typeface="Calibri"/>
            </a:endParaRPr>
          </a:p>
          <a:p>
            <a:pPr marL="285750" indent="-285750">
              <a:buFont typeface="Arial" panose="020B0604020202020204" pitchFamily="34" charset="0"/>
              <a:buChar char="•"/>
            </a:pPr>
            <a:r>
              <a:rPr lang="en-AU" sz="2600">
                <a:solidFill>
                  <a:srgbClr val="003368"/>
                </a:solidFill>
              </a:rPr>
              <a:t>How do staff understand their legislative obligations?</a:t>
            </a:r>
          </a:p>
          <a:p>
            <a:pPr marL="285750" indent="-285750">
              <a:buFont typeface="Arial" panose="020B0604020202020204" pitchFamily="34" charset="0"/>
              <a:buChar char="•"/>
            </a:pPr>
            <a:r>
              <a:rPr lang="en-AU" sz="2600">
                <a:solidFill>
                  <a:srgbClr val="003368"/>
                </a:solidFill>
                <a:cs typeface="Calibri"/>
              </a:rPr>
              <a:t>Is discrimination included in your codes of conduct?</a:t>
            </a:r>
          </a:p>
          <a:p>
            <a:pPr marL="285750" indent="-285750">
              <a:buFont typeface="Arial" panose="020B0604020202020204" pitchFamily="34" charset="0"/>
              <a:buChar char="•"/>
            </a:pPr>
            <a:r>
              <a:rPr lang="en-AU" sz="2600">
                <a:solidFill>
                  <a:srgbClr val="003368"/>
                </a:solidFill>
              </a:rPr>
              <a:t>Is there a complaints process for SWD?</a:t>
            </a:r>
            <a:endParaRPr lang="en-AU" sz="2600">
              <a:solidFill>
                <a:srgbClr val="003368"/>
              </a:solidFill>
              <a:cs typeface="Calibri"/>
            </a:endParaRPr>
          </a:p>
        </p:txBody>
      </p:sp>
      <p:sp>
        <p:nvSpPr>
          <p:cNvPr id="4" name="TextBox 3">
            <a:extLst>
              <a:ext uri="{FF2B5EF4-FFF2-40B4-BE49-F238E27FC236}">
                <a16:creationId xmlns:a16="http://schemas.microsoft.com/office/drawing/2014/main" id="{F5480832-476B-E888-E2EB-A1C6B12CD437}"/>
              </a:ext>
            </a:extLst>
          </p:cNvPr>
          <p:cNvSpPr txBox="1"/>
          <p:nvPr/>
        </p:nvSpPr>
        <p:spPr>
          <a:xfrm>
            <a:off x="431800" y="3429000"/>
            <a:ext cx="11387161" cy="2585323"/>
          </a:xfrm>
          <a:prstGeom prst="rect">
            <a:avLst/>
          </a:prstGeom>
          <a:noFill/>
        </p:spPr>
        <p:txBody>
          <a:bodyPr wrap="square" lIns="91440" tIns="45720" rIns="91440" bIns="45720" rtlCol="0" anchor="t">
            <a:spAutoFit/>
          </a:bodyPr>
          <a:lstStyle/>
          <a:p>
            <a:r>
              <a:rPr lang="en-AU" sz="2400">
                <a:solidFill>
                  <a:srgbClr val="003368"/>
                </a:solidFill>
              </a:rPr>
              <a:t>Examples of ADCET resources include:</a:t>
            </a:r>
          </a:p>
          <a:p>
            <a:pPr marL="285750" indent="-285750">
              <a:buFont typeface="Arial" panose="020B0604020202020204" pitchFamily="34" charset="0"/>
              <a:buChar char="•"/>
            </a:pPr>
            <a:r>
              <a:rPr lang="en-AU" sz="2400">
                <a:solidFill>
                  <a:srgbClr val="003368"/>
                </a:solidFill>
              </a:rPr>
              <a:t>Detailed information on DDA and DSE including guidance notes from Dept of Ed</a:t>
            </a:r>
          </a:p>
          <a:p>
            <a:pPr marL="285750" indent="-285750">
              <a:buFont typeface="Arial" panose="020B0604020202020204" pitchFamily="34" charset="0"/>
              <a:buChar char="•"/>
            </a:pPr>
            <a:r>
              <a:rPr lang="en-AU" sz="2400">
                <a:solidFill>
                  <a:srgbClr val="003368"/>
                </a:solidFill>
              </a:rPr>
              <a:t>Information on disability discrimination for students</a:t>
            </a:r>
          </a:p>
          <a:p>
            <a:pPr marL="285750" indent="-285750">
              <a:buFont typeface="Arial" panose="020B0604020202020204" pitchFamily="34" charset="0"/>
              <a:buChar char="•"/>
            </a:pPr>
            <a:r>
              <a:rPr lang="en-AU" sz="2400">
                <a:solidFill>
                  <a:srgbClr val="003368"/>
                </a:solidFill>
              </a:rPr>
              <a:t>Applying disclosure, privacy, reasonable adjustments, inherent requirements and ICT standards</a:t>
            </a:r>
          </a:p>
          <a:p>
            <a:pPr marL="285750" indent="-285750">
              <a:buFont typeface="Arial" panose="020B0604020202020204" pitchFamily="34" charset="0"/>
              <a:buChar char="•"/>
            </a:pPr>
            <a:r>
              <a:rPr lang="en-AU" sz="2400">
                <a:solidFill>
                  <a:srgbClr val="003368"/>
                </a:solidFill>
                <a:cs typeface="Calibri"/>
              </a:rPr>
              <a:t>Guidelines for working with specific disabilities</a:t>
            </a:r>
          </a:p>
          <a:p>
            <a:endParaRPr lang="en-AU"/>
          </a:p>
        </p:txBody>
      </p:sp>
    </p:spTree>
    <p:extLst>
      <p:ext uri="{BB962C8B-B14F-4D97-AF65-F5344CB8AC3E}">
        <p14:creationId xmlns:p14="http://schemas.microsoft.com/office/powerpoint/2010/main" val="3880463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2AB2-7FC8-1D73-18E8-A9EBC0EAEAD8}"/>
              </a:ext>
            </a:extLst>
          </p:cNvPr>
          <p:cNvSpPr>
            <a:spLocks noGrp="1"/>
          </p:cNvSpPr>
          <p:nvPr>
            <p:ph type="title"/>
          </p:nvPr>
        </p:nvSpPr>
        <p:spPr>
          <a:xfrm>
            <a:off x="1377696" y="485912"/>
            <a:ext cx="10515600" cy="1325563"/>
          </a:xfrm>
        </p:spPr>
        <p:txBody>
          <a:bodyPr/>
          <a:lstStyle/>
          <a:p>
            <a:pPr algn="l"/>
            <a:r>
              <a:rPr lang="en-AU"/>
              <a:t>Acknowledgement</a:t>
            </a:r>
          </a:p>
        </p:txBody>
      </p:sp>
      <p:sp>
        <p:nvSpPr>
          <p:cNvPr id="3" name="Content Placeholder 2">
            <a:extLst>
              <a:ext uri="{FF2B5EF4-FFF2-40B4-BE49-F238E27FC236}">
                <a16:creationId xmlns:a16="http://schemas.microsoft.com/office/drawing/2014/main" id="{2DBD1BB6-A848-D4C7-C921-F5DC35296251}"/>
              </a:ext>
            </a:extLst>
          </p:cNvPr>
          <p:cNvSpPr>
            <a:spLocks noGrp="1"/>
          </p:cNvSpPr>
          <p:nvPr>
            <p:ph type="subTitle" idx="1"/>
          </p:nvPr>
        </p:nvSpPr>
        <p:spPr>
          <a:xfrm>
            <a:off x="1514856" y="1625908"/>
            <a:ext cx="6001512" cy="2709248"/>
          </a:xfrm>
        </p:spPr>
        <p:txBody>
          <a:bodyPr>
            <a:normAutofit/>
          </a:bodyPr>
          <a:lstStyle/>
          <a:p>
            <a:pPr marL="0" indent="0" algn="l">
              <a:lnSpc>
                <a:spcPct val="125000"/>
              </a:lnSpc>
              <a:spcBef>
                <a:spcPts val="1200"/>
              </a:spcBef>
              <a:buNone/>
            </a:pPr>
            <a:r>
              <a:rPr lang="en-US" b="0" i="0">
                <a:effectLst/>
                <a:latin typeface="Arial" panose="020B0604020202020204" pitchFamily="34" charset="0"/>
                <a:cs typeface="Arial" panose="020B0604020202020204" pitchFamily="34" charset="0"/>
              </a:rPr>
              <a:t>We acknowledge the Traditional Custodians of the ACT, the Ngunnawal people. We acknowledge and pay our respects to Elders past, present and emerging.</a:t>
            </a:r>
          </a:p>
        </p:txBody>
      </p:sp>
      <p:pic>
        <p:nvPicPr>
          <p:cNvPr id="5" name="Picture 4" descr="Graphic illustration of Canberra's Black Mountain Tower with an Aboriginal flag on top and the words 'Ngunnawal' and #alwayswillbe. Courtesy http://www.nungalacreative.com/">
            <a:extLst>
              <a:ext uri="{FF2B5EF4-FFF2-40B4-BE49-F238E27FC236}">
                <a16:creationId xmlns:a16="http://schemas.microsoft.com/office/drawing/2014/main" id="{114DEC6F-1DE4-8A9B-DCE3-C5C6A5200EA6}"/>
              </a:ext>
            </a:extLst>
          </p:cNvPr>
          <p:cNvPicPr>
            <a:picLocks noChangeAspect="1"/>
          </p:cNvPicPr>
          <p:nvPr/>
        </p:nvPicPr>
        <p:blipFill>
          <a:blip r:embed="rId3"/>
          <a:stretch>
            <a:fillRect/>
          </a:stretch>
        </p:blipFill>
        <p:spPr>
          <a:xfrm>
            <a:off x="7747616" y="1625908"/>
            <a:ext cx="3606184" cy="3606184"/>
          </a:xfrm>
          <a:prstGeom prst="rect">
            <a:avLst/>
          </a:prstGeom>
        </p:spPr>
      </p:pic>
      <p:sp>
        <p:nvSpPr>
          <p:cNvPr id="6" name="TextBox 5">
            <a:extLst>
              <a:ext uri="{FF2B5EF4-FFF2-40B4-BE49-F238E27FC236}">
                <a16:creationId xmlns:a16="http://schemas.microsoft.com/office/drawing/2014/main" id="{EDC2410B-B778-50CD-9804-BA6D6D1C74BA}"/>
              </a:ext>
            </a:extLst>
          </p:cNvPr>
          <p:cNvSpPr txBox="1"/>
          <p:nvPr/>
        </p:nvSpPr>
        <p:spPr>
          <a:xfrm>
            <a:off x="7747616" y="5232092"/>
            <a:ext cx="3606184" cy="261610"/>
          </a:xfrm>
          <a:prstGeom prst="rect">
            <a:avLst/>
          </a:prstGeom>
          <a:noFill/>
        </p:spPr>
        <p:txBody>
          <a:bodyPr wrap="square">
            <a:spAutoFit/>
          </a:bodyPr>
          <a:lstStyle/>
          <a:p>
            <a:r>
              <a:rPr lang="en-AU" sz="1050" i="1"/>
              <a:t>Courtesy: http://www.nungalacreative.com/</a:t>
            </a:r>
          </a:p>
        </p:txBody>
      </p:sp>
    </p:spTree>
    <p:extLst>
      <p:ext uri="{BB962C8B-B14F-4D97-AF65-F5344CB8AC3E}">
        <p14:creationId xmlns:p14="http://schemas.microsoft.com/office/powerpoint/2010/main" val="40387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8BDE-F02E-95BF-EBBD-164B6EB39C87}"/>
              </a:ext>
            </a:extLst>
          </p:cNvPr>
          <p:cNvSpPr>
            <a:spLocks noGrp="1"/>
          </p:cNvSpPr>
          <p:nvPr>
            <p:ph type="title"/>
          </p:nvPr>
        </p:nvSpPr>
        <p:spPr>
          <a:xfrm>
            <a:off x="431800" y="183379"/>
            <a:ext cx="8731865" cy="849159"/>
          </a:xfrm>
        </p:spPr>
        <p:txBody>
          <a:bodyPr>
            <a:normAutofit/>
          </a:bodyPr>
          <a:lstStyle/>
          <a:p>
            <a:r>
              <a:rPr lang="en-AU"/>
              <a:t>4.Structural barriers</a:t>
            </a:r>
          </a:p>
        </p:txBody>
      </p:sp>
      <p:sp>
        <p:nvSpPr>
          <p:cNvPr id="3" name="Oval 2" descr="Oval with 'Structural Barriers' written in centre">
            <a:extLst>
              <a:ext uri="{FF2B5EF4-FFF2-40B4-BE49-F238E27FC236}">
                <a16:creationId xmlns:a16="http://schemas.microsoft.com/office/drawing/2014/main" id="{9E226DF6-41CD-896A-D09D-6CE16C183220}"/>
              </a:ext>
            </a:extLst>
          </p:cNvPr>
          <p:cNvSpPr/>
          <p:nvPr/>
        </p:nvSpPr>
        <p:spPr>
          <a:xfrm>
            <a:off x="8398042" y="1286004"/>
            <a:ext cx="3374188" cy="1864411"/>
          </a:xfrm>
          <a:prstGeom prst="ellipse">
            <a:avLst/>
          </a:prstGeom>
          <a:solidFill>
            <a:schemeClr val="tx2"/>
          </a:solidFill>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sz="3200" b="1">
                <a:solidFill>
                  <a:srgbClr val="003368"/>
                </a:solidFill>
              </a:rPr>
              <a:t>Structural barriers</a:t>
            </a:r>
          </a:p>
        </p:txBody>
      </p:sp>
      <p:sp>
        <p:nvSpPr>
          <p:cNvPr id="6" name="TextBox 5">
            <a:extLst>
              <a:ext uri="{FF2B5EF4-FFF2-40B4-BE49-F238E27FC236}">
                <a16:creationId xmlns:a16="http://schemas.microsoft.com/office/drawing/2014/main" id="{D51D3417-313A-9199-98C4-F1E1DEC18D1A}"/>
              </a:ext>
            </a:extLst>
          </p:cNvPr>
          <p:cNvSpPr txBox="1"/>
          <p:nvPr/>
        </p:nvSpPr>
        <p:spPr>
          <a:xfrm>
            <a:off x="538767" y="1127964"/>
            <a:ext cx="7574567" cy="2308324"/>
          </a:xfrm>
          <a:prstGeom prst="rect">
            <a:avLst/>
          </a:prstGeom>
          <a:noFill/>
        </p:spPr>
        <p:txBody>
          <a:bodyPr wrap="square" rtlCol="0">
            <a:spAutoFit/>
          </a:bodyPr>
          <a:lstStyle/>
          <a:p>
            <a:pPr marL="285750" indent="-285750">
              <a:buFont typeface="Arial" panose="020B0604020202020204" pitchFamily="34" charset="0"/>
              <a:buChar char="•"/>
            </a:pPr>
            <a:r>
              <a:rPr lang="en-AU" sz="2400">
                <a:solidFill>
                  <a:srgbClr val="003368"/>
                </a:solidFill>
              </a:rPr>
              <a:t>Do you subscribe to a social model of disability?</a:t>
            </a:r>
          </a:p>
          <a:p>
            <a:pPr marL="285750" indent="-285750">
              <a:buFont typeface="Arial" panose="020B0604020202020204" pitchFamily="34" charset="0"/>
              <a:buChar char="•"/>
            </a:pPr>
            <a:r>
              <a:rPr lang="en-AU" sz="2400">
                <a:solidFill>
                  <a:srgbClr val="003368"/>
                </a:solidFill>
              </a:rPr>
              <a:t>Where are the pain points for PWD in accessibility?</a:t>
            </a:r>
          </a:p>
          <a:p>
            <a:pPr marL="285750" indent="-285750">
              <a:buFont typeface="Arial" panose="020B0604020202020204" pitchFamily="34" charset="0"/>
              <a:buChar char="•"/>
            </a:pPr>
            <a:r>
              <a:rPr lang="en-AU" sz="2400">
                <a:solidFill>
                  <a:srgbClr val="003368"/>
                </a:solidFill>
              </a:rPr>
              <a:t>How do you recruit, retain and support PWD?</a:t>
            </a:r>
          </a:p>
          <a:p>
            <a:pPr marL="285750" indent="-285750">
              <a:buFont typeface="Arial" panose="020B0604020202020204" pitchFamily="34" charset="0"/>
              <a:buChar char="•"/>
            </a:pPr>
            <a:r>
              <a:rPr lang="en-AU" sz="2400">
                <a:solidFill>
                  <a:srgbClr val="003368"/>
                </a:solidFill>
              </a:rPr>
              <a:t>What is your </a:t>
            </a:r>
            <a:r>
              <a:rPr lang="en-AU" sz="2400" err="1">
                <a:solidFill>
                  <a:srgbClr val="003368"/>
                </a:solidFill>
              </a:rPr>
              <a:t>uni’s</a:t>
            </a:r>
            <a:r>
              <a:rPr lang="en-AU" sz="2400">
                <a:solidFill>
                  <a:srgbClr val="003368"/>
                </a:solidFill>
              </a:rPr>
              <a:t> approach to UDL?</a:t>
            </a:r>
          </a:p>
          <a:p>
            <a:pPr marL="285750" indent="-285750">
              <a:buFont typeface="Arial" panose="020B0604020202020204" pitchFamily="34" charset="0"/>
              <a:buChar char="•"/>
            </a:pPr>
            <a:r>
              <a:rPr lang="en-AU" sz="2400">
                <a:solidFill>
                  <a:srgbClr val="003368"/>
                </a:solidFill>
              </a:rPr>
              <a:t>What is digital and physical accessibility like?</a:t>
            </a:r>
          </a:p>
          <a:p>
            <a:pPr marL="285750" indent="-285750">
              <a:buFont typeface="Arial" panose="020B0604020202020204" pitchFamily="34" charset="0"/>
              <a:buChar char="•"/>
            </a:pPr>
            <a:r>
              <a:rPr lang="en-AU" sz="2400">
                <a:solidFill>
                  <a:srgbClr val="003368"/>
                </a:solidFill>
              </a:rPr>
              <a:t>Are your approaches evidence-based and consultative?</a:t>
            </a:r>
          </a:p>
        </p:txBody>
      </p:sp>
      <p:sp>
        <p:nvSpPr>
          <p:cNvPr id="4" name="TextBox 3">
            <a:extLst>
              <a:ext uri="{FF2B5EF4-FFF2-40B4-BE49-F238E27FC236}">
                <a16:creationId xmlns:a16="http://schemas.microsoft.com/office/drawing/2014/main" id="{A5B2D301-A503-CB06-D65C-AAE82E4C2726}"/>
              </a:ext>
            </a:extLst>
          </p:cNvPr>
          <p:cNvSpPr txBox="1"/>
          <p:nvPr/>
        </p:nvSpPr>
        <p:spPr>
          <a:xfrm>
            <a:off x="538767" y="3707585"/>
            <a:ext cx="11233463" cy="2215991"/>
          </a:xfrm>
          <a:prstGeom prst="rect">
            <a:avLst/>
          </a:prstGeom>
          <a:noFill/>
        </p:spPr>
        <p:txBody>
          <a:bodyPr wrap="square" rtlCol="0">
            <a:spAutoFit/>
          </a:bodyPr>
          <a:lstStyle/>
          <a:p>
            <a:r>
              <a:rPr lang="en-AU" sz="2400">
                <a:solidFill>
                  <a:srgbClr val="003368"/>
                </a:solidFill>
              </a:rPr>
              <a:t>Examples of ADCET resources include:</a:t>
            </a:r>
          </a:p>
          <a:p>
            <a:pPr marL="285750" indent="-285750">
              <a:buFont typeface="Arial" panose="020B0604020202020204" pitchFamily="34" charset="0"/>
              <a:buChar char="•"/>
            </a:pPr>
            <a:r>
              <a:rPr lang="en-AU" sz="2400">
                <a:solidFill>
                  <a:srgbClr val="003368"/>
                </a:solidFill>
              </a:rPr>
              <a:t>UDL and inclusive teaching strategies including online learning</a:t>
            </a:r>
          </a:p>
          <a:p>
            <a:pPr marL="285750" indent="-285750">
              <a:buFont typeface="Arial" panose="020B0604020202020204" pitchFamily="34" charset="0"/>
              <a:buChar char="•"/>
            </a:pPr>
            <a:r>
              <a:rPr lang="en-AU" sz="2400">
                <a:solidFill>
                  <a:srgbClr val="003368"/>
                </a:solidFill>
              </a:rPr>
              <a:t>Accessible ICT procurement guidelines</a:t>
            </a:r>
          </a:p>
          <a:p>
            <a:pPr marL="285750" indent="-285750">
              <a:buFont typeface="Arial" panose="020B0604020202020204" pitchFamily="34" charset="0"/>
              <a:buChar char="•"/>
            </a:pPr>
            <a:r>
              <a:rPr lang="en-AU" sz="2400">
                <a:solidFill>
                  <a:srgbClr val="003368"/>
                </a:solidFill>
              </a:rPr>
              <a:t>Digital Accessibility resources and ADCET Assist</a:t>
            </a:r>
          </a:p>
          <a:p>
            <a:pPr marL="285750" indent="-285750">
              <a:buFont typeface="Arial" panose="020B0604020202020204" pitchFamily="34" charset="0"/>
              <a:buChar char="•"/>
            </a:pPr>
            <a:r>
              <a:rPr lang="en-AU" sz="2400">
                <a:solidFill>
                  <a:srgbClr val="003368"/>
                </a:solidFill>
              </a:rPr>
              <a:t>Guidelines for specific disabilities including support for COVID and Long COVID</a:t>
            </a:r>
          </a:p>
          <a:p>
            <a:endParaRPr lang="en-AU"/>
          </a:p>
        </p:txBody>
      </p:sp>
    </p:spTree>
    <p:extLst>
      <p:ext uri="{BB962C8B-B14F-4D97-AF65-F5344CB8AC3E}">
        <p14:creationId xmlns:p14="http://schemas.microsoft.com/office/powerpoint/2010/main" val="3112930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8BDE-F02E-95BF-EBBD-164B6EB39C87}"/>
              </a:ext>
            </a:extLst>
          </p:cNvPr>
          <p:cNvSpPr>
            <a:spLocks noGrp="1"/>
          </p:cNvSpPr>
          <p:nvPr>
            <p:ph type="title"/>
          </p:nvPr>
        </p:nvSpPr>
        <p:spPr>
          <a:xfrm>
            <a:off x="431800" y="183379"/>
            <a:ext cx="8731865" cy="849159"/>
          </a:xfrm>
        </p:spPr>
        <p:txBody>
          <a:bodyPr>
            <a:normAutofit/>
          </a:bodyPr>
          <a:lstStyle/>
          <a:p>
            <a:r>
              <a:rPr lang="en-AU"/>
              <a:t>5. Culture</a:t>
            </a:r>
          </a:p>
        </p:txBody>
      </p:sp>
      <p:sp>
        <p:nvSpPr>
          <p:cNvPr id="3" name="Oval 2" descr="Oval with 'Culture' written in centre">
            <a:extLst>
              <a:ext uri="{FF2B5EF4-FFF2-40B4-BE49-F238E27FC236}">
                <a16:creationId xmlns:a16="http://schemas.microsoft.com/office/drawing/2014/main" id="{D995712F-CB38-6D7F-8E05-68F5161B379C}"/>
              </a:ext>
            </a:extLst>
          </p:cNvPr>
          <p:cNvSpPr/>
          <p:nvPr/>
        </p:nvSpPr>
        <p:spPr>
          <a:xfrm>
            <a:off x="312821" y="1197735"/>
            <a:ext cx="3374188" cy="1864411"/>
          </a:xfrm>
          <a:prstGeom prst="ellipse">
            <a:avLst/>
          </a:prstGeom>
          <a:solidFill>
            <a:srgbClr val="003368"/>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b="1">
                <a:solidFill>
                  <a:schemeClr val="bg2"/>
                </a:solidFill>
              </a:rPr>
              <a:t>Culture</a:t>
            </a:r>
          </a:p>
        </p:txBody>
      </p:sp>
      <p:sp>
        <p:nvSpPr>
          <p:cNvPr id="6" name="TextBox 5">
            <a:extLst>
              <a:ext uri="{FF2B5EF4-FFF2-40B4-BE49-F238E27FC236}">
                <a16:creationId xmlns:a16="http://schemas.microsoft.com/office/drawing/2014/main" id="{F9A5B89E-2FB7-3712-2A51-46B7962D2782}"/>
              </a:ext>
            </a:extLst>
          </p:cNvPr>
          <p:cNvSpPr txBox="1"/>
          <p:nvPr/>
        </p:nvSpPr>
        <p:spPr>
          <a:xfrm>
            <a:off x="3851247" y="896934"/>
            <a:ext cx="7908953" cy="2677656"/>
          </a:xfrm>
          <a:prstGeom prst="rect">
            <a:avLst/>
          </a:prstGeom>
          <a:noFill/>
        </p:spPr>
        <p:txBody>
          <a:bodyPr wrap="square" rtlCol="0">
            <a:spAutoFit/>
          </a:bodyPr>
          <a:lstStyle/>
          <a:p>
            <a:pPr marL="285750" indent="-285750">
              <a:buFont typeface="Arial" panose="020B0604020202020204" pitchFamily="34" charset="0"/>
              <a:buChar char="•"/>
            </a:pPr>
            <a:r>
              <a:rPr lang="en-AU" sz="2400">
                <a:solidFill>
                  <a:srgbClr val="003368"/>
                </a:solidFill>
              </a:rPr>
              <a:t>Do you have disability awareness training for all staff?</a:t>
            </a:r>
          </a:p>
          <a:p>
            <a:pPr marL="285750" indent="-285750">
              <a:buFont typeface="Arial" panose="020B0604020202020204" pitchFamily="34" charset="0"/>
              <a:buChar char="•"/>
            </a:pPr>
            <a:r>
              <a:rPr lang="en-AU" sz="2400">
                <a:solidFill>
                  <a:srgbClr val="003368"/>
                </a:solidFill>
              </a:rPr>
              <a:t> Is it recommended, mandatory?</a:t>
            </a:r>
          </a:p>
          <a:p>
            <a:pPr marL="285750" indent="-285750">
              <a:buFont typeface="Arial" panose="020B0604020202020204" pitchFamily="34" charset="0"/>
              <a:buChar char="•"/>
            </a:pPr>
            <a:r>
              <a:rPr lang="en-AU" sz="2400">
                <a:solidFill>
                  <a:srgbClr val="003368"/>
                </a:solidFill>
              </a:rPr>
              <a:t>What professional development opportunities are available around disability and inclusion?</a:t>
            </a:r>
          </a:p>
          <a:p>
            <a:pPr marL="285750" indent="-285750">
              <a:buFont typeface="Arial" panose="020B0604020202020204" pitchFamily="34" charset="0"/>
              <a:buChar char="•"/>
            </a:pPr>
            <a:r>
              <a:rPr lang="en-AU" sz="2400">
                <a:solidFill>
                  <a:srgbClr val="003368"/>
                </a:solidFill>
              </a:rPr>
              <a:t>Do you actively promote inclusive language and visual representation?</a:t>
            </a:r>
          </a:p>
          <a:p>
            <a:pPr marL="285750" indent="-285750">
              <a:buFont typeface="Arial" panose="020B0604020202020204" pitchFamily="34" charset="0"/>
              <a:buChar char="•"/>
            </a:pPr>
            <a:r>
              <a:rPr lang="en-AU" sz="2400">
                <a:solidFill>
                  <a:srgbClr val="003368"/>
                </a:solidFill>
              </a:rPr>
              <a:t>What active inclusion strategies are in place?</a:t>
            </a:r>
          </a:p>
        </p:txBody>
      </p:sp>
      <p:sp>
        <p:nvSpPr>
          <p:cNvPr id="4" name="TextBox 3">
            <a:extLst>
              <a:ext uri="{FF2B5EF4-FFF2-40B4-BE49-F238E27FC236}">
                <a16:creationId xmlns:a16="http://schemas.microsoft.com/office/drawing/2014/main" id="{5F5DA57C-0207-865E-FB19-3D2BD1FA844A}"/>
              </a:ext>
            </a:extLst>
          </p:cNvPr>
          <p:cNvSpPr txBox="1"/>
          <p:nvPr/>
        </p:nvSpPr>
        <p:spPr>
          <a:xfrm>
            <a:off x="431800" y="4265370"/>
            <a:ext cx="10934163" cy="2954655"/>
          </a:xfrm>
          <a:prstGeom prst="rect">
            <a:avLst/>
          </a:prstGeom>
          <a:noFill/>
        </p:spPr>
        <p:txBody>
          <a:bodyPr wrap="square" rtlCol="0">
            <a:spAutoFit/>
          </a:bodyPr>
          <a:lstStyle/>
          <a:p>
            <a:r>
              <a:rPr lang="en-AU" sz="2400">
                <a:solidFill>
                  <a:srgbClr val="003368"/>
                </a:solidFill>
              </a:rPr>
              <a:t>Examples of ADCET resources include:</a:t>
            </a:r>
          </a:p>
          <a:p>
            <a:pPr marL="285750" indent="-285750">
              <a:buFont typeface="Arial" panose="020B0604020202020204" pitchFamily="34" charset="0"/>
              <a:buChar char="•"/>
            </a:pPr>
            <a:r>
              <a:rPr lang="en-AU" sz="2400">
                <a:solidFill>
                  <a:srgbClr val="003368"/>
                </a:solidFill>
              </a:rPr>
              <a:t>eLearn training packages on disability awareness and UDL for your LMS</a:t>
            </a:r>
          </a:p>
          <a:p>
            <a:pPr marL="285750" indent="-285750">
              <a:buFont typeface="Arial" panose="020B0604020202020204" pitchFamily="34" charset="0"/>
              <a:buChar char="•"/>
            </a:pPr>
            <a:r>
              <a:rPr lang="en-AU" sz="2400">
                <a:solidFill>
                  <a:srgbClr val="003368"/>
                </a:solidFill>
              </a:rPr>
              <a:t>Webinar series, videos and podcasts</a:t>
            </a:r>
          </a:p>
          <a:p>
            <a:pPr marL="285750" indent="-285750">
              <a:buFont typeface="Arial" panose="020B0604020202020204" pitchFamily="34" charset="0"/>
              <a:buChar char="•"/>
            </a:pPr>
            <a:r>
              <a:rPr lang="en-AU" sz="2400">
                <a:solidFill>
                  <a:srgbClr val="003368"/>
                </a:solidFill>
              </a:rPr>
              <a:t>Fortnightly newsletter, technology updates, and social media</a:t>
            </a:r>
          </a:p>
          <a:p>
            <a:pPr marL="285750" indent="-285750">
              <a:buFont typeface="Arial" panose="020B0604020202020204" pitchFamily="34" charset="0"/>
              <a:buChar char="•"/>
            </a:pPr>
            <a:r>
              <a:rPr lang="en-AU" sz="2400">
                <a:solidFill>
                  <a:srgbClr val="003368"/>
                </a:solidFill>
              </a:rPr>
              <a:t>Web resources, guidelines and communities of practice</a:t>
            </a:r>
          </a:p>
          <a:p>
            <a:pPr marL="285750" indent="-285750">
              <a:buFont typeface="Arial" panose="020B0604020202020204" pitchFamily="34" charset="0"/>
              <a:buChar char="•"/>
            </a:pPr>
            <a:r>
              <a:rPr lang="en-AU" sz="2400">
                <a:solidFill>
                  <a:srgbClr val="003368"/>
                </a:solidFill>
              </a:rPr>
              <a:t>Awards and recognition</a:t>
            </a:r>
          </a:p>
          <a:p>
            <a:pPr marL="285750" indent="-285750">
              <a:buFont typeface="Arial" panose="020B0604020202020204" pitchFamily="34" charset="0"/>
              <a:buChar char="•"/>
            </a:pPr>
            <a:endParaRPr lang="en-AU" sz="2400">
              <a:solidFill>
                <a:srgbClr val="003368"/>
              </a:solidFill>
            </a:endParaRPr>
          </a:p>
          <a:p>
            <a:endParaRPr lang="en-AU"/>
          </a:p>
        </p:txBody>
      </p:sp>
    </p:spTree>
    <p:extLst>
      <p:ext uri="{BB962C8B-B14F-4D97-AF65-F5344CB8AC3E}">
        <p14:creationId xmlns:p14="http://schemas.microsoft.com/office/powerpoint/2010/main" val="2728382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BA110-F118-16EE-A14D-E4327B34863D}"/>
              </a:ext>
            </a:extLst>
          </p:cNvPr>
          <p:cNvSpPr>
            <a:spLocks noGrp="1"/>
          </p:cNvSpPr>
          <p:nvPr>
            <p:ph type="title"/>
          </p:nvPr>
        </p:nvSpPr>
        <p:spPr/>
        <p:txBody>
          <a:bodyPr/>
          <a:lstStyle/>
          <a:p>
            <a:r>
              <a:rPr lang="en-US" err="1">
                <a:latin typeface="Lato Medium"/>
                <a:ea typeface="Lato Medium"/>
                <a:cs typeface="Lato Medium"/>
              </a:rPr>
              <a:t>Mentimeter</a:t>
            </a:r>
            <a:r>
              <a:rPr lang="en-US">
                <a:latin typeface="Lato Medium"/>
                <a:ea typeface="Lato Medium"/>
                <a:cs typeface="Lato Medium"/>
              </a:rPr>
              <a:t> poll – Question 6 </a:t>
            </a:r>
            <a:endParaRPr lang="en-US"/>
          </a:p>
        </p:txBody>
      </p:sp>
      <p:sp>
        <p:nvSpPr>
          <p:cNvPr id="4" name="Footer Placeholder 3">
            <a:extLst>
              <a:ext uri="{FF2B5EF4-FFF2-40B4-BE49-F238E27FC236}">
                <a16:creationId xmlns:a16="http://schemas.microsoft.com/office/drawing/2014/main" id="{7E15D2E5-B38E-4343-0D7E-F0EBD2B3B82F}"/>
              </a:ext>
            </a:extLst>
          </p:cNvPr>
          <p:cNvSpPr>
            <a:spLocks noGrp="1"/>
          </p:cNvSpPr>
          <p:nvPr>
            <p:ph type="ftr" sz="quarter" idx="11"/>
          </p:nvPr>
        </p:nvSpPr>
        <p:spPr/>
        <p:txBody>
          <a:bodyPr/>
          <a:lstStyle/>
          <a:p>
            <a:endParaRPr lang="en-AU"/>
          </a:p>
        </p:txBody>
      </p:sp>
      <p:sp>
        <p:nvSpPr>
          <p:cNvPr id="5" name="TextBox 4">
            <a:extLst>
              <a:ext uri="{FF2B5EF4-FFF2-40B4-BE49-F238E27FC236}">
                <a16:creationId xmlns:a16="http://schemas.microsoft.com/office/drawing/2014/main" id="{DA00258D-4A55-F6F0-60C5-B3B48C33B14B}"/>
              </a:ext>
            </a:extLst>
          </p:cNvPr>
          <p:cNvSpPr txBox="1"/>
          <p:nvPr/>
        </p:nvSpPr>
        <p:spPr>
          <a:xfrm>
            <a:off x="900546" y="5821279"/>
            <a:ext cx="6096000" cy="369332"/>
          </a:xfrm>
          <a:prstGeom prst="rect">
            <a:avLst/>
          </a:prstGeom>
          <a:noFill/>
        </p:spPr>
        <p:txBody>
          <a:bodyPr wrap="square">
            <a:spAutoFit/>
          </a:bodyPr>
          <a:lstStyle/>
          <a:p>
            <a:r>
              <a:rPr lang="en-AU" err="1">
                <a:hlinkClick r:id="rId3"/>
              </a:rPr>
              <a:t>Mentimeter</a:t>
            </a:r>
            <a:r>
              <a:rPr lang="en-AU">
                <a:hlinkClick r:id="rId3"/>
              </a:rPr>
              <a:t> results</a:t>
            </a:r>
            <a:endParaRPr lang="en-AU"/>
          </a:p>
        </p:txBody>
      </p:sp>
      <p:sp>
        <p:nvSpPr>
          <p:cNvPr id="8" name="TextBox 7">
            <a:extLst>
              <a:ext uri="{FF2B5EF4-FFF2-40B4-BE49-F238E27FC236}">
                <a16:creationId xmlns:a16="http://schemas.microsoft.com/office/drawing/2014/main" id="{08BF52D9-323D-6337-4334-6206F9BBF07C}"/>
              </a:ext>
            </a:extLst>
          </p:cNvPr>
          <p:cNvSpPr txBox="1"/>
          <p:nvPr/>
        </p:nvSpPr>
        <p:spPr>
          <a:xfrm>
            <a:off x="521109" y="1068250"/>
            <a:ext cx="10815484" cy="338554"/>
          </a:xfrm>
          <a:prstGeom prst="rect">
            <a:avLst/>
          </a:prstGeom>
          <a:noFill/>
        </p:spPr>
        <p:txBody>
          <a:bodyPr wrap="square" lIns="91440" tIns="45720" rIns="91440" bIns="45720" anchor="t">
            <a:spAutoFit/>
          </a:bodyPr>
          <a:lstStyle/>
          <a:p>
            <a:r>
              <a:rPr lang="en-US" sz="1600">
                <a:cs typeface="Calibri"/>
              </a:rPr>
              <a:t>Go to </a:t>
            </a:r>
            <a:r>
              <a:rPr lang="en-US" sz="1600" b="1">
                <a:cs typeface="Calibri"/>
              </a:rPr>
              <a:t>Menti.com </a:t>
            </a:r>
            <a:r>
              <a:rPr lang="en-US" sz="1600">
                <a:cs typeface="Calibri"/>
              </a:rPr>
              <a:t>or click </a:t>
            </a:r>
            <a:r>
              <a:rPr lang="en-US" sz="1600" b="1">
                <a:cs typeface="Calibri"/>
              </a:rPr>
              <a:t>QR code  </a:t>
            </a:r>
            <a:r>
              <a:rPr lang="en-US" sz="1600">
                <a:cs typeface="Calibri"/>
              </a:rPr>
              <a:t>Use the code </a:t>
            </a:r>
            <a:r>
              <a:rPr lang="en-US" sz="1600" b="1">
                <a:ea typeface="+mn-lt"/>
                <a:cs typeface="+mn-lt"/>
              </a:rPr>
              <a:t>4660 5044</a:t>
            </a:r>
            <a:endParaRPr lang="en-US" sz="1600" b="1">
              <a:cs typeface="Calibri"/>
            </a:endParaRPr>
          </a:p>
        </p:txBody>
      </p:sp>
      <p:pic>
        <p:nvPicPr>
          <p:cNvPr id="6146" name="Picture 2">
            <a:extLst>
              <a:ext uri="{FF2B5EF4-FFF2-40B4-BE49-F238E27FC236}">
                <a16:creationId xmlns:a16="http://schemas.microsoft.com/office/drawing/2014/main" id="{52D91B3B-BBFD-FD2D-3EDB-7693C5CCC4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9487"/>
          <a:stretch/>
        </p:blipFill>
        <p:spPr bwMode="auto">
          <a:xfrm>
            <a:off x="0" y="0"/>
            <a:ext cx="12192000" cy="14068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omments from participants in notes below">
            <a:extLst>
              <a:ext uri="{FF2B5EF4-FFF2-40B4-BE49-F238E27FC236}">
                <a16:creationId xmlns:a16="http://schemas.microsoft.com/office/drawing/2014/main" id="{5534E6A2-24CE-6329-0F76-FE800858D3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882" y="1306848"/>
            <a:ext cx="9167106" cy="5376125"/>
          </a:xfrm>
          <a:prstGeom prst="rect">
            <a:avLst/>
          </a:prstGeom>
        </p:spPr>
      </p:pic>
    </p:spTree>
    <p:extLst>
      <p:ext uri="{BB962C8B-B14F-4D97-AF65-F5344CB8AC3E}">
        <p14:creationId xmlns:p14="http://schemas.microsoft.com/office/powerpoint/2010/main" val="201852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C55C-8951-3C6D-3E1A-B095C03643AA}"/>
              </a:ext>
            </a:extLst>
          </p:cNvPr>
          <p:cNvSpPr>
            <a:spLocks noGrp="1"/>
          </p:cNvSpPr>
          <p:nvPr>
            <p:ph type="title"/>
          </p:nvPr>
        </p:nvSpPr>
        <p:spPr/>
        <p:txBody>
          <a:bodyPr/>
          <a:lstStyle/>
          <a:p>
            <a:r>
              <a:rPr lang="en-AU"/>
              <a:t>Contact</a:t>
            </a:r>
          </a:p>
        </p:txBody>
      </p:sp>
      <p:sp>
        <p:nvSpPr>
          <p:cNvPr id="5" name="Content Placeholder 4">
            <a:extLst>
              <a:ext uri="{FF2B5EF4-FFF2-40B4-BE49-F238E27FC236}">
                <a16:creationId xmlns:a16="http://schemas.microsoft.com/office/drawing/2014/main" id="{27BD743F-A82C-A0AE-8954-BD4C37C64909}"/>
              </a:ext>
            </a:extLst>
          </p:cNvPr>
          <p:cNvSpPr>
            <a:spLocks noGrp="1"/>
          </p:cNvSpPr>
          <p:nvPr>
            <p:ph sz="half" idx="1"/>
          </p:nvPr>
        </p:nvSpPr>
        <p:spPr>
          <a:xfrm>
            <a:off x="838200" y="1782430"/>
            <a:ext cx="5181600" cy="2161913"/>
          </a:xfrm>
        </p:spPr>
        <p:txBody>
          <a:bodyPr>
            <a:normAutofit/>
          </a:bodyPr>
          <a:lstStyle/>
          <a:p>
            <a:pPr marL="0" indent="0">
              <a:buNone/>
            </a:pPr>
            <a:r>
              <a:rPr lang="en-AU" sz="2400" b="1"/>
              <a:t>Darlene McLennan</a:t>
            </a:r>
          </a:p>
          <a:p>
            <a:pPr marL="0" indent="0">
              <a:buNone/>
            </a:pPr>
            <a:r>
              <a:rPr lang="en-AU" sz="2400"/>
              <a:t>Manager</a:t>
            </a:r>
          </a:p>
          <a:p>
            <a:pPr marL="0" indent="0">
              <a:buNone/>
            </a:pPr>
            <a:r>
              <a:rPr lang="en-AU" sz="2400"/>
              <a:t>darlene.mclennan@utas.edu.au</a:t>
            </a:r>
          </a:p>
        </p:txBody>
      </p:sp>
      <p:sp>
        <p:nvSpPr>
          <p:cNvPr id="6" name="Content Placeholder 5">
            <a:extLst>
              <a:ext uri="{FF2B5EF4-FFF2-40B4-BE49-F238E27FC236}">
                <a16:creationId xmlns:a16="http://schemas.microsoft.com/office/drawing/2014/main" id="{87E0359A-06F8-606F-6E0E-CC2868D0E126}"/>
              </a:ext>
            </a:extLst>
          </p:cNvPr>
          <p:cNvSpPr>
            <a:spLocks noGrp="1"/>
          </p:cNvSpPr>
          <p:nvPr>
            <p:ph sz="half" idx="2"/>
          </p:nvPr>
        </p:nvSpPr>
        <p:spPr>
          <a:xfrm>
            <a:off x="6172200" y="1782430"/>
            <a:ext cx="5181600" cy="2161913"/>
          </a:xfrm>
        </p:spPr>
        <p:txBody>
          <a:bodyPr>
            <a:normAutofit/>
          </a:bodyPr>
          <a:lstStyle/>
          <a:p>
            <a:pPr marL="0" indent="0">
              <a:buNone/>
            </a:pPr>
            <a:r>
              <a:rPr lang="en-AU" sz="2400" b="1"/>
              <a:t>Gabrielle O’Brien</a:t>
            </a:r>
          </a:p>
          <a:p>
            <a:pPr marL="0" indent="0">
              <a:buNone/>
            </a:pPr>
            <a:r>
              <a:rPr lang="en-AU" sz="2400"/>
              <a:t>Senior Project Officer</a:t>
            </a:r>
          </a:p>
          <a:p>
            <a:pPr marL="0" indent="0">
              <a:buNone/>
            </a:pPr>
            <a:r>
              <a:rPr lang="en-AU" sz="2400"/>
              <a:t>gabrielle.obrien@utas.edu.au</a:t>
            </a:r>
          </a:p>
        </p:txBody>
      </p:sp>
      <p:pic>
        <p:nvPicPr>
          <p:cNvPr id="22" name="Picture 21" descr="Twitter logo. To view ADCET on twitter go to @adcet_edu_au">
            <a:hlinkClick r:id="rId3"/>
            <a:extLst>
              <a:ext uri="{FF2B5EF4-FFF2-40B4-BE49-F238E27FC236}">
                <a16:creationId xmlns:a16="http://schemas.microsoft.com/office/drawing/2014/main" id="{576D8BE8-597F-0A2E-D0C3-F837674A066F}"/>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9630266" y="4898540"/>
            <a:ext cx="721775" cy="721775"/>
          </a:xfrm>
          <a:prstGeom prst="rect">
            <a:avLst/>
          </a:prstGeom>
        </p:spPr>
      </p:pic>
      <p:pic>
        <p:nvPicPr>
          <p:cNvPr id="24" name="Picture 23" descr="Linedin logo. To visti ADCET on Linked In go to https://www.linkedin.com/company/australian-disability-clearinghouse-on-education-and-training/">
            <a:hlinkClick r:id="rId6"/>
            <a:extLst>
              <a:ext uri="{FF2B5EF4-FFF2-40B4-BE49-F238E27FC236}">
                <a16:creationId xmlns:a16="http://schemas.microsoft.com/office/drawing/2014/main" id="{16E84E68-2951-EA89-2F87-71B1A470C74A}"/>
              </a:ext>
            </a:extLst>
          </p:cNvPr>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l="15335" r="17275"/>
          <a:stretch/>
        </p:blipFill>
        <p:spPr>
          <a:xfrm>
            <a:off x="10633434" y="4898540"/>
            <a:ext cx="867267" cy="723900"/>
          </a:xfrm>
          <a:prstGeom prst="rect">
            <a:avLst/>
          </a:prstGeom>
        </p:spPr>
      </p:pic>
      <p:pic>
        <p:nvPicPr>
          <p:cNvPr id="26" name="Picture 25" descr="Facebook logo. To view ADCET on Facebook visit https://www.facebook.com/ADCETAustralia/">
            <a:hlinkClick r:id="rId8"/>
            <a:extLst>
              <a:ext uri="{FF2B5EF4-FFF2-40B4-BE49-F238E27FC236}">
                <a16:creationId xmlns:a16="http://schemas.microsoft.com/office/drawing/2014/main" id="{7C3F83D5-7CC2-E266-2BBA-9FA13D10D448}"/>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63915" y="4898540"/>
            <a:ext cx="784958" cy="819845"/>
          </a:xfrm>
          <a:prstGeom prst="rect">
            <a:avLst/>
          </a:prstGeom>
        </p:spPr>
      </p:pic>
      <p:sp>
        <p:nvSpPr>
          <p:cNvPr id="30" name="TextBox 29">
            <a:extLst>
              <a:ext uri="{FF2B5EF4-FFF2-40B4-BE49-F238E27FC236}">
                <a16:creationId xmlns:a16="http://schemas.microsoft.com/office/drawing/2014/main" id="{7D42FA32-1433-FB1C-C205-94F00FF01DCB}"/>
              </a:ext>
            </a:extLst>
          </p:cNvPr>
          <p:cNvSpPr txBox="1"/>
          <p:nvPr/>
        </p:nvSpPr>
        <p:spPr>
          <a:xfrm>
            <a:off x="4916668" y="5160073"/>
            <a:ext cx="3020954" cy="461665"/>
          </a:xfrm>
          <a:prstGeom prst="rect">
            <a:avLst/>
          </a:prstGeom>
          <a:noFill/>
        </p:spPr>
        <p:txBody>
          <a:bodyPr wrap="square">
            <a:spAutoFit/>
          </a:bodyPr>
          <a:lstStyle/>
          <a:p>
            <a:r>
              <a:rPr lang="en-AU" sz="2400" b="0" i="0" u="sng">
                <a:solidFill>
                  <a:srgbClr val="003368"/>
                </a:solidFill>
                <a:effectLst/>
                <a:latin typeface="Lato" panose="020F0502020204030203" pitchFamily="34" charset="0"/>
                <a:hlinkClick r:id="rId10">
                  <a:extLst>
                    <a:ext uri="{A12FA001-AC4F-418D-AE19-62706E023703}">
                      <ahyp:hlinkClr xmlns:ahyp="http://schemas.microsoft.com/office/drawing/2018/hyperlinkcolor" val="tx"/>
                    </a:ext>
                  </a:extLst>
                </a:hlinkClick>
              </a:rPr>
              <a:t>admin@adcet.edu.au</a:t>
            </a:r>
            <a:endParaRPr lang="en-AU" sz="2400">
              <a:solidFill>
                <a:srgbClr val="003368"/>
              </a:solidFill>
            </a:endParaRPr>
          </a:p>
        </p:txBody>
      </p:sp>
      <p:sp>
        <p:nvSpPr>
          <p:cNvPr id="31" name="TextBox 30">
            <a:extLst>
              <a:ext uri="{FF2B5EF4-FFF2-40B4-BE49-F238E27FC236}">
                <a16:creationId xmlns:a16="http://schemas.microsoft.com/office/drawing/2014/main" id="{BE797553-8E57-7003-E9BE-E7E5EF5EB871}"/>
              </a:ext>
            </a:extLst>
          </p:cNvPr>
          <p:cNvSpPr txBox="1"/>
          <p:nvPr/>
        </p:nvSpPr>
        <p:spPr>
          <a:xfrm>
            <a:off x="1091656" y="5160073"/>
            <a:ext cx="3020954" cy="461665"/>
          </a:xfrm>
          <a:prstGeom prst="rect">
            <a:avLst/>
          </a:prstGeom>
          <a:noFill/>
        </p:spPr>
        <p:txBody>
          <a:bodyPr wrap="square">
            <a:spAutoFit/>
          </a:bodyPr>
          <a:lstStyle/>
          <a:p>
            <a:r>
              <a:rPr lang="en-US" sz="2400">
                <a:solidFill>
                  <a:srgbClr val="003368"/>
                </a:solidFill>
                <a:hlinkClick r:id="rId11">
                  <a:extLst>
                    <a:ext uri="{A12FA001-AC4F-418D-AE19-62706E023703}">
                      <ahyp:hlinkClr xmlns:ahyp="http://schemas.microsoft.com/office/drawing/2018/hyperlinkcolor" val="tx"/>
                    </a:ext>
                  </a:extLst>
                </a:hlinkClick>
              </a:rPr>
              <a:t>www.adcet.edu.au</a:t>
            </a:r>
            <a:endParaRPr lang="en-AU" sz="2400">
              <a:solidFill>
                <a:srgbClr val="003368"/>
              </a:solidFill>
            </a:endParaRPr>
          </a:p>
        </p:txBody>
      </p:sp>
      <p:pic>
        <p:nvPicPr>
          <p:cNvPr id="33" name="Graphic 32" descr="Symbol for world wide web - to view ADCET online visit www.adcet.edu.au">
            <a:extLst>
              <a:ext uri="{FF2B5EF4-FFF2-40B4-BE49-F238E27FC236}">
                <a16:creationId xmlns:a16="http://schemas.microsoft.com/office/drawing/2014/main" id="{9BBBDABE-5B63-854C-6AFA-4115D446745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0491" y="5085218"/>
            <a:ext cx="633167" cy="633167"/>
          </a:xfrm>
          <a:prstGeom prst="rect">
            <a:avLst/>
          </a:prstGeom>
        </p:spPr>
      </p:pic>
      <p:pic>
        <p:nvPicPr>
          <p:cNvPr id="35" name="Graphic 34" descr="Symbol for email - to contact ADCET email admin@adcet.edu.au">
            <a:extLst>
              <a:ext uri="{FF2B5EF4-FFF2-40B4-BE49-F238E27FC236}">
                <a16:creationId xmlns:a16="http://schemas.microsoft.com/office/drawing/2014/main" id="{78E9FC6C-A3FD-24C3-2EBA-339E6450EA0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83878" y="5015867"/>
            <a:ext cx="633167" cy="633167"/>
          </a:xfrm>
          <a:prstGeom prst="rect">
            <a:avLst/>
          </a:prstGeom>
        </p:spPr>
      </p:pic>
    </p:spTree>
    <p:extLst>
      <p:ext uri="{BB962C8B-B14F-4D97-AF65-F5344CB8AC3E}">
        <p14:creationId xmlns:p14="http://schemas.microsoft.com/office/powerpoint/2010/main" val="2124733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0BF4B-B67A-E40C-2C68-197D9A016BF9}"/>
              </a:ext>
            </a:extLst>
          </p:cNvPr>
          <p:cNvSpPr>
            <a:spLocks noGrp="1"/>
          </p:cNvSpPr>
          <p:nvPr>
            <p:ph type="title"/>
          </p:nvPr>
        </p:nvSpPr>
        <p:spPr/>
        <p:txBody>
          <a:bodyPr/>
          <a:lstStyle/>
          <a:p>
            <a:r>
              <a:rPr lang="en-AU"/>
              <a:t>References</a:t>
            </a:r>
          </a:p>
        </p:txBody>
      </p:sp>
      <p:sp>
        <p:nvSpPr>
          <p:cNvPr id="3" name="Content Placeholder 2">
            <a:extLst>
              <a:ext uri="{FF2B5EF4-FFF2-40B4-BE49-F238E27FC236}">
                <a16:creationId xmlns:a16="http://schemas.microsoft.com/office/drawing/2014/main" id="{C4BCD6EC-5B95-4B85-22F2-553CA857D058}"/>
              </a:ext>
            </a:extLst>
          </p:cNvPr>
          <p:cNvSpPr>
            <a:spLocks noGrp="1"/>
          </p:cNvSpPr>
          <p:nvPr>
            <p:ph idx="1"/>
          </p:nvPr>
        </p:nvSpPr>
        <p:spPr/>
        <p:txBody>
          <a:bodyPr/>
          <a:lstStyle/>
          <a:p>
            <a:r>
              <a:rPr lang="en-US" sz="2400">
                <a:latin typeface="Calibri" panose="020F0502020204030204" pitchFamily="34" charset="0"/>
                <a:hlinkClick r:id="rId3"/>
              </a:rPr>
              <a:t>NCSEHE Briefing Note — Equity student participation in Australian higher education: 2014–2019 – NCSEHE</a:t>
            </a:r>
            <a:endParaRPr lang="en-US" sz="2400">
              <a:latin typeface="Calibri" panose="020F0502020204030204" pitchFamily="34" charset="0"/>
            </a:endParaRPr>
          </a:p>
          <a:p>
            <a:r>
              <a:rPr lang="en-AU" sz="2400" u="sng">
                <a:solidFill>
                  <a:srgbClr val="0000FF"/>
                </a:solidFill>
                <a:effectLst/>
                <a:latin typeface="Calibri" panose="020F0502020204030204" pitchFamily="34" charset="0"/>
                <a:ea typeface="DengXian" panose="02010600030101010101" pitchFamily="2" charset="-122"/>
                <a:cs typeface="Arial" panose="020B0604020202020204" pitchFamily="34" charset="0"/>
                <a:hlinkClick r:id="rId4"/>
              </a:rPr>
              <a:t>Selected Higher Education Statistics</a:t>
            </a:r>
            <a:r>
              <a:rPr lang="en-AU" sz="2400">
                <a:effectLst/>
                <a:latin typeface="Calibri" panose="020F0502020204030204" pitchFamily="34" charset="0"/>
                <a:ea typeface="DengXian" panose="02010600030101010101" pitchFamily="2" charset="-122"/>
                <a:cs typeface="Arial" panose="020B0604020202020204" pitchFamily="34" charset="0"/>
              </a:rPr>
              <a:t> – 2020 Student data (Section 11: Equity Performance)</a:t>
            </a:r>
          </a:p>
          <a:p>
            <a:r>
              <a:rPr lang="en-AU" sz="2400" u="sng">
                <a:solidFill>
                  <a:srgbClr val="0000FF"/>
                </a:solidFill>
                <a:effectLst/>
                <a:latin typeface="Calibri" panose="020F0502020204030204" pitchFamily="34" charset="0"/>
                <a:ea typeface="DengXian" panose="02010600030101010101" pitchFamily="2" charset="-122"/>
                <a:cs typeface="Arial" panose="020B0604020202020204" pitchFamily="34" charset="0"/>
                <a:hlinkClick r:id="rId4"/>
              </a:rPr>
              <a:t>Selected Higher Education Statistics – 2020</a:t>
            </a:r>
            <a:endParaRPr lang="en-AU" sz="2400">
              <a:effectLst/>
              <a:latin typeface="Calibri" panose="020F0502020204030204" pitchFamily="34" charset="0"/>
              <a:ea typeface="DengXian" panose="02010600030101010101" pitchFamily="2" charset="-122"/>
              <a:cs typeface="Arial" panose="020B0604020202020204" pitchFamily="34" charset="0"/>
            </a:endParaRPr>
          </a:p>
          <a:p>
            <a:r>
              <a:rPr lang="en-AU" sz="2400" u="sng">
                <a:solidFill>
                  <a:srgbClr val="0000FF"/>
                </a:solidFill>
                <a:effectLst/>
                <a:latin typeface="Calibri" panose="020F0502020204030204" pitchFamily="34" charset="0"/>
                <a:ea typeface="DengXian" panose="02010600030101010101" pitchFamily="2" charset="-122"/>
                <a:cs typeface="Arial" panose="020B0604020202020204" pitchFamily="34" charset="0"/>
                <a:hlinkClick r:id="rId5"/>
              </a:rPr>
              <a:t>National Skills Commission Annual Report 2020-2021</a:t>
            </a:r>
            <a:endParaRPr lang="en-AU" sz="2400">
              <a:effectLst/>
              <a:latin typeface="Calibri" panose="020F0502020204030204" pitchFamily="34" charset="0"/>
              <a:ea typeface="DengXian" panose="02010600030101010101" pitchFamily="2" charset="-122"/>
              <a:cs typeface="Arial" panose="020B0604020202020204" pitchFamily="34" charset="0"/>
            </a:endParaRPr>
          </a:p>
          <a:p>
            <a:r>
              <a:rPr lang="en-AU" sz="2400" u="sng">
                <a:solidFill>
                  <a:srgbClr val="0000FF"/>
                </a:solidFill>
                <a:effectLst/>
                <a:latin typeface="Calibri" panose="020F0502020204030204" pitchFamily="34" charset="0"/>
                <a:ea typeface="DengXian" panose="02010600030101010101" pitchFamily="2" charset="-122"/>
                <a:cs typeface="Arial" panose="020B0604020202020204" pitchFamily="34" charset="0"/>
                <a:hlinkClick r:id="rId6"/>
              </a:rPr>
              <a:t>QILT 2021</a:t>
            </a:r>
            <a:endParaRPr lang="en-US" sz="2400">
              <a:latin typeface="Calibri" panose="020F0502020204030204" pitchFamily="34" charset="0"/>
            </a:endParaRPr>
          </a:p>
          <a:p>
            <a:endParaRPr lang="en-AU"/>
          </a:p>
        </p:txBody>
      </p:sp>
    </p:spTree>
    <p:extLst>
      <p:ext uri="{BB962C8B-B14F-4D97-AF65-F5344CB8AC3E}">
        <p14:creationId xmlns:p14="http://schemas.microsoft.com/office/powerpoint/2010/main" val="158322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77798-BE10-8B55-CB7C-AB2282B9597E}"/>
              </a:ext>
            </a:extLst>
          </p:cNvPr>
          <p:cNvSpPr>
            <a:spLocks noGrp="1"/>
          </p:cNvSpPr>
          <p:nvPr>
            <p:ph type="title"/>
          </p:nvPr>
        </p:nvSpPr>
        <p:spPr>
          <a:xfrm>
            <a:off x="308140" y="179884"/>
            <a:ext cx="8325465" cy="902958"/>
          </a:xfrm>
        </p:spPr>
        <p:txBody>
          <a:bodyPr/>
          <a:lstStyle/>
          <a:p>
            <a:r>
              <a:rPr lang="en-AU"/>
              <a:t>Intro</a:t>
            </a:r>
          </a:p>
        </p:txBody>
      </p:sp>
      <p:pic>
        <p:nvPicPr>
          <p:cNvPr id="5" name="Picture 4">
            <a:extLst>
              <a:ext uri="{FF2B5EF4-FFF2-40B4-BE49-F238E27FC236}">
                <a16:creationId xmlns:a16="http://schemas.microsoft.com/office/drawing/2014/main" id="{D1EB2D87-993C-CFCF-F075-822ED8618C01}"/>
              </a:ext>
            </a:extLst>
          </p:cNvPr>
          <p:cNvPicPr>
            <a:picLocks noChangeAspect="1"/>
          </p:cNvPicPr>
          <p:nvPr/>
        </p:nvPicPr>
        <p:blipFill>
          <a:blip r:embed="rId3"/>
          <a:stretch>
            <a:fillRect/>
          </a:stretch>
        </p:blipFill>
        <p:spPr>
          <a:xfrm>
            <a:off x="3952568" y="0"/>
            <a:ext cx="6430296" cy="7267090"/>
          </a:xfrm>
          <a:prstGeom prst="rect">
            <a:avLst/>
          </a:prstGeom>
        </p:spPr>
      </p:pic>
      <p:sp>
        <p:nvSpPr>
          <p:cNvPr id="3" name="Arrow: Bent 2" descr="Arrow pointing to the ADCET homepage info 'Celebrating 20 years as Australia's leading resource on disability in tertiary education'.">
            <a:extLst>
              <a:ext uri="{FF2B5EF4-FFF2-40B4-BE49-F238E27FC236}">
                <a16:creationId xmlns:a16="http://schemas.microsoft.com/office/drawing/2014/main" id="{5A0EDEE8-35B8-2CA1-058E-CA2F414731A2}"/>
              </a:ext>
            </a:extLst>
          </p:cNvPr>
          <p:cNvSpPr/>
          <p:nvPr/>
        </p:nvSpPr>
        <p:spPr>
          <a:xfrm>
            <a:off x="561842" y="1497995"/>
            <a:ext cx="3066261" cy="4668253"/>
          </a:xfrm>
          <a:prstGeom prst="bentArrow">
            <a:avLst>
              <a:gd name="adj1" fmla="val 15136"/>
              <a:gd name="adj2" fmla="val 23794"/>
              <a:gd name="adj3" fmla="val 38900"/>
              <a:gd name="adj4" fmla="val 4375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133955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77798-BE10-8B55-CB7C-AB2282B9597E}"/>
              </a:ext>
            </a:extLst>
          </p:cNvPr>
          <p:cNvSpPr>
            <a:spLocks noGrp="1"/>
          </p:cNvSpPr>
          <p:nvPr>
            <p:ph type="title"/>
          </p:nvPr>
        </p:nvSpPr>
        <p:spPr>
          <a:xfrm>
            <a:off x="308140" y="179884"/>
            <a:ext cx="8325465" cy="902958"/>
          </a:xfrm>
        </p:spPr>
        <p:txBody>
          <a:bodyPr/>
          <a:lstStyle/>
          <a:p>
            <a:r>
              <a:rPr lang="en-US" err="1">
                <a:latin typeface="Lato Medium"/>
                <a:ea typeface="Lato Medium"/>
                <a:cs typeface="Lato Medium"/>
              </a:rPr>
              <a:t>Mentimeter</a:t>
            </a:r>
            <a:r>
              <a:rPr lang="en-US">
                <a:latin typeface="Lato Medium"/>
                <a:ea typeface="Lato Medium"/>
                <a:cs typeface="Lato Medium"/>
              </a:rPr>
              <a:t> poll</a:t>
            </a:r>
            <a:endParaRPr lang="en-AU"/>
          </a:p>
        </p:txBody>
      </p:sp>
      <p:sp>
        <p:nvSpPr>
          <p:cNvPr id="4" name="TextBox 3">
            <a:extLst>
              <a:ext uri="{FF2B5EF4-FFF2-40B4-BE49-F238E27FC236}">
                <a16:creationId xmlns:a16="http://schemas.microsoft.com/office/drawing/2014/main" id="{3A0CB562-0341-9E9D-7EDC-BA5C1CE74D6E}"/>
              </a:ext>
            </a:extLst>
          </p:cNvPr>
          <p:cNvSpPr txBox="1"/>
          <p:nvPr/>
        </p:nvSpPr>
        <p:spPr>
          <a:xfrm>
            <a:off x="416997" y="1685679"/>
            <a:ext cx="6898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dirty="0">
                <a:cs typeface="Calibri"/>
              </a:rPr>
              <a:t>As part of today’s presentation we have some polling questions to ask throughout.</a:t>
            </a:r>
          </a:p>
        </p:txBody>
      </p:sp>
      <p:pic>
        <p:nvPicPr>
          <p:cNvPr id="6" name="Graphic 5" descr="Presentation with bar chart with solid fill">
            <a:extLst>
              <a:ext uri="{FF2B5EF4-FFF2-40B4-BE49-F238E27FC236}">
                <a16:creationId xmlns:a16="http://schemas.microsoft.com/office/drawing/2014/main" id="{9C212B20-F0DB-C6FC-E6F0-536553CA6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6457" y="892629"/>
            <a:ext cx="3494314" cy="3494314"/>
          </a:xfrm>
          <a:prstGeom prst="rect">
            <a:avLst/>
          </a:prstGeom>
        </p:spPr>
      </p:pic>
    </p:spTree>
    <p:extLst>
      <p:ext uri="{BB962C8B-B14F-4D97-AF65-F5344CB8AC3E}">
        <p14:creationId xmlns:p14="http://schemas.microsoft.com/office/powerpoint/2010/main" val="2391528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77798-BE10-8B55-CB7C-AB2282B9597E}"/>
              </a:ext>
            </a:extLst>
          </p:cNvPr>
          <p:cNvSpPr>
            <a:spLocks noGrp="1"/>
          </p:cNvSpPr>
          <p:nvPr>
            <p:ph type="title"/>
          </p:nvPr>
        </p:nvSpPr>
        <p:spPr>
          <a:xfrm>
            <a:off x="308140" y="179884"/>
            <a:ext cx="8325465" cy="902958"/>
          </a:xfrm>
        </p:spPr>
        <p:txBody>
          <a:bodyPr/>
          <a:lstStyle/>
          <a:p>
            <a:r>
              <a:rPr lang="en-US" err="1">
                <a:latin typeface="Lato Medium"/>
                <a:ea typeface="Lato Medium"/>
                <a:cs typeface="Lato Medium"/>
              </a:rPr>
              <a:t>Mentimeter</a:t>
            </a:r>
            <a:r>
              <a:rPr lang="en-US">
                <a:latin typeface="Lato Medium"/>
                <a:ea typeface="Lato Medium"/>
                <a:cs typeface="Lato Medium"/>
              </a:rPr>
              <a:t> poll – Question 1</a:t>
            </a:r>
            <a:endParaRPr lang="en-AU"/>
          </a:p>
        </p:txBody>
      </p:sp>
      <p:sp>
        <p:nvSpPr>
          <p:cNvPr id="4" name="TextBox 3">
            <a:extLst>
              <a:ext uri="{FF2B5EF4-FFF2-40B4-BE49-F238E27FC236}">
                <a16:creationId xmlns:a16="http://schemas.microsoft.com/office/drawing/2014/main" id="{3A0CB562-0341-9E9D-7EDC-BA5C1CE74D6E}"/>
              </a:ext>
            </a:extLst>
          </p:cNvPr>
          <p:cNvSpPr txBox="1"/>
          <p:nvPr/>
        </p:nvSpPr>
        <p:spPr>
          <a:xfrm>
            <a:off x="985716" y="2506046"/>
            <a:ext cx="988627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1. Describe your role at your university</a:t>
            </a:r>
          </a:p>
          <a:p>
            <a:endParaRPr lang="en-US" sz="3200">
              <a:cs typeface="Calibri"/>
            </a:endParaRPr>
          </a:p>
          <a:p>
            <a:endParaRPr lang="en-US" sz="3200">
              <a:cs typeface="Calibri"/>
            </a:endParaRPr>
          </a:p>
          <a:p>
            <a:endParaRPr lang="en-US" sz="3200">
              <a:cs typeface="Calibri"/>
            </a:endParaRPr>
          </a:p>
        </p:txBody>
      </p:sp>
      <p:sp>
        <p:nvSpPr>
          <p:cNvPr id="5" name="TextBox 4">
            <a:extLst>
              <a:ext uri="{FF2B5EF4-FFF2-40B4-BE49-F238E27FC236}">
                <a16:creationId xmlns:a16="http://schemas.microsoft.com/office/drawing/2014/main" id="{FD3E0726-00CC-C8D4-9511-C6E8F5F69E3C}"/>
              </a:ext>
            </a:extLst>
          </p:cNvPr>
          <p:cNvSpPr txBox="1"/>
          <p:nvPr/>
        </p:nvSpPr>
        <p:spPr>
          <a:xfrm>
            <a:off x="900546" y="5821279"/>
            <a:ext cx="6096000" cy="369332"/>
          </a:xfrm>
          <a:prstGeom prst="rect">
            <a:avLst/>
          </a:prstGeom>
          <a:noFill/>
        </p:spPr>
        <p:txBody>
          <a:bodyPr wrap="square">
            <a:spAutoFit/>
          </a:bodyPr>
          <a:lstStyle/>
          <a:p>
            <a:r>
              <a:rPr lang="en-AU" err="1">
                <a:hlinkClick r:id="rId3"/>
              </a:rPr>
              <a:t>Mentimeter</a:t>
            </a:r>
            <a:r>
              <a:rPr lang="en-AU">
                <a:hlinkClick r:id="rId3"/>
              </a:rPr>
              <a:t> results</a:t>
            </a:r>
            <a:endParaRPr lang="en-AU"/>
          </a:p>
        </p:txBody>
      </p:sp>
      <p:sp>
        <p:nvSpPr>
          <p:cNvPr id="6" name="TextBox 5">
            <a:extLst>
              <a:ext uri="{FF2B5EF4-FFF2-40B4-BE49-F238E27FC236}">
                <a16:creationId xmlns:a16="http://schemas.microsoft.com/office/drawing/2014/main" id="{201375C2-B15C-9449-DBEC-593CA525727E}"/>
              </a:ext>
            </a:extLst>
          </p:cNvPr>
          <p:cNvSpPr txBox="1"/>
          <p:nvPr/>
        </p:nvSpPr>
        <p:spPr>
          <a:xfrm>
            <a:off x="521109" y="1068250"/>
            <a:ext cx="10815484" cy="338554"/>
          </a:xfrm>
          <a:prstGeom prst="rect">
            <a:avLst/>
          </a:prstGeom>
          <a:noFill/>
        </p:spPr>
        <p:txBody>
          <a:bodyPr wrap="square" lIns="91440" tIns="45720" rIns="91440" bIns="45720" anchor="t">
            <a:spAutoFit/>
          </a:bodyPr>
          <a:lstStyle/>
          <a:p>
            <a:r>
              <a:rPr lang="en-US" sz="1600">
                <a:cs typeface="Calibri"/>
              </a:rPr>
              <a:t>Go to </a:t>
            </a:r>
            <a:r>
              <a:rPr lang="en-US" sz="1600" b="1">
                <a:cs typeface="Calibri"/>
              </a:rPr>
              <a:t>Menti.com </a:t>
            </a:r>
            <a:r>
              <a:rPr lang="en-US" sz="1600">
                <a:cs typeface="Calibri"/>
              </a:rPr>
              <a:t>or click </a:t>
            </a:r>
            <a:r>
              <a:rPr lang="en-US" sz="1600" b="1">
                <a:cs typeface="Calibri"/>
              </a:rPr>
              <a:t>QR code  </a:t>
            </a:r>
            <a:r>
              <a:rPr lang="en-US" sz="1600">
                <a:cs typeface="Calibri"/>
              </a:rPr>
              <a:t>Use the code </a:t>
            </a:r>
            <a:r>
              <a:rPr lang="en-US" sz="1600" b="1">
                <a:ea typeface="+mn-lt"/>
                <a:cs typeface="+mn-lt"/>
              </a:rPr>
              <a:t>4660 5044</a:t>
            </a:r>
            <a:endParaRPr lang="en-US" sz="1600" b="1">
              <a:cs typeface="Calibri"/>
            </a:endParaRPr>
          </a:p>
        </p:txBody>
      </p:sp>
      <p:pic>
        <p:nvPicPr>
          <p:cNvPr id="1026" name="Picture 2" descr="Describe your role at your organisations: 27 responses - details listed in notes">
            <a:extLst>
              <a:ext uri="{FF2B5EF4-FFF2-40B4-BE49-F238E27FC236}">
                <a16:creationId xmlns:a16="http://schemas.microsoft.com/office/drawing/2014/main" id="{292DA813-DDA5-D394-6CFB-1004D2358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46" y="0"/>
            <a:ext cx="12155054" cy="683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35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CBB6B-4FB7-38D3-6AF6-21361418CD39}"/>
              </a:ext>
            </a:extLst>
          </p:cNvPr>
          <p:cNvSpPr>
            <a:spLocks noGrp="1"/>
          </p:cNvSpPr>
          <p:nvPr>
            <p:ph type="title"/>
          </p:nvPr>
        </p:nvSpPr>
        <p:spPr>
          <a:xfrm>
            <a:off x="553529" y="287488"/>
            <a:ext cx="8325465" cy="902958"/>
          </a:xfrm>
        </p:spPr>
        <p:txBody>
          <a:bodyPr/>
          <a:lstStyle/>
          <a:p>
            <a:r>
              <a:rPr lang="en-AU"/>
              <a:t>About ADCET</a:t>
            </a:r>
          </a:p>
        </p:txBody>
      </p:sp>
      <p:sp>
        <p:nvSpPr>
          <p:cNvPr id="3" name="Content Placeholder 2">
            <a:extLst>
              <a:ext uri="{FF2B5EF4-FFF2-40B4-BE49-F238E27FC236}">
                <a16:creationId xmlns:a16="http://schemas.microsoft.com/office/drawing/2014/main" id="{489019D9-405B-57E7-A542-FDA8C34E1955}"/>
              </a:ext>
            </a:extLst>
          </p:cNvPr>
          <p:cNvSpPr>
            <a:spLocks noGrp="1"/>
          </p:cNvSpPr>
          <p:nvPr>
            <p:ph idx="1"/>
          </p:nvPr>
        </p:nvSpPr>
        <p:spPr>
          <a:xfrm>
            <a:off x="621101" y="1394304"/>
            <a:ext cx="10777368" cy="4376768"/>
          </a:xfrm>
        </p:spPr>
        <p:txBody>
          <a:bodyPr>
            <a:normAutofit/>
          </a:bodyPr>
          <a:lstStyle/>
          <a:p>
            <a:r>
              <a:rPr lang="en-US" b="0" i="0">
                <a:effectLst/>
              </a:rPr>
              <a:t>Australia’s leading resource on disability in tertiary education.</a:t>
            </a:r>
          </a:p>
          <a:p>
            <a:r>
              <a:rPr lang="en-AU"/>
              <a:t>National focus and strategy to provide r</a:t>
            </a:r>
            <a:r>
              <a:rPr lang="en-US" err="1"/>
              <a:t>esources</a:t>
            </a:r>
            <a:r>
              <a:rPr lang="en-US"/>
              <a:t> to s</a:t>
            </a:r>
            <a:r>
              <a:rPr lang="en-US" b="0" i="0">
                <a:effectLst/>
              </a:rPr>
              <a:t>upport student success by empowering inclusivity and accessibility</a:t>
            </a:r>
          </a:p>
          <a:p>
            <a:r>
              <a:rPr lang="en-AU"/>
              <a:t>Collaborative across HE and VET</a:t>
            </a:r>
          </a:p>
          <a:p>
            <a:r>
              <a:rPr lang="en-AU"/>
              <a:t>Supporting students across life-cycle</a:t>
            </a:r>
          </a:p>
          <a:p>
            <a:r>
              <a:rPr lang="en-AU"/>
              <a:t>Capacity building and good practice through PD </a:t>
            </a:r>
          </a:p>
          <a:p>
            <a:r>
              <a:rPr lang="en-AU"/>
              <a:t>Hosted by University of Tasmania</a:t>
            </a:r>
          </a:p>
          <a:p>
            <a:r>
              <a:rPr lang="en-AU"/>
              <a:t>Turning 20 this year!</a:t>
            </a:r>
          </a:p>
          <a:p>
            <a:endParaRPr lang="en-AU"/>
          </a:p>
        </p:txBody>
      </p:sp>
      <p:grpSp>
        <p:nvGrpSpPr>
          <p:cNvPr id="6" name="Group 5" descr="Graphic of balloons with 20 on them to mark 20 years of ADCET">
            <a:extLst>
              <a:ext uri="{FF2B5EF4-FFF2-40B4-BE49-F238E27FC236}">
                <a16:creationId xmlns:a16="http://schemas.microsoft.com/office/drawing/2014/main" id="{233C9441-7370-4748-913A-22241D5B4468}"/>
              </a:ext>
            </a:extLst>
          </p:cNvPr>
          <p:cNvGrpSpPr/>
          <p:nvPr/>
        </p:nvGrpSpPr>
        <p:grpSpPr>
          <a:xfrm flipH="1">
            <a:off x="9584993" y="2923504"/>
            <a:ext cx="2289327" cy="2511355"/>
            <a:chOff x="9584993" y="2923504"/>
            <a:chExt cx="2289327" cy="2511355"/>
          </a:xfrm>
          <a:solidFill>
            <a:schemeClr val="tx2">
              <a:lumMod val="75000"/>
            </a:schemeClr>
          </a:solidFill>
        </p:grpSpPr>
        <p:sp>
          <p:nvSpPr>
            <p:cNvPr id="8" name="Freeform: Shape 7">
              <a:extLst>
                <a:ext uri="{FF2B5EF4-FFF2-40B4-BE49-F238E27FC236}">
                  <a16:creationId xmlns:a16="http://schemas.microsoft.com/office/drawing/2014/main" id="{7141BCAF-EEEB-E5FB-266C-F1D9FE30BAD5}"/>
                </a:ext>
              </a:extLst>
            </p:cNvPr>
            <p:cNvSpPr/>
            <p:nvPr/>
          </p:nvSpPr>
          <p:spPr>
            <a:xfrm>
              <a:off x="9584993" y="3566201"/>
              <a:ext cx="1167411" cy="1665519"/>
            </a:xfrm>
            <a:custGeom>
              <a:avLst/>
              <a:gdLst>
                <a:gd name="connsiteX0" fmla="*/ 948693 w 948692"/>
                <a:gd name="connsiteY0" fmla="*/ 894866 h 1394982"/>
                <a:gd name="connsiteX1" fmla="*/ 786284 w 948692"/>
                <a:gd name="connsiteY1" fmla="*/ 136957 h 1394982"/>
                <a:gd name="connsiteX2" fmla="*/ 791439 w 948692"/>
                <a:gd name="connsiteY2" fmla="*/ 118911 h 1394982"/>
                <a:gd name="connsiteX3" fmla="*/ 371238 w 948692"/>
                <a:gd name="connsiteY3" fmla="*/ 13216 h 1394982"/>
                <a:gd name="connsiteX4" fmla="*/ 18063 w 948692"/>
                <a:gd name="connsiteY4" fmla="*/ 657697 h 1394982"/>
                <a:gd name="connsiteX5" fmla="*/ 587784 w 948692"/>
                <a:gd name="connsiteY5" fmla="*/ 1224840 h 1394982"/>
                <a:gd name="connsiteX6" fmla="*/ 590361 w 948692"/>
                <a:gd name="connsiteY6" fmla="*/ 1232574 h 1394982"/>
                <a:gd name="connsiteX7" fmla="*/ 574894 w 948692"/>
                <a:gd name="connsiteY7" fmla="*/ 1394983 h 1394982"/>
                <a:gd name="connsiteX8" fmla="*/ 775972 w 948692"/>
                <a:gd name="connsiteY8" fmla="*/ 1348580 h 1394982"/>
                <a:gd name="connsiteX9" fmla="*/ 690900 w 948692"/>
                <a:gd name="connsiteY9" fmla="*/ 1209372 h 1394982"/>
                <a:gd name="connsiteX10" fmla="*/ 690900 w 948692"/>
                <a:gd name="connsiteY10" fmla="*/ 1206795 h 1394982"/>
                <a:gd name="connsiteX11" fmla="*/ 948693 w 948692"/>
                <a:gd name="connsiteY11" fmla="*/ 894866 h 139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8692" h="1394982">
                  <a:moveTo>
                    <a:pt x="948693" y="894866"/>
                  </a:moveTo>
                  <a:cubicBezTo>
                    <a:pt x="801751" y="727301"/>
                    <a:pt x="714102" y="441151"/>
                    <a:pt x="786284" y="136957"/>
                  </a:cubicBezTo>
                  <a:cubicBezTo>
                    <a:pt x="788862" y="131801"/>
                    <a:pt x="788862" y="124067"/>
                    <a:pt x="791439" y="118911"/>
                  </a:cubicBezTo>
                  <a:cubicBezTo>
                    <a:pt x="675433" y="15794"/>
                    <a:pt x="523335" y="-22875"/>
                    <a:pt x="371238" y="13216"/>
                  </a:cubicBezTo>
                  <a:cubicBezTo>
                    <a:pt x="108290" y="75086"/>
                    <a:pt x="-56697" y="338034"/>
                    <a:pt x="18063" y="657697"/>
                  </a:cubicBezTo>
                  <a:cubicBezTo>
                    <a:pt x="87666" y="951580"/>
                    <a:pt x="342881" y="1232574"/>
                    <a:pt x="587784" y="1224840"/>
                  </a:cubicBezTo>
                  <a:lnTo>
                    <a:pt x="590361" y="1232574"/>
                  </a:lnTo>
                  <a:lnTo>
                    <a:pt x="574894" y="1394983"/>
                  </a:lnTo>
                  <a:lnTo>
                    <a:pt x="775972" y="1348580"/>
                  </a:lnTo>
                  <a:lnTo>
                    <a:pt x="690900" y="1209372"/>
                  </a:lnTo>
                  <a:lnTo>
                    <a:pt x="690900" y="1206795"/>
                  </a:lnTo>
                  <a:cubicBezTo>
                    <a:pt x="812063" y="1160392"/>
                    <a:pt x="899712" y="1041807"/>
                    <a:pt x="948693" y="894866"/>
                  </a:cubicBezTo>
                  <a:close/>
                </a:path>
              </a:pathLst>
            </a:custGeom>
            <a:solidFill>
              <a:schemeClr val="tx1"/>
            </a:solidFill>
            <a:ln w="25698"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03E8CC34-D7D9-6899-B530-B77B1D516E07}"/>
                </a:ext>
              </a:extLst>
            </p:cNvPr>
            <p:cNvSpPr/>
            <p:nvPr/>
          </p:nvSpPr>
          <p:spPr>
            <a:xfrm>
              <a:off x="9873689" y="2923504"/>
              <a:ext cx="1088084" cy="661554"/>
            </a:xfrm>
            <a:custGeom>
              <a:avLst/>
              <a:gdLst>
                <a:gd name="connsiteX0" fmla="*/ 884228 w 884227"/>
                <a:gd name="connsiteY0" fmla="*/ 226699 h 554095"/>
                <a:gd name="connsiteX1" fmla="*/ 368643 w 884227"/>
                <a:gd name="connsiteY1" fmla="*/ 12731 h 554095"/>
                <a:gd name="connsiteX2" fmla="*/ 0 w 884227"/>
                <a:gd name="connsiteY2" fmla="*/ 489647 h 554095"/>
                <a:gd name="connsiteX3" fmla="*/ 116007 w 884227"/>
                <a:gd name="connsiteY3" fmla="*/ 450978 h 554095"/>
                <a:gd name="connsiteX4" fmla="*/ 250059 w 884227"/>
                <a:gd name="connsiteY4" fmla="*/ 435511 h 554095"/>
                <a:gd name="connsiteX5" fmla="*/ 595500 w 884227"/>
                <a:gd name="connsiteY5" fmla="*/ 554095 h 554095"/>
                <a:gd name="connsiteX6" fmla="*/ 884228 w 884227"/>
                <a:gd name="connsiteY6" fmla="*/ 226699 h 55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4227" h="554095">
                  <a:moveTo>
                    <a:pt x="884228" y="226699"/>
                  </a:moveTo>
                  <a:cubicBezTo>
                    <a:pt x="765643" y="48822"/>
                    <a:pt x="567143" y="-33671"/>
                    <a:pt x="368643" y="12731"/>
                  </a:cubicBezTo>
                  <a:cubicBezTo>
                    <a:pt x="154675" y="64290"/>
                    <a:pt x="5156" y="249900"/>
                    <a:pt x="0" y="489647"/>
                  </a:cubicBezTo>
                  <a:cubicBezTo>
                    <a:pt x="36091" y="471602"/>
                    <a:pt x="74760" y="458712"/>
                    <a:pt x="116007" y="450978"/>
                  </a:cubicBezTo>
                  <a:cubicBezTo>
                    <a:pt x="159831" y="440667"/>
                    <a:pt x="203656" y="435511"/>
                    <a:pt x="250059" y="435511"/>
                  </a:cubicBezTo>
                  <a:cubicBezTo>
                    <a:pt x="378955" y="435511"/>
                    <a:pt x="497539" y="479335"/>
                    <a:pt x="595500" y="554095"/>
                  </a:cubicBezTo>
                  <a:cubicBezTo>
                    <a:pt x="654792" y="407154"/>
                    <a:pt x="755331" y="293725"/>
                    <a:pt x="884228" y="226699"/>
                  </a:cubicBezTo>
                  <a:close/>
                </a:path>
              </a:pathLst>
            </a:custGeom>
            <a:solidFill>
              <a:schemeClr val="tx2">
                <a:lumMod val="60000"/>
                <a:lumOff val="40000"/>
              </a:schemeClr>
            </a:solidFill>
            <a:ln w="25698"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CBA47559-BA2B-2C8D-492E-28082F10F5AB}"/>
                </a:ext>
              </a:extLst>
            </p:cNvPr>
            <p:cNvSpPr/>
            <p:nvPr/>
          </p:nvSpPr>
          <p:spPr>
            <a:xfrm>
              <a:off x="10653278" y="3240235"/>
              <a:ext cx="1221042" cy="1665231"/>
            </a:xfrm>
            <a:custGeom>
              <a:avLst/>
              <a:gdLst>
                <a:gd name="connsiteX0" fmla="*/ 621919 w 992275"/>
                <a:gd name="connsiteY0" fmla="*/ 12975 h 1394741"/>
                <a:gd name="connsiteX1" fmla="*/ 21263 w 992275"/>
                <a:gd name="connsiteY1" fmla="*/ 435754 h 1394741"/>
                <a:gd name="connsiteX2" fmla="*/ 302257 w 992275"/>
                <a:gd name="connsiteY2" fmla="*/ 1206554 h 1394741"/>
                <a:gd name="connsiteX3" fmla="*/ 302257 w 992275"/>
                <a:gd name="connsiteY3" fmla="*/ 1209131 h 1394741"/>
                <a:gd name="connsiteX4" fmla="*/ 217186 w 992275"/>
                <a:gd name="connsiteY4" fmla="*/ 1348339 h 1394741"/>
                <a:gd name="connsiteX5" fmla="*/ 418264 w 992275"/>
                <a:gd name="connsiteY5" fmla="*/ 1394742 h 1394741"/>
                <a:gd name="connsiteX6" fmla="*/ 402796 w 992275"/>
                <a:gd name="connsiteY6" fmla="*/ 1232333 h 1394741"/>
                <a:gd name="connsiteX7" fmla="*/ 405374 w 992275"/>
                <a:gd name="connsiteY7" fmla="*/ 1224599 h 1394741"/>
                <a:gd name="connsiteX8" fmla="*/ 975095 w 992275"/>
                <a:gd name="connsiteY8" fmla="*/ 657456 h 1394741"/>
                <a:gd name="connsiteX9" fmla="*/ 621919 w 992275"/>
                <a:gd name="connsiteY9" fmla="*/ 12975 h 13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75" h="1394741">
                  <a:moveTo>
                    <a:pt x="621919" y="12975"/>
                  </a:moveTo>
                  <a:cubicBezTo>
                    <a:pt x="358971" y="-48895"/>
                    <a:pt x="96023" y="113514"/>
                    <a:pt x="21263" y="435754"/>
                  </a:cubicBezTo>
                  <a:cubicBezTo>
                    <a:pt x="-50918" y="739949"/>
                    <a:pt x="65088" y="1116326"/>
                    <a:pt x="302257" y="1206554"/>
                  </a:cubicBezTo>
                  <a:lnTo>
                    <a:pt x="302257" y="1209131"/>
                  </a:lnTo>
                  <a:lnTo>
                    <a:pt x="217186" y="1348339"/>
                  </a:lnTo>
                  <a:lnTo>
                    <a:pt x="418264" y="1394742"/>
                  </a:lnTo>
                  <a:lnTo>
                    <a:pt x="402796" y="1232333"/>
                  </a:lnTo>
                  <a:lnTo>
                    <a:pt x="405374" y="1224599"/>
                  </a:lnTo>
                  <a:cubicBezTo>
                    <a:pt x="650277" y="1229755"/>
                    <a:pt x="908069" y="951339"/>
                    <a:pt x="975095" y="657456"/>
                  </a:cubicBezTo>
                  <a:cubicBezTo>
                    <a:pt x="1047277" y="337793"/>
                    <a:pt x="884868" y="74845"/>
                    <a:pt x="621919" y="12975"/>
                  </a:cubicBezTo>
                  <a:close/>
                </a:path>
              </a:pathLst>
            </a:custGeom>
            <a:grpFill/>
            <a:ln w="25698"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9ECEDF54-BBB3-7269-35BF-7C2C92C0A898}"/>
                </a:ext>
              </a:extLst>
            </p:cNvPr>
            <p:cNvSpPr/>
            <p:nvPr/>
          </p:nvSpPr>
          <p:spPr>
            <a:xfrm>
              <a:off x="10822195" y="4972233"/>
              <a:ext cx="257252" cy="462626"/>
            </a:xfrm>
            <a:custGeom>
              <a:avLst/>
              <a:gdLst>
                <a:gd name="connsiteX0" fmla="*/ 113429 w 209055"/>
                <a:gd name="connsiteY0" fmla="*/ 384903 h 387480"/>
                <a:gd name="connsiteX1" fmla="*/ 208812 w 209055"/>
                <a:gd name="connsiteY1" fmla="*/ 57507 h 387480"/>
                <a:gd name="connsiteX2" fmla="*/ 164987 w 209055"/>
                <a:gd name="connsiteY2" fmla="*/ 792 h 387480"/>
                <a:gd name="connsiteX3" fmla="*/ 108273 w 209055"/>
                <a:gd name="connsiteY3" fmla="*/ 44617 h 387480"/>
                <a:gd name="connsiteX4" fmla="*/ 0 w 209055"/>
                <a:gd name="connsiteY4" fmla="*/ 387481 h 387480"/>
                <a:gd name="connsiteX5" fmla="*/ 113429 w 209055"/>
                <a:gd name="connsiteY5" fmla="*/ 384903 h 3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055" h="387480">
                  <a:moveTo>
                    <a:pt x="113429" y="384903"/>
                  </a:moveTo>
                  <a:cubicBezTo>
                    <a:pt x="146942" y="315299"/>
                    <a:pt x="190766" y="201870"/>
                    <a:pt x="208812" y="57507"/>
                  </a:cubicBezTo>
                  <a:cubicBezTo>
                    <a:pt x="211390" y="29150"/>
                    <a:pt x="193344" y="3370"/>
                    <a:pt x="164987" y="792"/>
                  </a:cubicBezTo>
                  <a:cubicBezTo>
                    <a:pt x="136630" y="-4363"/>
                    <a:pt x="110851" y="16260"/>
                    <a:pt x="108273" y="44617"/>
                  </a:cubicBezTo>
                  <a:cubicBezTo>
                    <a:pt x="85071" y="214760"/>
                    <a:pt x="25779" y="341078"/>
                    <a:pt x="0" y="387481"/>
                  </a:cubicBezTo>
                  <a:lnTo>
                    <a:pt x="113429" y="384903"/>
                  </a:lnTo>
                  <a:close/>
                </a:path>
              </a:pathLst>
            </a:custGeom>
            <a:solidFill>
              <a:schemeClr val="tx2"/>
            </a:solidFill>
            <a:ln w="25698"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35882823-9F76-FDE5-2E57-D94C9D6C4231}"/>
                </a:ext>
              </a:extLst>
            </p:cNvPr>
            <p:cNvSpPr/>
            <p:nvPr/>
          </p:nvSpPr>
          <p:spPr>
            <a:xfrm>
              <a:off x="10413936" y="5278822"/>
              <a:ext cx="160823" cy="152960"/>
            </a:xfrm>
            <a:custGeom>
              <a:avLst/>
              <a:gdLst>
                <a:gd name="connsiteX0" fmla="*/ 19842 w 130692"/>
                <a:gd name="connsiteY0" fmla="*/ 128114 h 128114"/>
                <a:gd name="connsiteX1" fmla="*/ 130692 w 130692"/>
                <a:gd name="connsiteY1" fmla="*/ 128114 h 128114"/>
                <a:gd name="connsiteX2" fmla="*/ 102335 w 130692"/>
                <a:gd name="connsiteY2" fmla="*/ 40465 h 128114"/>
                <a:gd name="connsiteX3" fmla="*/ 40465 w 130692"/>
                <a:gd name="connsiteY3" fmla="*/ 1796 h 128114"/>
                <a:gd name="connsiteX4" fmla="*/ 1796 w 130692"/>
                <a:gd name="connsiteY4" fmla="*/ 63666 h 128114"/>
                <a:gd name="connsiteX5" fmla="*/ 19842 w 130692"/>
                <a:gd name="connsiteY5" fmla="*/ 128114 h 1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92" h="128114">
                  <a:moveTo>
                    <a:pt x="19842" y="128114"/>
                  </a:moveTo>
                  <a:lnTo>
                    <a:pt x="130692" y="128114"/>
                  </a:lnTo>
                  <a:cubicBezTo>
                    <a:pt x="110069" y="73978"/>
                    <a:pt x="102335" y="40465"/>
                    <a:pt x="102335" y="40465"/>
                  </a:cubicBezTo>
                  <a:cubicBezTo>
                    <a:pt x="97179" y="12108"/>
                    <a:pt x="68822" y="-5938"/>
                    <a:pt x="40465" y="1796"/>
                  </a:cubicBezTo>
                  <a:cubicBezTo>
                    <a:pt x="12108" y="6952"/>
                    <a:pt x="-5938" y="35309"/>
                    <a:pt x="1796" y="63666"/>
                  </a:cubicBezTo>
                  <a:cubicBezTo>
                    <a:pt x="1796" y="66244"/>
                    <a:pt x="6952" y="89445"/>
                    <a:pt x="19842" y="128114"/>
                  </a:cubicBezTo>
                  <a:close/>
                </a:path>
              </a:pathLst>
            </a:custGeom>
            <a:grpFill/>
            <a:ln w="25698" cap="flat">
              <a:noFill/>
              <a:prstDash val="solid"/>
              <a:miter/>
            </a:ln>
          </p:spPr>
          <p:txBody>
            <a:bodyPr rtlCol="0" anchor="ctr"/>
            <a:lstStyle/>
            <a:p>
              <a:endParaRPr lang="en-AU"/>
            </a:p>
          </p:txBody>
        </p:sp>
        <p:sp>
          <p:nvSpPr>
            <p:cNvPr id="4" name="TextBox 3">
              <a:extLst>
                <a:ext uri="{FF2B5EF4-FFF2-40B4-BE49-F238E27FC236}">
                  <a16:creationId xmlns:a16="http://schemas.microsoft.com/office/drawing/2014/main" id="{8957EFEC-A1E2-7D76-7107-EDDE8C233065}"/>
                </a:ext>
              </a:extLst>
            </p:cNvPr>
            <p:cNvSpPr txBox="1"/>
            <p:nvPr/>
          </p:nvSpPr>
          <p:spPr>
            <a:xfrm>
              <a:off x="9873689" y="3957145"/>
              <a:ext cx="540247" cy="830997"/>
            </a:xfrm>
            <a:prstGeom prst="rect">
              <a:avLst/>
            </a:prstGeom>
            <a:solidFill>
              <a:schemeClr val="tx1"/>
            </a:solidFill>
          </p:spPr>
          <p:txBody>
            <a:bodyPr wrap="square" rtlCol="0">
              <a:spAutoFit/>
            </a:bodyPr>
            <a:lstStyle/>
            <a:p>
              <a:r>
                <a:rPr lang="en-AU" sz="4800" b="1">
                  <a:ln w="0"/>
                  <a:solidFill>
                    <a:schemeClr val="bg1"/>
                  </a:solidFill>
                  <a:effectLst>
                    <a:outerShdw blurRad="38100" dist="19050" dir="2700000" algn="tl" rotWithShape="0">
                      <a:schemeClr val="dk1">
                        <a:alpha val="40000"/>
                      </a:schemeClr>
                    </a:outerShdw>
                  </a:effectLst>
                </a:rPr>
                <a:t>0</a:t>
              </a:r>
              <a:endParaRPr lang="en-AU" sz="4800" b="1">
                <a:solidFill>
                  <a:schemeClr val="bg1"/>
                </a:solidFill>
              </a:endParaRPr>
            </a:p>
          </p:txBody>
        </p:sp>
        <p:sp>
          <p:nvSpPr>
            <p:cNvPr id="5" name="TextBox 4">
              <a:extLst>
                <a:ext uri="{FF2B5EF4-FFF2-40B4-BE49-F238E27FC236}">
                  <a16:creationId xmlns:a16="http://schemas.microsoft.com/office/drawing/2014/main" id="{F7535B43-DE45-7A5F-F1FA-187AC7443F08}"/>
                </a:ext>
              </a:extLst>
            </p:cNvPr>
            <p:cNvSpPr txBox="1"/>
            <p:nvPr/>
          </p:nvSpPr>
          <p:spPr>
            <a:xfrm>
              <a:off x="11000441" y="3520625"/>
              <a:ext cx="540247" cy="830997"/>
            </a:xfrm>
            <a:prstGeom prst="rect">
              <a:avLst/>
            </a:prstGeom>
            <a:grpFill/>
          </p:spPr>
          <p:txBody>
            <a:bodyPr wrap="square" rtlCol="0">
              <a:spAutoFit/>
            </a:bodyPr>
            <a:lstStyle/>
            <a:p>
              <a:r>
                <a:rPr lang="en-AU" sz="4800" b="1">
                  <a:solidFill>
                    <a:schemeClr val="bg2"/>
                  </a:solidFill>
                </a:rPr>
                <a:t>2</a:t>
              </a:r>
            </a:p>
          </p:txBody>
        </p:sp>
      </p:grpSp>
    </p:spTree>
    <p:extLst>
      <p:ext uri="{BB962C8B-B14F-4D97-AF65-F5344CB8AC3E}">
        <p14:creationId xmlns:p14="http://schemas.microsoft.com/office/powerpoint/2010/main" val="246208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77798-BE10-8B55-CB7C-AB2282B9597E}"/>
              </a:ext>
            </a:extLst>
          </p:cNvPr>
          <p:cNvSpPr>
            <a:spLocks noGrp="1"/>
          </p:cNvSpPr>
          <p:nvPr>
            <p:ph type="title"/>
          </p:nvPr>
        </p:nvSpPr>
        <p:spPr>
          <a:xfrm>
            <a:off x="308140" y="179884"/>
            <a:ext cx="8325465" cy="902958"/>
          </a:xfrm>
        </p:spPr>
        <p:txBody>
          <a:bodyPr/>
          <a:lstStyle/>
          <a:p>
            <a:r>
              <a:rPr lang="en-US" err="1">
                <a:latin typeface="Lato Medium"/>
                <a:ea typeface="Lato Medium"/>
                <a:cs typeface="Lato Medium"/>
              </a:rPr>
              <a:t>Mentimeter</a:t>
            </a:r>
            <a:r>
              <a:rPr lang="en-US">
                <a:latin typeface="Lato Medium"/>
                <a:ea typeface="Lato Medium"/>
                <a:cs typeface="Lato Medium"/>
              </a:rPr>
              <a:t> poll – Question 2</a:t>
            </a:r>
            <a:endParaRPr lang="en-AU"/>
          </a:p>
        </p:txBody>
      </p:sp>
      <p:sp>
        <p:nvSpPr>
          <p:cNvPr id="4" name="TextBox 3">
            <a:extLst>
              <a:ext uri="{FF2B5EF4-FFF2-40B4-BE49-F238E27FC236}">
                <a16:creationId xmlns:a16="http://schemas.microsoft.com/office/drawing/2014/main" id="{3A0CB562-0341-9E9D-7EDC-BA5C1CE74D6E}"/>
              </a:ext>
            </a:extLst>
          </p:cNvPr>
          <p:cNvSpPr txBox="1"/>
          <p:nvPr/>
        </p:nvSpPr>
        <p:spPr>
          <a:xfrm>
            <a:off x="750626" y="2182881"/>
            <a:ext cx="988627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rPr>
              <a:t>2. Have you accessed ADCET in the last 12 months? </a:t>
            </a:r>
            <a:r>
              <a:rPr lang="en-AU" sz="2400">
                <a:cs typeface="Calibri"/>
              </a:rPr>
              <a:t>e.g. website, webinar, training, resources, newsletter…</a:t>
            </a:r>
            <a:endParaRPr lang="en-US" sz="3200">
              <a:cs typeface="Calibri"/>
            </a:endParaRPr>
          </a:p>
        </p:txBody>
      </p:sp>
      <p:sp>
        <p:nvSpPr>
          <p:cNvPr id="3" name="TextBox 2">
            <a:extLst>
              <a:ext uri="{FF2B5EF4-FFF2-40B4-BE49-F238E27FC236}">
                <a16:creationId xmlns:a16="http://schemas.microsoft.com/office/drawing/2014/main" id="{85F8CBC8-98DA-0DAE-8303-067B686B77BD}"/>
              </a:ext>
            </a:extLst>
          </p:cNvPr>
          <p:cNvSpPr txBox="1"/>
          <p:nvPr/>
        </p:nvSpPr>
        <p:spPr>
          <a:xfrm>
            <a:off x="900546" y="5821279"/>
            <a:ext cx="6096000" cy="369332"/>
          </a:xfrm>
          <a:prstGeom prst="rect">
            <a:avLst/>
          </a:prstGeom>
          <a:noFill/>
        </p:spPr>
        <p:txBody>
          <a:bodyPr wrap="square">
            <a:spAutoFit/>
          </a:bodyPr>
          <a:lstStyle/>
          <a:p>
            <a:r>
              <a:rPr lang="en-AU" err="1">
                <a:hlinkClick r:id="rId3"/>
              </a:rPr>
              <a:t>Mentimeter</a:t>
            </a:r>
            <a:r>
              <a:rPr lang="en-AU">
                <a:hlinkClick r:id="rId3"/>
              </a:rPr>
              <a:t> results</a:t>
            </a:r>
            <a:endParaRPr lang="en-AU"/>
          </a:p>
        </p:txBody>
      </p:sp>
      <p:sp>
        <p:nvSpPr>
          <p:cNvPr id="7" name="TextBox 6">
            <a:extLst>
              <a:ext uri="{FF2B5EF4-FFF2-40B4-BE49-F238E27FC236}">
                <a16:creationId xmlns:a16="http://schemas.microsoft.com/office/drawing/2014/main" id="{F712776B-EB15-8419-9E98-B5FA77F7D385}"/>
              </a:ext>
            </a:extLst>
          </p:cNvPr>
          <p:cNvSpPr txBox="1"/>
          <p:nvPr/>
        </p:nvSpPr>
        <p:spPr>
          <a:xfrm>
            <a:off x="521109" y="1068250"/>
            <a:ext cx="10815484" cy="338554"/>
          </a:xfrm>
          <a:prstGeom prst="rect">
            <a:avLst/>
          </a:prstGeom>
          <a:noFill/>
        </p:spPr>
        <p:txBody>
          <a:bodyPr wrap="square" lIns="91440" tIns="45720" rIns="91440" bIns="45720" anchor="t">
            <a:spAutoFit/>
          </a:bodyPr>
          <a:lstStyle/>
          <a:p>
            <a:r>
              <a:rPr lang="en-US" sz="1600">
                <a:cs typeface="Calibri"/>
              </a:rPr>
              <a:t>Go to </a:t>
            </a:r>
            <a:r>
              <a:rPr lang="en-US" sz="1600" b="1">
                <a:cs typeface="Calibri"/>
              </a:rPr>
              <a:t>Menti.com </a:t>
            </a:r>
            <a:r>
              <a:rPr lang="en-US" sz="1600">
                <a:cs typeface="Calibri"/>
              </a:rPr>
              <a:t>or click </a:t>
            </a:r>
            <a:r>
              <a:rPr lang="en-US" sz="1600" b="1">
                <a:cs typeface="Calibri"/>
              </a:rPr>
              <a:t>QR code  </a:t>
            </a:r>
            <a:r>
              <a:rPr lang="en-US" sz="1600">
                <a:cs typeface="Calibri"/>
              </a:rPr>
              <a:t>Use the code </a:t>
            </a:r>
            <a:r>
              <a:rPr lang="en-US" sz="1600" b="1">
                <a:ea typeface="+mn-lt"/>
                <a:cs typeface="+mn-lt"/>
              </a:rPr>
              <a:t>4660 5044</a:t>
            </a:r>
            <a:endParaRPr lang="en-US" sz="1600" b="1">
              <a:cs typeface="Calibri"/>
            </a:endParaRPr>
          </a:p>
        </p:txBody>
      </p:sp>
      <p:pic>
        <p:nvPicPr>
          <p:cNvPr id="2050" name="Picture 2" descr="Have you accessed ADCET in the last 12 months? From 23 participants 20 said yes and 3 said no.">
            <a:extLst>
              <a:ext uri="{FF2B5EF4-FFF2-40B4-BE49-F238E27FC236}">
                <a16:creationId xmlns:a16="http://schemas.microsoft.com/office/drawing/2014/main" id="{EF1C0146-FA56-CCCD-9E09-48CB1D10E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65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9313-3EC2-422B-6E9B-0228A1BB8205}"/>
              </a:ext>
            </a:extLst>
          </p:cNvPr>
          <p:cNvSpPr>
            <a:spLocks noGrp="1"/>
          </p:cNvSpPr>
          <p:nvPr>
            <p:ph type="title"/>
          </p:nvPr>
        </p:nvSpPr>
        <p:spPr>
          <a:xfrm>
            <a:off x="587484" y="192313"/>
            <a:ext cx="10515600" cy="1118617"/>
          </a:xfrm>
        </p:spPr>
        <p:txBody>
          <a:bodyPr/>
          <a:lstStyle/>
          <a:p>
            <a:r>
              <a:rPr lang="en-AU"/>
              <a:t>Our impact – 2021 </a:t>
            </a:r>
          </a:p>
        </p:txBody>
      </p:sp>
      <p:pic>
        <p:nvPicPr>
          <p:cNvPr id="6" name="Graphic 5" descr="Graphic: Internet Of Things with solid fill">
            <a:extLst>
              <a:ext uri="{FF2B5EF4-FFF2-40B4-BE49-F238E27FC236}">
                <a16:creationId xmlns:a16="http://schemas.microsoft.com/office/drawing/2014/main" id="{31FAFE6C-C407-5BDA-B658-1196C0B412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497" y="1169858"/>
            <a:ext cx="1131978" cy="1131978"/>
          </a:xfrm>
          <a:prstGeom prst="rect">
            <a:avLst/>
          </a:prstGeom>
        </p:spPr>
      </p:pic>
      <p:sp>
        <p:nvSpPr>
          <p:cNvPr id="13" name="TextBox 12">
            <a:extLst>
              <a:ext uri="{FF2B5EF4-FFF2-40B4-BE49-F238E27FC236}">
                <a16:creationId xmlns:a16="http://schemas.microsoft.com/office/drawing/2014/main" id="{FA68DA1D-6569-77F9-AB81-877AF836E50A}"/>
              </a:ext>
            </a:extLst>
          </p:cNvPr>
          <p:cNvSpPr txBox="1"/>
          <p:nvPr/>
        </p:nvSpPr>
        <p:spPr>
          <a:xfrm>
            <a:off x="2131454" y="1361988"/>
            <a:ext cx="3481552" cy="853952"/>
          </a:xfrm>
          <a:prstGeom prst="rect">
            <a:avLst/>
          </a:prstGeom>
          <a:noFill/>
        </p:spPr>
        <p:txBody>
          <a:bodyPr wrap="square">
            <a:spAutoFit/>
          </a:bodyPr>
          <a:lstStyle/>
          <a:p>
            <a:pPr fontAlgn="base">
              <a:lnSpc>
                <a:spcPct val="107000"/>
              </a:lnSpc>
              <a:spcAft>
                <a:spcPts val="800"/>
              </a:spcAft>
            </a:pPr>
            <a:r>
              <a:rPr lang="en-AU" sz="2400" b="0" i="0">
                <a:solidFill>
                  <a:srgbClr val="003368"/>
                </a:solidFill>
                <a:effectLst/>
                <a:latin typeface="Arial" panose="020B0604020202020204" pitchFamily="34" charset="0"/>
              </a:rPr>
              <a:t>1 million website engagements</a:t>
            </a:r>
          </a:p>
        </p:txBody>
      </p:sp>
      <p:pic>
        <p:nvPicPr>
          <p:cNvPr id="7" name="Graphic 6" descr="Programmer female with solid fill">
            <a:extLst>
              <a:ext uri="{FF2B5EF4-FFF2-40B4-BE49-F238E27FC236}">
                <a16:creationId xmlns:a16="http://schemas.microsoft.com/office/drawing/2014/main" id="{59EEEDE4-095C-BB0E-FC5C-D6CD5C51CB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3497" y="2397800"/>
            <a:ext cx="1131978" cy="1131978"/>
          </a:xfrm>
          <a:prstGeom prst="rect">
            <a:avLst/>
          </a:prstGeom>
        </p:spPr>
      </p:pic>
      <p:sp>
        <p:nvSpPr>
          <p:cNvPr id="12" name="TextBox 11">
            <a:extLst>
              <a:ext uri="{FF2B5EF4-FFF2-40B4-BE49-F238E27FC236}">
                <a16:creationId xmlns:a16="http://schemas.microsoft.com/office/drawing/2014/main" id="{EA5099C2-323A-3E23-F0FD-56ACE3715775}"/>
              </a:ext>
            </a:extLst>
          </p:cNvPr>
          <p:cNvSpPr txBox="1"/>
          <p:nvPr/>
        </p:nvSpPr>
        <p:spPr>
          <a:xfrm>
            <a:off x="2131454" y="2608905"/>
            <a:ext cx="3084786" cy="853952"/>
          </a:xfrm>
          <a:prstGeom prst="rect">
            <a:avLst/>
          </a:prstGeom>
          <a:noFill/>
        </p:spPr>
        <p:txBody>
          <a:bodyPr wrap="square">
            <a:spAutoFit/>
          </a:bodyPr>
          <a:lstStyle/>
          <a:p>
            <a:pPr fontAlgn="base">
              <a:lnSpc>
                <a:spcPct val="107000"/>
              </a:lnSpc>
              <a:spcAft>
                <a:spcPts val="800"/>
              </a:spcAft>
            </a:pPr>
            <a:r>
              <a:rPr lang="en-AU" sz="2400" b="0" i="0">
                <a:solidFill>
                  <a:srgbClr val="003368"/>
                </a:solidFill>
                <a:effectLst/>
                <a:latin typeface="Arial" panose="020B0604020202020204" pitchFamily="34" charset="0"/>
              </a:rPr>
              <a:t>53k engagements with webinars</a:t>
            </a:r>
          </a:p>
        </p:txBody>
      </p:sp>
      <p:pic>
        <p:nvPicPr>
          <p:cNvPr id="10" name="Graphic 9" descr="Graphic: Online Network with solid fill">
            <a:extLst>
              <a:ext uri="{FF2B5EF4-FFF2-40B4-BE49-F238E27FC236}">
                <a16:creationId xmlns:a16="http://schemas.microsoft.com/office/drawing/2014/main" id="{1C71B4D7-C4A4-CA73-CA1C-F9D73053AD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6479" y="3873789"/>
            <a:ext cx="992965" cy="992965"/>
          </a:xfrm>
          <a:prstGeom prst="rect">
            <a:avLst/>
          </a:prstGeom>
        </p:spPr>
      </p:pic>
      <p:sp>
        <p:nvSpPr>
          <p:cNvPr id="8" name="TextBox 7">
            <a:extLst>
              <a:ext uri="{FF2B5EF4-FFF2-40B4-BE49-F238E27FC236}">
                <a16:creationId xmlns:a16="http://schemas.microsoft.com/office/drawing/2014/main" id="{2BA51481-C603-F083-0692-6C3F66F8BFE2}"/>
              </a:ext>
            </a:extLst>
          </p:cNvPr>
          <p:cNvSpPr txBox="1"/>
          <p:nvPr/>
        </p:nvSpPr>
        <p:spPr>
          <a:xfrm>
            <a:off x="2131454" y="3921536"/>
            <a:ext cx="3084786" cy="853952"/>
          </a:xfrm>
          <a:prstGeom prst="rect">
            <a:avLst/>
          </a:prstGeom>
          <a:noFill/>
        </p:spPr>
        <p:txBody>
          <a:bodyPr wrap="square">
            <a:spAutoFit/>
          </a:bodyPr>
          <a:lstStyle/>
          <a:p>
            <a:pPr fontAlgn="base">
              <a:lnSpc>
                <a:spcPct val="107000"/>
              </a:lnSpc>
              <a:spcAft>
                <a:spcPts val="800"/>
              </a:spcAft>
            </a:pPr>
            <a:r>
              <a:rPr lang="en-AU" sz="2400" b="0" i="0">
                <a:solidFill>
                  <a:srgbClr val="003368"/>
                </a:solidFill>
                <a:effectLst/>
                <a:latin typeface="Arial" panose="020B0604020202020204" pitchFamily="34" charset="0"/>
              </a:rPr>
              <a:t>1.6k social media followers</a:t>
            </a:r>
          </a:p>
        </p:txBody>
      </p:sp>
      <p:pic>
        <p:nvPicPr>
          <p:cNvPr id="22" name="Graphic 21" descr="Graphic: Newspaper with solid fill">
            <a:extLst>
              <a:ext uri="{FF2B5EF4-FFF2-40B4-BE49-F238E27FC236}">
                <a16:creationId xmlns:a16="http://schemas.microsoft.com/office/drawing/2014/main" id="{6A4D8752-7A0A-AA00-925D-29F38D8E61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3497" y="5029782"/>
            <a:ext cx="1131978" cy="1131978"/>
          </a:xfrm>
          <a:prstGeom prst="rect">
            <a:avLst/>
          </a:prstGeom>
        </p:spPr>
      </p:pic>
      <p:sp>
        <p:nvSpPr>
          <p:cNvPr id="16" name="TextBox 15">
            <a:extLst>
              <a:ext uri="{FF2B5EF4-FFF2-40B4-BE49-F238E27FC236}">
                <a16:creationId xmlns:a16="http://schemas.microsoft.com/office/drawing/2014/main" id="{2F703B30-0128-046D-5091-C2A201523FCC}"/>
              </a:ext>
            </a:extLst>
          </p:cNvPr>
          <p:cNvSpPr txBox="1"/>
          <p:nvPr/>
        </p:nvSpPr>
        <p:spPr>
          <a:xfrm>
            <a:off x="2131454" y="5168795"/>
            <a:ext cx="3084786" cy="853952"/>
          </a:xfrm>
          <a:prstGeom prst="rect">
            <a:avLst/>
          </a:prstGeom>
          <a:noFill/>
        </p:spPr>
        <p:txBody>
          <a:bodyPr wrap="square">
            <a:spAutoFit/>
          </a:bodyPr>
          <a:lstStyle/>
          <a:p>
            <a:pPr fontAlgn="base">
              <a:lnSpc>
                <a:spcPct val="107000"/>
              </a:lnSpc>
              <a:spcAft>
                <a:spcPts val="800"/>
              </a:spcAft>
            </a:pPr>
            <a:r>
              <a:rPr lang="en-AU" sz="2400" b="0" i="0">
                <a:solidFill>
                  <a:srgbClr val="003368"/>
                </a:solidFill>
                <a:effectLst/>
                <a:latin typeface="Arial" panose="020B0604020202020204" pitchFamily="34" charset="0"/>
              </a:rPr>
              <a:t>1.5k newsletter subscribers</a:t>
            </a:r>
          </a:p>
        </p:txBody>
      </p:sp>
      <p:pic>
        <p:nvPicPr>
          <p:cNvPr id="24" name="Graphic 23" descr="Eye with solid fill">
            <a:extLst>
              <a:ext uri="{FF2B5EF4-FFF2-40B4-BE49-F238E27FC236}">
                <a16:creationId xmlns:a16="http://schemas.microsoft.com/office/drawing/2014/main" id="{36F14819-67FE-2B42-41AE-6747DCCEA2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13006" y="1169858"/>
            <a:ext cx="1207884" cy="1207884"/>
          </a:xfrm>
          <a:prstGeom prst="rect">
            <a:avLst/>
          </a:prstGeom>
        </p:spPr>
      </p:pic>
      <p:sp>
        <p:nvSpPr>
          <p:cNvPr id="14" name="TextBox 13">
            <a:extLst>
              <a:ext uri="{FF2B5EF4-FFF2-40B4-BE49-F238E27FC236}">
                <a16:creationId xmlns:a16="http://schemas.microsoft.com/office/drawing/2014/main" id="{CB8A557B-C8FC-7115-4AC2-F12B3D713C44}"/>
              </a:ext>
            </a:extLst>
          </p:cNvPr>
          <p:cNvSpPr txBox="1"/>
          <p:nvPr/>
        </p:nvSpPr>
        <p:spPr>
          <a:xfrm>
            <a:off x="7252849" y="1262229"/>
            <a:ext cx="3067706" cy="853952"/>
          </a:xfrm>
          <a:prstGeom prst="rect">
            <a:avLst/>
          </a:prstGeom>
          <a:noFill/>
        </p:spPr>
        <p:txBody>
          <a:bodyPr wrap="square">
            <a:spAutoFit/>
          </a:bodyPr>
          <a:lstStyle/>
          <a:p>
            <a:pPr fontAlgn="base">
              <a:lnSpc>
                <a:spcPct val="107000"/>
              </a:lnSpc>
              <a:spcAft>
                <a:spcPts val="800"/>
              </a:spcAft>
            </a:pPr>
            <a:r>
              <a:rPr lang="en-AU" sz="2400" b="0" i="0">
                <a:solidFill>
                  <a:srgbClr val="003368"/>
                </a:solidFill>
                <a:effectLst/>
                <a:latin typeface="Arial" panose="020B0604020202020204" pitchFamily="34" charset="0"/>
              </a:rPr>
              <a:t>4.7k webinar recordings accessed </a:t>
            </a:r>
          </a:p>
        </p:txBody>
      </p:sp>
      <p:pic>
        <p:nvPicPr>
          <p:cNvPr id="4" name="Graphic 3" descr="Presentation with media with solid fill">
            <a:extLst>
              <a:ext uri="{FF2B5EF4-FFF2-40B4-BE49-F238E27FC236}">
                <a16:creationId xmlns:a16="http://schemas.microsoft.com/office/drawing/2014/main" id="{02D75D53-F507-28F9-66A6-7C4DE55FF85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13006" y="2322919"/>
            <a:ext cx="1206859" cy="1206859"/>
          </a:xfrm>
          <a:prstGeom prst="rect">
            <a:avLst/>
          </a:prstGeom>
        </p:spPr>
      </p:pic>
      <p:sp>
        <p:nvSpPr>
          <p:cNvPr id="15" name="TextBox 14">
            <a:extLst>
              <a:ext uri="{FF2B5EF4-FFF2-40B4-BE49-F238E27FC236}">
                <a16:creationId xmlns:a16="http://schemas.microsoft.com/office/drawing/2014/main" id="{B4F9AA54-DD2F-5130-6069-D3D23BBA4E17}"/>
              </a:ext>
            </a:extLst>
          </p:cNvPr>
          <p:cNvSpPr txBox="1"/>
          <p:nvPr/>
        </p:nvSpPr>
        <p:spPr>
          <a:xfrm>
            <a:off x="7216631" y="2461052"/>
            <a:ext cx="3540672" cy="853952"/>
          </a:xfrm>
          <a:prstGeom prst="rect">
            <a:avLst/>
          </a:prstGeom>
          <a:noFill/>
        </p:spPr>
        <p:txBody>
          <a:bodyPr wrap="square">
            <a:spAutoFit/>
          </a:bodyPr>
          <a:lstStyle/>
          <a:p>
            <a:pPr fontAlgn="base">
              <a:lnSpc>
                <a:spcPct val="107000"/>
              </a:lnSpc>
              <a:spcAft>
                <a:spcPts val="800"/>
              </a:spcAft>
            </a:pPr>
            <a:r>
              <a:rPr lang="en-AU" sz="2400" b="0" i="0">
                <a:solidFill>
                  <a:srgbClr val="003368"/>
                </a:solidFill>
                <a:effectLst/>
                <a:latin typeface="Arial" panose="020B0604020202020204" pitchFamily="34" charset="0"/>
              </a:rPr>
              <a:t>22k+ YouTube views of video content</a:t>
            </a:r>
          </a:p>
        </p:txBody>
      </p:sp>
      <p:pic>
        <p:nvPicPr>
          <p:cNvPr id="18" name="Graphic 17" descr="Graphic: Remote learning language with solid fill">
            <a:extLst>
              <a:ext uri="{FF2B5EF4-FFF2-40B4-BE49-F238E27FC236}">
                <a16:creationId xmlns:a16="http://schemas.microsoft.com/office/drawing/2014/main" id="{2238895A-C939-D8E3-41FC-866CC013D4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13006" y="3694401"/>
            <a:ext cx="1196207" cy="1196207"/>
          </a:xfrm>
          <a:prstGeom prst="rect">
            <a:avLst/>
          </a:prstGeom>
        </p:spPr>
      </p:pic>
      <p:sp>
        <p:nvSpPr>
          <p:cNvPr id="5" name="TextBox 4">
            <a:extLst>
              <a:ext uri="{FF2B5EF4-FFF2-40B4-BE49-F238E27FC236}">
                <a16:creationId xmlns:a16="http://schemas.microsoft.com/office/drawing/2014/main" id="{B4C1535A-148A-AC7A-67D7-261F450BD8D8}"/>
              </a:ext>
            </a:extLst>
          </p:cNvPr>
          <p:cNvSpPr txBox="1"/>
          <p:nvPr/>
        </p:nvSpPr>
        <p:spPr>
          <a:xfrm>
            <a:off x="7252849" y="3733672"/>
            <a:ext cx="3540672" cy="853952"/>
          </a:xfrm>
          <a:prstGeom prst="rect">
            <a:avLst/>
          </a:prstGeom>
          <a:noFill/>
        </p:spPr>
        <p:txBody>
          <a:bodyPr wrap="square">
            <a:spAutoFit/>
          </a:bodyPr>
          <a:lstStyle/>
          <a:p>
            <a:pPr fontAlgn="base">
              <a:lnSpc>
                <a:spcPct val="107000"/>
              </a:lnSpc>
              <a:spcAft>
                <a:spcPts val="800"/>
              </a:spcAft>
            </a:pPr>
            <a:r>
              <a:rPr lang="en-AU" sz="2400" b="0" i="0">
                <a:solidFill>
                  <a:srgbClr val="003368"/>
                </a:solidFill>
                <a:effectLst/>
                <a:latin typeface="Arial" panose="020B0604020202020204" pitchFamily="34" charset="0"/>
              </a:rPr>
              <a:t>30,000 people enrolled e-learning</a:t>
            </a:r>
          </a:p>
        </p:txBody>
      </p:sp>
      <p:pic>
        <p:nvPicPr>
          <p:cNvPr id="9" name="Graphic 8" descr="Internet with solid fill">
            <a:extLst>
              <a:ext uri="{FF2B5EF4-FFF2-40B4-BE49-F238E27FC236}">
                <a16:creationId xmlns:a16="http://schemas.microsoft.com/office/drawing/2014/main" id="{682D2676-A08F-0722-928D-B5D6B67B305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545092" y="5022125"/>
            <a:ext cx="1332034" cy="1332034"/>
          </a:xfrm>
          <a:prstGeom prst="rect">
            <a:avLst/>
          </a:prstGeom>
        </p:spPr>
      </p:pic>
      <p:sp>
        <p:nvSpPr>
          <p:cNvPr id="11" name="TextBox 10">
            <a:extLst>
              <a:ext uri="{FF2B5EF4-FFF2-40B4-BE49-F238E27FC236}">
                <a16:creationId xmlns:a16="http://schemas.microsoft.com/office/drawing/2014/main" id="{C9626332-DFCD-0F69-3D98-2FDF9FD1041A}"/>
              </a:ext>
            </a:extLst>
          </p:cNvPr>
          <p:cNvSpPr txBox="1"/>
          <p:nvPr/>
        </p:nvSpPr>
        <p:spPr>
          <a:xfrm>
            <a:off x="7252849" y="5168795"/>
            <a:ext cx="3540672" cy="853952"/>
          </a:xfrm>
          <a:prstGeom prst="rect">
            <a:avLst/>
          </a:prstGeom>
          <a:noFill/>
        </p:spPr>
        <p:txBody>
          <a:bodyPr wrap="square">
            <a:spAutoFit/>
          </a:bodyPr>
          <a:lstStyle/>
          <a:p>
            <a:pPr fontAlgn="base">
              <a:lnSpc>
                <a:spcPct val="107000"/>
              </a:lnSpc>
              <a:spcAft>
                <a:spcPts val="800"/>
              </a:spcAft>
            </a:pPr>
            <a:r>
              <a:rPr lang="en-AU" sz="2400" b="0" i="0">
                <a:solidFill>
                  <a:srgbClr val="003368"/>
                </a:solidFill>
                <a:effectLst/>
                <a:latin typeface="Arial" panose="020B0604020202020204" pitchFamily="34" charset="0"/>
              </a:rPr>
              <a:t>521 organisations adopted our eLearning</a:t>
            </a:r>
          </a:p>
        </p:txBody>
      </p:sp>
    </p:spTree>
    <p:extLst>
      <p:ext uri="{BB962C8B-B14F-4D97-AF65-F5344CB8AC3E}">
        <p14:creationId xmlns:p14="http://schemas.microsoft.com/office/powerpoint/2010/main" val="357877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30BE7-0D6A-1C8F-64B0-A0D9364C16E6}"/>
              </a:ext>
            </a:extLst>
          </p:cNvPr>
          <p:cNvSpPr>
            <a:spLocks noGrp="1"/>
          </p:cNvSpPr>
          <p:nvPr>
            <p:ph type="title"/>
          </p:nvPr>
        </p:nvSpPr>
        <p:spPr>
          <a:xfrm>
            <a:off x="539187" y="316897"/>
            <a:ext cx="8325465" cy="910804"/>
          </a:xfrm>
        </p:spPr>
        <p:txBody>
          <a:bodyPr/>
          <a:lstStyle/>
          <a:p>
            <a:r>
              <a:rPr lang="en-AU">
                <a:latin typeface="Lato Medium"/>
                <a:ea typeface="Lato Medium"/>
                <a:cs typeface="Lato Medium"/>
              </a:rPr>
              <a:t>What we do</a:t>
            </a:r>
            <a:endParaRPr lang="en-US"/>
          </a:p>
        </p:txBody>
      </p:sp>
      <p:pic>
        <p:nvPicPr>
          <p:cNvPr id="33" name="Picture 32" descr="Icon of Australia">
            <a:extLst>
              <a:ext uri="{FF2B5EF4-FFF2-40B4-BE49-F238E27FC236}">
                <a16:creationId xmlns:a16="http://schemas.microsoft.com/office/drawing/2014/main" id="{12CCB74F-A625-D656-41A5-75192F12208A}"/>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3727" y="2035116"/>
            <a:ext cx="1068946" cy="1068946"/>
          </a:xfrm>
          <a:prstGeom prst="rect">
            <a:avLst/>
          </a:prstGeom>
        </p:spPr>
      </p:pic>
      <p:sp>
        <p:nvSpPr>
          <p:cNvPr id="7" name="TextBox 6">
            <a:extLst>
              <a:ext uri="{FF2B5EF4-FFF2-40B4-BE49-F238E27FC236}">
                <a16:creationId xmlns:a16="http://schemas.microsoft.com/office/drawing/2014/main" id="{913C04B2-CB91-2D98-4F48-CFB61555DEE4}"/>
              </a:ext>
            </a:extLst>
          </p:cNvPr>
          <p:cNvSpPr txBox="1"/>
          <p:nvPr/>
        </p:nvSpPr>
        <p:spPr>
          <a:xfrm>
            <a:off x="1595221" y="1605309"/>
            <a:ext cx="4152898" cy="1663597"/>
          </a:xfrm>
          <a:prstGeom prst="rect">
            <a:avLst/>
          </a:prstGeom>
          <a:noFill/>
        </p:spPr>
        <p:txBody>
          <a:bodyPr wrap="square">
            <a:spAutoFit/>
          </a:bodyPr>
          <a:lstStyle/>
          <a:p>
            <a:pPr fontAlgn="base">
              <a:lnSpc>
                <a:spcPct val="107000"/>
              </a:lnSpc>
              <a:spcAft>
                <a:spcPts val="800"/>
              </a:spcAft>
            </a:pPr>
            <a:r>
              <a:rPr lang="en-AU" sz="1800" b="1">
                <a:solidFill>
                  <a:srgbClr val="003368"/>
                </a:solidFill>
                <a:effectLst/>
              </a:rPr>
              <a:t>POLICY AND ADVOCACY</a:t>
            </a:r>
          </a:p>
          <a:p>
            <a:pPr fontAlgn="base">
              <a:lnSpc>
                <a:spcPct val="107000"/>
              </a:lnSpc>
              <a:spcAft>
                <a:spcPts val="800"/>
              </a:spcAft>
            </a:pPr>
            <a:r>
              <a:rPr lang="en-AU" sz="1800">
                <a:solidFill>
                  <a:srgbClr val="003368"/>
                </a:solidFill>
                <a:effectLst/>
              </a:rPr>
              <a:t>To influence national policy to impact positively on the inclusion people with disability within tertiary education environments. </a:t>
            </a:r>
            <a:endParaRPr lang="en-AU" sz="1800">
              <a:solidFill>
                <a:srgbClr val="003368"/>
              </a:solidFill>
              <a:effectLst/>
              <a:latin typeface="Calibri" panose="020F0502020204030204" pitchFamily="34" charset="0"/>
              <a:ea typeface="DengXian" panose="02010600030101010101" pitchFamily="2" charset="-122"/>
              <a:cs typeface="Arial" panose="020B0604020202020204" pitchFamily="34" charset="0"/>
            </a:endParaRPr>
          </a:p>
        </p:txBody>
      </p:sp>
      <p:pic>
        <p:nvPicPr>
          <p:cNvPr id="37" name="Graphic 36" descr="Icon of two chat bubbles">
            <a:extLst>
              <a:ext uri="{FF2B5EF4-FFF2-40B4-BE49-F238E27FC236}">
                <a16:creationId xmlns:a16="http://schemas.microsoft.com/office/drawing/2014/main" id="{5E72A462-A255-AF95-D3E4-D232F3D2C5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4022983"/>
            <a:ext cx="1055848" cy="1055848"/>
          </a:xfrm>
          <a:prstGeom prst="rect">
            <a:avLst/>
          </a:prstGeom>
        </p:spPr>
      </p:pic>
      <p:sp>
        <p:nvSpPr>
          <p:cNvPr id="9" name="TextBox 8">
            <a:extLst>
              <a:ext uri="{FF2B5EF4-FFF2-40B4-BE49-F238E27FC236}">
                <a16:creationId xmlns:a16="http://schemas.microsoft.com/office/drawing/2014/main" id="{2206EEC2-90F1-109F-509C-FD85315B00FA}"/>
              </a:ext>
            </a:extLst>
          </p:cNvPr>
          <p:cNvSpPr txBox="1"/>
          <p:nvPr/>
        </p:nvSpPr>
        <p:spPr>
          <a:xfrm>
            <a:off x="1572673" y="3768258"/>
            <a:ext cx="4152898" cy="1959960"/>
          </a:xfrm>
          <a:prstGeom prst="rect">
            <a:avLst/>
          </a:prstGeom>
          <a:noFill/>
        </p:spPr>
        <p:txBody>
          <a:bodyPr wrap="square">
            <a:spAutoFit/>
          </a:bodyPr>
          <a:lstStyle/>
          <a:p>
            <a:pPr fontAlgn="base">
              <a:lnSpc>
                <a:spcPct val="107000"/>
              </a:lnSpc>
              <a:spcAft>
                <a:spcPts val="800"/>
              </a:spcAft>
            </a:pPr>
            <a:r>
              <a:rPr lang="en-AU" sz="1800" b="1">
                <a:solidFill>
                  <a:srgbClr val="003368"/>
                </a:solidFill>
                <a:effectLst/>
              </a:rPr>
              <a:t>ENGAGEMENT </a:t>
            </a:r>
          </a:p>
          <a:p>
            <a:pPr fontAlgn="base">
              <a:lnSpc>
                <a:spcPct val="107000"/>
              </a:lnSpc>
              <a:spcAft>
                <a:spcPts val="800"/>
              </a:spcAft>
            </a:pPr>
            <a:r>
              <a:rPr lang="en-AU" sz="1800">
                <a:solidFill>
                  <a:srgbClr val="003368"/>
                </a:solidFill>
                <a:effectLst/>
              </a:rPr>
              <a:t>To promote inclusion and provide practical solutions in education and employment by building networks and collaboration with key strategic partners within tertiary education environments. </a:t>
            </a:r>
            <a:endParaRPr lang="en-AU" sz="1800">
              <a:solidFill>
                <a:srgbClr val="003368"/>
              </a:solidFill>
              <a:effectLst/>
              <a:latin typeface="Calibri" panose="020F0502020204030204" pitchFamily="34" charset="0"/>
              <a:ea typeface="DengXian" panose="02010600030101010101" pitchFamily="2" charset="-122"/>
              <a:cs typeface="Arial" panose="020B0604020202020204" pitchFamily="34" charset="0"/>
            </a:endParaRPr>
          </a:p>
        </p:txBody>
      </p:sp>
      <p:pic>
        <p:nvPicPr>
          <p:cNvPr id="35" name="Picture 34" descr="Logo representing universal design">
            <a:extLst>
              <a:ext uri="{FF2B5EF4-FFF2-40B4-BE49-F238E27FC236}">
                <a16:creationId xmlns:a16="http://schemas.microsoft.com/office/drawing/2014/main" id="{8191B12D-5CAE-C791-52CE-57B580C55BEC}"/>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7710" t="18984" r="72012" b="18392"/>
          <a:stretch/>
        </p:blipFill>
        <p:spPr>
          <a:xfrm>
            <a:off x="5827709" y="2031488"/>
            <a:ext cx="1158909" cy="1192980"/>
          </a:xfrm>
          <a:prstGeom prst="rect">
            <a:avLst/>
          </a:prstGeom>
        </p:spPr>
      </p:pic>
      <p:sp>
        <p:nvSpPr>
          <p:cNvPr id="11" name="TextBox 10">
            <a:extLst>
              <a:ext uri="{FF2B5EF4-FFF2-40B4-BE49-F238E27FC236}">
                <a16:creationId xmlns:a16="http://schemas.microsoft.com/office/drawing/2014/main" id="{992BE4A0-A7C3-493D-BA38-A2F977B8249B}"/>
              </a:ext>
            </a:extLst>
          </p:cNvPr>
          <p:cNvSpPr txBox="1"/>
          <p:nvPr/>
        </p:nvSpPr>
        <p:spPr>
          <a:xfrm>
            <a:off x="7066208" y="1605309"/>
            <a:ext cx="4822065" cy="1959960"/>
          </a:xfrm>
          <a:prstGeom prst="rect">
            <a:avLst/>
          </a:prstGeom>
          <a:noFill/>
        </p:spPr>
        <p:txBody>
          <a:bodyPr wrap="square">
            <a:spAutoFit/>
          </a:bodyPr>
          <a:lstStyle/>
          <a:p>
            <a:pPr fontAlgn="base">
              <a:lnSpc>
                <a:spcPct val="107000"/>
              </a:lnSpc>
              <a:spcAft>
                <a:spcPts val="800"/>
              </a:spcAft>
            </a:pPr>
            <a:r>
              <a:rPr lang="en-AU" b="1">
                <a:solidFill>
                  <a:srgbClr val="003368"/>
                </a:solidFill>
              </a:rPr>
              <a:t>UNIVERSAL DESIGN</a:t>
            </a:r>
          </a:p>
          <a:p>
            <a:pPr fontAlgn="base">
              <a:lnSpc>
                <a:spcPct val="107000"/>
              </a:lnSpc>
              <a:spcAft>
                <a:spcPts val="800"/>
              </a:spcAft>
            </a:pPr>
            <a:r>
              <a:rPr lang="en-AU" sz="1800">
                <a:solidFill>
                  <a:srgbClr val="003368"/>
                </a:solidFill>
                <a:effectLst/>
              </a:rPr>
              <a:t>To promote the principles of Universal Design (UD) by creating an understanding of, and practical solutions to, UD across the learning, physical and digital contexts within tertiary education environments. </a:t>
            </a:r>
            <a:endParaRPr lang="en-AU" sz="1800">
              <a:solidFill>
                <a:srgbClr val="003368"/>
              </a:solidFill>
              <a:effectLst/>
              <a:latin typeface="Calibri" panose="020F0502020204030204" pitchFamily="34" charset="0"/>
              <a:ea typeface="DengXian" panose="02010600030101010101" pitchFamily="2" charset="-122"/>
              <a:cs typeface="Arial" panose="020B0604020202020204" pitchFamily="34" charset="0"/>
            </a:endParaRPr>
          </a:p>
        </p:txBody>
      </p:sp>
      <p:pic>
        <p:nvPicPr>
          <p:cNvPr id="39" name="Graphic 38" descr="Badge Tick ">
            <a:extLst>
              <a:ext uri="{FF2B5EF4-FFF2-40B4-BE49-F238E27FC236}">
                <a16:creationId xmlns:a16="http://schemas.microsoft.com/office/drawing/2014/main" id="{EE7615D2-4C8E-AD18-39AA-0FD7595A5A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28946" y="4022983"/>
            <a:ext cx="1003735" cy="1003735"/>
          </a:xfrm>
          <a:prstGeom prst="rect">
            <a:avLst/>
          </a:prstGeom>
        </p:spPr>
      </p:pic>
      <p:sp>
        <p:nvSpPr>
          <p:cNvPr id="13" name="TextBox 12">
            <a:extLst>
              <a:ext uri="{FF2B5EF4-FFF2-40B4-BE49-F238E27FC236}">
                <a16:creationId xmlns:a16="http://schemas.microsoft.com/office/drawing/2014/main" id="{18AE7F00-360E-D512-F0AE-256FB70E7028}"/>
              </a:ext>
            </a:extLst>
          </p:cNvPr>
          <p:cNvSpPr txBox="1"/>
          <p:nvPr/>
        </p:nvSpPr>
        <p:spPr>
          <a:xfrm>
            <a:off x="7066208" y="3768258"/>
            <a:ext cx="4504386" cy="1959960"/>
          </a:xfrm>
          <a:prstGeom prst="rect">
            <a:avLst/>
          </a:prstGeom>
          <a:noFill/>
        </p:spPr>
        <p:txBody>
          <a:bodyPr wrap="square">
            <a:spAutoFit/>
          </a:bodyPr>
          <a:lstStyle/>
          <a:p>
            <a:pPr fontAlgn="base">
              <a:lnSpc>
                <a:spcPct val="107000"/>
              </a:lnSpc>
              <a:spcAft>
                <a:spcPts val="800"/>
              </a:spcAft>
            </a:pPr>
            <a:r>
              <a:rPr lang="en-AU" b="1">
                <a:solidFill>
                  <a:srgbClr val="003368"/>
                </a:solidFill>
                <a:effectLst/>
              </a:rPr>
              <a:t>GOOD PRACTICE</a:t>
            </a:r>
          </a:p>
          <a:p>
            <a:pPr fontAlgn="base">
              <a:lnSpc>
                <a:spcPct val="107000"/>
              </a:lnSpc>
              <a:spcAft>
                <a:spcPts val="800"/>
              </a:spcAft>
            </a:pPr>
            <a:r>
              <a:rPr lang="en-AU">
                <a:solidFill>
                  <a:srgbClr val="003368"/>
                </a:solidFill>
                <a:effectLst/>
              </a:rPr>
              <a:t>To promote good practice in disability inclusion by providing advice and practical solutions on emerging trends, research and practice within tertiary learning environments. </a:t>
            </a:r>
            <a:endParaRPr lang="en-AU">
              <a:solidFill>
                <a:srgbClr val="003368"/>
              </a:solidFill>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035324122"/>
      </p:ext>
    </p:extLst>
  </p:cSld>
  <p:clrMapOvr>
    <a:masterClrMapping/>
  </p:clrMapOvr>
</p:sld>
</file>

<file path=ppt/theme/theme1.xml><?xml version="1.0" encoding="utf-8"?>
<a:theme xmlns:a="http://schemas.openxmlformats.org/drawingml/2006/main" name="ADCET Slide Master">
  <a:themeElements>
    <a:clrScheme name="ADCET">
      <a:dk1>
        <a:srgbClr val="003368"/>
      </a:dk1>
      <a:lt1>
        <a:srgbClr val="FFFFFF"/>
      </a:lt1>
      <a:dk2>
        <a:srgbClr val="98CED8"/>
      </a:dk2>
      <a:lt2>
        <a:srgbClr val="E7E6E6"/>
      </a:lt2>
      <a:accent1>
        <a:srgbClr val="657C7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I023 ADCET Powerpoint Template_v1" id="{914B3BD4-AEA9-5F4E-B39C-6D48F48E79D3}" vid="{577CCC35-19B2-7B44-B1EC-EC38D0A60B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3BD3F1AF6ADA448334D10C5CD314B2" ma:contentTypeVersion="15" ma:contentTypeDescription="Create a new document." ma:contentTypeScope="" ma:versionID="7538ded6fda24eb2f915478361b93c1a">
  <xsd:schema xmlns:xsd="http://www.w3.org/2001/XMLSchema" xmlns:xs="http://www.w3.org/2001/XMLSchema" xmlns:p="http://schemas.microsoft.com/office/2006/metadata/properties" xmlns:ns2="c2d6c0e6-fd6a-45a9-a4b1-c512eb672d92" xmlns:ns3="09b04498-f037-4aef-9cc1-070b789713e0" xmlns:ns4="2d221494-178b-4357-bea6-3a87c5967eb4" targetNamespace="http://schemas.microsoft.com/office/2006/metadata/properties" ma:root="true" ma:fieldsID="29479798de7c302b700c1d215ddf139e" ns2:_="" ns3:_="" ns4:_="">
    <xsd:import namespace="c2d6c0e6-fd6a-45a9-a4b1-c512eb672d92"/>
    <xsd:import namespace="09b04498-f037-4aef-9cc1-070b789713e0"/>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6c0e6-fd6a-45a9-a4b1-c512eb672d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b04498-f037-4aef-9cc1-070b789713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d151d6-4d0a-4561-9819-c67159153e14}" ma:internalName="TaxCatchAll" ma:showField="CatchAllData" ma:web="09b04498-f037-4aef-9cc1-070b789713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d6c0e6-fd6a-45a9-a4b1-c512eb672d92">
      <Terms xmlns="http://schemas.microsoft.com/office/infopath/2007/PartnerControls"/>
    </lcf76f155ced4ddcb4097134ff3c332f>
    <TaxCatchAll xmlns="2d221494-178b-4357-bea6-3a87c5967eb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78FAF6-F345-4DA8-8AF8-9AD7C197319E}">
  <ds:schemaRefs>
    <ds:schemaRef ds:uri="09b04498-f037-4aef-9cc1-070b789713e0"/>
    <ds:schemaRef ds:uri="2d221494-178b-4357-bea6-3a87c5967eb4"/>
    <ds:schemaRef ds:uri="c2d6c0e6-fd6a-45a9-a4b1-c512eb672d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7FE380A-1084-488C-B2D3-590120DA4DEB}">
  <ds:schemaRef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09b04498-f037-4aef-9cc1-070b789713e0"/>
    <ds:schemaRef ds:uri="http://www.w3.org/XML/1998/namespace"/>
    <ds:schemaRef ds:uri="http://purl.org/dc/dcmitype/"/>
    <ds:schemaRef ds:uri="c2d6c0e6-fd6a-45a9-a4b1-c512eb672d92"/>
    <ds:schemaRef ds:uri="http://schemas.microsoft.com/office/2006/documentManagement/types"/>
    <ds:schemaRef ds:uri="2d221494-178b-4357-bea6-3a87c5967eb4"/>
    <ds:schemaRef ds:uri="http://purl.org/dc/terms/"/>
  </ds:schemaRefs>
</ds:datastoreItem>
</file>

<file path=customXml/itemProps3.xml><?xml version="1.0" encoding="utf-8"?>
<ds:datastoreItem xmlns:ds="http://schemas.openxmlformats.org/officeDocument/2006/customXml" ds:itemID="{5555A27E-548D-4420-B612-96ACA281C4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ADCET Powerpoint Template 2022 (1)</Template>
  <TotalTime>2493</TotalTime>
  <Words>3510</Words>
  <Application>Microsoft Office PowerPoint</Application>
  <PresentationFormat>Widescreen</PresentationFormat>
  <Paragraphs>338</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Black</vt:lpstr>
      <vt:lpstr>Calibri</vt:lpstr>
      <vt:lpstr>Lato</vt:lpstr>
      <vt:lpstr>Lato Medium</vt:lpstr>
      <vt:lpstr>Roboto</vt:lpstr>
      <vt:lpstr>Source Sans Pro</vt:lpstr>
      <vt:lpstr>ADCET Slide Master</vt:lpstr>
      <vt:lpstr>Disability inclusion in a post-COVID world</vt:lpstr>
      <vt:lpstr>Acknowledgement</vt:lpstr>
      <vt:lpstr>Intro</vt:lpstr>
      <vt:lpstr>Mentimeter poll</vt:lpstr>
      <vt:lpstr>Mentimeter poll – Question 1</vt:lpstr>
      <vt:lpstr>About ADCET</vt:lpstr>
      <vt:lpstr>Mentimeter poll – Question 2</vt:lpstr>
      <vt:lpstr>Our impact – 2021 </vt:lpstr>
      <vt:lpstr>What we do</vt:lpstr>
      <vt:lpstr>What we know</vt:lpstr>
      <vt:lpstr>Mentimeter poll – Question 3</vt:lpstr>
      <vt:lpstr>Drivers (carrots vs sticks)</vt:lpstr>
      <vt:lpstr>Building a framework for inclusion</vt:lpstr>
      <vt:lpstr>Play along</vt:lpstr>
      <vt:lpstr>1. Person with disability</vt:lpstr>
      <vt:lpstr>Mentimeter poll – Question 4</vt:lpstr>
      <vt:lpstr>Mentimeter poll – Question 5</vt:lpstr>
      <vt:lpstr>2. Strategy</vt:lpstr>
      <vt:lpstr>3. Policy</vt:lpstr>
      <vt:lpstr>4.Structural barriers</vt:lpstr>
      <vt:lpstr>5. Culture</vt:lpstr>
      <vt:lpstr>Mentimeter poll – Question 6 </vt:lpstr>
      <vt:lpstr>Contact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Gaby O'Brien</dc:creator>
  <cp:lastModifiedBy>Jane Hawkeswood</cp:lastModifiedBy>
  <cp:revision>4</cp:revision>
  <dcterms:created xsi:type="dcterms:W3CDTF">2022-08-18T02:49:35Z</dcterms:created>
  <dcterms:modified xsi:type="dcterms:W3CDTF">2022-11-30T06:23:38Z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0x010100A73BD3F1AF6ADA448334D10C5CD314B2</vt:lpwstr>
  </property>
  <property fmtid="{D5CDD505-2E9C-101B-9397-08002B2CF9AE}" pid="3" name="MediaServiceImageTags">
    <vt:lpwstr/>
  </property>
</Properties>
</file>