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2.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410" r:id="rId5"/>
    <p:sldId id="257" r:id="rId6"/>
    <p:sldId id="528" r:id="rId7"/>
    <p:sldId id="439" r:id="rId8"/>
    <p:sldId id="467" r:id="rId9"/>
    <p:sldId id="466" r:id="rId10"/>
    <p:sldId id="371" r:id="rId11"/>
    <p:sldId id="369" r:id="rId12"/>
    <p:sldId id="398" r:id="rId13"/>
    <p:sldId id="440" r:id="rId14"/>
    <p:sldId id="534" r:id="rId15"/>
    <p:sldId id="436" r:id="rId16"/>
    <p:sldId id="506" r:id="rId17"/>
    <p:sldId id="488" r:id="rId18"/>
    <p:sldId id="526" r:id="rId19"/>
    <p:sldId id="523" r:id="rId20"/>
    <p:sldId id="376" r:id="rId21"/>
    <p:sldId id="53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san Doel" initials="SD" lastIdx="2" clrIdx="0"/>
  <p:cmAuthor id="1" name="Jax Jacki Brown" initials="JJB" lastIdx="1" clrIdx="1"/>
  <p:cmAuthor id="2" name="Jax Jacki Brown" initials="JJB [2]" lastIdx="1" clrIdx="2"/>
  <p:cmAuthor id="3" name="Jax Jacki Brown" initials="JJB [3]" lastIdx="1" clrIdx="3"/>
  <p:cmAuthor id="4" name="Jax Jacki Brown" initials="JJB [4]" lastIdx="1" clrIdx="4"/>
  <p:cmAuthor id="5" name="Jax Jacki Brown" initials="JJB [5]" lastIdx="1" clrIdx="5"/>
  <p:cmAuthor id="6" name="Jax Jacki Brown" initials="JJB [6]" lastIdx="1" clrIdx="6"/>
  <p:cmAuthor id="7" name="Jax Jacki Brown" initials="JJB [7]" lastIdx="1" clrIdx="7"/>
  <p:cmAuthor id="8" name="Jax Jacki Brown" initials="JJB [8]" lastIdx="1" clrIdx="8"/>
  <p:cmAuthor id="9" name="Jax Jacki Brown" initials="JJB [9]" lastIdx="1" clrIdx="9"/>
  <p:cmAuthor id="10" name="Jax Jacki Brown" initials="JJB [10]" lastIdx="1" clrIdx="10"/>
  <p:cmAuthor id="11" name="Jax Jacki Brown" initials="JJB [11]" lastIdx="1" clrIdx="11"/>
  <p:cmAuthor id="12" name="Jax Jacki Brown" initials="JJB [12]" lastIdx="1" clrIdx="12"/>
  <p:cmAuthor id="13" name="Jax Jacki Brown" initials="JJB [13]" lastIdx="1" clrIdx="13"/>
  <p:cmAuthor id="14" name="Jax Jacki Brown" initials="JJB [14]" lastIdx="1" clrIdx="14"/>
  <p:cmAuthor id="15" name="Jax Jacki Brown" initials="JJB [15]" lastIdx="1" clrIdx="15"/>
  <p:cmAuthor id="16" name="Jax Jacki Brown" initials="JJB [16]" lastIdx="2" clrIdx="16"/>
  <p:cmAuthor id="17" name="Jax Jacki Brown" initials="JJB [17]" lastIdx="1" clrIdx="1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8C5D91-E99A-4ACA-A3FB-C66E5CED5878}" v="457" dt="2022-11-10T04:19:45.728"/>
    <p1510:client id="{83DDCF0F-C3C2-4C89-AFB9-CEE6D7AF112E}" v="6" dt="2022-11-10T04:40:46.5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3" d="100"/>
          <a:sy n="113" d="100"/>
        </p:scale>
        <p:origin x="2587" y="91"/>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4BC0A8-D002-FF41-8EB1-BFD4F95B61AC}" type="datetimeFigureOut">
              <a:rPr lang="en-US" smtClean="0"/>
              <a:t>11/10/2022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2DD21F-26E4-1640-A52B-A7D9C2D61C7B}" type="slidenum">
              <a:rPr lang="en-US" smtClean="0"/>
              <a:t>‹#›</a:t>
            </a:fld>
            <a:endParaRPr lang="en-US"/>
          </a:p>
        </p:txBody>
      </p:sp>
    </p:spTree>
    <p:extLst>
      <p:ext uri="{BB962C8B-B14F-4D97-AF65-F5344CB8AC3E}">
        <p14:creationId xmlns:p14="http://schemas.microsoft.com/office/powerpoint/2010/main" val="26362851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base"/>
            <a:r>
              <a:rPr lang="en-AU"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Good afternoon! its great to be with you today! </a:t>
            </a:r>
            <a:endParaRPr lang="en-AU" sz="1400">
              <a:effectLst/>
              <a:latin typeface="Arial" panose="020B0604020202020204" pitchFamily="34" charset="0"/>
              <a:ea typeface="Calibri" panose="020F0502020204030204" pitchFamily="34" charset="0"/>
              <a:cs typeface="Arial" panose="020B0604020202020204" pitchFamily="34" charset="0"/>
            </a:endParaRPr>
          </a:p>
          <a:p>
            <a:pPr fontAlgn="base"/>
            <a:r>
              <a:rPr lang="en-AU"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AU" sz="1400">
              <a:effectLst/>
              <a:latin typeface="Arial" panose="020B0604020202020204" pitchFamily="34" charset="0"/>
              <a:ea typeface="Calibri" panose="020F0502020204030204" pitchFamily="34" charset="0"/>
              <a:cs typeface="Arial" panose="020B0604020202020204" pitchFamily="34" charset="0"/>
            </a:endParaRPr>
          </a:p>
          <a:p>
            <a:pPr fontAlgn="base"/>
            <a:r>
              <a:rPr lang="en-AU"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I’ll be talking to you about the </a:t>
            </a:r>
            <a:r>
              <a:rPr lang="en-AU" sz="1400" spc="25">
                <a:solidFill>
                  <a:srgbClr val="222222"/>
                </a:solidFill>
                <a:effectLst/>
                <a:latin typeface="Lato" panose="020F0502020204030203" pitchFamily="34" charset="0"/>
                <a:ea typeface="Times New Roman" panose="02020603050405020304" pitchFamily="18" charset="0"/>
                <a:cs typeface="Times New Roman" panose="02020603050405020304" pitchFamily="18" charset="0"/>
              </a:rPr>
              <a:t>experiences of LGBTIQA+ people with disability and how you can be supportive and affirming</a:t>
            </a:r>
            <a:r>
              <a:rPr lang="en-AU" sz="1400">
                <a:effectLst/>
              </a:rPr>
              <a:t> when working with us! I’ll be talking for about 40mins and then we will have time for questions. </a:t>
            </a:r>
            <a:endParaRPr lang="en-AU" sz="14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fontAlgn="base"/>
            <a:endParaRPr lang="en-AU" sz="14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fontAlgn="base"/>
            <a:r>
              <a:rPr lang="en-AU"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I’m Jax and I’m an LGBTIQA+ disability rights activist and educator. I’ll introduce myself more in a moment but first…</a:t>
            </a:r>
            <a:endParaRPr lang="en-AU" sz="140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0DA4107-E117-9D45-8873-0A292258948F}" type="slidenum">
              <a:rPr lang="en-US" sz="1200"/>
              <a:pPr/>
              <a:t>1</a:t>
            </a:fld>
            <a:endParaRPr lang="en-US" sz="1200"/>
          </a:p>
        </p:txBody>
      </p:sp>
    </p:spTree>
    <p:extLst>
      <p:ext uri="{BB962C8B-B14F-4D97-AF65-F5344CB8AC3E}">
        <p14:creationId xmlns:p14="http://schemas.microsoft.com/office/powerpoint/2010/main" val="3006002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sz="1400">
                <a:effectLst/>
                <a:latin typeface="Arial" panose="020B0604020202020204" pitchFamily="34" charset="0"/>
                <a:ea typeface="Calibri" panose="020F0502020204030204" pitchFamily="34" charset="0"/>
                <a:cs typeface="Arial" panose="020B0604020202020204" pitchFamily="34" charset="0"/>
              </a:rPr>
              <a:t>In Michael Gill’s seminal work ‘</a:t>
            </a:r>
            <a:r>
              <a:rPr lang="en-AU" sz="1400"/>
              <a:t>Already Doing It: Intellectual Disability and Sexual Agency’</a:t>
            </a:r>
            <a:r>
              <a:rPr lang="en-AU" sz="1400">
                <a:effectLst/>
                <a:latin typeface="Arial" panose="020B0604020202020204" pitchFamily="34" charset="0"/>
                <a:cs typeface="Arial" panose="020B0604020202020204" pitchFamily="34" charset="0"/>
              </a:rPr>
              <a:t>, he notes</a:t>
            </a:r>
            <a:r>
              <a:rPr lang="en-AU" sz="1400">
                <a:effectLst/>
                <a:latin typeface="Arial" panose="020B0604020202020204" pitchFamily="34" charset="0"/>
                <a:ea typeface="Calibri" panose="020F0502020204030204" pitchFamily="34" charset="0"/>
                <a:cs typeface="Arial" panose="020B0604020202020204" pitchFamily="34" charset="0"/>
              </a:rPr>
              <a:t>: ‘</a:t>
            </a:r>
            <a:r>
              <a:rPr lang="en-GB" sz="1400">
                <a:effectLst/>
                <a:latin typeface="Arial" panose="020B0604020202020204" pitchFamily="34" charset="0"/>
                <a:ea typeface="Calibri" panose="020F0502020204030204" pitchFamily="34" charset="0"/>
                <a:cs typeface="Arial" panose="020B0604020202020204" pitchFamily="34" charset="0"/>
              </a:rPr>
              <a:t>individuals with intellectual disabilities’ sexual needs were ignored; their sexual </a:t>
            </a:r>
            <a:r>
              <a:rPr lang="en-GB" sz="1400" err="1">
                <a:effectLst/>
                <a:latin typeface="Arial" panose="020B0604020202020204" pitchFamily="34" charset="0"/>
                <a:ea typeface="Calibri" panose="020F0502020204030204" pitchFamily="34" charset="0"/>
                <a:cs typeface="Arial" panose="020B0604020202020204" pitchFamily="34" charset="0"/>
              </a:rPr>
              <a:t>behavior</a:t>
            </a:r>
            <a:r>
              <a:rPr lang="en-GB" sz="1400">
                <a:effectLst/>
                <a:latin typeface="Arial" panose="020B0604020202020204" pitchFamily="34" charset="0"/>
                <a:ea typeface="Calibri" panose="020F0502020204030204" pitchFamily="34" charset="0"/>
                <a:cs typeface="Arial" panose="020B0604020202020204" pitchFamily="34" charset="0"/>
              </a:rPr>
              <a:t> was punished; they were randomly sterilized; they were closeted in their homes or isolated in large institutions, segregated by sex to prevent them from reproducing.</a:t>
            </a:r>
            <a:r>
              <a:rPr lang="en-AU" sz="1400">
                <a:effectLst/>
                <a:latin typeface="Arial" panose="020B0604020202020204" pitchFamily="34" charset="0"/>
                <a:ea typeface="Calibri" panose="020F0502020204030204" pitchFamily="34" charset="0"/>
                <a:cs typeface="Arial" panose="020B0604020202020204" pitchFamily="34" charset="0"/>
              </a:rPr>
              <a:t> </a:t>
            </a:r>
            <a:r>
              <a:rPr lang="en-GB" sz="1400">
                <a:effectLst/>
                <a:latin typeface="Arial" panose="020B0604020202020204" pitchFamily="34" charset="0"/>
                <a:ea typeface="Calibri" panose="020F0502020204030204" pitchFamily="34" charset="0"/>
                <a:cs typeface="Arial" panose="020B0604020202020204" pitchFamily="34" charset="0"/>
              </a:rPr>
              <a:t>In fact, they were actually oppressed largely because of their</a:t>
            </a:r>
            <a:r>
              <a:rPr lang="en-AU" sz="1400">
                <a:effectLst/>
                <a:latin typeface="Arial" panose="020B0604020202020204" pitchFamily="34" charset="0"/>
                <a:ea typeface="Calibri" panose="020F0502020204030204" pitchFamily="34" charset="0"/>
                <a:cs typeface="Arial" panose="020B0604020202020204" pitchFamily="34" charset="0"/>
              </a:rPr>
              <a:t> </a:t>
            </a:r>
            <a:r>
              <a:rPr lang="en-GB" sz="1400">
                <a:effectLst/>
                <a:latin typeface="Arial" panose="020B0604020202020204" pitchFamily="34" charset="0"/>
                <a:ea typeface="Calibri" panose="020F0502020204030204" pitchFamily="34" charset="0"/>
                <a:cs typeface="Arial" panose="020B0604020202020204" pitchFamily="34" charset="0"/>
              </a:rPr>
              <a:t>sexuality’. </a:t>
            </a:r>
          </a:p>
          <a:p>
            <a:endParaRPr lang="en-AU" sz="1400">
              <a:effectLst/>
              <a:latin typeface="Arial" panose="020B0604020202020204" pitchFamily="34" charset="0"/>
              <a:ea typeface="Calibri" panose="020F0502020204030204" pitchFamily="34" charset="0"/>
              <a:cs typeface="Arial" panose="020B0604020202020204" pitchFamily="34" charset="0"/>
            </a:endParaRPr>
          </a:p>
          <a:p>
            <a:r>
              <a:rPr lang="en-AU" sz="1400">
                <a:effectLst/>
                <a:latin typeface="Arial" panose="020B0604020202020204" pitchFamily="34" charset="0"/>
                <a:ea typeface="Calibri" panose="020F0502020204030204" pitchFamily="34" charset="0"/>
                <a:cs typeface="Arial" panose="020B0604020202020204" pitchFamily="34" charset="0"/>
              </a:rPr>
              <a:t>Gendered assumptions regarding mothering impact cis women with disabilities where it is assumed in order to be a ‘good mother’ you need to be able to care for your child completely independently and without the use of assistance from support workers.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40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sz="1400">
                <a:effectLst/>
                <a:latin typeface="Arial" panose="020B0604020202020204" pitchFamily="34" charset="0"/>
                <a:ea typeface="Calibri" panose="020F0502020204030204" pitchFamily="34" charset="0"/>
                <a:cs typeface="Arial" panose="020B0604020202020204" pitchFamily="34" charset="0"/>
              </a:rPr>
              <a:t>Reproductive rights and the choice whether or not to have children, finding a partner to do that with or going it alone as a solo parent- these are choices which are often denied to people with disabilities, often by the very people who are meant to support us in affirming our identities-parents support workers and services gate keep and manage our access to sexual health knowledge, and limit our access to events/pubs or bars where we might form relationships and explore our sexuality.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40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sz="1400">
                <a:effectLst/>
                <a:latin typeface="Arial" panose="020B0604020202020204" pitchFamily="34" charset="0"/>
                <a:ea typeface="Calibri" panose="020F0502020204030204" pitchFamily="34" charset="0"/>
                <a:cs typeface="Arial" panose="020B0604020202020204" pitchFamily="34" charset="0"/>
              </a:rPr>
              <a:t>For LGBTIQA+ people with disabilities we face additional challenges.. </a:t>
            </a:r>
          </a:p>
          <a:p>
            <a:endParaRPr lang="en-US"/>
          </a:p>
        </p:txBody>
      </p:sp>
      <p:sp>
        <p:nvSpPr>
          <p:cNvPr id="4" name="Slide Number Placeholder 3"/>
          <p:cNvSpPr>
            <a:spLocks noGrp="1"/>
          </p:cNvSpPr>
          <p:nvPr>
            <p:ph type="sldNum" sz="quarter" idx="10"/>
          </p:nvPr>
        </p:nvSpPr>
        <p:spPr/>
        <p:txBody>
          <a:bodyPr/>
          <a:lstStyle/>
          <a:p>
            <a:fld id="{992DD21F-26E4-1640-A52B-A7D9C2D61C7B}" type="slidenum">
              <a:rPr lang="en-US" smtClean="0"/>
              <a:t>10</a:t>
            </a:fld>
            <a:endParaRPr lang="en-US"/>
          </a:p>
        </p:txBody>
      </p:sp>
    </p:spTree>
    <p:extLst>
      <p:ext uri="{BB962C8B-B14F-4D97-AF65-F5344CB8AC3E}">
        <p14:creationId xmlns:p14="http://schemas.microsoft.com/office/powerpoint/2010/main" val="2749179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‘Gay men and lesbians, gender queer and gender nonconforming persons, racial minority populations, poor people, and disabled people are often discouraged to reproduce for fear that they cannot, will not, or should not contribute to the future of the human race’.</a:t>
            </a:r>
          </a:p>
          <a:p>
            <a:endParaRPr lang="en-AU"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r>
              <a:rPr lang="en-AU"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idea that disabled people will create disabled babies should we reproduce is deeply ableist and holds at its core the idea that disability is inherently ‘a bad thing’ and that disabled people will make bad parents. </a:t>
            </a:r>
          </a:p>
          <a:p>
            <a:endParaRPr lang="en-AU"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sz="1400" b="1">
                <a:latin typeface="Arial" panose="020B0604020202020204" pitchFamily="34" charset="0"/>
                <a:cs typeface="Arial" panose="020B0604020202020204" pitchFamily="34" charset="0"/>
              </a:rPr>
              <a:t>{hit next} </a:t>
            </a:r>
          </a:p>
          <a:p>
            <a:pPr marL="0" marR="0" lvl="0" indent="0" algn="l" defTabSz="457200" rtl="0" eaLnBrk="1" fontAlgn="auto" latinLnBrk="0" hangingPunct="1">
              <a:lnSpc>
                <a:spcPct val="100000"/>
              </a:lnSpc>
              <a:spcBef>
                <a:spcPts val="0"/>
              </a:spcBef>
              <a:spcAft>
                <a:spcPts val="0"/>
              </a:spcAft>
              <a:buClrTx/>
              <a:buSzTx/>
              <a:buFontTx/>
              <a:buNone/>
              <a:tabLst/>
              <a:defRPr/>
            </a:pPr>
            <a:r>
              <a:rPr lang="en-AU" sz="1400">
                <a:latin typeface="Arial" panose="020B0604020202020204" pitchFamily="34" charset="0"/>
                <a:cs typeface="Arial" panose="020B0604020202020204" pitchFamily="34" charset="0"/>
              </a:rPr>
              <a:t>‘Robert </a:t>
            </a:r>
            <a:r>
              <a:rPr lang="en-AU" sz="1400" err="1">
                <a:latin typeface="Arial" panose="020B0604020202020204" pitchFamily="34" charset="0"/>
                <a:cs typeface="Arial" panose="020B0604020202020204" pitchFamily="34" charset="0"/>
              </a:rPr>
              <a:t>McRuer</a:t>
            </a:r>
            <a:r>
              <a:rPr lang="en-AU" sz="1400">
                <a:latin typeface="Arial" panose="020B0604020202020204" pitchFamily="34" charset="0"/>
                <a:cs typeface="Arial" panose="020B0604020202020204" pitchFamily="34" charset="0"/>
              </a:rPr>
              <a:t> however argues </a:t>
            </a:r>
            <a:r>
              <a:rPr lang="en-GB" sz="1400">
                <a:latin typeface="Arial" panose="020B0604020202020204" pitchFamily="34" charset="0"/>
                <a:cs typeface="Arial" panose="020B0604020202020204" pitchFamily="34" charset="0"/>
              </a:rPr>
              <a:t>that crip/queer perspectives can challenge</a:t>
            </a:r>
            <a:r>
              <a:rPr lang="en-AU" sz="1400">
                <a:latin typeface="Arial" panose="020B0604020202020204" pitchFamily="34" charset="0"/>
                <a:cs typeface="Arial" panose="020B0604020202020204" pitchFamily="34" charset="0"/>
              </a:rPr>
              <a:t> </a:t>
            </a:r>
            <a:r>
              <a:rPr lang="en-GB" sz="1400">
                <a:latin typeface="Arial" panose="020B0604020202020204" pitchFamily="34" charset="0"/>
                <a:cs typeface="Arial" panose="020B0604020202020204" pitchFamily="34" charset="0"/>
              </a:rPr>
              <a:t>assumptions about which bodies are able to inhabit and lay claim to normative conceptions of agency, family, and ultimately, identity.</a:t>
            </a:r>
            <a:r>
              <a:rPr lang="en-AU" sz="1400">
                <a:latin typeface="Arial" panose="020B0604020202020204" pitchFamily="34" charset="0"/>
                <a:cs typeface="Arial" panose="020B0604020202020204" pitchFamily="34" charset="0"/>
              </a:rPr>
              <a:t> We deliberately trouble notions of who is permitted to be sexual and how, who is worthy of love and connection, of value’.</a:t>
            </a:r>
            <a:r>
              <a:rPr lang="en-AU" sz="1400">
                <a:effectLst/>
                <a:latin typeface="Arial" panose="020B0604020202020204" pitchFamily="34" charset="0"/>
                <a:ea typeface="Calibri" panose="020F0502020204030204" pitchFamily="34" charset="0"/>
                <a:cs typeface="Arial" panose="020B060402020202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r>
              <a:rPr lang="en-US"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Disability is a part of human variation, it’s an aspect of diversity.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p>
            <a:r>
              <a:rPr lang="en-US"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 don’t want to change my body or brain, I want to change society, for it is society which disables me.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400" b="1">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sz="14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 want to challenge ableism including sexual ableism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400" b="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sz="1400" b="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What are some of the challenges LGBTIQA+ people with disabilities face in this country? Well…</a:t>
            </a:r>
            <a:endParaRPr lang="en-AU" sz="1400" b="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92DD21F-26E4-1640-A52B-A7D9C2D61C7B}" type="slidenum">
              <a:rPr lang="en-US" smtClean="0"/>
              <a:t>11</a:t>
            </a:fld>
            <a:endParaRPr lang="en-US"/>
          </a:p>
        </p:txBody>
      </p:sp>
    </p:spTree>
    <p:extLst>
      <p:ext uri="{BB962C8B-B14F-4D97-AF65-F5344CB8AC3E}">
        <p14:creationId xmlns:p14="http://schemas.microsoft.com/office/powerpoint/2010/main" val="3379644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400"/>
              <a:t>We know that LGBTIQA+ people with disabilities experience higher rates of violence, abuse, neglect and exploitation with a recent </a:t>
            </a:r>
            <a:r>
              <a:rPr lang="en-GB" sz="1400"/>
              <a:t>Writing Themselves In report looking at the Health and Wellbeing of LGBTQA+ young people in Australia finding that: </a:t>
            </a:r>
          </a:p>
          <a:p>
            <a:endParaRPr lang="en-US" sz="1400"/>
          </a:p>
          <a:p>
            <a:pPr marL="0" indent="0">
              <a:buNone/>
            </a:pPr>
            <a:r>
              <a:rPr lang="en-US" sz="1400"/>
              <a:t>‘</a:t>
            </a:r>
            <a:r>
              <a:rPr lang="en-AU" sz="1400"/>
              <a:t>In the last 12 months LGBTIQA+ people with disability had experienced the following rates of harassment or assault based on their sexuality or gender identity: 52.7% had experienced verbal abuse, 15.0% physical abuse and 31.7% sexual abuse’.</a:t>
            </a:r>
          </a:p>
          <a:p>
            <a:pPr marL="0" indent="0">
              <a:buNone/>
            </a:pPr>
            <a:endParaRPr lang="en-AU" sz="1400"/>
          </a:p>
          <a:p>
            <a:pPr marL="0" indent="0">
              <a:buNone/>
            </a:pPr>
            <a:r>
              <a:rPr lang="en-AU" sz="1400"/>
              <a:t>It is worth noting that although the report is published in 2021, survey responses were provided in 2019 so it would be interesting to know the impact of living through the Covid pandemic on LGBTIQA+ peoples mental health and experiences of violence. </a:t>
            </a:r>
          </a:p>
          <a:p>
            <a:pPr marL="0" indent="0">
              <a:buNone/>
            </a:pPr>
            <a:endParaRPr lang="en-AU" sz="1400"/>
          </a:p>
          <a:p>
            <a:pPr marL="0" indent="0">
              <a:buNone/>
            </a:pPr>
            <a:r>
              <a:rPr lang="en-AU" sz="1400"/>
              <a:t>The Disability Royal Commission has held some closed sessions with LGBTIQA+ people with disabilities into our experiences and found what many of us already knew, that we are subject to intersecting and overlapping forms of disadvantage. We also know that, as I’ve said, </a:t>
            </a:r>
            <a:r>
              <a:rPr lang="en-US" sz="1400"/>
              <a:t>family members and support workers, those very people who should be supporting us to be our full selves are often not affirming of our identities, and this is a real issue when we might need support to go to LGBTIQA+ venues or to buy clothes and dress ourselves in ways that express our gender identity.</a:t>
            </a:r>
          </a:p>
          <a:p>
            <a:endParaRPr lang="en-AU" sz="1400"/>
          </a:p>
          <a:p>
            <a:r>
              <a:rPr lang="en-AU" sz="1400"/>
              <a:t>The NDIS is a big system which only 10% of people with disabilities in Australia have access to but for those of us that do it is a key way that we are able to meet our basic support needs. </a:t>
            </a:r>
          </a:p>
          <a:p>
            <a:endParaRPr lang="en-AU" sz="1400"/>
          </a:p>
          <a:p>
            <a:r>
              <a:rPr lang="en-AU" sz="1400"/>
              <a:t>The NDIS is not LGBTIQA+ responsive. From the Local Area Coordinators, to the planners who write your plan, to the support workers there is a lack of knowledge on LGBTIQA+ issues and  identities leaving many people feeling unsupported and even unsafe to disclose their sexuality or gender identity.</a:t>
            </a:r>
          </a:p>
          <a:p>
            <a:endParaRPr lang="en-AU" sz="1400"/>
          </a:p>
          <a:p>
            <a:r>
              <a:rPr lang="en-AU" sz="1400"/>
              <a:t>Now let’s explore some practical ways you can be supportive of LGBTIQA+ people with disabilities… </a:t>
            </a:r>
            <a:endParaRPr lang="en-US" sz="1400"/>
          </a:p>
        </p:txBody>
      </p:sp>
      <p:sp>
        <p:nvSpPr>
          <p:cNvPr id="4" name="Slide Number Placeholder 3"/>
          <p:cNvSpPr>
            <a:spLocks noGrp="1"/>
          </p:cNvSpPr>
          <p:nvPr>
            <p:ph type="sldNum" sz="quarter" idx="5"/>
          </p:nvPr>
        </p:nvSpPr>
        <p:spPr/>
        <p:txBody>
          <a:bodyPr/>
          <a:lstStyle/>
          <a:p>
            <a:fld id="{992DD21F-26E4-1640-A52B-A7D9C2D61C7B}" type="slidenum">
              <a:rPr lang="en-US" smtClean="0"/>
              <a:t>12</a:t>
            </a:fld>
            <a:endParaRPr lang="en-US"/>
          </a:p>
        </p:txBody>
      </p:sp>
    </p:spTree>
    <p:extLst>
      <p:ext uri="{BB962C8B-B14F-4D97-AF65-F5344CB8AC3E}">
        <p14:creationId xmlns:p14="http://schemas.microsoft.com/office/powerpoint/2010/main" val="1206428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a:solidFill>
                  <a:schemeClr val="tx1"/>
                </a:solidFill>
                <a:effectLst/>
                <a:latin typeface="+mn-lt"/>
                <a:ea typeface="+mn-ea"/>
                <a:cs typeface="+mn-cs"/>
              </a:rPr>
              <a:t>Pronouns are important as they let people know our gender identity and how to talk about us. </a:t>
            </a:r>
            <a:endParaRPr lang="en-AU" sz="1400" kern="1200">
              <a:solidFill>
                <a:schemeClr val="tx1"/>
              </a:solidFill>
              <a:effectLst/>
              <a:latin typeface="+mn-lt"/>
              <a:ea typeface="+mn-ea"/>
              <a:cs typeface="+mn-cs"/>
            </a:endParaRPr>
          </a:p>
          <a:p>
            <a:r>
              <a:rPr lang="en-US" sz="1400" kern="1200">
                <a:solidFill>
                  <a:schemeClr val="tx1"/>
                </a:solidFill>
                <a:effectLst/>
                <a:latin typeface="+mn-lt"/>
                <a:ea typeface="+mn-ea"/>
                <a:cs typeface="+mn-cs"/>
              </a:rPr>
              <a:t> </a:t>
            </a:r>
            <a:endParaRPr lang="en-AU" sz="1400" kern="1200">
              <a:solidFill>
                <a:schemeClr val="tx1"/>
              </a:solidFill>
              <a:effectLst/>
              <a:latin typeface="+mn-lt"/>
              <a:ea typeface="+mn-ea"/>
              <a:cs typeface="+mn-cs"/>
            </a:endParaRPr>
          </a:p>
          <a:p>
            <a:r>
              <a:rPr lang="en-US" sz="1400" kern="1200">
                <a:solidFill>
                  <a:schemeClr val="tx1"/>
                </a:solidFill>
                <a:effectLst/>
                <a:latin typeface="+mn-lt"/>
                <a:ea typeface="+mn-ea"/>
                <a:cs typeface="+mn-cs"/>
              </a:rPr>
              <a:t>Using </a:t>
            </a:r>
            <a:r>
              <a:rPr lang="en-US" sz="1400" kern="1200" err="1">
                <a:solidFill>
                  <a:schemeClr val="tx1"/>
                </a:solidFill>
                <a:effectLst/>
                <a:latin typeface="+mn-lt"/>
                <a:ea typeface="+mn-ea"/>
                <a:cs typeface="+mn-cs"/>
              </a:rPr>
              <a:t>someones</a:t>
            </a:r>
            <a:r>
              <a:rPr lang="en-US" sz="1400" kern="1200">
                <a:solidFill>
                  <a:schemeClr val="tx1"/>
                </a:solidFill>
                <a:effectLst/>
                <a:latin typeface="+mn-lt"/>
                <a:ea typeface="+mn-ea"/>
                <a:cs typeface="+mn-cs"/>
              </a:rPr>
              <a:t> pronouns signals to them, especially if they are trans or  gender diverse, that you respect and affirm their gender identity</a:t>
            </a:r>
            <a:r>
              <a:rPr lang="en-AU" sz="1400">
                <a:effectLst/>
              </a:rPr>
              <a:t> </a:t>
            </a:r>
          </a:p>
          <a:p>
            <a:endParaRPr lang="en-AU" sz="1400">
              <a:effectLst/>
            </a:endParaRPr>
          </a:p>
          <a:p>
            <a:r>
              <a:rPr lang="en-AU" sz="1400" u="sng"/>
              <a:t>Gendered pronouns</a:t>
            </a:r>
            <a:r>
              <a:rPr lang="en-AU" sz="1400"/>
              <a:t>:</a:t>
            </a:r>
          </a:p>
          <a:p>
            <a:endParaRPr lang="en-AU" sz="1400"/>
          </a:p>
          <a:p>
            <a:pPr marL="342900" indent="-342900">
              <a:buFont typeface="Arial" panose="020B0604020202020204" pitchFamily="34" charset="0"/>
              <a:buChar char="•"/>
            </a:pPr>
            <a:r>
              <a:rPr lang="en-AU" sz="1400" b="1"/>
              <a:t>he/him/his</a:t>
            </a:r>
          </a:p>
          <a:p>
            <a:pPr marL="342900" indent="-342900">
              <a:buFont typeface="Arial" panose="020B0604020202020204" pitchFamily="34" charset="0"/>
              <a:buChar char="•"/>
            </a:pPr>
            <a:r>
              <a:rPr lang="en-AU" sz="1400" b="1"/>
              <a:t>she/her/hers </a:t>
            </a:r>
          </a:p>
          <a:p>
            <a:endParaRPr lang="en-AU" sz="1400"/>
          </a:p>
          <a:p>
            <a:r>
              <a:rPr lang="en-AU" sz="1400" u="sng"/>
              <a:t>Gender </a:t>
            </a:r>
            <a:r>
              <a:rPr lang="en-AU" sz="1400" b="1" u="sng"/>
              <a:t>neutral</a:t>
            </a:r>
            <a:r>
              <a:rPr lang="en-AU" sz="1400" u="sng"/>
              <a:t> pronouns:</a:t>
            </a:r>
          </a:p>
          <a:p>
            <a:endParaRPr lang="en-AU" sz="1400"/>
          </a:p>
          <a:p>
            <a:pPr marL="342900" indent="-342900">
              <a:buFont typeface="Arial" panose="020B0604020202020204" pitchFamily="34" charset="0"/>
              <a:buChar char="•"/>
            </a:pPr>
            <a:r>
              <a:rPr lang="en-AU" sz="1400" b="1"/>
              <a:t>they/them/theirs </a:t>
            </a:r>
          </a:p>
          <a:p>
            <a:pPr marL="342900" indent="-342900">
              <a:buFont typeface="Arial" panose="020B0604020202020204" pitchFamily="34" charset="0"/>
              <a:buChar char="•"/>
            </a:pPr>
            <a:r>
              <a:rPr lang="en-AU" sz="1400" b="1"/>
              <a:t>Z/ z-ear-/ z-ear-s</a:t>
            </a:r>
          </a:p>
          <a:p>
            <a:pPr marL="342900" indent="-342900">
              <a:buFont typeface="Arial" panose="020B0604020202020204" pitchFamily="34" charset="0"/>
              <a:buChar char="•"/>
            </a:pPr>
            <a:endParaRPr lang="en-AU" sz="1400" b="1"/>
          </a:p>
          <a:p>
            <a:r>
              <a:rPr lang="en-AU" sz="1400"/>
              <a:t>gender neutral pronouns are generally used by non-binary or gender fluid folks</a:t>
            </a:r>
          </a:p>
          <a:p>
            <a:endParaRPr lang="en-AU" sz="1400"/>
          </a:p>
          <a:p>
            <a:pPr marL="342900" indent="-342900">
              <a:buFont typeface="Arial" panose="020B0604020202020204" pitchFamily="34" charset="0"/>
              <a:buChar char="•"/>
            </a:pPr>
            <a:r>
              <a:rPr lang="en-AU" sz="1400"/>
              <a:t>A persons’ pronouns may change over time. Someone might use </a:t>
            </a:r>
            <a:r>
              <a:rPr lang="en-AU" sz="1400" b="1"/>
              <a:t>she/they </a:t>
            </a:r>
            <a:r>
              <a:rPr lang="en-AU" sz="1400"/>
              <a:t>pronouns but now use </a:t>
            </a:r>
            <a:r>
              <a:rPr lang="en-AU" sz="1400" b="1"/>
              <a:t>they/them </a:t>
            </a:r>
            <a:r>
              <a:rPr lang="en-AU" sz="1400"/>
              <a:t>so its good to gently check-in with the person if you are unsure</a:t>
            </a:r>
          </a:p>
          <a:p>
            <a:pPr marL="342900" indent="-342900">
              <a:buFont typeface="Arial" panose="020B0604020202020204" pitchFamily="34" charset="0"/>
              <a:buChar char="•"/>
            </a:pPr>
            <a:endParaRPr lang="en-AU" sz="1400"/>
          </a:p>
          <a:p>
            <a:pPr marL="342900" indent="-342900">
              <a:buFont typeface="Arial" panose="020B0604020202020204" pitchFamily="34" charset="0"/>
              <a:buChar char="•"/>
            </a:pPr>
            <a:r>
              <a:rPr lang="en-AU" sz="1400"/>
              <a:t>Get into the habit of introducing yourself using your pronouns:</a:t>
            </a:r>
          </a:p>
          <a:p>
            <a:endParaRPr lang="en-AU" sz="1400"/>
          </a:p>
          <a:p>
            <a:pPr algn="ctr"/>
            <a:r>
              <a:rPr lang="en-AU" sz="1400" b="1"/>
              <a:t>‘</a:t>
            </a:r>
            <a:r>
              <a:rPr lang="en-US" sz="1400" b="1"/>
              <a:t>Hi, my name is ….and my pronouns are…’’ </a:t>
            </a:r>
          </a:p>
          <a:p>
            <a:pPr algn="ctr"/>
            <a:r>
              <a:rPr lang="en-US" sz="1400" b="1"/>
              <a:t>“Can I ask what your pronouns are?’’</a:t>
            </a:r>
          </a:p>
          <a:p>
            <a:endParaRPr lang="en-AU" sz="1400"/>
          </a:p>
          <a:p>
            <a:pPr marL="342900" indent="-342900">
              <a:buFont typeface="Arial" panose="020B0604020202020204" pitchFamily="34" charset="0"/>
              <a:buChar char="•"/>
            </a:pPr>
            <a:r>
              <a:rPr lang="en-AU" sz="1400"/>
              <a:t>Have your pronouns in your email signature and beside your name on zoom/teams</a:t>
            </a:r>
          </a:p>
          <a:p>
            <a:pPr marL="342900" indent="-342900">
              <a:buFont typeface="Arial" panose="020B0604020202020204" pitchFamily="34" charset="0"/>
              <a:buChar char="•"/>
            </a:pPr>
            <a:r>
              <a:rPr lang="en-AU" sz="1400"/>
              <a:t>Wear a pronoun badge with your pronouns on it </a:t>
            </a:r>
          </a:p>
        </p:txBody>
      </p:sp>
      <p:sp>
        <p:nvSpPr>
          <p:cNvPr id="4" name="Slide Number Placeholder 3"/>
          <p:cNvSpPr>
            <a:spLocks noGrp="1"/>
          </p:cNvSpPr>
          <p:nvPr>
            <p:ph type="sldNum" sz="quarter" idx="5"/>
          </p:nvPr>
        </p:nvSpPr>
        <p:spPr/>
        <p:txBody>
          <a:bodyPr/>
          <a:lstStyle/>
          <a:p>
            <a:fld id="{992DD21F-26E4-1640-A52B-A7D9C2D61C7B}" type="slidenum">
              <a:rPr lang="en-US" smtClean="0"/>
              <a:t>13</a:t>
            </a:fld>
            <a:endParaRPr lang="en-US"/>
          </a:p>
        </p:txBody>
      </p:sp>
    </p:spTree>
    <p:extLst>
      <p:ext uri="{BB962C8B-B14F-4D97-AF65-F5344CB8AC3E}">
        <p14:creationId xmlns:p14="http://schemas.microsoft.com/office/powerpoint/2010/main" val="9149253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Gender is not a binary but a spectrum- with female being at one end and male being at the other and people might move along it across their lifespan. </a:t>
            </a:r>
          </a:p>
          <a:p>
            <a:endParaRPr lang="en-US"/>
          </a:p>
          <a:p>
            <a:r>
              <a:rPr lang="en-US"/>
              <a:t>80% of disabilities are invisible. When people think of what disability looks like they might think of a wheelchair user or someone with a visible disability but it’s much more common for people to have invisible disabilities. We need to create a culture, whether that be in an educational context or a work context, where people feel safe and respected to talk about their disabilities. </a:t>
            </a:r>
          </a:p>
          <a:p>
            <a:endParaRPr lang="en-US"/>
          </a:p>
        </p:txBody>
      </p:sp>
      <p:sp>
        <p:nvSpPr>
          <p:cNvPr id="4" name="Slide Number Placeholder 3"/>
          <p:cNvSpPr>
            <a:spLocks noGrp="1"/>
          </p:cNvSpPr>
          <p:nvPr>
            <p:ph type="sldNum" sz="quarter" idx="5"/>
          </p:nvPr>
        </p:nvSpPr>
        <p:spPr/>
        <p:txBody>
          <a:bodyPr/>
          <a:lstStyle/>
          <a:p>
            <a:fld id="{992DD21F-26E4-1640-A52B-A7D9C2D61C7B}" type="slidenum">
              <a:rPr lang="en-US" smtClean="0"/>
              <a:t>14</a:t>
            </a:fld>
            <a:endParaRPr lang="en-US"/>
          </a:p>
        </p:txBody>
      </p:sp>
    </p:spTree>
    <p:extLst>
      <p:ext uri="{BB962C8B-B14F-4D97-AF65-F5344CB8AC3E}">
        <p14:creationId xmlns:p14="http://schemas.microsoft.com/office/powerpoint/2010/main" val="803429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DD21F-26E4-1640-A52B-A7D9C2D61C7B}" type="slidenum">
              <a:rPr lang="en-US" smtClean="0"/>
              <a:t>15</a:t>
            </a:fld>
            <a:endParaRPr lang="en-US"/>
          </a:p>
        </p:txBody>
      </p:sp>
    </p:spTree>
    <p:extLst>
      <p:ext uri="{BB962C8B-B14F-4D97-AF65-F5344CB8AC3E}">
        <p14:creationId xmlns:p14="http://schemas.microsoft.com/office/powerpoint/2010/main" val="2424363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400" b="0" i="0" u="none" strike="noStrike" kern="1200">
                <a:solidFill>
                  <a:schemeClr val="tx1"/>
                </a:solidFill>
                <a:effectLst/>
                <a:latin typeface="Arial" panose="020B0604020202020204" pitchFamily="34" charset="0"/>
                <a:ea typeface="+mn-ea"/>
                <a:cs typeface="Arial" panose="020B0604020202020204" pitchFamily="34" charset="0"/>
              </a:rPr>
              <a:t>This is Eli Clare a trans queer disabled writer from the the US.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400" b="0" i="0" u="none" strike="noStrike" kern="1200">
              <a:solidFill>
                <a:schemeClr val="tx1"/>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sz="1400" b="0" i="0" u="none" strike="noStrike" kern="1200">
                <a:solidFill>
                  <a:schemeClr val="tx1"/>
                </a:solidFill>
                <a:effectLst/>
                <a:latin typeface="Arial" panose="020B0604020202020204" pitchFamily="34" charset="0"/>
                <a:ea typeface="+mn-ea"/>
                <a:cs typeface="Arial" panose="020B0604020202020204" pitchFamily="34" charset="0"/>
              </a:rPr>
              <a:t>He says: ‘Pride works in direct opposition to internalized oppression. The latter provides a fertile ground for shame, denial, self-hatred, and fear. The former encourages anger, strength, and joy. To transform self-hatred into pride is a fundamental act of resistance’.</a:t>
            </a:r>
            <a:br>
              <a:rPr lang="en-AU" sz="1400">
                <a:latin typeface="Arial" panose="020B0604020202020204" pitchFamily="34" charset="0"/>
                <a:cs typeface="Arial" panose="020B0604020202020204" pitchFamily="34" charset="0"/>
              </a:rPr>
            </a:br>
            <a:endParaRPr lang="en-AU" sz="1400" b="0" i="0" u="none" strike="noStrike" kern="1200">
              <a:solidFill>
                <a:schemeClr val="tx1"/>
              </a:solidFill>
              <a:effectLst/>
              <a:latin typeface="Arial" panose="020B0604020202020204" pitchFamily="34" charset="0"/>
              <a:ea typeface="+mn-ea"/>
              <a:cs typeface="Arial" panose="020B0604020202020204" pitchFamily="34" charset="0"/>
            </a:endParaRPr>
          </a:p>
          <a:p>
            <a:r>
              <a:rPr lang="en-AU" sz="1400" b="0" i="0" u="none" strike="noStrike" kern="1200">
                <a:solidFill>
                  <a:schemeClr val="tx1"/>
                </a:solidFill>
                <a:effectLst/>
                <a:latin typeface="Arial" panose="020B0604020202020204" pitchFamily="34" charset="0"/>
                <a:ea typeface="+mn-ea"/>
                <a:cs typeface="Arial" panose="020B0604020202020204" pitchFamily="34" charset="0"/>
              </a:rPr>
              <a:t>I really love this quote because it shows the power of pride to shift how we feel about ourselves and also how it can give us resilience when we encounter homophobia, transphobia, biphobia or ableism. </a:t>
            </a:r>
          </a:p>
          <a:p>
            <a:endParaRPr lang="en-AU" sz="1400" b="0" i="0" u="none" strike="noStrike" kern="1200">
              <a:solidFill>
                <a:schemeClr val="tx1"/>
              </a:solidFill>
              <a:effectLst/>
              <a:latin typeface="Arial" panose="020B0604020202020204" pitchFamily="34" charset="0"/>
              <a:ea typeface="+mn-ea"/>
              <a:cs typeface="Arial" panose="020B0604020202020204" pitchFamily="34" charset="0"/>
            </a:endParaRPr>
          </a:p>
          <a:p>
            <a:r>
              <a:rPr lang="en-AU" sz="1400" b="0" i="0" u="none" strike="noStrike" kern="1200">
                <a:solidFill>
                  <a:schemeClr val="tx1"/>
                </a:solidFill>
                <a:effectLst/>
                <a:latin typeface="Arial" panose="020B0604020202020204" pitchFamily="34" charset="0"/>
                <a:ea typeface="+mn-ea"/>
                <a:cs typeface="Arial" panose="020B0604020202020204" pitchFamily="34" charset="0"/>
              </a:rPr>
              <a:t>To many people, the idea of disability pride seems counter intuitive – how could you feel pride in something which is presumed to be an inherently negative experience?  Disability, is often assumed to be just an experience of pain and the experiences of isolation, abuse, and discrimination</a:t>
            </a:r>
          </a:p>
          <a:p>
            <a:endParaRPr lang="en-AU" sz="1400" b="0" i="0" u="none" strike="noStrike" kern="1200">
              <a:solidFill>
                <a:schemeClr val="tx1"/>
              </a:solidFill>
              <a:effectLst/>
              <a:latin typeface="Arial" panose="020B0604020202020204" pitchFamily="34" charset="0"/>
              <a:ea typeface="+mn-ea"/>
              <a:cs typeface="Arial" panose="020B0604020202020204" pitchFamily="34" charset="0"/>
            </a:endParaRPr>
          </a:p>
          <a:p>
            <a:r>
              <a:rPr lang="en-AU" sz="1400" b="0" i="0" u="none" strike="noStrike" kern="1200">
                <a:solidFill>
                  <a:schemeClr val="tx1"/>
                </a:solidFill>
                <a:effectLst/>
                <a:latin typeface="Arial" panose="020B0604020202020204" pitchFamily="34" charset="0"/>
                <a:ea typeface="+mn-ea"/>
                <a:cs typeface="Arial" panose="020B0604020202020204" pitchFamily="34" charset="0"/>
              </a:rPr>
              <a:t>It is assumed that the experience of disability gives us nothing of value, nothing positive. </a:t>
            </a:r>
          </a:p>
          <a:p>
            <a:endParaRPr lang="en-AU" sz="1400" b="0" i="0" u="none" strike="noStrike" kern="1200">
              <a:solidFill>
                <a:schemeClr val="tx1"/>
              </a:solidFill>
              <a:effectLst/>
              <a:latin typeface="Arial" panose="020B0604020202020204" pitchFamily="34" charset="0"/>
              <a:ea typeface="+mn-ea"/>
              <a:cs typeface="Arial" panose="020B0604020202020204" pitchFamily="34" charset="0"/>
            </a:endParaRPr>
          </a:p>
          <a:p>
            <a:r>
              <a:rPr lang="en-AU" sz="1400" b="0" i="0" u="none" strike="noStrike" kern="1200">
                <a:solidFill>
                  <a:schemeClr val="tx1"/>
                </a:solidFill>
                <a:effectLst/>
                <a:latin typeface="Arial" panose="020B0604020202020204" pitchFamily="34" charset="0"/>
                <a:ea typeface="+mn-ea"/>
                <a:cs typeface="Arial" panose="020B0604020202020204" pitchFamily="34" charset="0"/>
              </a:rPr>
              <a:t>That’s wrong, there are lots of things that are good about being disabled. </a:t>
            </a:r>
          </a:p>
          <a:p>
            <a:endParaRPr lang="en-AU" sz="1400" b="0" i="0" u="none" strike="noStrike" kern="1200">
              <a:solidFill>
                <a:schemeClr val="tx1"/>
              </a:solidFill>
              <a:effectLst/>
              <a:latin typeface="Arial" panose="020B0604020202020204" pitchFamily="34" charset="0"/>
              <a:ea typeface="+mn-ea"/>
              <a:cs typeface="Arial" panose="020B0604020202020204" pitchFamily="34" charset="0"/>
            </a:endParaRPr>
          </a:p>
          <a:p>
            <a:r>
              <a:rPr lang="en-AU" sz="1400" b="0" i="0" u="none" strike="noStrike" kern="1200">
                <a:solidFill>
                  <a:schemeClr val="tx1"/>
                </a:solidFill>
                <a:effectLst/>
                <a:latin typeface="Arial" panose="020B0604020202020204" pitchFamily="34" charset="0"/>
                <a:ea typeface="+mn-ea"/>
                <a:cs typeface="Arial" panose="020B0604020202020204" pitchFamily="34" charset="0"/>
              </a:rPr>
              <a:t>Yes, pain, illness are sure a s heck hard to deal with but for me, disability pride doesn’t deny those experiences, but it says that how I experience my body and the barriers that I face and the hard things that I’ve gone through are not my fault and are heavily influenced or impacted by the ablism that I also experience. </a:t>
            </a:r>
          </a:p>
          <a:p>
            <a:endParaRPr lang="en-AU" sz="1400" b="0" i="0" u="none" strike="noStrike" kern="1200">
              <a:solidFill>
                <a:schemeClr val="tx1"/>
              </a:solidFill>
              <a:effectLst/>
              <a:latin typeface="Arial" panose="020B0604020202020204" pitchFamily="34" charset="0"/>
              <a:ea typeface="+mn-ea"/>
              <a:cs typeface="Arial" panose="020B0604020202020204" pitchFamily="34" charset="0"/>
            </a:endParaRPr>
          </a:p>
          <a:p>
            <a:r>
              <a:rPr lang="en-AU" sz="1400" b="0" i="0" u="none" strike="noStrike" kern="1200">
                <a:solidFill>
                  <a:schemeClr val="tx1"/>
                </a:solidFill>
                <a:effectLst/>
                <a:latin typeface="Arial" panose="020B0604020202020204" pitchFamily="34" charset="0"/>
                <a:ea typeface="+mn-ea"/>
                <a:cs typeface="Arial" panose="020B0604020202020204" pitchFamily="34" charset="0"/>
              </a:rPr>
              <a:t>My disability gives me access to a different experience of the world, a different understanding of the way that bodies and minds can be, and the value found in being different to the supposed ‘norm’. My disability gives me a different perspective on gender and power as well as access to a vibrant and feisty disability community and disability culture. </a:t>
            </a:r>
          </a:p>
        </p:txBody>
      </p:sp>
      <p:sp>
        <p:nvSpPr>
          <p:cNvPr id="4" name="Slide Number Placeholder 3"/>
          <p:cNvSpPr>
            <a:spLocks noGrp="1"/>
          </p:cNvSpPr>
          <p:nvPr>
            <p:ph type="sldNum" sz="quarter" idx="5"/>
          </p:nvPr>
        </p:nvSpPr>
        <p:spPr/>
        <p:txBody>
          <a:bodyPr/>
          <a:lstStyle/>
          <a:p>
            <a:fld id="{992DD21F-26E4-1640-A52B-A7D9C2D61C7B}" type="slidenum">
              <a:rPr lang="en-US" smtClean="0"/>
              <a:t>16</a:t>
            </a:fld>
            <a:endParaRPr lang="en-US"/>
          </a:p>
        </p:txBody>
      </p:sp>
    </p:spTree>
    <p:extLst>
      <p:ext uri="{BB962C8B-B14F-4D97-AF65-F5344CB8AC3E}">
        <p14:creationId xmlns:p14="http://schemas.microsoft.com/office/powerpoint/2010/main" val="40098279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b="0" i="0" u="none" strike="noStrike">
                <a:effectLst/>
                <a:latin typeface="Arial" panose="020B0604020202020204" pitchFamily="34" charset="0"/>
                <a:cs typeface="Arial" panose="020B0604020202020204" pitchFamily="34" charset="0"/>
              </a:rPr>
              <a:t>These are 2 pride flags which mean a lot to me. </a:t>
            </a:r>
          </a:p>
          <a:p>
            <a:endParaRPr lang="en-AU" sz="1400" b="0" i="0" u="none" strike="noStrike">
              <a:effectLst/>
              <a:latin typeface="Arial" panose="020B0604020202020204" pitchFamily="34" charset="0"/>
              <a:cs typeface="Arial" panose="020B0604020202020204" pitchFamily="34" charset="0"/>
            </a:endParaRPr>
          </a:p>
          <a:p>
            <a:r>
              <a:rPr lang="en-AU" sz="1400" b="0" i="0" u="none" strike="noStrike">
                <a:effectLst/>
                <a:latin typeface="Arial" panose="020B0604020202020204" pitchFamily="34" charset="0"/>
                <a:cs typeface="Arial" panose="020B0604020202020204" pitchFamily="34" charset="0"/>
              </a:rPr>
              <a:t>The Disability Pride Flag was a collaborative design effort by Ann Mag-ill. </a:t>
            </a:r>
          </a:p>
          <a:p>
            <a:endParaRPr lang="en-AU" sz="1400" b="0" i="0" u="none" strike="noStrike">
              <a:effectLst/>
              <a:latin typeface="Arial" panose="020B0604020202020204" pitchFamily="34" charset="0"/>
              <a:cs typeface="Arial" panose="020B0604020202020204" pitchFamily="34" charset="0"/>
            </a:endParaRPr>
          </a:p>
          <a:p>
            <a:r>
              <a:rPr lang="en-AU" sz="1400" b="0" i="0" u="none" strike="noStrike">
                <a:effectLst/>
                <a:latin typeface="Arial" panose="020B0604020202020204" pitchFamily="34" charset="0"/>
                <a:cs typeface="Arial" panose="020B0604020202020204" pitchFamily="34" charset="0"/>
              </a:rPr>
              <a:t>There is also the progress flag which is the rainbow flag with an addition of a brown and black, and blue pink and white colours in triangle lines to signify the inclusion of trans people and first nations, black and brown people of colour. </a:t>
            </a:r>
          </a:p>
          <a:p>
            <a:endParaRPr lang="en-AU" sz="1400" b="0" i="0" u="none" strike="noStrike">
              <a:effectLst/>
              <a:latin typeface="Arial" panose="020B0604020202020204" pitchFamily="34" charset="0"/>
              <a:cs typeface="Arial" panose="020B0604020202020204" pitchFamily="34" charset="0"/>
            </a:endParaRPr>
          </a:p>
          <a:p>
            <a:r>
              <a:rPr lang="en-AU" sz="1400" b="0" i="0" u="none" strike="noStrike">
                <a:effectLst/>
                <a:latin typeface="Arial" panose="020B0604020202020204" pitchFamily="34" charset="0"/>
                <a:cs typeface="Arial" panose="020B0604020202020204" pitchFamily="34" charset="0"/>
              </a:rPr>
              <a:t>Here are my contact details as well if you would like to stay connected!</a:t>
            </a:r>
          </a:p>
          <a:p>
            <a:endParaRPr lang="en-AU" sz="1400" b="0" i="0" u="none" strike="noStrike">
              <a:effectLst/>
              <a:latin typeface="Arial" panose="020B0604020202020204" pitchFamily="34" charset="0"/>
              <a:cs typeface="Arial" panose="020B0604020202020204" pitchFamily="34" charset="0"/>
            </a:endParaRPr>
          </a:p>
          <a:p>
            <a:r>
              <a:rPr lang="en-AU" sz="1400" b="0" i="0" u="none" strike="noStrike">
                <a:effectLst/>
                <a:latin typeface="Arial" panose="020B0604020202020204" pitchFamily="34" charset="0"/>
                <a:cs typeface="Arial" panose="020B0604020202020204" pitchFamily="34" charset="0"/>
              </a:rPr>
              <a:t>Thanks so much for inviting me to speak today and for giving up your time to listen!</a:t>
            </a:r>
            <a:endParaRPr lang="en-AU" sz="1400" kern="1200">
              <a:solidFill>
                <a:schemeClr val="tx1"/>
              </a:solidFill>
              <a:effectLst/>
              <a:latin typeface="Arial" panose="020B0604020202020204" pitchFamily="34" charset="0"/>
              <a:ea typeface="+mn-ea"/>
              <a:cs typeface="Arial" panose="020B0604020202020204" pitchFamily="34" charset="0"/>
            </a:endParaRPr>
          </a:p>
          <a:p>
            <a:endParaRPr lang="en-AU"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2DD21F-26E4-1640-A52B-A7D9C2D61C7B}" type="slidenum">
              <a:rPr lang="en-US" smtClean="0"/>
              <a:t>17</a:t>
            </a:fld>
            <a:endParaRPr lang="en-US"/>
          </a:p>
        </p:txBody>
      </p:sp>
    </p:spTree>
    <p:extLst>
      <p:ext uri="{BB962C8B-B14F-4D97-AF65-F5344CB8AC3E}">
        <p14:creationId xmlns:p14="http://schemas.microsoft.com/office/powerpoint/2010/main" val="2996092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DD21F-26E4-1640-A52B-A7D9C2D61C7B}" type="slidenum">
              <a:rPr lang="en-US" smtClean="0"/>
              <a:t>18</a:t>
            </a:fld>
            <a:endParaRPr lang="en-US"/>
          </a:p>
        </p:txBody>
      </p:sp>
    </p:spTree>
    <p:extLst>
      <p:ext uri="{BB962C8B-B14F-4D97-AF65-F5344CB8AC3E}">
        <p14:creationId xmlns:p14="http://schemas.microsoft.com/office/powerpoint/2010/main" val="635235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xfrm>
            <a:off x="2286000" y="514350"/>
            <a:ext cx="4572000" cy="257175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normAutofit fontScale="85000" lnSpcReduction="20000"/>
          </a:bodyPr>
          <a:lstStyle/>
          <a:p>
            <a:r>
              <a:rPr lang="en-AU" sz="1400" kern="1200">
                <a:solidFill>
                  <a:schemeClr val="tx1"/>
                </a:solidFill>
                <a:effectLst/>
                <a:latin typeface="Arial" panose="020B0604020202020204" pitchFamily="34" charset="0"/>
                <a:ea typeface="Calibri" panose="020F0502020204030204" pitchFamily="34" charset="0"/>
                <a:cs typeface="Arial" panose="020B0604020202020204" pitchFamily="34" charset="0"/>
              </a:rPr>
              <a:t>I would like to begin by acknowledging the </a:t>
            </a:r>
            <a:r>
              <a:rPr lang="en-AU" sz="1400" b="1" kern="1200">
                <a:solidFill>
                  <a:schemeClr val="tx1"/>
                </a:solidFill>
                <a:effectLst/>
                <a:latin typeface="Arial" panose="020B0604020202020204" pitchFamily="34" charset="0"/>
                <a:ea typeface="Calibri" panose="020F0502020204030204" pitchFamily="34" charset="0"/>
                <a:cs typeface="Arial" panose="020B0604020202020204" pitchFamily="34" charset="0"/>
              </a:rPr>
              <a:t>Wurundjeri people of the Kulin Nations </a:t>
            </a:r>
            <a:r>
              <a:rPr lang="en-AU" sz="1400" kern="1200">
                <a:solidFill>
                  <a:schemeClr val="tx1"/>
                </a:solidFill>
                <a:effectLst/>
                <a:latin typeface="Arial" panose="020B0604020202020204" pitchFamily="34" charset="0"/>
                <a:ea typeface="Calibri" panose="020F0502020204030204" pitchFamily="34" charset="0"/>
                <a:cs typeface="Arial" panose="020B0604020202020204" pitchFamily="34" charset="0"/>
              </a:rPr>
              <a:t>on whose land I am on today and pay my respects to their Elders past, present and emerging and I extend my respect to any Aboriginal or Torres Strait Islander people who are present today. </a:t>
            </a:r>
          </a:p>
          <a:p>
            <a:r>
              <a:rPr lang="en-AU" sz="1400" kern="120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r>
              <a:rPr lang="en-AU" sz="1400" kern="1200">
                <a:solidFill>
                  <a:schemeClr val="tx1"/>
                </a:solidFill>
                <a:effectLst/>
                <a:latin typeface="Arial" panose="020B0604020202020204" pitchFamily="34" charset="0"/>
                <a:ea typeface="Calibri" panose="020F0502020204030204" pitchFamily="34" charset="0"/>
                <a:cs typeface="Arial" panose="020B0604020202020204" pitchFamily="34" charset="0"/>
              </a:rPr>
              <a:t>This land was never ceded, and the processes of colonisation, occupation, incarceration and genocide that began over two centuries ago continue to this day. In the face of this I want to recognise the strength, resilience and pride of the first Nations people of this land. </a:t>
            </a:r>
          </a:p>
          <a:p>
            <a:r>
              <a:rPr lang="en-AU" sz="1400" kern="120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r>
              <a:rPr lang="en-AU" sz="1400" kern="1200">
                <a:solidFill>
                  <a:schemeClr val="tx1"/>
                </a:solidFill>
                <a:effectLst/>
                <a:latin typeface="Arial" panose="020B0604020202020204" pitchFamily="34" charset="0"/>
                <a:ea typeface="Calibri" panose="020F0502020204030204" pitchFamily="34" charset="0"/>
                <a:cs typeface="Arial" panose="020B0604020202020204" pitchFamily="34" charset="0"/>
              </a:rPr>
              <a:t>This is an artwork by Peter </a:t>
            </a:r>
            <a:r>
              <a:rPr lang="en-AU" sz="1400" kern="1200" err="1">
                <a:solidFill>
                  <a:schemeClr val="tx1"/>
                </a:solidFill>
                <a:effectLst/>
                <a:latin typeface="Arial" panose="020B0604020202020204" pitchFamily="34" charset="0"/>
                <a:ea typeface="Calibri" panose="020F0502020204030204" pitchFamily="34" charset="0"/>
                <a:cs typeface="Arial" panose="020B0604020202020204" pitchFamily="34" charset="0"/>
              </a:rPr>
              <a:t>Waples</a:t>
            </a:r>
            <a:r>
              <a:rPr lang="en-AU" sz="1400" kern="1200">
                <a:solidFill>
                  <a:schemeClr val="tx1"/>
                </a:solidFill>
                <a:effectLst/>
                <a:latin typeface="Arial" panose="020B0604020202020204" pitchFamily="34" charset="0"/>
                <a:ea typeface="Calibri" panose="020F0502020204030204" pitchFamily="34" charset="0"/>
                <a:cs typeface="Arial" panose="020B0604020202020204" pitchFamily="34" charset="0"/>
              </a:rPr>
              <a:t>-Crowe who is Nar-a-goo man from the high country of NSW and also has Wurundjeri connections as well. </a:t>
            </a:r>
          </a:p>
          <a:p>
            <a:r>
              <a:rPr lang="en-AU" sz="1400" kern="120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r>
              <a:rPr lang="en-AU" sz="1400" kern="1200">
                <a:solidFill>
                  <a:schemeClr val="tx1"/>
                </a:solidFill>
                <a:effectLst/>
                <a:latin typeface="Arial" panose="020B0604020202020204" pitchFamily="34" charset="0"/>
                <a:ea typeface="Calibri" panose="020F0502020204030204" pitchFamily="34" charset="0"/>
                <a:cs typeface="Arial" panose="020B0604020202020204" pitchFamily="34" charset="0"/>
              </a:rPr>
              <a:t>Peter lives and works in </a:t>
            </a:r>
            <a:r>
              <a:rPr lang="en-AU" sz="1400" kern="1200" err="1">
                <a:solidFill>
                  <a:schemeClr val="tx1"/>
                </a:solidFill>
                <a:effectLst/>
                <a:latin typeface="Arial" panose="020B0604020202020204" pitchFamily="34" charset="0"/>
                <a:ea typeface="Calibri" panose="020F0502020204030204" pitchFamily="34" charset="0"/>
                <a:cs typeface="Arial" panose="020B0604020202020204" pitchFamily="34" charset="0"/>
              </a:rPr>
              <a:t>Naarm</a:t>
            </a:r>
            <a:r>
              <a:rPr lang="en-AU" sz="1400" kern="1200">
                <a:solidFill>
                  <a:schemeClr val="tx1"/>
                </a:solidFill>
                <a:effectLst/>
                <a:latin typeface="Arial" panose="020B0604020202020204" pitchFamily="34" charset="0"/>
                <a:ea typeface="Calibri" panose="020F0502020204030204" pitchFamily="34" charset="0"/>
                <a:cs typeface="Arial" panose="020B0604020202020204" pitchFamily="34" charset="0"/>
              </a:rPr>
              <a:t> also known as Melbourne. He is gay and this work he made a couple of years ago speaks to his experience of feeling part of a group, while also feeling on the outer of that group because of his multiple identities. </a:t>
            </a:r>
          </a:p>
          <a:p>
            <a:r>
              <a:rPr lang="en-AU" sz="1400" kern="120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r>
              <a:rPr lang="en-AU" sz="1400" kern="1200">
                <a:solidFill>
                  <a:schemeClr val="tx1"/>
                </a:solidFill>
                <a:effectLst/>
                <a:latin typeface="Arial" panose="020B0604020202020204" pitchFamily="34" charset="0"/>
                <a:ea typeface="Calibri" panose="020F0502020204030204" pitchFamily="34" charset="0"/>
                <a:cs typeface="Arial" panose="020B0604020202020204" pitchFamily="34" charset="0"/>
              </a:rPr>
              <a:t>He says: ‘I’m inside the culture because I’m Aboriginal; I’m outside because I’m gay. </a:t>
            </a:r>
          </a:p>
          <a:p>
            <a:endParaRPr lang="en-AU" sz="1400" kern="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r>
              <a:rPr lang="en-AU" sz="1400" kern="1200">
                <a:solidFill>
                  <a:schemeClr val="tx1"/>
                </a:solidFill>
                <a:effectLst/>
                <a:latin typeface="Arial" panose="020B0604020202020204" pitchFamily="34" charset="0"/>
                <a:ea typeface="Calibri" panose="020F0502020204030204" pitchFamily="34" charset="0"/>
                <a:cs typeface="Arial" panose="020B0604020202020204" pitchFamily="34" charset="0"/>
              </a:rPr>
              <a:t>I’m inside gay culture because I’m gay, I’m outside because I’m Aboriginal.’</a:t>
            </a:r>
          </a:p>
          <a:p>
            <a:endParaRPr lang="en-AU" sz="1400" kern="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r>
              <a:rPr lang="en-US" sz="1400" kern="1200">
                <a:solidFill>
                  <a:schemeClr val="tx1"/>
                </a:solidFill>
                <a:effectLst/>
                <a:latin typeface="Arial" panose="020B0604020202020204" pitchFamily="34" charset="0"/>
                <a:ea typeface="Calibri" panose="020F0502020204030204" pitchFamily="34" charset="0"/>
                <a:cs typeface="Arial" panose="020B0604020202020204" pitchFamily="34" charset="0"/>
              </a:rPr>
              <a:t>I want to take a moment to pay deep respect to the </a:t>
            </a:r>
            <a:r>
              <a:rPr lang="en-US" sz="1400" b="1" kern="1200">
                <a:solidFill>
                  <a:schemeClr val="tx1"/>
                </a:solidFill>
                <a:effectLst/>
                <a:latin typeface="Arial" panose="020B0604020202020204" pitchFamily="34" charset="0"/>
                <a:ea typeface="Calibri" panose="020F0502020204030204" pitchFamily="34" charset="0"/>
                <a:cs typeface="Arial" panose="020B0604020202020204" pitchFamily="34" charset="0"/>
              </a:rPr>
              <a:t>First Peoples Disability Network Australia</a:t>
            </a:r>
            <a:r>
              <a:rPr lang="en-US" sz="1400" kern="1200">
                <a:solidFill>
                  <a:schemeClr val="tx1"/>
                </a:solidFill>
                <a:effectLst/>
                <a:latin typeface="Arial" panose="020B0604020202020204" pitchFamily="34" charset="0"/>
                <a:ea typeface="Calibri" panose="020F0502020204030204" pitchFamily="34" charset="0"/>
                <a:cs typeface="Arial" panose="020B0604020202020204" pitchFamily="34" charset="0"/>
              </a:rPr>
              <a:t> which is an organization run by and for Aboriginal and Torres Strait Islander people with disabilities. </a:t>
            </a: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I encourage you to look them up and find ways you can support the important work they are doing.</a:t>
            </a:r>
            <a:endParaRPr lang="en-AU"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C2BB5E81-E656-2C45-AC4E-210781362C3D}" type="slidenum">
              <a:rPr lang="en-US" smtClean="0"/>
              <a:pPr>
                <a:defRPr/>
              </a:pPr>
              <a:t>2</a:t>
            </a:fld>
            <a:endParaRPr lang="en-US"/>
          </a:p>
        </p:txBody>
      </p:sp>
    </p:spTree>
    <p:extLst>
      <p:ext uri="{BB962C8B-B14F-4D97-AF65-F5344CB8AC3E}">
        <p14:creationId xmlns:p14="http://schemas.microsoft.com/office/powerpoint/2010/main" val="1714636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a:effectLst/>
                <a:latin typeface="Arial" panose="020B0604020202020204" pitchFamily="34" charset="0"/>
                <a:ea typeface="Calibri" panose="020F0502020204030204" pitchFamily="34" charset="0"/>
                <a:cs typeface="Times New Roman" panose="02020603050405020304" pitchFamily="18" charset="0"/>
              </a:rPr>
              <a:t>Visual description </a:t>
            </a:r>
            <a:endParaRPr lang="en-AU" sz="1400">
              <a:effectLst/>
              <a:latin typeface="Arial" panose="020B0604020202020204" pitchFamily="34" charset="0"/>
              <a:ea typeface="Calibri" panose="020F0502020204030204" pitchFamily="34" charset="0"/>
              <a:cs typeface="Arial" panose="020B0604020202020204" pitchFamily="34" charset="0"/>
            </a:endParaRPr>
          </a:p>
          <a:p>
            <a:r>
              <a:rPr lang="en-AU" sz="1400" b="1">
                <a:effectLst/>
                <a:latin typeface="Arial" panose="020B0604020202020204" pitchFamily="34" charset="0"/>
                <a:ea typeface="Calibri" panose="020F0502020204030204" pitchFamily="34" charset="0"/>
                <a:cs typeface="Arial" panose="020B0604020202020204" pitchFamily="34" charset="0"/>
              </a:rPr>
              <a:t> </a:t>
            </a:r>
            <a:endParaRPr lang="en-AU" sz="1400">
              <a:effectLst/>
              <a:latin typeface="Arial" panose="020B0604020202020204" pitchFamily="34" charset="0"/>
              <a:ea typeface="Calibri" panose="020F0502020204030204" pitchFamily="34" charset="0"/>
              <a:cs typeface="Arial" panose="020B0604020202020204" pitchFamily="34" charset="0"/>
            </a:endParaRPr>
          </a:p>
          <a:p>
            <a:r>
              <a:rPr lang="en-AU" sz="1400">
                <a:effectLst/>
                <a:latin typeface="Arial" panose="020B0604020202020204" pitchFamily="34" charset="0"/>
                <a:ea typeface="Calibri" panose="020F0502020204030204" pitchFamily="34" charset="0"/>
                <a:cs typeface="Arial" panose="020B0604020202020204" pitchFamily="34" charset="0"/>
              </a:rPr>
              <a:t>I’m a white person, with dark short hair and glasses, I’m wearing…… </a:t>
            </a:r>
          </a:p>
          <a:p>
            <a:endParaRPr lang="en-AU" sz="1400">
              <a:effectLst/>
              <a:latin typeface="Arial" panose="020B0604020202020204" pitchFamily="34" charset="0"/>
              <a:ea typeface="Calibri" panose="020F0502020204030204" pitchFamily="34" charset="0"/>
              <a:cs typeface="Arial" panose="020B0604020202020204" pitchFamily="34" charset="0"/>
            </a:endParaRPr>
          </a:p>
          <a:p>
            <a:r>
              <a:rPr lang="en-AU" sz="1400">
                <a:effectLst/>
                <a:latin typeface="Arial" panose="020B0604020202020204" pitchFamily="34" charset="0"/>
                <a:ea typeface="Calibri" panose="020F0502020204030204" pitchFamily="34" charset="0"/>
                <a:cs typeface="Arial" panose="020B0604020202020204" pitchFamily="34" charset="0"/>
              </a:rPr>
              <a:t>And I'm seated in my black manual wheelchair </a:t>
            </a:r>
          </a:p>
          <a:p>
            <a:r>
              <a:rPr lang="en-AU" sz="1400">
                <a:effectLst/>
                <a:latin typeface="Arial" panose="020B0604020202020204" pitchFamily="34" charset="0"/>
                <a:ea typeface="Calibri" panose="020F0502020204030204" pitchFamily="34" charset="0"/>
                <a:cs typeface="Arial" panose="020B0604020202020204" pitchFamily="34" charset="0"/>
              </a:rPr>
              <a:t> </a:t>
            </a:r>
          </a:p>
          <a:p>
            <a:r>
              <a:rPr lang="en-AU" sz="1400">
                <a:effectLst/>
                <a:latin typeface="Arial" panose="020B0604020202020204" pitchFamily="34" charset="0"/>
                <a:ea typeface="Calibri" panose="020F0502020204030204" pitchFamily="34" charset="0"/>
                <a:cs typeface="Arial" panose="020B0604020202020204" pitchFamily="34" charset="0"/>
              </a:rPr>
              <a:t>My pronouns are they/them </a:t>
            </a:r>
          </a:p>
          <a:p>
            <a:r>
              <a:rPr lang="en-AU" sz="1400">
                <a:effectLst/>
                <a:latin typeface="Arial" panose="020B0604020202020204" pitchFamily="34" charset="0"/>
                <a:ea typeface="Calibri" panose="020F0502020204030204" pitchFamily="34" charset="0"/>
                <a:cs typeface="Arial" panose="020B0604020202020204" pitchFamily="34" charset="0"/>
              </a:rPr>
              <a:t>  </a:t>
            </a:r>
          </a:p>
          <a:p>
            <a:r>
              <a:rPr lang="en-AU"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As you can see from the images on screen I am a lot of different things. </a:t>
            </a:r>
            <a:endParaRPr lang="en-AU" sz="1400">
              <a:effectLst/>
              <a:latin typeface="Arial" panose="020B0604020202020204" pitchFamily="34" charset="0"/>
              <a:ea typeface="Calibri" panose="020F0502020204030204" pitchFamily="34" charset="0"/>
              <a:cs typeface="Arial" panose="020B0604020202020204" pitchFamily="34" charset="0"/>
            </a:endParaRPr>
          </a:p>
          <a:p>
            <a:r>
              <a:rPr lang="en-AU"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AU" sz="140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 am a queer person, </a:t>
            </a:r>
            <a:r>
              <a:rPr lang="en-AU" sz="140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im</a:t>
            </a:r>
            <a:r>
              <a:rPr lang="en-AU"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non-binary, I use two different types of wheelchairs, a power wheelchair, and a manual wheelchair-these 2 different types of chairs influence how </a:t>
            </a:r>
            <a:r>
              <a:rPr lang="en-AU" sz="140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im</a:t>
            </a:r>
            <a:r>
              <a:rPr lang="en-AU"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perceived by others and change my access to spaces depending on what chair </a:t>
            </a:r>
            <a:r>
              <a:rPr lang="en-AU" sz="140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im</a:t>
            </a:r>
            <a:r>
              <a:rPr lang="en-AU"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using.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4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I’m also dyslexic so reading notes is hard for my brain but I will do my best but I hope that we can create a space together which is disability affirming and part of that for me it’s about talking about my disabilities openly and my access needs. </a:t>
            </a:r>
          </a:p>
          <a:p>
            <a:pPr marL="0" marR="0" lvl="0" indent="0" algn="l" defTabSz="457200" rtl="0" eaLnBrk="1" fontAlgn="auto" latinLnBrk="0" hangingPunct="1">
              <a:lnSpc>
                <a:spcPct val="100000"/>
              </a:lnSpc>
              <a:spcBef>
                <a:spcPts val="0"/>
              </a:spcBef>
              <a:spcAft>
                <a:spcPts val="0"/>
              </a:spcAft>
              <a:buClrTx/>
              <a:buSzTx/>
              <a:buFontTx/>
              <a:buNone/>
              <a:tabLst/>
              <a:defRPr/>
            </a:pPr>
            <a:r>
              <a:rPr lang="en-AU"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AU" sz="1400">
              <a:effectLst/>
              <a:latin typeface="Arial" panose="020B0604020202020204" pitchFamily="34" charset="0"/>
              <a:ea typeface="Calibri" panose="020F0502020204030204" pitchFamily="34" charset="0"/>
              <a:cs typeface="Arial" panose="020B0604020202020204" pitchFamily="34" charset="0"/>
            </a:endParaRPr>
          </a:p>
          <a:p>
            <a:r>
              <a:rPr lang="en-AU"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Being disabled, queer and non-binary are all super important parts of my identities, as well as being an activist, parent, partner and friend. </a:t>
            </a:r>
            <a:endParaRPr lang="en-AU" sz="1400">
              <a:effectLst/>
              <a:latin typeface="Arial" panose="020B0604020202020204" pitchFamily="34" charset="0"/>
              <a:ea typeface="Calibri" panose="020F0502020204030204" pitchFamily="34" charset="0"/>
              <a:cs typeface="Arial" panose="020B0604020202020204" pitchFamily="34" charset="0"/>
            </a:endParaRPr>
          </a:p>
          <a:p>
            <a:r>
              <a:rPr lang="en-AU"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AU" sz="1400">
              <a:effectLst/>
              <a:latin typeface="Arial" panose="020B0604020202020204" pitchFamily="34" charset="0"/>
              <a:ea typeface="Calibri" panose="020F0502020204030204" pitchFamily="34" charset="0"/>
              <a:cs typeface="Arial" panose="020B0604020202020204" pitchFamily="34" charset="0"/>
            </a:endParaRPr>
          </a:p>
          <a:p>
            <a:r>
              <a:rPr lang="en-AU"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I’ve worked in the LGBTQA+ disability rights space for over 10 years and I’m passionate about disability rights and LGBTIQA+ rights and committed to social change and playing my small part in it. </a:t>
            </a:r>
          </a:p>
          <a:p>
            <a:r>
              <a:rPr lang="en-AU" sz="1400">
                <a:effectLst/>
                <a:latin typeface="Arial" panose="020B0604020202020204" pitchFamily="34" charset="0"/>
                <a:ea typeface="Calibri" panose="020F0502020204030204" pitchFamily="34" charset="0"/>
                <a:cs typeface="Arial" panose="020B0604020202020204" pitchFamily="34" charset="0"/>
              </a:rPr>
              <a:t> </a:t>
            </a:r>
          </a:p>
          <a:p>
            <a:r>
              <a:rPr lang="en-AU" sz="1400">
                <a:effectLst/>
                <a:latin typeface="Arial" panose="020B0604020202020204" pitchFamily="34" charset="0"/>
                <a:ea typeface="Calibri" panose="020F0502020204030204" pitchFamily="34" charset="0"/>
                <a:cs typeface="Arial" panose="020B0604020202020204" pitchFamily="34" charset="0"/>
              </a:rPr>
              <a:t>I was awarded a </a:t>
            </a:r>
            <a:r>
              <a:rPr lang="en-AU" sz="14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Medal of the Order of Australia </a:t>
            </a:r>
            <a:r>
              <a:rPr lang="en-AU" sz="1400">
                <a:effectLst/>
                <a:latin typeface="Arial" panose="020B0604020202020204" pitchFamily="34" charset="0"/>
                <a:ea typeface="Calibri" panose="020F0502020204030204" pitchFamily="34" charset="0"/>
                <a:cs typeface="Arial" panose="020B0604020202020204" pitchFamily="34" charset="0"/>
              </a:rPr>
              <a:t>last year for my work for LGBTIQA+ disability rights…its weird to have the colonialist nation state recognise my activism and in some way give it value…I am trying to subvert that power, to trouble it, and to use the OAM after my name to get others through the doors and into spaces they wouldn’t otherwise be granted access to. </a:t>
            </a:r>
          </a:p>
          <a:p>
            <a:endParaRPr lang="en-AU" sz="140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 note on language, </a:t>
            </a:r>
            <a:r>
              <a:rPr lang="en-AU"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I’ll be using the term disabled in my talk. I’m using it deliberately in the context of the social model of disability where disabled comes to mean a form of oppression or disadvantage because of ablism, so in this context disabled is a political term.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sz="1400">
                <a:solidFill>
                  <a:srgbClr val="000000"/>
                </a:solidFill>
                <a:effectLst/>
                <a:latin typeface="Arial" panose="020B0604020202020204" pitchFamily="34" charset="0"/>
                <a:ea typeface="Calibri" panose="020F0502020204030204" pitchFamily="34" charset="0"/>
                <a:cs typeface="Arial" panose="020B0604020202020204" pitchFamily="34" charset="0"/>
              </a:rPr>
              <a:t>Also I am aware that </a:t>
            </a:r>
            <a:r>
              <a:rPr lang="en-AU" sz="1400" err="1">
                <a:solidFill>
                  <a:srgbClr val="000000"/>
                </a:solidFill>
                <a:effectLst/>
                <a:latin typeface="Arial" panose="020B0604020202020204" pitchFamily="34" charset="0"/>
                <a:ea typeface="Calibri" panose="020F0502020204030204" pitchFamily="34" charset="0"/>
                <a:cs typeface="Arial" panose="020B0604020202020204" pitchFamily="34" charset="0"/>
              </a:rPr>
              <a:t>im</a:t>
            </a:r>
            <a:r>
              <a:rPr lang="en-AU" sz="1400">
                <a:solidFill>
                  <a:srgbClr val="000000"/>
                </a:solidFill>
                <a:effectLst/>
                <a:latin typeface="Arial" panose="020B0604020202020204" pitchFamily="34" charset="0"/>
                <a:ea typeface="Calibri" panose="020F0502020204030204" pitchFamily="34" charset="0"/>
                <a:cs typeface="Arial" panose="020B0604020202020204" pitchFamily="34" charset="0"/>
              </a:rPr>
              <a:t> using the term </a:t>
            </a:r>
            <a:r>
              <a:rPr lang="en-AU" sz="1400" b="1">
                <a:solidFill>
                  <a:srgbClr val="000000"/>
                </a:solidFill>
                <a:effectLst/>
                <a:latin typeface="Arial" panose="020B0604020202020204" pitchFamily="34" charset="0"/>
                <a:ea typeface="Calibri" panose="020F0502020204030204" pitchFamily="34" charset="0"/>
                <a:cs typeface="Arial" panose="020B0604020202020204" pitchFamily="34" charset="0"/>
              </a:rPr>
              <a:t>intersectionality </a:t>
            </a:r>
            <a:r>
              <a:rPr lang="en-AU" sz="1400">
                <a:solidFill>
                  <a:srgbClr val="000000"/>
                </a:solidFill>
                <a:effectLst/>
                <a:latin typeface="Arial" panose="020B0604020202020204" pitchFamily="34" charset="0"/>
                <a:ea typeface="Calibri" panose="020F0502020204030204" pitchFamily="34" charset="0"/>
                <a:cs typeface="Arial" panose="020B0604020202020204" pitchFamily="34" charset="0"/>
              </a:rPr>
              <a:t>as a white person and I want to acknowledge its history, that it was first coined by </a:t>
            </a:r>
            <a:r>
              <a:rPr lang="en-US" sz="1400" b="1" err="1">
                <a:latin typeface="Arial" panose="020B0604020202020204" pitchFamily="34" charset="0"/>
                <a:cs typeface="Arial" panose="020B0604020202020204" pitchFamily="34" charset="0"/>
              </a:rPr>
              <a:t>Kimberle</a:t>
            </a:r>
            <a:r>
              <a:rPr lang="en-US" sz="1400" b="1">
                <a:latin typeface="Arial" panose="020B0604020202020204" pitchFamily="34" charset="0"/>
                <a:cs typeface="Arial" panose="020B0604020202020204" pitchFamily="34" charset="0"/>
              </a:rPr>
              <a:t> Crenshaw, </a:t>
            </a:r>
            <a:r>
              <a:rPr lang="en-US" sz="1400">
                <a:latin typeface="Arial" panose="020B0604020202020204" pitchFamily="34" charset="0"/>
                <a:cs typeface="Arial" panose="020B0604020202020204" pitchFamily="34" charset="0"/>
              </a:rPr>
              <a:t>an African-American woman, in the 1980’s, as a way to think about how racism and sexism intersected or overlapped in the lives of black women. At its core it’s a political term that asks us to think about systemic inequality, power and privilege and how we must address these things. </a:t>
            </a:r>
            <a:endParaRPr lang="en-AU" sz="140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DD21F-26E4-1640-A52B-A7D9C2D61C7B}" type="slidenum">
              <a:rPr lang="en-US" smtClean="0"/>
              <a:t>3</a:t>
            </a:fld>
            <a:endParaRPr lang="en-US"/>
          </a:p>
        </p:txBody>
      </p:sp>
    </p:spTree>
    <p:extLst>
      <p:ext uri="{BB962C8B-B14F-4D97-AF65-F5344CB8AC3E}">
        <p14:creationId xmlns:p14="http://schemas.microsoft.com/office/powerpoint/2010/main" val="278015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A70E5418-7098-C24A-BC58-D5DAF0BAB68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a:extLst>
              <a:ext uri="{FF2B5EF4-FFF2-40B4-BE49-F238E27FC236}">
                <a16:creationId xmlns:a16="http://schemas.microsoft.com/office/drawing/2014/main" id="{162A7FC7-CE4D-384C-9B0A-88C96DC999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Growing up I wasn't taught to expect to have a job, long-term partner or a child. My parents didn't really have a vision for my life where I could achieve things and aspire to the kinds of things other, non-disabled people could, and this was largely because the doctors and specialists were stuck in a negative, deficit view of disability </a:t>
            </a:r>
            <a:r>
              <a:rPr lang="en-AU"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and </a:t>
            </a:r>
            <a:r>
              <a:rPr lang="en-AU"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that my parents didn't seek out adults with disability for me to be connected to. </a:t>
            </a:r>
            <a:endParaRPr lang="en-AU" sz="1400">
              <a:effectLst/>
              <a:latin typeface="Arial" panose="020B0604020202020204" pitchFamily="34" charset="0"/>
              <a:ea typeface="Calibri" panose="020F0502020204030204" pitchFamily="34" charset="0"/>
              <a:cs typeface="Arial" panose="020B0604020202020204" pitchFamily="34" charset="0"/>
            </a:endParaRPr>
          </a:p>
          <a:p>
            <a:r>
              <a:rPr lang="en-AU"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r>
              <a:rPr lang="en-AU" sz="1400">
                <a:effectLst/>
                <a:latin typeface="Arial" panose="020B0604020202020204" pitchFamily="34" charset="0"/>
                <a:ea typeface="Calibri" panose="020F0502020204030204" pitchFamily="34" charset="0"/>
                <a:cs typeface="Times New Roman" panose="02020603050405020304" pitchFamily="18" charset="0"/>
              </a:rPr>
              <a:t>My disabilities were never going to disappear no matter how many surgeries and therapies my body was subjected to. This elusive idea of ‘normal’, which is also a social construct, was never something I could attain, and yet I was provided with no positive way of thinking about my disability.</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p>
            <a:r>
              <a:rPr lang="en-AU" sz="1400">
                <a:effectLst/>
                <a:latin typeface="Arial" panose="020B0604020202020204" pitchFamily="34" charset="0"/>
                <a:ea typeface="Calibri" panose="020F0502020204030204" pitchFamily="34" charset="0"/>
                <a:cs typeface="Times New Roman" panose="02020603050405020304" pitchFamily="18" charset="0"/>
              </a:rPr>
              <a:t>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p>
            <a:r>
              <a:rPr lang="en-AU" sz="1400">
                <a:effectLst/>
                <a:latin typeface="Arial" panose="020B0604020202020204" pitchFamily="34" charset="0"/>
                <a:ea typeface="Calibri" panose="020F0502020204030204" pitchFamily="34" charset="0"/>
                <a:cs typeface="Times New Roman" panose="02020603050405020304" pitchFamily="18" charset="0"/>
              </a:rPr>
              <a:t>The narrative I heard growing up was that I was ‘special’ and ‘brave’ and would ‘overcome my limitations’ and the idea that I would have to learn to live with my body, as it is, and that my disability would remain and become something I could feel proud of and find an identity and community because of, was not something that anyone ever said to me.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p>
            <a:r>
              <a:rPr lang="en-AU" sz="1400">
                <a:effectLst/>
                <a:latin typeface="Arial" panose="020B0604020202020204" pitchFamily="34" charset="0"/>
                <a:ea typeface="Calibri" panose="020F0502020204030204" pitchFamily="34" charset="0"/>
                <a:cs typeface="Times New Roman" panose="02020603050405020304" pitchFamily="18" charset="0"/>
              </a:rPr>
              <a:t>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p>
            <a:r>
              <a:rPr lang="en-AU" sz="1400">
                <a:effectLst/>
                <a:latin typeface="Arial" panose="020B0604020202020204" pitchFamily="34" charset="0"/>
                <a:ea typeface="Calibri" panose="020F0502020204030204" pitchFamily="34" charset="0"/>
                <a:cs typeface="Times New Roman" panose="02020603050405020304" pitchFamily="18" charset="0"/>
              </a:rPr>
              <a:t>The influence of the </a:t>
            </a:r>
            <a:r>
              <a:rPr lang="en-US" sz="1400">
                <a:effectLst/>
                <a:latin typeface="Arial" panose="020B0604020202020204" pitchFamily="34" charset="0"/>
                <a:ea typeface="Calibri" panose="020F0502020204030204" pitchFamily="34" charset="0"/>
                <a:cs typeface="Times New Roman" panose="02020603050405020304" pitchFamily="18" charset="0"/>
              </a:rPr>
              <a:t>medical profession, doctors, specialists, physiotherapists, occupational therapists </a:t>
            </a:r>
            <a:r>
              <a:rPr lang="en-US" sz="1400" err="1">
                <a:effectLst/>
                <a:latin typeface="Arial" panose="020B0604020202020204" pitchFamily="34" charset="0"/>
                <a:ea typeface="Calibri" panose="020F0502020204030204" pitchFamily="34" charset="0"/>
                <a:cs typeface="Times New Roman" panose="02020603050405020304" pitchFamily="18" charset="0"/>
              </a:rPr>
              <a:t>etc</a:t>
            </a:r>
            <a:r>
              <a:rPr lang="en-US" sz="1400">
                <a:effectLst/>
                <a:latin typeface="Arial" panose="020B0604020202020204" pitchFamily="34" charset="0"/>
                <a:ea typeface="Calibri" panose="020F0502020204030204" pitchFamily="34" charset="0"/>
                <a:cs typeface="Times New Roman" panose="02020603050405020304" pitchFamily="18" charset="0"/>
              </a:rPr>
              <a:t> in shaping how I and other people with disabilities view ourselves is massive, whether you are born with a disability like I was or acquire your disability.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b="0">
              <a:effectLst/>
              <a:latin typeface="Arial" panose="020B060402020202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a:latin typeface="Arial" panose="020B0604020202020204" pitchFamily="34" charset="0"/>
                <a:cs typeface="Arial" panose="020B0604020202020204" pitchFamily="34" charset="0"/>
              </a:rPr>
              <a:t>The Medical model of disability </a:t>
            </a:r>
            <a:r>
              <a:rPr lang="en-US" sz="1400" b="0">
                <a:latin typeface="Arial" panose="020B0604020202020204" pitchFamily="34" charset="0"/>
                <a:cs typeface="Arial" panose="020B0604020202020204" pitchFamily="34" charset="0"/>
              </a:rPr>
              <a:t>remains the dominant way of thinking about disability in western society. Under this model a persons’ </a:t>
            </a:r>
            <a:r>
              <a:rPr lang="en-US" sz="1400">
                <a:latin typeface="Arial" panose="020B0604020202020204" pitchFamily="34" charset="0"/>
                <a:cs typeface="Arial" panose="020B0604020202020204" pitchFamily="34" charset="0"/>
              </a:rPr>
              <a:t>impairment or condition is the problem. Disability is to be cured or minimized. Disabled people </a:t>
            </a: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are seen to be ‘less than’ ‘flawed’ or ‘in need of help’. </a:t>
            </a:r>
            <a:r>
              <a:rPr lang="en-US" sz="1400">
                <a:effectLst/>
                <a:latin typeface="Arial" panose="020B0604020202020204" pitchFamily="34" charset="0"/>
                <a:ea typeface="Calibri" panose="020F0502020204030204" pitchFamily="34" charset="0"/>
                <a:cs typeface="Arial" panose="020B0604020202020204" pitchFamily="34" charset="0"/>
              </a:rPr>
              <a:t>From this model comes ideas of ‘special services for special people’ such as special schools, which I am a survivor of, segregated employment and group homes and more.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medical discourse positions the sexuality of people with disabilities as abnormal, defective, aberrant or deviant, something to be policed, controlled. </a:t>
            </a:r>
            <a:endParaRPr lang="en-AU"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cost of this approach was that I spent years feeling exiled from my body. Disconnected from other disabled people and the disability community. </a:t>
            </a:r>
          </a:p>
          <a:p>
            <a:endParaRPr lang="en-AU" sz="14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r>
              <a:rPr lang="en-AU"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a:t>
            </a:r>
            <a:r>
              <a:rPr lang="en-US" altLang="en-US" sz="1400">
                <a:latin typeface="Arial" panose="020B0604020202020204" pitchFamily="34" charset="0"/>
                <a:cs typeface="Arial" panose="020B0604020202020204" pitchFamily="34" charset="0"/>
              </a:rPr>
              <a:t>he medical profession and the medical model shapes how we see our bodies, we learn to view them as ‘less than’ non-disabled people, as bad or unworthy. This does the opposite of allowing us to feel disability pride. We hold these histories in our bodies.</a:t>
            </a:r>
          </a:p>
          <a:p>
            <a:r>
              <a:rPr lang="en-AU"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AU" sz="1400">
              <a:effectLst/>
              <a:latin typeface="Arial" panose="020B0604020202020204" pitchFamily="34" charset="0"/>
              <a:ea typeface="Calibri" panose="020F0502020204030204" pitchFamily="34" charset="0"/>
              <a:cs typeface="Arial" panose="020B0604020202020204" pitchFamily="34" charset="0"/>
            </a:endParaRPr>
          </a:p>
          <a:p>
            <a:r>
              <a:rPr lang="en-AU"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 how did I move from shame to pride?  </a:t>
            </a:r>
            <a:endParaRPr lang="en-AU" altLang="en-US" sz="1400">
              <a:latin typeface="Arial" panose="020B0604020202020204" pitchFamily="34" charset="0"/>
              <a:ea typeface="ＭＳ Ｐゴシック" panose="020B0600070205080204" pitchFamily="34" charset="-128"/>
              <a:cs typeface="Arial" panose="020B0604020202020204" pitchFamily="34" charset="0"/>
            </a:endParaRPr>
          </a:p>
        </p:txBody>
      </p:sp>
      <p:sp>
        <p:nvSpPr>
          <p:cNvPr id="19459" name="Slide Number Placeholder 3">
            <a:extLst>
              <a:ext uri="{FF2B5EF4-FFF2-40B4-BE49-F238E27FC236}">
                <a16:creationId xmlns:a16="http://schemas.microsoft.com/office/drawing/2014/main" id="{57598F60-B0C6-CE45-850C-372064F1E2D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44A5D66-A48A-F64A-BC5D-8CF4DA35C6BC}" type="slidenum">
              <a:rPr lang="en-US" altLang="en-US" smtClean="0"/>
              <a:pPr/>
              <a:t>4</a:t>
            </a:fld>
            <a:endParaRPr lang="en-US" altLang="en-US"/>
          </a:p>
        </p:txBody>
      </p:sp>
    </p:spTree>
    <p:extLst>
      <p:ext uri="{BB962C8B-B14F-4D97-AF65-F5344CB8AC3E}">
        <p14:creationId xmlns:p14="http://schemas.microsoft.com/office/powerpoint/2010/main" val="438757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AU"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Well, in my early 20s I connected to another disabled person who was living a few streets away from me in my regional country town and we both started reading about the history of disability rights. </a:t>
            </a:r>
          </a:p>
          <a:p>
            <a:pPr fontAlgn="base"/>
            <a:endParaRPr lang="en-AU" sz="14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fontAlgn="base"/>
            <a:r>
              <a:rPr lang="en-AU"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 was lucky enough to stumble across a few books on the disability rights movement which showed me that disabled people were not passive or to be pitied but that we have a long and vibrant history of activism and advocacy, of fighting for our rights - together! </a:t>
            </a:r>
          </a:p>
          <a:p>
            <a:pPr fontAlgn="base"/>
            <a:endParaRPr lang="en-AU" sz="14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457200" rtl="0" eaLnBrk="1" fontAlgn="base" latinLnBrk="0" hangingPunct="1">
              <a:lnSpc>
                <a:spcPct val="100000"/>
              </a:lnSpc>
              <a:spcBef>
                <a:spcPts val="0"/>
              </a:spcBef>
              <a:spcAft>
                <a:spcPts val="0"/>
              </a:spcAft>
              <a:buClrTx/>
              <a:buSzTx/>
              <a:buFontTx/>
              <a:buNone/>
              <a:tabLst/>
              <a:defRPr/>
            </a:pPr>
            <a:r>
              <a:rPr lang="en-AU"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social model of disability</a:t>
            </a:r>
            <a:r>
              <a:rPr lang="en-U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4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arose in the </a:t>
            </a:r>
            <a:r>
              <a:rPr lang="en-US" sz="1400">
                <a:latin typeface="Arial" panose="020B0604020202020204" pitchFamily="34" charset="0"/>
                <a:cs typeface="Arial" panose="020B0604020202020204" pitchFamily="34" charset="0"/>
              </a:rPr>
              <a:t>UK in the 1980’s. Societal barriers and attitudes </a:t>
            </a:r>
            <a:r>
              <a:rPr lang="en-US" sz="1400" i="1">
                <a:latin typeface="Arial" panose="020B0604020202020204" pitchFamily="34" charset="0"/>
                <a:cs typeface="Arial" panose="020B0604020202020204" pitchFamily="34" charset="0"/>
              </a:rPr>
              <a:t>dis</a:t>
            </a:r>
            <a:r>
              <a:rPr lang="en-US" sz="1400">
                <a:latin typeface="Arial" panose="020B0604020202020204" pitchFamily="34" charset="0"/>
                <a:cs typeface="Arial" panose="020B0604020202020204" pitchFamily="34" charset="0"/>
              </a:rPr>
              <a:t>-</a:t>
            </a:r>
            <a:r>
              <a:rPr lang="en-US" sz="1400" err="1">
                <a:latin typeface="Arial" panose="020B0604020202020204" pitchFamily="34" charset="0"/>
                <a:cs typeface="Arial" panose="020B0604020202020204" pitchFamily="34" charset="0"/>
              </a:rPr>
              <a:t>ables</a:t>
            </a:r>
            <a:r>
              <a:rPr lang="en-US" sz="1400">
                <a:latin typeface="Arial" panose="020B0604020202020204" pitchFamily="34" charset="0"/>
                <a:cs typeface="Arial" panose="020B0604020202020204" pitchFamily="34" charset="0"/>
              </a:rPr>
              <a:t> people not their bodies or minds being non-normative. ‘Disabled’ is a political term. Disability is an identity. </a:t>
            </a:r>
          </a:p>
          <a:p>
            <a:pPr marL="0" marR="0" lvl="0" indent="0" algn="l" defTabSz="457200" rtl="0" eaLnBrk="1" fontAlgn="base" latinLnBrk="0" hangingPunct="1">
              <a:lnSpc>
                <a:spcPct val="100000"/>
              </a:lnSpc>
              <a:spcBef>
                <a:spcPts val="0"/>
              </a:spcBef>
              <a:spcAft>
                <a:spcPts val="0"/>
              </a:spcAft>
              <a:buClrTx/>
              <a:buSzTx/>
              <a:buFontTx/>
              <a:buNone/>
              <a:tabLst/>
              <a:defRPr/>
            </a:pPr>
            <a:endPar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457200" rtl="0" eaLnBrk="1" fontAlgn="base" latinLnBrk="0" hangingPunct="1">
              <a:lnSpc>
                <a:spcPct val="100000"/>
              </a:lnSpc>
              <a:spcBef>
                <a:spcPts val="0"/>
              </a:spcBef>
              <a:spcAft>
                <a:spcPts val="0"/>
              </a:spcAft>
              <a:buClrTx/>
              <a:buSzTx/>
              <a:buFontTx/>
              <a:buNone/>
              <a:tabLst/>
              <a:defRPr/>
            </a:pPr>
            <a:r>
              <a:rPr lang="en-AU"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Social model enabled me to no longer view myself and my body as the problem but see disability as </a:t>
            </a:r>
            <a:r>
              <a:rPr lang="en-AU"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 socio-political question, a question of access, identity and human rights.</a:t>
            </a:r>
            <a:endParaRPr lang="en-AU" sz="14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fontAlgn="base"/>
            <a:endParaRPr lang="en-AU"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fontAlgn="base"/>
            <a:r>
              <a:rPr lang="en-AU"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 came to understand that the barriers I was facing as a wheelchair user weren’t because my body was wrong, but because the environment had been built to be inaccessible and people held a lot of outdated prejudices or stereotypes. </a:t>
            </a:r>
            <a:endParaRPr lang="en-AU" sz="1400">
              <a:effectLst/>
              <a:latin typeface="Arial" panose="020B0604020202020204" pitchFamily="34" charset="0"/>
              <a:ea typeface="Calibri" panose="020F0502020204030204" pitchFamily="34" charset="0"/>
              <a:cs typeface="Arial" panose="020B0604020202020204" pitchFamily="34" charset="0"/>
            </a:endParaRPr>
          </a:p>
          <a:p>
            <a:pPr fontAlgn="base"/>
            <a:r>
              <a:rPr lang="en-AU"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AU" sz="1400">
              <a:effectLst/>
              <a:latin typeface="Arial" panose="020B0604020202020204" pitchFamily="34" charset="0"/>
              <a:ea typeface="Calibri" panose="020F0502020204030204" pitchFamily="34" charset="0"/>
              <a:cs typeface="Arial" panose="020B0604020202020204" pitchFamily="34" charset="0"/>
            </a:endParaRPr>
          </a:p>
          <a:p>
            <a:pPr fontAlgn="base"/>
            <a:r>
              <a:rPr lang="en-AU"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This idea that disability is socially created was really transformative in how I saw my body and the world around me and also how I felt about other disabled people.  </a:t>
            </a:r>
          </a:p>
          <a:p>
            <a:pPr fontAlgn="base"/>
            <a:endParaRPr lang="en-AU"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fontAlgn="base"/>
            <a:r>
              <a:rPr lang="en-AU" sz="1400" b="1">
                <a:solidFill>
                  <a:srgbClr val="000000"/>
                </a:solidFill>
                <a:effectLst/>
                <a:latin typeface="Arial" panose="020B0604020202020204" pitchFamily="34" charset="0"/>
                <a:ea typeface="Calibri" panose="020F0502020204030204" pitchFamily="34" charset="0"/>
                <a:cs typeface="Arial" panose="020B0604020202020204" pitchFamily="34" charset="0"/>
              </a:rPr>
              <a:t>[Hit next]</a:t>
            </a:r>
          </a:p>
          <a:p>
            <a:pPr fontAlgn="base"/>
            <a:r>
              <a:rPr lang="en-AU" sz="1400">
                <a:solidFill>
                  <a:srgbClr val="000000"/>
                </a:solidFill>
                <a:effectLst/>
                <a:latin typeface="Arial" panose="020B0604020202020204" pitchFamily="34" charset="0"/>
                <a:ea typeface="Calibri" panose="020F0502020204030204" pitchFamily="34" charset="0"/>
                <a:cs typeface="Arial" panose="020B0604020202020204" pitchFamily="34" charset="0"/>
              </a:rPr>
              <a:t>Being connected to other disabled people, and I use the term disabled people politically here to describe how we have been disabled or disadvantaged by an inaccessible society and attitudes-being connected to other disabled people has been and continues to be central to me being able to feel disability pride. </a:t>
            </a:r>
          </a:p>
          <a:p>
            <a:pPr fontAlgn="base"/>
            <a:endParaRPr lang="en-AU"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fontAlgn="base"/>
            <a:r>
              <a:rPr lang="en-AU" sz="1400">
                <a:solidFill>
                  <a:srgbClr val="000000"/>
                </a:solidFill>
                <a:effectLst/>
                <a:latin typeface="Arial" panose="020B0604020202020204" pitchFamily="34" charset="0"/>
                <a:ea typeface="Calibri" panose="020F0502020204030204" pitchFamily="34" charset="0"/>
                <a:cs typeface="Arial" panose="020B0604020202020204" pitchFamily="34" charset="0"/>
              </a:rPr>
              <a:t>There is a long and vibrant history of people with disabilities fighting for our rights both in Australia and internationally.</a:t>
            </a:r>
          </a:p>
          <a:p>
            <a:pPr fontAlgn="base"/>
            <a:endParaRPr lang="en-AU" sz="1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fontAlgn="base"/>
            <a:r>
              <a:rPr lang="en-AU" sz="1400">
                <a:solidFill>
                  <a:srgbClr val="000000"/>
                </a:solidFill>
                <a:effectLst/>
                <a:latin typeface="Arial" panose="020B0604020202020204" pitchFamily="34" charset="0"/>
                <a:ea typeface="Calibri" panose="020F0502020204030204" pitchFamily="34" charset="0"/>
                <a:cs typeface="Arial" panose="020B0604020202020204" pitchFamily="34" charset="0"/>
              </a:rPr>
              <a:t>Understanding that I am not alone in coming up against some of the discrimination and barriers that I face and that I’m part of a movement which is fighting for our human rights also gives me a sense of connection resilience and pride. </a:t>
            </a:r>
            <a:endParaRPr lang="en-AU" sz="140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92DD21F-26E4-1640-A52B-A7D9C2D61C7B}" type="slidenum">
              <a:rPr lang="en-US" smtClean="0"/>
              <a:t>5</a:t>
            </a:fld>
            <a:endParaRPr lang="en-US"/>
          </a:p>
        </p:txBody>
      </p:sp>
    </p:spTree>
    <p:extLst>
      <p:ext uri="{BB962C8B-B14F-4D97-AF65-F5344CB8AC3E}">
        <p14:creationId xmlns:p14="http://schemas.microsoft.com/office/powerpoint/2010/main" val="1386381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a:t>UK artist and activist </a:t>
            </a:r>
            <a:r>
              <a:rPr lang="en-AU" sz="1400"/>
              <a:t>Liz Crow says: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’For years now this social model of disability has enabled me to confront, survive and even surmount countless situations of exclusion and discrimination…</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p>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p>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It has enabled a vision of ourselves free from the constraints of disability oppression and provided a direction for our commitment to social change.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p>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p>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It has played a central role in promoting disabled people’s individual self-worth, collective identity and political </a:t>
            </a:r>
            <a:r>
              <a:rPr lang="en-US" sz="140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organisation</a:t>
            </a: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I don’t think it is an exaggeration to say that the social model has saved lives.’</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p>
            <a:pPr fontAlgn="base"/>
            <a:r>
              <a:rPr lang="en-AU"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p>
            <a:pPr fontAlgn="base"/>
            <a:r>
              <a:rPr lang="en-AU"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is not to dismiss or downplay the whiteness of the disability rights movement historically and today.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p>
            <a:pPr fontAlgn="base"/>
            <a:r>
              <a:rPr lang="en-AU"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p>
            <a:pPr fontAlgn="base"/>
            <a:r>
              <a:rPr lang="en-AU"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It also needs acknowledging that the movement dismissed cis women and feminist concerns of the gendered nature of their oppression.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p>
            <a:pPr fontAlgn="base"/>
            <a:r>
              <a:rPr lang="en-AU"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p>
            <a:pPr fontAlgn="base"/>
            <a:r>
              <a:rPr lang="en-AU"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Disability feminists were actively told by leaders in the disability rights movement that to bring up concerns around the bodily experience of disability, for example, the experiences of pain, to talk about their intermate lives, sexuality and reproductive rights, were ‘personal issues’, and that airing such issues publicly would confuse non-disabled people and they would again think that disability was a a personal issue and NOT political issue.</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p>
            <a:pPr fontAlgn="base"/>
            <a:r>
              <a:rPr lang="en-AU"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p>
            <a:pPr fontAlgn="base"/>
            <a:r>
              <a:rPr lang="en-AU"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But as we know the personal IS political</a:t>
            </a:r>
            <a:r>
              <a:rPr lang="en-AU"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p>
          <a:p>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p>
            <a:r>
              <a:rPr lang="en-AU" sz="1400">
                <a:effectLst/>
                <a:latin typeface="Arial" panose="020B0604020202020204" pitchFamily="34" charset="0"/>
                <a:ea typeface="Calibri" panose="020F0502020204030204" pitchFamily="34" charset="0"/>
                <a:cs typeface="Times New Roman" panose="02020603050405020304" pitchFamily="18" charset="0"/>
              </a:rPr>
              <a:t>However, for many people with disabilities, talking about their intimate lives and the barriers they face in terms of their sexuality and gender expression can be hard because without a political lens, it can be easy to internalise the ableism you are encountering and think that you are ‘the problem.’</a:t>
            </a:r>
          </a:p>
          <a:p>
            <a:endParaRPr lang="en-AU" sz="1400">
              <a:effectLst/>
              <a:latin typeface="Arial" panose="020B0604020202020204" pitchFamily="34" charset="0"/>
              <a:ea typeface="Calibri" panose="020F0502020204030204" pitchFamily="34" charset="0"/>
              <a:cs typeface="Times New Roman" panose="02020603050405020304" pitchFamily="18" charset="0"/>
            </a:endParaRPr>
          </a:p>
          <a:p>
            <a:r>
              <a:rPr lang="en-AU" sz="1400">
                <a:effectLst/>
                <a:latin typeface="Arial" panose="020B0604020202020204" pitchFamily="34" charset="0"/>
                <a:ea typeface="Calibri" panose="020F0502020204030204" pitchFamily="34" charset="0"/>
                <a:cs typeface="Times New Roman" panose="02020603050405020304" pitchFamily="18" charset="0"/>
              </a:rPr>
              <a:t>Engaging with disability rights as a queer disabled person and then later coming out as non-binary I realised that much of the disability activist space was very heterosexual, very cisgender and not that welcoming to me or other LGBTIQA+ people.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p>
            <a:r>
              <a:rPr lang="en-AU" sz="1400">
                <a:effectLst/>
                <a:latin typeface="Arial" panose="020B0604020202020204" pitchFamily="34" charset="0"/>
                <a:ea typeface="Calibri" panose="020F0502020204030204" pitchFamily="34" charset="0"/>
                <a:cs typeface="Times New Roman" panose="02020603050405020304" pitchFamily="18" charset="0"/>
              </a:rPr>
              <a:t>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p>
            <a:r>
              <a:rPr lang="en-AU" sz="1400">
                <a:effectLst/>
                <a:latin typeface="Arial" panose="020B0604020202020204" pitchFamily="34" charset="0"/>
                <a:ea typeface="Calibri" panose="020F0502020204030204" pitchFamily="34" charset="0"/>
                <a:cs typeface="Times New Roman" panose="02020603050405020304" pitchFamily="18" charset="0"/>
              </a:rPr>
              <a:t>At times it has been hostile and transphobic.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p>
            <a:r>
              <a:rPr lang="en-AU" sz="1400">
                <a:effectLst/>
                <a:latin typeface="Arial" panose="020B0604020202020204" pitchFamily="34" charset="0"/>
                <a:ea typeface="Calibri" panose="020F0502020204030204" pitchFamily="34" charset="0"/>
                <a:cs typeface="Times New Roman" panose="02020603050405020304" pitchFamily="18" charset="0"/>
              </a:rPr>
              <a:t>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p>
            <a:r>
              <a:rPr lang="en-AU" sz="1400">
                <a:effectLst/>
                <a:latin typeface="Arial" panose="020B0604020202020204" pitchFamily="34" charset="0"/>
                <a:ea typeface="Calibri" panose="020F0502020204030204" pitchFamily="34" charset="0"/>
                <a:cs typeface="Times New Roman" panose="02020603050405020304" pitchFamily="18" charset="0"/>
              </a:rPr>
              <a:t>Part of these reactions I think, from disabled folks is due to internalised ablism and trying to ‘fit in’ and ‘not be more different than you already are’ so they see LGBTIQA+ disabled people as pushing the boundaries too much.</a:t>
            </a:r>
          </a:p>
          <a:p>
            <a:endParaRPr lang="en-AU" sz="1400">
              <a:effectLst/>
              <a:latin typeface="Arial" panose="020B0604020202020204" pitchFamily="34" charset="0"/>
              <a:ea typeface="Calibri" panose="020F0502020204030204" pitchFamily="34" charset="0"/>
              <a:cs typeface="Times New Roman" panose="02020603050405020304" pitchFamily="18" charset="0"/>
            </a:endParaRPr>
          </a:p>
          <a:p>
            <a:r>
              <a:rPr lang="en-AU" sz="1400">
                <a:effectLst/>
                <a:latin typeface="Arial" panose="020B0604020202020204" pitchFamily="34" charset="0"/>
                <a:ea typeface="Calibri" panose="020F0502020204030204" pitchFamily="34" charset="0"/>
                <a:cs typeface="Times New Roman" panose="02020603050405020304" pitchFamily="18" charset="0"/>
              </a:rPr>
              <a:t>The same can be said unfortunately for the LGBTIQA+ communities and their responses to folks with disabilities, in that </a:t>
            </a:r>
            <a:r>
              <a:rPr lang="en-AU" sz="1400" err="1">
                <a:effectLst/>
                <a:latin typeface="Arial" panose="020B0604020202020204" pitchFamily="34" charset="0"/>
                <a:ea typeface="Calibri" panose="020F0502020204030204" pitchFamily="34" charset="0"/>
                <a:cs typeface="Times New Roman" panose="02020603050405020304" pitchFamily="18" charset="0"/>
              </a:rPr>
              <a:t>abelism</a:t>
            </a:r>
            <a:r>
              <a:rPr lang="en-AU" sz="1400">
                <a:effectLst/>
                <a:latin typeface="Arial" panose="020B0604020202020204" pitchFamily="34" charset="0"/>
                <a:ea typeface="Calibri" panose="020F0502020204030204" pitchFamily="34" charset="0"/>
                <a:cs typeface="Times New Roman" panose="02020603050405020304" pitchFamily="18" charset="0"/>
              </a:rPr>
              <a:t> is present- even </a:t>
            </a:r>
            <a:r>
              <a:rPr lang="en-AU" sz="1400" err="1">
                <a:effectLst/>
                <a:latin typeface="Arial" panose="020B0604020202020204" pitchFamily="34" charset="0"/>
                <a:ea typeface="Calibri" panose="020F0502020204030204" pitchFamily="34" charset="0"/>
                <a:cs typeface="Times New Roman" panose="02020603050405020304" pitchFamily="18" charset="0"/>
              </a:rPr>
              <a:t>tho</a:t>
            </a:r>
            <a:r>
              <a:rPr lang="en-AU" sz="1400">
                <a:effectLst/>
                <a:latin typeface="Arial" panose="020B0604020202020204" pitchFamily="34" charset="0"/>
                <a:ea typeface="Calibri" panose="020F0502020204030204" pitchFamily="34" charset="0"/>
                <a:cs typeface="Times New Roman" panose="02020603050405020304" pitchFamily="18" charset="0"/>
              </a:rPr>
              <a:t> as queer and trans people we can think radically about gender, power, bodies and sexuality-still too often folks with disabilities continue to be excluded from spaces. We can not get into many of the bars and clubs so we are not there, we are not visible and so are not thought about as potential lovers or partners….or even as a possible hot pash on a Saturday night!</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92DD21F-26E4-1640-A52B-A7D9C2D61C7B}" type="slidenum">
              <a:rPr lang="en-US" smtClean="0"/>
              <a:t>6</a:t>
            </a:fld>
            <a:endParaRPr lang="en-US"/>
          </a:p>
        </p:txBody>
      </p:sp>
    </p:spTree>
    <p:extLst>
      <p:ext uri="{BB962C8B-B14F-4D97-AF65-F5344CB8AC3E}">
        <p14:creationId xmlns:p14="http://schemas.microsoft.com/office/powerpoint/2010/main" val="1937564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sz="1400">
                <a:effectLst/>
                <a:latin typeface="Arial" panose="020B0604020202020204" pitchFamily="34" charset="0"/>
                <a:ea typeface="Calibri" panose="020F0502020204030204" pitchFamily="34" charset="0"/>
                <a:cs typeface="Times New Roman" panose="02020603050405020304" pitchFamily="18" charset="0"/>
              </a:rPr>
              <a:t>Speaking of hot pashes…</a:t>
            </a:r>
          </a:p>
          <a:p>
            <a:endParaRPr lang="en-AU" sz="1400">
              <a:effectLst/>
              <a:latin typeface="Arial" panose="020B0604020202020204" pitchFamily="34" charset="0"/>
              <a:ea typeface="Calibri" panose="020F0502020204030204" pitchFamily="34" charset="0"/>
              <a:cs typeface="Times New Roman" panose="02020603050405020304" pitchFamily="18" charset="0"/>
            </a:endParaRPr>
          </a:p>
          <a:p>
            <a:r>
              <a:rPr lang="en-AU" sz="1400">
                <a:effectLst/>
                <a:latin typeface="Arial" panose="020B0604020202020204" pitchFamily="34" charset="0"/>
                <a:ea typeface="Calibri" panose="020F0502020204030204" pitchFamily="34" charset="0"/>
                <a:cs typeface="Times New Roman" panose="02020603050405020304" pitchFamily="18" charset="0"/>
              </a:rPr>
              <a:t>This picture was taken over 8 years ago now when I was a few months into my relationship with my partner, Anne, at that time in a relationship when you are in lust with each other and can’t keep your hands off each other.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p>
            <a:r>
              <a:rPr lang="en-AU" sz="1400">
                <a:effectLst/>
                <a:latin typeface="Arial" panose="020B0604020202020204" pitchFamily="34" charset="0"/>
                <a:ea typeface="Calibri" panose="020F0502020204030204" pitchFamily="34" charset="0"/>
                <a:cs typeface="Times New Roman" panose="02020603050405020304" pitchFamily="18" charset="0"/>
              </a:rPr>
              <a:t>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p>
            <a:r>
              <a:rPr lang="en-AU" sz="1400">
                <a:effectLst/>
                <a:latin typeface="Arial" panose="020B0604020202020204" pitchFamily="34" charset="0"/>
                <a:ea typeface="Calibri" panose="020F0502020204030204" pitchFamily="34" charset="0"/>
                <a:cs typeface="Times New Roman" panose="02020603050405020304" pitchFamily="18" charset="0"/>
              </a:rPr>
              <a:t>I wrote a little article titled ‘the politics of pashing’ for a sexuality magazine about how pashing my girlfriend in public was a political act because that we rarely see disabled queer people in popular culture, on tv, in books, in film and the editor rung me and said I’d love to take some photos to accompany the article so we got a photographer and took some shots about the CBD in Melbourne on a busy Saturday morning.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p>
            <a:r>
              <a:rPr lang="en-AU"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p>
            <a:r>
              <a:rPr lang="en-AU"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We never see images like this in our media or on the streets. We never see our bodies depicted as desired, as loveable, as valued.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4191594E-1FA3-BA42-A15A-7B51D1BFDD87}" type="slidenum">
              <a:rPr lang="en-US" altLang="en-US"/>
              <a:pPr/>
              <a:t>7</a:t>
            </a:fld>
            <a:endParaRPr lang="en-US" altLang="en-US"/>
          </a:p>
        </p:txBody>
      </p:sp>
    </p:spTree>
    <p:extLst>
      <p:ext uri="{BB962C8B-B14F-4D97-AF65-F5344CB8AC3E}">
        <p14:creationId xmlns:p14="http://schemas.microsoft.com/office/powerpoint/2010/main" val="2930593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400"/>
              <a:t>Writer and educator Anne Finger</a:t>
            </a:r>
            <a:r>
              <a:rPr lang="en-AU" sz="1400">
                <a:effectLst/>
                <a:latin typeface="Arial" panose="020B0604020202020204" pitchFamily="34" charset="0"/>
                <a:ea typeface="Calibri" panose="020F0502020204030204" pitchFamily="34" charset="0"/>
                <a:cs typeface="Times New Roman" panose="02020603050405020304" pitchFamily="18" charset="0"/>
              </a:rPr>
              <a:t>‘ says: </a:t>
            </a:r>
          </a:p>
          <a:p>
            <a:pPr marL="0" marR="0" lvl="0" indent="0" algn="l" defTabSz="457200" rtl="0" eaLnBrk="1" fontAlgn="auto" latinLnBrk="0" hangingPunct="1">
              <a:lnSpc>
                <a:spcPct val="100000"/>
              </a:lnSpc>
              <a:spcBef>
                <a:spcPts val="0"/>
              </a:spcBef>
              <a:spcAft>
                <a:spcPts val="0"/>
              </a:spcAft>
              <a:buClrTx/>
              <a:buSzTx/>
              <a:buFontTx/>
              <a:buNone/>
              <a:tabLst/>
              <a:defRPr/>
            </a:pPr>
            <a:r>
              <a:rPr lang="en-AU" sz="1400">
                <a:effectLst/>
                <a:latin typeface="Arial" panose="020B0604020202020204" pitchFamily="34" charset="0"/>
                <a:ea typeface="Calibri" panose="020F0502020204030204" pitchFamily="34" charset="0"/>
                <a:cs typeface="Times New Roman" panose="02020603050405020304" pitchFamily="18" charset="0"/>
              </a:rPr>
              <a:t>Sexuality is often the source of our deepest oppression; it is also often the source of our deepest pain. It’s easier for us to talk about— and formulate strategies for changing discrimination in employment, education, and housing than to talk about our exclusion from sexuality and reproduction.’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40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sz="1400">
                <a:effectLst/>
                <a:latin typeface="Arial" panose="020B0604020202020204" pitchFamily="34" charset="0"/>
                <a:ea typeface="Calibri" panose="020F0502020204030204" pitchFamily="34" charset="0"/>
                <a:cs typeface="Times New Roman" panose="02020603050405020304" pitchFamily="18" charset="0"/>
              </a:rPr>
              <a:t>As I've outlined, the disability rights movement has historically and even still today, struggles to include sexuality rights in its understanding of the disadvantages, we, as disabled people face.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40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sz="1400">
                <a:effectLst/>
                <a:latin typeface="Arial" panose="020B0604020202020204" pitchFamily="34" charset="0"/>
                <a:ea typeface="Calibri" panose="020F0502020204030204" pitchFamily="34" charset="0"/>
                <a:cs typeface="Times New Roman" panose="02020603050405020304" pitchFamily="18" charset="0"/>
              </a:rPr>
              <a:t>This quote and the work of disabled people challenges that erasure</a:t>
            </a:r>
          </a:p>
          <a:p>
            <a:pPr marL="0" marR="0" lvl="0" indent="0" algn="l" defTabSz="457200" rtl="0" eaLnBrk="1" fontAlgn="auto" latinLnBrk="0" hangingPunct="1">
              <a:lnSpc>
                <a:spcPct val="100000"/>
              </a:lnSpc>
              <a:spcBef>
                <a:spcPts val="0"/>
              </a:spcBef>
              <a:spcAft>
                <a:spcPts val="0"/>
              </a:spcAft>
              <a:buClrTx/>
              <a:buSzTx/>
              <a:buFontTx/>
              <a:buNone/>
              <a:tabLst/>
              <a:defRPr/>
            </a:pPr>
            <a:r>
              <a:rPr lang="en-AU" sz="1400">
                <a:effectLst/>
                <a:latin typeface="Arial" panose="020B0604020202020204" pitchFamily="34" charset="0"/>
                <a:ea typeface="Calibri" panose="020F0502020204030204" pitchFamily="34" charset="0"/>
                <a:cs typeface="Times New Roman" panose="02020603050405020304" pitchFamily="18" charset="0"/>
              </a:rPr>
              <a:t> However, gender identity for trans and gender diverse folks is rarely even considered by the disability rights movement- this is the new frontier of disability activism and advocacy.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4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92DD21F-26E4-1640-A52B-A7D9C2D61C7B}" type="slidenum">
              <a:rPr lang="en-US" smtClean="0"/>
              <a:t>8</a:t>
            </a:fld>
            <a:endParaRPr lang="en-US"/>
          </a:p>
        </p:txBody>
      </p:sp>
    </p:spTree>
    <p:extLst>
      <p:ext uri="{BB962C8B-B14F-4D97-AF65-F5344CB8AC3E}">
        <p14:creationId xmlns:p14="http://schemas.microsoft.com/office/powerpoint/2010/main" val="2043805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400">
                <a:effectLst/>
                <a:latin typeface="Arial" panose="020B0604020202020204" pitchFamily="34" charset="0"/>
                <a:ea typeface="Calibri" panose="020F0502020204030204" pitchFamily="34" charset="0"/>
                <a:cs typeface="Times New Roman" panose="02020603050405020304" pitchFamily="18" charset="0"/>
              </a:rPr>
              <a:t>This is an image of Alison Lapper, a UK artist, when she was pregnant with her son. We rarely see images of disabled people pregnant, we are rarely shown as parents. I want you to think about: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40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sz="1400" b="1">
                <a:effectLst/>
                <a:latin typeface="Arial" panose="020B0604020202020204" pitchFamily="34" charset="0"/>
                <a:ea typeface="Calibri" panose="020F0502020204030204" pitchFamily="34" charset="0"/>
                <a:cs typeface="Times New Roman" panose="02020603050405020304" pitchFamily="18" charset="0"/>
              </a:rPr>
              <a:t>Who is considered the default body or mind when we think about reproductive rights, when we think about pregnancy, birthing, parenting?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40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sz="1400">
                <a:effectLst/>
                <a:latin typeface="Arial" panose="020B0604020202020204" pitchFamily="34" charset="0"/>
                <a:ea typeface="Calibri" panose="020F0502020204030204" pitchFamily="34" charset="0"/>
                <a:cs typeface="Times New Roman" panose="02020603050405020304" pitchFamily="18" charset="0"/>
              </a:rPr>
              <a:t>The image that springs to mind is of non-disabled people, it’s cis people, </a:t>
            </a:r>
            <a:r>
              <a:rPr lang="en-AU" sz="1400" err="1">
                <a:effectLst/>
                <a:latin typeface="Arial" panose="020B0604020202020204" pitchFamily="34" charset="0"/>
                <a:ea typeface="Calibri" panose="020F0502020204030204" pitchFamily="34" charset="0"/>
                <a:cs typeface="Times New Roman" panose="02020603050405020304" pitchFamily="18" charset="0"/>
              </a:rPr>
              <a:t>ie</a:t>
            </a:r>
            <a:r>
              <a:rPr lang="en-AU" sz="1400">
                <a:effectLst/>
                <a:latin typeface="Arial" panose="020B0604020202020204" pitchFamily="34" charset="0"/>
                <a:ea typeface="Calibri" panose="020F0502020204030204" pitchFamily="34" charset="0"/>
                <a:cs typeface="Times New Roman" panose="02020603050405020304" pitchFamily="18" charset="0"/>
              </a:rPr>
              <a:t> people who aren’t transgender and white people.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400" b="1">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sz="1400" b="1">
                <a:effectLst/>
                <a:latin typeface="Arial" panose="020B0604020202020204" pitchFamily="34" charset="0"/>
                <a:ea typeface="Calibri" panose="020F0502020204030204" pitchFamily="34" charset="0"/>
                <a:cs typeface="Times New Roman" panose="02020603050405020304" pitchFamily="18" charset="0"/>
              </a:rPr>
              <a:t>Who is allowed to become a parent and whose reproductive choices are limited, controlled and judged?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400">
              <a:effectLst/>
              <a:latin typeface="Arial" panose="020B0604020202020204" pitchFamily="34" charset="0"/>
              <a:ea typeface="Calibri" panose="020F0502020204030204" pitchFamily="34" charset="0"/>
              <a:cs typeface="Times New Roman" panose="02020603050405020304" pitchFamily="18" charset="0"/>
            </a:endParaRPr>
          </a:p>
          <a:p>
            <a:r>
              <a:rPr lang="en-AU" sz="1400">
                <a:effectLst/>
                <a:latin typeface="Arial" panose="020B0604020202020204" pitchFamily="34" charset="0"/>
                <a:ea typeface="Calibri" panose="020F0502020204030204" pitchFamily="34" charset="0"/>
                <a:cs typeface="Times New Roman" panose="02020603050405020304" pitchFamily="18" charset="0"/>
              </a:rPr>
              <a:t>Often people with disabilities are not given the opportunities to enact our reproductive choices. Cis women with intellectual disabilities are routinely put on birth control as a means of preventing them from getting pregnant and have less opportunities to form relationships and start a family because of ableist assumptions and attitudes. </a:t>
            </a:r>
          </a:p>
        </p:txBody>
      </p:sp>
      <p:sp>
        <p:nvSpPr>
          <p:cNvPr id="4" name="Slide Number Placeholder 3"/>
          <p:cNvSpPr>
            <a:spLocks noGrp="1"/>
          </p:cNvSpPr>
          <p:nvPr>
            <p:ph type="sldNum" sz="quarter" idx="10"/>
          </p:nvPr>
        </p:nvSpPr>
        <p:spPr/>
        <p:txBody>
          <a:bodyPr/>
          <a:lstStyle/>
          <a:p>
            <a:fld id="{992DD21F-26E4-1640-A52B-A7D9C2D61C7B}" type="slidenum">
              <a:rPr lang="en-US" smtClean="0"/>
              <a:t>9</a:t>
            </a:fld>
            <a:endParaRPr lang="en-US"/>
          </a:p>
        </p:txBody>
      </p:sp>
    </p:spTree>
    <p:extLst>
      <p:ext uri="{BB962C8B-B14F-4D97-AF65-F5344CB8AC3E}">
        <p14:creationId xmlns:p14="http://schemas.microsoft.com/office/powerpoint/2010/main" val="1124854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11/10/2022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11/10/2022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AU"/>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AU"/>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11/10/2022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11/10/2022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11/10/2022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AU"/>
              <a:t>Drag picture to placeholder or click icon to add</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11/10/2022</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hemeOverride" Target="../theme/themeOverride1.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hemeOverride" Target="../theme/themeOverride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s://rainbowrights.com.au/" TargetMode="External"/><Relationship Id="rId7" Type="http://schemas.openxmlformats.org/officeDocument/2006/relationships/hyperlink" Target="http://www.secca.org.au/"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inclusionmelbourne.org.au/projects/our-rainbow-lives/" TargetMode="External"/><Relationship Id="rId5" Type="http://schemas.openxmlformats.org/officeDocument/2006/relationships/hyperlink" Target="https://rainbowinclusion.org.au/" TargetMode="External"/><Relationship Id="rId4" Type="http://schemas.openxmlformats.org/officeDocument/2006/relationships/hyperlink" Target="https://www.spectrumintersections.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2895600" y="-410302"/>
            <a:ext cx="5884984" cy="2935222"/>
          </a:xfrm>
        </p:spPr>
        <p:txBody>
          <a:bodyPr>
            <a:noAutofit/>
          </a:bodyPr>
          <a:lstStyle/>
          <a:p>
            <a:br>
              <a:rPr lang="en-US"/>
            </a:br>
            <a:br>
              <a:rPr lang="en-US"/>
            </a:br>
            <a:br>
              <a:rPr lang="en-US"/>
            </a:br>
            <a:br>
              <a:rPr lang="en-US"/>
            </a:br>
            <a:r>
              <a:rPr lang="en-AU" b="1" kern="1800">
                <a:effectLst/>
                <a:latin typeface="Lato" panose="020F0502020204030203" pitchFamily="34" charset="0"/>
                <a:ea typeface="Times New Roman" panose="02020603050405020304" pitchFamily="18" charset="0"/>
                <a:cs typeface="Times New Roman" panose="02020603050405020304" pitchFamily="18" charset="0"/>
              </a:rPr>
              <a:t>Affirming LGBTIQA+ people with disability</a:t>
            </a:r>
            <a:br>
              <a:rPr lang="en-AU" sz="1800">
                <a:effectLst/>
                <a:latin typeface="Calibri" panose="020F0502020204030204" pitchFamily="34" charset="0"/>
                <a:ea typeface="Calibri" panose="020F0502020204030204" pitchFamily="34" charset="0"/>
                <a:cs typeface="Times New Roman" panose="02020603050405020304" pitchFamily="18" charset="0"/>
              </a:rPr>
            </a:br>
            <a:r>
              <a:rPr lang="en-AU">
                <a:effectLst/>
                <a:ea typeface="Calibri" panose="020F0502020204030204" pitchFamily="34" charset="0"/>
              </a:rPr>
              <a:t> </a:t>
            </a:r>
            <a:br>
              <a:rPr lang="en-AU">
                <a:effectLst/>
                <a:ea typeface="Calibri" panose="020F0502020204030204" pitchFamily="34" charset="0"/>
              </a:rPr>
            </a:br>
            <a:endParaRPr lang="en-US" sz="3600" b="1"/>
          </a:p>
        </p:txBody>
      </p:sp>
      <p:sp>
        <p:nvSpPr>
          <p:cNvPr id="3" name="Subtitle 2"/>
          <p:cNvSpPr>
            <a:spLocks noGrp="1"/>
          </p:cNvSpPr>
          <p:nvPr>
            <p:ph type="subTitle" idx="1"/>
          </p:nvPr>
        </p:nvSpPr>
        <p:spPr>
          <a:xfrm>
            <a:off x="3247292" y="2524920"/>
            <a:ext cx="6400800" cy="3040388"/>
          </a:xfrm>
        </p:spPr>
        <p:txBody>
          <a:bodyPr>
            <a:noAutofit/>
          </a:bodyPr>
          <a:lstStyle/>
          <a:p>
            <a:pPr>
              <a:defRPr/>
            </a:pPr>
            <a:endParaRPr lang="en-US" sz="2400"/>
          </a:p>
          <a:p>
            <a:pPr>
              <a:defRPr/>
            </a:pPr>
            <a:endParaRPr lang="en-US" sz="2400"/>
          </a:p>
          <a:p>
            <a:pPr>
              <a:defRPr/>
            </a:pPr>
            <a:r>
              <a:rPr lang="en-US" sz="2400"/>
              <a:t>With </a:t>
            </a:r>
          </a:p>
          <a:p>
            <a:pPr>
              <a:defRPr/>
            </a:pPr>
            <a:r>
              <a:rPr lang="en-US" sz="2400"/>
              <a:t>Jax Jacki Brown, OAM </a:t>
            </a:r>
            <a:br>
              <a:rPr lang="en-US" sz="2400"/>
            </a:br>
            <a:r>
              <a:rPr lang="en-US" sz="2400"/>
              <a:t>(they/them)  </a:t>
            </a:r>
          </a:p>
        </p:txBody>
      </p:sp>
      <p:pic>
        <p:nvPicPr>
          <p:cNvPr id="6" name="Picture 5" descr="Progress Pride Flag which includes original pride flag and additional black and brown stripes to represent people of colour, the light blue, pink and white colours representing trans people and the yellow with round purple circle for intersex people.">
            <a:extLst>
              <a:ext uri="{FF2B5EF4-FFF2-40B4-BE49-F238E27FC236}">
                <a16:creationId xmlns:a16="http://schemas.microsoft.com/office/drawing/2014/main" id="{7CF31A58-A1F2-E93A-2F8D-E1DE8906A69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9958" y="3113865"/>
            <a:ext cx="4067900" cy="2582303"/>
          </a:xfrm>
          <a:prstGeom prst="rect">
            <a:avLst/>
          </a:prstGeom>
        </p:spPr>
      </p:pic>
      <p:pic>
        <p:nvPicPr>
          <p:cNvPr id="1026" name="Picture 2" descr="Jax has short dark brown and glasses. They are smiling and seated in a wheelchair wearing brightly coloured shirt, blue shorts and rainbow shoelaces on their boots.">
            <a:extLst>
              <a:ext uri="{FF2B5EF4-FFF2-40B4-BE49-F238E27FC236}">
                <a16:creationId xmlns:a16="http://schemas.microsoft.com/office/drawing/2014/main" id="{AA0079DF-56CF-91C7-DE8F-0EC8B190A96D}"/>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132276" y="2524920"/>
            <a:ext cx="2532185" cy="3799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046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53243A1-517E-4182-B66E-FECBD19C8BCA}"/>
              </a:ext>
            </a:extLst>
          </p:cNvPr>
          <p:cNvSpPr>
            <a:spLocks noGrp="1"/>
          </p:cNvSpPr>
          <p:nvPr>
            <p:ph type="title"/>
          </p:nvPr>
        </p:nvSpPr>
        <p:spPr/>
        <p:txBody>
          <a:bodyPr/>
          <a:lstStyle/>
          <a:p>
            <a:endParaRPr lang="en-US"/>
          </a:p>
        </p:txBody>
      </p:sp>
      <p:sp>
        <p:nvSpPr>
          <p:cNvPr id="3" name="Content Placeholder 2"/>
          <p:cNvSpPr>
            <a:spLocks noGrp="1"/>
          </p:cNvSpPr>
          <p:nvPr>
            <p:ph sz="half" idx="1"/>
          </p:nvPr>
        </p:nvSpPr>
        <p:spPr>
          <a:xfrm>
            <a:off x="609599" y="1600203"/>
            <a:ext cx="6123709" cy="4983159"/>
          </a:xfrm>
        </p:spPr>
        <p:txBody>
          <a:bodyPr>
            <a:normAutofit/>
          </a:bodyPr>
          <a:lstStyle/>
          <a:p>
            <a:pPr marL="0" indent="0">
              <a:buNone/>
            </a:pPr>
            <a:r>
              <a:rPr lang="en-AU"/>
              <a:t>‘I</a:t>
            </a:r>
            <a:r>
              <a:rPr lang="en-GB" err="1"/>
              <a:t>ndividuals</a:t>
            </a:r>
            <a:r>
              <a:rPr lang="en-GB"/>
              <a:t> with intellectual disabilities’ sexual needs were ignored; their sexual </a:t>
            </a:r>
            <a:r>
              <a:rPr lang="en-GB" err="1"/>
              <a:t>behavior</a:t>
            </a:r>
            <a:r>
              <a:rPr lang="en-GB"/>
              <a:t> was punished; they were randomly sterilized; they were closeted in their homes or isolated in large institutions, segregated by sex to prevent them from reproducing.</a:t>
            </a:r>
            <a:r>
              <a:rPr lang="en-AU"/>
              <a:t> </a:t>
            </a:r>
            <a:r>
              <a:rPr lang="en-GB"/>
              <a:t>In fact, they were actually oppressed largely because of their</a:t>
            </a:r>
            <a:r>
              <a:rPr lang="en-AU"/>
              <a:t> </a:t>
            </a:r>
            <a:r>
              <a:rPr lang="en-GB"/>
              <a:t>sexuality’. </a:t>
            </a:r>
            <a:endParaRPr lang="en-AU"/>
          </a:p>
          <a:p>
            <a:pPr marL="0" indent="0">
              <a:lnSpc>
                <a:spcPct val="90000"/>
              </a:lnSpc>
              <a:buNone/>
              <a:defRPr/>
            </a:pPr>
            <a:r>
              <a:rPr lang="en-AU" sz="1600"/>
              <a:t>(Gill, Already Doing It: Intellectual Disability and Sexual Agency, 2015)</a:t>
            </a:r>
          </a:p>
          <a:p>
            <a:pPr marL="0" indent="0">
              <a:lnSpc>
                <a:spcPct val="90000"/>
              </a:lnSpc>
              <a:buNone/>
              <a:defRPr/>
            </a:pPr>
            <a:endParaRPr lang="en-US" sz="2600"/>
          </a:p>
        </p:txBody>
      </p:sp>
      <p:pic>
        <p:nvPicPr>
          <p:cNvPr id="5" name="Picture 4" descr="Image of the front cover of Michael Gill’s book ‘Already Doing It: Intellectual Disability and Sexual Agency’. The words Already Doing It are over a condom packet which is open. ">
            <a:extLst>
              <a:ext uri="{FF2B5EF4-FFF2-40B4-BE49-F238E27FC236}">
                <a16:creationId xmlns:a16="http://schemas.microsoft.com/office/drawing/2014/main" id="{2BE2D620-1170-A441-8888-400BD0E5D0EE}"/>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424719" y="1600203"/>
            <a:ext cx="2930561" cy="4525963"/>
          </a:xfrm>
          <a:prstGeom prst="rect">
            <a:avLst/>
          </a:prstGeom>
          <a:noFill/>
        </p:spPr>
      </p:pic>
    </p:spTree>
    <p:extLst>
      <p:ext uri="{BB962C8B-B14F-4D97-AF65-F5344CB8AC3E}">
        <p14:creationId xmlns:p14="http://schemas.microsoft.com/office/powerpoint/2010/main" val="3303938811"/>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53243A1-517E-4182-B66E-FECBD19C8BCA}"/>
              </a:ext>
            </a:extLst>
          </p:cNvPr>
          <p:cNvSpPr>
            <a:spLocks noGrp="1"/>
          </p:cNvSpPr>
          <p:nvPr>
            <p:ph type="title"/>
          </p:nvPr>
        </p:nvSpPr>
        <p:spPr>
          <a:xfrm>
            <a:off x="609600" y="274638"/>
            <a:ext cx="10972800" cy="1143000"/>
          </a:xfrm>
        </p:spPr>
        <p:txBody>
          <a:bodyPr/>
          <a:lstStyle/>
          <a:p>
            <a:endParaRPr lang="en-US"/>
          </a:p>
        </p:txBody>
      </p:sp>
      <p:sp>
        <p:nvSpPr>
          <p:cNvPr id="3" name="Content Placeholder 2"/>
          <p:cNvSpPr>
            <a:spLocks noGrp="1"/>
          </p:cNvSpPr>
          <p:nvPr>
            <p:ph sz="half" idx="1"/>
          </p:nvPr>
        </p:nvSpPr>
        <p:spPr>
          <a:xfrm>
            <a:off x="609599" y="1600203"/>
            <a:ext cx="6567055" cy="4525963"/>
          </a:xfrm>
        </p:spPr>
        <p:txBody>
          <a:bodyPr>
            <a:normAutofit fontScale="92500" lnSpcReduction="10000"/>
          </a:bodyPr>
          <a:lstStyle/>
          <a:p>
            <a:pPr marL="0" indent="0">
              <a:lnSpc>
                <a:spcPct val="90000"/>
              </a:lnSpc>
              <a:buNone/>
              <a:defRPr/>
            </a:pPr>
            <a:r>
              <a:rPr lang="en-AU"/>
              <a:t>‘Gay men and lesbians, gender queer and gender nonconforming persons, racial minority populations, poor people, and disabled people are often discouraged to reproduce for fear that they cannot, will not, or should not contribute to the future of the human race’. </a:t>
            </a:r>
          </a:p>
          <a:p>
            <a:pPr marL="0" indent="0">
              <a:lnSpc>
                <a:spcPct val="90000"/>
              </a:lnSpc>
              <a:buNone/>
              <a:defRPr/>
            </a:pPr>
            <a:r>
              <a:rPr lang="en-AU" sz="1600"/>
              <a:t>(Gill, Already Doing It: Intellectual Disability and Sexual Agency, 2015)</a:t>
            </a:r>
          </a:p>
          <a:p>
            <a:pPr marL="0" indent="0">
              <a:lnSpc>
                <a:spcPct val="90000"/>
              </a:lnSpc>
              <a:buNone/>
              <a:defRPr/>
            </a:pPr>
            <a:endParaRPr lang="en-AU"/>
          </a:p>
          <a:p>
            <a:pPr marL="0" indent="0">
              <a:lnSpc>
                <a:spcPct val="90000"/>
              </a:lnSpc>
              <a:buNone/>
              <a:defRPr/>
            </a:pPr>
            <a:r>
              <a:rPr lang="en-AU"/>
              <a:t>‘Robert </a:t>
            </a:r>
            <a:r>
              <a:rPr lang="en-AU" err="1"/>
              <a:t>McRuer</a:t>
            </a:r>
            <a:r>
              <a:rPr lang="en-AU"/>
              <a:t> argues </a:t>
            </a:r>
            <a:r>
              <a:rPr lang="en-GB"/>
              <a:t>that crip/queer perspectives can challenge</a:t>
            </a:r>
            <a:r>
              <a:rPr lang="en-AU"/>
              <a:t> </a:t>
            </a:r>
            <a:r>
              <a:rPr lang="en-GB"/>
              <a:t>assumptions about which bodies are able to inhabit and lay claim to normative conceptions of agency, family, and ultimately, identity’.</a:t>
            </a:r>
            <a:r>
              <a:rPr lang="en-AU"/>
              <a:t> </a:t>
            </a:r>
          </a:p>
          <a:p>
            <a:pPr marL="0" indent="0">
              <a:lnSpc>
                <a:spcPct val="90000"/>
              </a:lnSpc>
              <a:buNone/>
              <a:defRPr/>
            </a:pPr>
            <a:r>
              <a:rPr lang="en-AU" sz="1600"/>
              <a:t>(Gill, Already Doing It: Intellectual Disability and Sexual Agency, 2015)</a:t>
            </a:r>
          </a:p>
          <a:p>
            <a:pPr marL="0" indent="0">
              <a:lnSpc>
                <a:spcPct val="90000"/>
              </a:lnSpc>
              <a:buNone/>
              <a:defRPr/>
            </a:pPr>
            <a:endParaRPr lang="en-US" sz="2600"/>
          </a:p>
        </p:txBody>
      </p:sp>
      <p:pic>
        <p:nvPicPr>
          <p:cNvPr id="5" name="Picture 4" descr="Image of the front cover of Michael Gill’s book ‘Already Doing It: Intellectual Disability and Sexual Agency’. The words Already Doing It are over a condom packet which is open.">
            <a:extLst>
              <a:ext uri="{FF2B5EF4-FFF2-40B4-BE49-F238E27FC236}">
                <a16:creationId xmlns:a16="http://schemas.microsoft.com/office/drawing/2014/main" id="{2BE2D620-1170-A441-8888-400BD0E5D0E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424719" y="1600203"/>
            <a:ext cx="2930561" cy="4525963"/>
          </a:xfrm>
          <a:prstGeom prst="rect">
            <a:avLst/>
          </a:prstGeom>
          <a:noFill/>
        </p:spPr>
      </p:pic>
    </p:spTree>
    <p:extLst>
      <p:ext uri="{BB962C8B-B14F-4D97-AF65-F5344CB8AC3E}">
        <p14:creationId xmlns:p14="http://schemas.microsoft.com/office/powerpoint/2010/main" val="196134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5847-F07C-904D-BF1B-AAC3FFD17B7D}"/>
              </a:ext>
            </a:extLst>
          </p:cNvPr>
          <p:cNvSpPr>
            <a:spLocks noGrp="1"/>
          </p:cNvSpPr>
          <p:nvPr>
            <p:ph type="title"/>
          </p:nvPr>
        </p:nvSpPr>
        <p:spPr/>
        <p:txBody>
          <a:bodyPr anchor="ctr">
            <a:normAutofit fontScale="90000"/>
          </a:bodyPr>
          <a:lstStyle/>
          <a:p>
            <a:pPr>
              <a:lnSpc>
                <a:spcPct val="90000"/>
              </a:lnSpc>
            </a:pPr>
            <a:br>
              <a:rPr lang="en-AU" sz="2400"/>
            </a:br>
            <a:r>
              <a:rPr lang="en-AU" sz="4000"/>
              <a:t>Challenges facing LGBTIQA+ people with disabilities in Australia </a:t>
            </a:r>
            <a:br>
              <a:rPr lang="en-AU" sz="4000"/>
            </a:br>
            <a:endParaRPr lang="en-US" sz="4000"/>
          </a:p>
        </p:txBody>
      </p:sp>
      <p:sp>
        <p:nvSpPr>
          <p:cNvPr id="3" name="Content Placeholder 2">
            <a:extLst>
              <a:ext uri="{FF2B5EF4-FFF2-40B4-BE49-F238E27FC236}">
                <a16:creationId xmlns:a16="http://schemas.microsoft.com/office/drawing/2014/main" id="{64926A59-47A8-1646-8FA4-C83DEAA6A5C5}"/>
              </a:ext>
            </a:extLst>
          </p:cNvPr>
          <p:cNvSpPr>
            <a:spLocks noGrp="1"/>
          </p:cNvSpPr>
          <p:nvPr>
            <p:ph sz="half" idx="1"/>
          </p:nvPr>
        </p:nvSpPr>
        <p:spPr>
          <a:xfrm>
            <a:off x="609599" y="1177637"/>
            <a:ext cx="6553201" cy="5527964"/>
          </a:xfrm>
        </p:spPr>
        <p:txBody>
          <a:bodyPr>
            <a:normAutofit fontScale="92500" lnSpcReduction="10000"/>
          </a:bodyPr>
          <a:lstStyle/>
          <a:p>
            <a:pPr>
              <a:lnSpc>
                <a:spcPct val="90000"/>
              </a:lnSpc>
            </a:pPr>
            <a:endParaRPr lang="en-US" sz="1500"/>
          </a:p>
          <a:p>
            <a:pPr marL="0" indent="0">
              <a:buNone/>
              <a:defRPr/>
            </a:pPr>
            <a:r>
              <a:rPr lang="en-AU" sz="2400"/>
              <a:t>In the last 12 months LGBTIQA+ people with disability had experienced the following rates of harassment or assault based on their sexuality or gender identity: 52.7% had experienced verbal abuse, 15.0% physical abuse and 31.7% sexual abuse. </a:t>
            </a:r>
            <a:r>
              <a:rPr lang="en-AU" sz="1900"/>
              <a:t>(</a:t>
            </a:r>
            <a:r>
              <a:rPr lang="en-GB" sz="1900"/>
              <a:t>Writing Themselves In 4: The Health and Wellbeing of LGBTQA+ young people in Australia, 2021)</a:t>
            </a:r>
          </a:p>
          <a:p>
            <a:pPr marL="0" indent="0">
              <a:buNone/>
              <a:defRPr/>
            </a:pPr>
            <a:endParaRPr lang="en-AU" sz="1900"/>
          </a:p>
          <a:p>
            <a:pPr>
              <a:defRPr/>
            </a:pPr>
            <a:r>
              <a:rPr lang="en-US" sz="2400"/>
              <a:t>Higher rates of violence, abuse, neglect and exploitation </a:t>
            </a:r>
          </a:p>
          <a:p>
            <a:pPr>
              <a:lnSpc>
                <a:spcPct val="90000"/>
              </a:lnSpc>
            </a:pPr>
            <a:r>
              <a:rPr lang="en-US" sz="2400"/>
              <a:t>Living at the intersection of multiple systems of disadvantage: Ableism</a:t>
            </a:r>
            <a:r>
              <a:rPr lang="en-AU" sz="2400"/>
              <a:t>/homophobia/biphobia/transphobia/</a:t>
            </a:r>
          </a:p>
          <a:p>
            <a:pPr marL="0" indent="0">
              <a:lnSpc>
                <a:spcPct val="90000"/>
              </a:lnSpc>
              <a:buNone/>
            </a:pPr>
            <a:r>
              <a:rPr lang="en-AU" sz="2400"/>
              <a:t>     </a:t>
            </a:r>
            <a:r>
              <a:rPr lang="en-AU" sz="2400" err="1"/>
              <a:t>intersexphobia</a:t>
            </a:r>
            <a:r>
              <a:rPr lang="en-AU" sz="2400"/>
              <a:t> </a:t>
            </a:r>
            <a:endParaRPr lang="en-US" sz="2400"/>
          </a:p>
          <a:p>
            <a:pPr>
              <a:lnSpc>
                <a:spcPct val="90000"/>
              </a:lnSpc>
            </a:pPr>
            <a:r>
              <a:rPr lang="en-US" sz="2400"/>
              <a:t>Family members and support workers often not being affirming of our sexual or gender identities</a:t>
            </a:r>
          </a:p>
          <a:p>
            <a:pPr>
              <a:lnSpc>
                <a:spcPct val="90000"/>
              </a:lnSpc>
            </a:pPr>
            <a:r>
              <a:rPr lang="en-US" sz="2400"/>
              <a:t>NDIS is not </a:t>
            </a:r>
            <a:r>
              <a:rPr lang="en-AU" sz="2400"/>
              <a:t>LGBTIQA+ responsive or supportive</a:t>
            </a:r>
          </a:p>
          <a:p>
            <a:pPr>
              <a:lnSpc>
                <a:spcPct val="90000"/>
              </a:lnSpc>
            </a:pPr>
            <a:endParaRPr lang="en-US" sz="1500"/>
          </a:p>
        </p:txBody>
      </p:sp>
      <p:pic>
        <p:nvPicPr>
          <p:cNvPr id="5" name="Picture 4" descr="Image of the front cover of the Writing Themselves In 4: the Health and Wellbeing of LGBTQA+ young people in Australia ">
            <a:extLst>
              <a:ext uri="{FF2B5EF4-FFF2-40B4-BE49-F238E27FC236}">
                <a16:creationId xmlns:a16="http://schemas.microsoft.com/office/drawing/2014/main" id="{8B505FE8-9F8C-6C51-7C1D-BA707E43622B}"/>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062643" y="1600203"/>
            <a:ext cx="3654713" cy="4525963"/>
          </a:xfrm>
          <a:prstGeom prst="rect">
            <a:avLst/>
          </a:prstGeom>
          <a:noFill/>
        </p:spPr>
      </p:pic>
    </p:spTree>
    <p:extLst>
      <p:ext uri="{BB962C8B-B14F-4D97-AF65-F5344CB8AC3E}">
        <p14:creationId xmlns:p14="http://schemas.microsoft.com/office/powerpoint/2010/main" val="3707512815"/>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9075B-6124-9C4A-9CAF-FD6C56CCEF12}"/>
              </a:ext>
            </a:extLst>
          </p:cNvPr>
          <p:cNvSpPr>
            <a:spLocks noGrp="1"/>
          </p:cNvSpPr>
          <p:nvPr>
            <p:ph type="title"/>
          </p:nvPr>
        </p:nvSpPr>
        <p:spPr>
          <a:xfrm>
            <a:off x="435980" y="273050"/>
            <a:ext cx="8361655" cy="664500"/>
          </a:xfrm>
        </p:spPr>
        <p:txBody>
          <a:bodyPr/>
          <a:lstStyle/>
          <a:p>
            <a:r>
              <a:rPr lang="en-US"/>
              <a:t>PRONOUNS: WHY THEY MATTER AND HOW TO USE THEM</a:t>
            </a:r>
          </a:p>
        </p:txBody>
      </p:sp>
      <p:pic>
        <p:nvPicPr>
          <p:cNvPr id="6" name="Content Placeholder 5" descr="Image of pronoun badges which say she/her, him/him, they/them">
            <a:extLst>
              <a:ext uri="{FF2B5EF4-FFF2-40B4-BE49-F238E27FC236}">
                <a16:creationId xmlns:a16="http://schemas.microsoft.com/office/drawing/2014/main" id="{CEE53E87-12B5-8743-9B42-B18FA3B037B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007259" y="409746"/>
            <a:ext cx="5253153" cy="5299616"/>
          </a:xfrm>
          <a:ln>
            <a:solidFill>
              <a:schemeClr val="tx1"/>
            </a:solidFill>
          </a:ln>
        </p:spPr>
      </p:pic>
      <p:sp>
        <p:nvSpPr>
          <p:cNvPr id="4" name="Text Placeholder 3">
            <a:extLst>
              <a:ext uri="{FF2B5EF4-FFF2-40B4-BE49-F238E27FC236}">
                <a16:creationId xmlns:a16="http://schemas.microsoft.com/office/drawing/2014/main" id="{C1657856-7470-0F4C-90D8-52B02129F0C9}"/>
              </a:ext>
            </a:extLst>
          </p:cNvPr>
          <p:cNvSpPr>
            <a:spLocks noGrp="1"/>
          </p:cNvSpPr>
          <p:nvPr>
            <p:ph type="body" sz="half" idx="2"/>
          </p:nvPr>
        </p:nvSpPr>
        <p:spPr>
          <a:xfrm>
            <a:off x="609600" y="937550"/>
            <a:ext cx="7400081" cy="5647400"/>
          </a:xfrm>
        </p:spPr>
        <p:txBody>
          <a:bodyPr>
            <a:normAutofit fontScale="62500" lnSpcReduction="20000"/>
          </a:bodyPr>
          <a:lstStyle/>
          <a:p>
            <a:endParaRPr lang="en-AU" sz="2600"/>
          </a:p>
          <a:p>
            <a:r>
              <a:rPr lang="en-AU" sz="2600" u="sng"/>
              <a:t>Gendered pronouns</a:t>
            </a:r>
            <a:r>
              <a:rPr lang="en-AU" sz="2600"/>
              <a:t>:</a:t>
            </a:r>
          </a:p>
          <a:p>
            <a:endParaRPr lang="en-AU" sz="2600"/>
          </a:p>
          <a:p>
            <a:pPr marL="342900" indent="-342900">
              <a:buFont typeface="Arial" panose="020B0604020202020204" pitchFamily="34" charset="0"/>
              <a:buChar char="•"/>
            </a:pPr>
            <a:r>
              <a:rPr lang="en-AU" sz="2600" b="1"/>
              <a:t>he/him/his</a:t>
            </a:r>
          </a:p>
          <a:p>
            <a:pPr marL="342900" indent="-342900">
              <a:buFont typeface="Arial" panose="020B0604020202020204" pitchFamily="34" charset="0"/>
              <a:buChar char="•"/>
            </a:pPr>
            <a:r>
              <a:rPr lang="en-AU" sz="2600" b="1"/>
              <a:t>she/her/hers </a:t>
            </a:r>
          </a:p>
          <a:p>
            <a:endParaRPr lang="en-AU" sz="2600"/>
          </a:p>
          <a:p>
            <a:r>
              <a:rPr lang="en-AU" sz="2600" u="sng"/>
              <a:t>Gender </a:t>
            </a:r>
            <a:r>
              <a:rPr lang="en-AU" sz="2600" b="1" u="sng"/>
              <a:t>neutral</a:t>
            </a:r>
            <a:r>
              <a:rPr lang="en-AU" sz="2600" u="sng"/>
              <a:t> pronouns:</a:t>
            </a:r>
          </a:p>
          <a:p>
            <a:endParaRPr lang="en-AU" sz="2600"/>
          </a:p>
          <a:p>
            <a:pPr marL="342900" indent="-342900">
              <a:buFont typeface="Arial" panose="020B0604020202020204" pitchFamily="34" charset="0"/>
              <a:buChar char="•"/>
            </a:pPr>
            <a:r>
              <a:rPr lang="en-AU" sz="2600" b="1"/>
              <a:t>they/them/theirs </a:t>
            </a:r>
          </a:p>
          <a:p>
            <a:pPr marL="342900" indent="-342900">
              <a:buFont typeface="Arial" panose="020B0604020202020204" pitchFamily="34" charset="0"/>
              <a:buChar char="•"/>
            </a:pPr>
            <a:r>
              <a:rPr lang="en-AU" sz="2600" b="1"/>
              <a:t>Ze/</a:t>
            </a:r>
            <a:r>
              <a:rPr lang="en-AU" sz="2600" b="1" err="1"/>
              <a:t>zir</a:t>
            </a:r>
            <a:r>
              <a:rPr lang="en-AU" sz="2600" b="1"/>
              <a:t>/</a:t>
            </a:r>
            <a:r>
              <a:rPr lang="en-AU" sz="2600" b="1" err="1"/>
              <a:t>zirs</a:t>
            </a:r>
            <a:endParaRPr lang="en-AU" sz="2600" b="1"/>
          </a:p>
          <a:p>
            <a:r>
              <a:rPr lang="en-AU" sz="2600"/>
              <a:t>gender neutral pronouns are generally used by non-binary or gender fluid folks</a:t>
            </a:r>
          </a:p>
          <a:p>
            <a:endParaRPr lang="en-AU" sz="2600"/>
          </a:p>
          <a:p>
            <a:pPr marL="342900" indent="-342900">
              <a:buFont typeface="Arial" panose="020B0604020202020204" pitchFamily="34" charset="0"/>
              <a:buChar char="•"/>
            </a:pPr>
            <a:r>
              <a:rPr lang="en-AU" sz="2600"/>
              <a:t>A person’s pronouns may change over time. Someone might use </a:t>
            </a:r>
            <a:r>
              <a:rPr lang="en-AU" sz="2600" b="1"/>
              <a:t>she/they </a:t>
            </a:r>
            <a:r>
              <a:rPr lang="en-AU" sz="2600"/>
              <a:t>pronouns but later use </a:t>
            </a:r>
            <a:r>
              <a:rPr lang="en-AU" sz="2600" b="1"/>
              <a:t>they/them </a:t>
            </a:r>
            <a:r>
              <a:rPr lang="en-AU" sz="2600"/>
              <a:t>so it’s good to gently check-in with the person if you are unsure</a:t>
            </a:r>
          </a:p>
          <a:p>
            <a:pPr marL="342900" indent="-342900">
              <a:buFont typeface="Arial" panose="020B0604020202020204" pitchFamily="34" charset="0"/>
              <a:buChar char="•"/>
            </a:pPr>
            <a:endParaRPr lang="en-AU" sz="2600"/>
          </a:p>
          <a:p>
            <a:pPr marL="342900" indent="-342900">
              <a:buFont typeface="Arial" panose="020B0604020202020204" pitchFamily="34" charset="0"/>
              <a:buChar char="•"/>
            </a:pPr>
            <a:r>
              <a:rPr lang="en-AU" sz="2600"/>
              <a:t>Get into the habit of introducing yourself using your pronouns:</a:t>
            </a:r>
          </a:p>
          <a:p>
            <a:endParaRPr lang="en-AU" sz="2600"/>
          </a:p>
          <a:p>
            <a:pPr algn="ctr"/>
            <a:r>
              <a:rPr lang="en-AU" sz="2600" b="1"/>
              <a:t>‘</a:t>
            </a:r>
            <a:r>
              <a:rPr lang="en-US" sz="2600" b="1"/>
              <a:t>Hi, my name is ….and my pronouns are…’’ </a:t>
            </a:r>
          </a:p>
          <a:p>
            <a:pPr algn="ctr"/>
            <a:r>
              <a:rPr lang="en-US" sz="2600" b="1"/>
              <a:t>“Can I ask what your pronouns are?’’</a:t>
            </a:r>
          </a:p>
          <a:p>
            <a:endParaRPr lang="en-AU" sz="2600"/>
          </a:p>
          <a:p>
            <a:pPr marL="342900" indent="-342900">
              <a:buFont typeface="Arial" panose="020B0604020202020204" pitchFamily="34" charset="0"/>
              <a:buChar char="•"/>
            </a:pPr>
            <a:r>
              <a:rPr lang="en-AU" sz="2600"/>
              <a:t>Have your pronouns in your email signature and beside your name on zoom/teams</a:t>
            </a:r>
          </a:p>
          <a:p>
            <a:pPr marL="342900" indent="-342900">
              <a:buFont typeface="Arial" panose="020B0604020202020204" pitchFamily="34" charset="0"/>
              <a:buChar char="•"/>
            </a:pPr>
            <a:r>
              <a:rPr lang="en-AU" sz="2600"/>
              <a:t>Wear a pronoun badge with your pronouns on it </a:t>
            </a:r>
          </a:p>
          <a:p>
            <a:endParaRPr lang="en-AU"/>
          </a:p>
          <a:p>
            <a:endParaRPr lang="en-US"/>
          </a:p>
        </p:txBody>
      </p:sp>
    </p:spTree>
    <p:extLst>
      <p:ext uri="{BB962C8B-B14F-4D97-AF65-F5344CB8AC3E}">
        <p14:creationId xmlns:p14="http://schemas.microsoft.com/office/powerpoint/2010/main" val="421963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B75D9-FAD2-4D45-BC91-87B8769EF861}"/>
              </a:ext>
            </a:extLst>
          </p:cNvPr>
          <p:cNvSpPr>
            <a:spLocks noGrp="1"/>
          </p:cNvSpPr>
          <p:nvPr>
            <p:ph type="title"/>
          </p:nvPr>
        </p:nvSpPr>
        <p:spPr>
          <a:xfrm>
            <a:off x="609600" y="274638"/>
            <a:ext cx="10972800" cy="492805"/>
          </a:xfrm>
        </p:spPr>
        <p:txBody>
          <a:bodyPr>
            <a:normAutofit fontScale="90000"/>
          </a:bodyPr>
          <a:lstStyle/>
          <a:p>
            <a:br>
              <a:rPr lang="en-US"/>
            </a:br>
            <a:br>
              <a:rPr lang="en-US"/>
            </a:br>
            <a:r>
              <a:rPr lang="en-US"/>
              <a:t>Practical ways you can be affirming of LGBTIQA+ people with disabilities</a:t>
            </a:r>
            <a:br>
              <a:rPr lang="en-US"/>
            </a:br>
            <a:endParaRPr lang="en-US"/>
          </a:p>
        </p:txBody>
      </p:sp>
      <p:sp>
        <p:nvSpPr>
          <p:cNvPr id="3" name="Content Placeholder 2">
            <a:extLst>
              <a:ext uri="{FF2B5EF4-FFF2-40B4-BE49-F238E27FC236}">
                <a16:creationId xmlns:a16="http://schemas.microsoft.com/office/drawing/2014/main" id="{066D3C84-CF42-7248-8292-49789B00E720}"/>
              </a:ext>
            </a:extLst>
          </p:cNvPr>
          <p:cNvSpPr>
            <a:spLocks noGrp="1"/>
          </p:cNvSpPr>
          <p:nvPr>
            <p:ph idx="1"/>
          </p:nvPr>
        </p:nvSpPr>
        <p:spPr>
          <a:xfrm>
            <a:off x="609600" y="767443"/>
            <a:ext cx="10972800" cy="5815919"/>
          </a:xfrm>
        </p:spPr>
        <p:txBody>
          <a:bodyPr>
            <a:normAutofit fontScale="85000" lnSpcReduction="20000"/>
          </a:bodyPr>
          <a:lstStyle/>
          <a:p>
            <a:endParaRPr lang="en-US"/>
          </a:p>
          <a:p>
            <a:endParaRPr lang="en-US"/>
          </a:p>
          <a:p>
            <a:r>
              <a:rPr lang="en-US"/>
              <a:t>Gender is not a binary but a spectrum</a:t>
            </a:r>
          </a:p>
          <a:p>
            <a:r>
              <a:rPr lang="en-US"/>
              <a:t>80% of disabilities are invisible </a:t>
            </a:r>
          </a:p>
          <a:p>
            <a:r>
              <a:rPr lang="en-US"/>
              <a:t>Be across what the different letters in LGBTIQA+ stand for and what the issues are </a:t>
            </a:r>
          </a:p>
          <a:p>
            <a:r>
              <a:rPr lang="en-US"/>
              <a:t>Take a p</a:t>
            </a:r>
            <a:r>
              <a:rPr lang="en-US" sz="3200"/>
              <a:t>erson </a:t>
            </a:r>
            <a:r>
              <a:rPr lang="en-US" sz="3200" err="1"/>
              <a:t>centred</a:t>
            </a:r>
            <a:r>
              <a:rPr lang="en-US" sz="3200"/>
              <a:t> approach and m</a:t>
            </a:r>
            <a:r>
              <a:rPr lang="en-US"/>
              <a:t>irror </a:t>
            </a:r>
            <a:r>
              <a:rPr lang="en-US" sz="3200"/>
              <a:t>the language the person is using about themself</a:t>
            </a:r>
            <a:endParaRPr lang="en-US"/>
          </a:p>
          <a:p>
            <a:r>
              <a:rPr lang="en-US"/>
              <a:t>Celebrate significant days such as: IDAHOBIT, Wear it Purple Day, Trans Day of Visibility, Intersex Awareness Day, </a:t>
            </a:r>
            <a:r>
              <a:rPr lang="en-US" err="1"/>
              <a:t>IDPwD</a:t>
            </a:r>
            <a:endParaRPr lang="en-US"/>
          </a:p>
          <a:p>
            <a:r>
              <a:rPr lang="en-US"/>
              <a:t>Make sure there is space on forms for people to write their preferred name as well as legal name </a:t>
            </a:r>
            <a:r>
              <a:rPr lang="en-US" b="1"/>
              <a:t>and</a:t>
            </a:r>
            <a:r>
              <a:rPr lang="en-US"/>
              <a:t> an open text box for gender  </a:t>
            </a:r>
          </a:p>
          <a:p>
            <a:r>
              <a:rPr lang="en-US"/>
              <a:t>Maintain confidentiality i.e. if they have only told </a:t>
            </a:r>
            <a:r>
              <a:rPr lang="en-US" b="1"/>
              <a:t>you</a:t>
            </a:r>
            <a:r>
              <a:rPr lang="en-US"/>
              <a:t> about their sexuality or gender identity don’t share this information with others </a:t>
            </a:r>
          </a:p>
          <a:p>
            <a:endParaRPr lang="en-US"/>
          </a:p>
          <a:p>
            <a:pPr marL="0" indent="0">
              <a:buNone/>
            </a:pPr>
            <a:endParaRPr lang="en-US"/>
          </a:p>
        </p:txBody>
      </p:sp>
    </p:spTree>
    <p:extLst>
      <p:ext uri="{BB962C8B-B14F-4D97-AF65-F5344CB8AC3E}">
        <p14:creationId xmlns:p14="http://schemas.microsoft.com/office/powerpoint/2010/main" val="3534663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B75D9-FAD2-4D45-BC91-87B8769EF861}"/>
              </a:ext>
            </a:extLst>
          </p:cNvPr>
          <p:cNvSpPr>
            <a:spLocks noGrp="1"/>
          </p:cNvSpPr>
          <p:nvPr>
            <p:ph type="title"/>
          </p:nvPr>
        </p:nvSpPr>
        <p:spPr/>
        <p:txBody>
          <a:bodyPr>
            <a:normAutofit fontScale="90000"/>
          </a:bodyPr>
          <a:lstStyle/>
          <a:p>
            <a:br>
              <a:rPr lang="en-US"/>
            </a:br>
            <a:r>
              <a:rPr lang="en-US"/>
              <a:t>Practical ways you can be affirming of LGBTIQA+ people with disabilities</a:t>
            </a:r>
            <a:br>
              <a:rPr lang="en-US"/>
            </a:br>
            <a:endParaRPr lang="en-US"/>
          </a:p>
        </p:txBody>
      </p:sp>
      <p:sp>
        <p:nvSpPr>
          <p:cNvPr id="3" name="Content Placeholder 2">
            <a:extLst>
              <a:ext uri="{FF2B5EF4-FFF2-40B4-BE49-F238E27FC236}">
                <a16:creationId xmlns:a16="http://schemas.microsoft.com/office/drawing/2014/main" id="{066D3C84-CF42-7248-8292-49789B00E720}"/>
              </a:ext>
            </a:extLst>
          </p:cNvPr>
          <p:cNvSpPr>
            <a:spLocks noGrp="1"/>
          </p:cNvSpPr>
          <p:nvPr>
            <p:ph idx="1"/>
          </p:nvPr>
        </p:nvSpPr>
        <p:spPr>
          <a:xfrm>
            <a:off x="609600" y="1600201"/>
            <a:ext cx="10972800" cy="4983161"/>
          </a:xfrm>
        </p:spPr>
        <p:txBody>
          <a:bodyPr>
            <a:normAutofit fontScale="92500" lnSpcReduction="20000"/>
          </a:bodyPr>
          <a:lstStyle/>
          <a:p>
            <a:r>
              <a:rPr lang="en-US"/>
              <a:t>Check in directly about what pronouns someone would like you to use in different contexts</a:t>
            </a:r>
          </a:p>
          <a:p>
            <a:r>
              <a:rPr lang="en-US"/>
              <a:t>Always use the name the person wants to be called even if their legal name might be different </a:t>
            </a:r>
          </a:p>
          <a:p>
            <a:r>
              <a:rPr lang="en-US"/>
              <a:t>If you misgender someone </a:t>
            </a:r>
            <a:r>
              <a:rPr lang="en-US" err="1"/>
              <a:t>apologise</a:t>
            </a:r>
            <a:r>
              <a:rPr lang="en-US"/>
              <a:t> politely </a:t>
            </a:r>
          </a:p>
          <a:p>
            <a:r>
              <a:rPr lang="en-US"/>
              <a:t>Don’t assume someone is in an opposite sex relationship</a:t>
            </a:r>
          </a:p>
          <a:p>
            <a:r>
              <a:rPr lang="en-US"/>
              <a:t>Don’t make assumptions about a person’s gender identity based on how they look or how their voice sounds </a:t>
            </a:r>
          </a:p>
          <a:p>
            <a:r>
              <a:rPr lang="en-US"/>
              <a:t>Invest in LGBTIQA</a:t>
            </a:r>
            <a:r>
              <a:rPr lang="en-US" sz="3200"/>
              <a:t>+, disability, First Nations, CALD trainings which are designed and delivered by people with lived experience</a:t>
            </a:r>
          </a:p>
          <a:p>
            <a:pPr marL="0" indent="0">
              <a:buNone/>
            </a:pPr>
            <a:r>
              <a:rPr lang="en-US"/>
              <a:t> </a:t>
            </a:r>
          </a:p>
        </p:txBody>
      </p:sp>
    </p:spTree>
    <p:extLst>
      <p:ext uri="{BB962C8B-B14F-4D97-AF65-F5344CB8AC3E}">
        <p14:creationId xmlns:p14="http://schemas.microsoft.com/office/powerpoint/2010/main" val="2719913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7192C498-D19B-8B7F-EB0B-D38654603CF4}"/>
              </a:ext>
            </a:extLst>
          </p:cNvPr>
          <p:cNvSpPr>
            <a:spLocks noGrp="1"/>
          </p:cNvSpPr>
          <p:nvPr>
            <p:ph type="title"/>
          </p:nvPr>
        </p:nvSpPr>
        <p:spPr>
          <a:xfrm>
            <a:off x="1981200" y="274638"/>
            <a:ext cx="8229600" cy="1143000"/>
          </a:xfrm>
        </p:spPr>
        <p:txBody>
          <a:bodyPr/>
          <a:lstStyle/>
          <a:p>
            <a:endParaRPr lang="en-US"/>
          </a:p>
        </p:txBody>
      </p:sp>
      <p:pic>
        <p:nvPicPr>
          <p:cNvPr id="4" name="Picture 3" descr="Image of Eli Clare a white, trans queer disabled person smiling at the camera ">
            <a:extLst>
              <a:ext uri="{FF2B5EF4-FFF2-40B4-BE49-F238E27FC236}">
                <a16:creationId xmlns:a16="http://schemas.microsoft.com/office/drawing/2014/main" id="{9EA0DD5B-1E9B-2D05-B9F4-10396A63D578}"/>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7813" r="-1" b="2812"/>
          <a:stretch/>
        </p:blipFill>
        <p:spPr>
          <a:xfrm>
            <a:off x="1981200" y="1600201"/>
            <a:ext cx="4038600" cy="4525963"/>
          </a:xfrm>
          <a:prstGeom prst="rect">
            <a:avLst/>
          </a:prstGeom>
          <a:noFill/>
        </p:spPr>
      </p:pic>
      <p:sp>
        <p:nvSpPr>
          <p:cNvPr id="3" name="Content Placeholder 2">
            <a:extLst>
              <a:ext uri="{FF2B5EF4-FFF2-40B4-BE49-F238E27FC236}">
                <a16:creationId xmlns:a16="http://schemas.microsoft.com/office/drawing/2014/main" id="{43948087-012D-A03C-D350-6737E69F0C13}"/>
              </a:ext>
            </a:extLst>
          </p:cNvPr>
          <p:cNvSpPr>
            <a:spLocks noGrp="1"/>
          </p:cNvSpPr>
          <p:nvPr>
            <p:ph sz="half" idx="2"/>
          </p:nvPr>
        </p:nvSpPr>
        <p:spPr>
          <a:xfrm>
            <a:off x="6172200" y="1600201"/>
            <a:ext cx="5257800" cy="4525963"/>
          </a:xfrm>
        </p:spPr>
        <p:txBody>
          <a:bodyPr>
            <a:normAutofit fontScale="92500"/>
          </a:bodyPr>
          <a:lstStyle/>
          <a:p>
            <a:pPr marL="0" indent="0">
              <a:lnSpc>
                <a:spcPct val="90000"/>
              </a:lnSpc>
              <a:buNone/>
            </a:pPr>
            <a:r>
              <a:rPr lang="en-AU" sz="3200"/>
              <a:t>‘</a:t>
            </a:r>
            <a:r>
              <a:rPr lang="en-AU" sz="3200" b="0" i="0" u="none" strike="noStrike" kern="1200">
                <a:solidFill>
                  <a:schemeClr val="tx1"/>
                </a:solidFill>
                <a:effectLst/>
                <a:ea typeface="+mn-ea"/>
                <a:cs typeface="Arial" panose="020B0604020202020204" pitchFamily="34" charset="0"/>
              </a:rPr>
              <a:t>Pride works in direct opposition to internalized oppression. The latter provides a fertile ground for shame, denial, self-hatred, and fear. The former encourages anger, strength, and joy</a:t>
            </a:r>
            <a:r>
              <a:rPr lang="en-AU" sz="3200" b="0" i="0" u="none" strike="noStrike" kern="1200">
                <a:solidFill>
                  <a:schemeClr val="tx1"/>
                </a:solidFill>
                <a:effectLst/>
                <a:latin typeface="Arial" panose="020B0604020202020204" pitchFamily="34" charset="0"/>
                <a:ea typeface="+mn-ea"/>
                <a:cs typeface="Arial" panose="020B0604020202020204" pitchFamily="34" charset="0"/>
              </a:rPr>
              <a:t>. </a:t>
            </a:r>
            <a:endParaRPr lang="en-AU" sz="3200"/>
          </a:p>
          <a:p>
            <a:pPr marL="0" indent="0">
              <a:lnSpc>
                <a:spcPct val="90000"/>
              </a:lnSpc>
              <a:buNone/>
            </a:pPr>
            <a:r>
              <a:rPr lang="en-AU" sz="3200" b="1"/>
              <a:t>To transform self-hatred into pride is a fundamental act of resistance</a:t>
            </a:r>
            <a:r>
              <a:rPr lang="en-AU" sz="3200"/>
              <a:t>.’ </a:t>
            </a:r>
            <a:r>
              <a:rPr lang="en-AU" sz="1800"/>
              <a:t>(emphasis added) </a:t>
            </a:r>
            <a:endParaRPr lang="en-AU" sz="3200"/>
          </a:p>
          <a:p>
            <a:pPr marL="0" indent="0">
              <a:lnSpc>
                <a:spcPct val="90000"/>
              </a:lnSpc>
              <a:buNone/>
            </a:pPr>
            <a:r>
              <a:rPr lang="en-AU" sz="1800"/>
              <a:t>Trans, queer disabled writer-Eli Clare</a:t>
            </a:r>
            <a:endParaRPr lang="en-US" sz="1800"/>
          </a:p>
        </p:txBody>
      </p:sp>
    </p:spTree>
    <p:extLst>
      <p:ext uri="{BB962C8B-B14F-4D97-AF65-F5344CB8AC3E}">
        <p14:creationId xmlns:p14="http://schemas.microsoft.com/office/powerpoint/2010/main" val="2858230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2380060" y="1314450"/>
            <a:ext cx="6332594" cy="606028"/>
          </a:xfrm>
        </p:spPr>
        <p:txBody>
          <a:bodyPr>
            <a:normAutofit fontScale="90000"/>
          </a:bodyPr>
          <a:lstStyle/>
          <a:p>
            <a:r>
              <a:rPr lang="en-AU" b="1">
                <a:solidFill>
                  <a:srgbClr val="00B0F0"/>
                </a:solidFill>
                <a:latin typeface="Calibri" charset="0"/>
              </a:rPr>
              <a:t>Thank you! </a:t>
            </a:r>
          </a:p>
        </p:txBody>
      </p:sp>
      <p:sp>
        <p:nvSpPr>
          <p:cNvPr id="4" name="Content Placeholder 3"/>
          <p:cNvSpPr>
            <a:spLocks noGrp="1"/>
          </p:cNvSpPr>
          <p:nvPr>
            <p:ph idx="1"/>
          </p:nvPr>
        </p:nvSpPr>
        <p:spPr>
          <a:xfrm flipH="1">
            <a:off x="3301089" y="1846525"/>
            <a:ext cx="3875965" cy="1728056"/>
          </a:xfrm>
        </p:spPr>
        <p:txBody>
          <a:bodyPr>
            <a:normAutofit/>
          </a:bodyPr>
          <a:lstStyle/>
          <a:p>
            <a:pPr marL="0" indent="0">
              <a:buNone/>
            </a:pPr>
            <a:r>
              <a:rPr lang="en-US" sz="3375"/>
              <a:t>     </a:t>
            </a:r>
            <a:endParaRPr lang="en-US" sz="2175"/>
          </a:p>
          <a:p>
            <a:pPr marL="0" indent="0">
              <a:buNone/>
            </a:pPr>
            <a:r>
              <a:rPr lang="en-US" sz="2175"/>
              <a:t>          </a:t>
            </a:r>
          </a:p>
          <a:p>
            <a:pPr marL="0" indent="0">
              <a:buNone/>
            </a:pPr>
            <a:endParaRPr lang="en-US" sz="8325"/>
          </a:p>
          <a:p>
            <a:pPr marL="0" indent="0">
              <a:buNone/>
            </a:pPr>
            <a:endParaRPr lang="en-US" sz="8325"/>
          </a:p>
        </p:txBody>
      </p:sp>
      <p:pic>
        <p:nvPicPr>
          <p:cNvPr id="6" name="Picture 5" descr="Image of the progress flag- the rainbow flag with an addition of a brown and black, and blue pink and white colours in triangle lines to signify the inclusion of trans people and first nations, black and brown people of colour. &#10;">
            <a:extLst>
              <a:ext uri="{FF2B5EF4-FFF2-40B4-BE49-F238E27FC236}">
                <a16:creationId xmlns:a16="http://schemas.microsoft.com/office/drawing/2014/main" id="{3DDD769D-4D76-5A42-8C82-2C095FE9B7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7682" y="2710553"/>
            <a:ext cx="3286632" cy="1875965"/>
          </a:xfrm>
          <a:prstGeom prst="rect">
            <a:avLst/>
          </a:prstGeom>
          <a:ln>
            <a:solidFill>
              <a:schemeClr val="tx1"/>
            </a:solidFill>
          </a:ln>
        </p:spPr>
      </p:pic>
      <p:pic>
        <p:nvPicPr>
          <p:cNvPr id="3" name="Picture 2" descr="Image of the Disability Pride Flag is a charcoal grey flag with a diagonal band from the top left to the bottom right corner, made up of five parallel stripes in red, gold, pale grey, blue, and green">
            <a:extLst>
              <a:ext uri="{FF2B5EF4-FFF2-40B4-BE49-F238E27FC236}">
                <a16:creationId xmlns:a16="http://schemas.microsoft.com/office/drawing/2014/main" id="{0B692B01-41F9-23E5-CBD3-66F1DB8E5FE4}"/>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465860" y="2710553"/>
            <a:ext cx="3361308" cy="1875965"/>
          </a:xfrm>
          <a:prstGeom prst="rect">
            <a:avLst/>
          </a:prstGeom>
        </p:spPr>
      </p:pic>
      <p:pic>
        <p:nvPicPr>
          <p:cNvPr id="2" name="Picture 1" descr="Icon for mail">
            <a:extLst>
              <a:ext uri="{FF2B5EF4-FFF2-40B4-BE49-F238E27FC236}">
                <a16:creationId xmlns:a16="http://schemas.microsoft.com/office/drawing/2014/main" id="{55084EE4-B973-BF6E-1FAB-CDA404F329CB}"/>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595727" y="5026986"/>
            <a:ext cx="705362" cy="569424"/>
          </a:xfrm>
          <a:prstGeom prst="rect">
            <a:avLst/>
          </a:prstGeom>
        </p:spPr>
      </p:pic>
      <p:sp>
        <p:nvSpPr>
          <p:cNvPr id="7" name="TextBox 6">
            <a:extLst>
              <a:ext uri="{FF2B5EF4-FFF2-40B4-BE49-F238E27FC236}">
                <a16:creationId xmlns:a16="http://schemas.microsoft.com/office/drawing/2014/main" id="{47A87CEC-BA48-50D7-66CD-0F2F9A81218E}"/>
              </a:ext>
            </a:extLst>
          </p:cNvPr>
          <p:cNvSpPr txBox="1"/>
          <p:nvPr/>
        </p:nvSpPr>
        <p:spPr>
          <a:xfrm>
            <a:off x="3301089" y="4857746"/>
            <a:ext cx="3695456" cy="738664"/>
          </a:xfrm>
          <a:prstGeom prst="rect">
            <a:avLst/>
          </a:prstGeom>
          <a:noFill/>
        </p:spPr>
        <p:txBody>
          <a:bodyPr wrap="square">
            <a:spAutoFit/>
          </a:bodyPr>
          <a:lstStyle/>
          <a:p>
            <a:pPr marL="0" indent="0">
              <a:buNone/>
            </a:pPr>
            <a:endParaRPr lang="en-US"/>
          </a:p>
          <a:p>
            <a:pPr marL="0" indent="0">
              <a:buNone/>
            </a:pPr>
            <a:r>
              <a:rPr lang="en-US" sz="2400" err="1"/>
              <a:t>jaxjackibrown@gmail.com</a:t>
            </a:r>
            <a:r>
              <a:rPr lang="en-US" sz="2400"/>
              <a:t>  </a:t>
            </a:r>
          </a:p>
        </p:txBody>
      </p:sp>
      <p:pic>
        <p:nvPicPr>
          <p:cNvPr id="8" name="Picture 7" descr="twitter-icon">
            <a:extLst>
              <a:ext uri="{FF2B5EF4-FFF2-40B4-BE49-F238E27FC236}">
                <a16:creationId xmlns:a16="http://schemas.microsoft.com/office/drawing/2014/main" id="{9B05EF1A-E85D-9A7F-CB86-74FCBA66C219}"/>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836088" y="5035627"/>
            <a:ext cx="681932" cy="681932"/>
          </a:xfrm>
          <a:prstGeom prst="rect">
            <a:avLst/>
          </a:prstGeom>
        </p:spPr>
      </p:pic>
      <p:sp>
        <p:nvSpPr>
          <p:cNvPr id="10" name="TextBox 9">
            <a:extLst>
              <a:ext uri="{FF2B5EF4-FFF2-40B4-BE49-F238E27FC236}">
                <a16:creationId xmlns:a16="http://schemas.microsoft.com/office/drawing/2014/main" id="{ED8E578E-5B5F-7A6C-CAB8-1819852B5F4B}"/>
              </a:ext>
            </a:extLst>
          </p:cNvPr>
          <p:cNvSpPr txBox="1"/>
          <p:nvPr/>
        </p:nvSpPr>
        <p:spPr>
          <a:xfrm rot="10800000" flipV="1">
            <a:off x="7518019" y="5076047"/>
            <a:ext cx="2360271" cy="461665"/>
          </a:xfrm>
          <a:prstGeom prst="rect">
            <a:avLst/>
          </a:prstGeom>
          <a:noFill/>
        </p:spPr>
        <p:txBody>
          <a:bodyPr wrap="square">
            <a:spAutoFit/>
          </a:bodyPr>
          <a:lstStyle/>
          <a:p>
            <a:r>
              <a:rPr lang="en-US" sz="2400" err="1"/>
              <a:t>jaxjackibrown</a:t>
            </a:r>
            <a:endParaRPr lang="en-US" sz="2400"/>
          </a:p>
        </p:txBody>
      </p:sp>
    </p:spTree>
    <p:extLst>
      <p:ext uri="{BB962C8B-B14F-4D97-AF65-F5344CB8AC3E}">
        <p14:creationId xmlns:p14="http://schemas.microsoft.com/office/powerpoint/2010/main" val="3951419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072E1-53B1-48F2-1C45-BEF919D58D83}"/>
              </a:ext>
            </a:extLst>
          </p:cNvPr>
          <p:cNvSpPr>
            <a:spLocks noGrp="1"/>
          </p:cNvSpPr>
          <p:nvPr>
            <p:ph type="title"/>
          </p:nvPr>
        </p:nvSpPr>
        <p:spPr/>
        <p:txBody>
          <a:bodyPr>
            <a:noAutofit/>
          </a:bodyPr>
          <a:lstStyle/>
          <a:p>
            <a:br>
              <a:rPr lang="en-US" sz="4000" kern="1400" spc="-50">
                <a:effectLst/>
                <a:ea typeface="Times New Roman" panose="02020603050405020304" pitchFamily="18" charset="0"/>
                <a:cs typeface="Times New Roman" panose="02020603050405020304" pitchFamily="18" charset="0"/>
              </a:rPr>
            </a:br>
            <a:r>
              <a:rPr lang="en-US" sz="4000" kern="1400" spc="-50">
                <a:effectLst/>
                <a:ea typeface="Times New Roman" panose="02020603050405020304" pitchFamily="18" charset="0"/>
                <a:cs typeface="Times New Roman" panose="02020603050405020304" pitchFamily="18" charset="0"/>
              </a:rPr>
              <a:t>Resources to support LGBTIQA+ people with disabilities  </a:t>
            </a:r>
            <a:br>
              <a:rPr lang="en-AU" sz="4000" kern="1400" spc="-50">
                <a:effectLst/>
                <a:ea typeface="Times New Roman" panose="02020603050405020304" pitchFamily="18" charset="0"/>
                <a:cs typeface="Times New Roman" panose="02020603050405020304" pitchFamily="18" charset="0"/>
              </a:rPr>
            </a:br>
            <a:endParaRPr lang="en-US" sz="4000"/>
          </a:p>
        </p:txBody>
      </p:sp>
      <p:sp>
        <p:nvSpPr>
          <p:cNvPr id="3" name="Content Placeholder 2">
            <a:extLst>
              <a:ext uri="{FF2B5EF4-FFF2-40B4-BE49-F238E27FC236}">
                <a16:creationId xmlns:a16="http://schemas.microsoft.com/office/drawing/2014/main" id="{4AC3CD73-8BA6-B559-AECF-43F9785B6629}"/>
              </a:ext>
            </a:extLst>
          </p:cNvPr>
          <p:cNvSpPr>
            <a:spLocks noGrp="1"/>
          </p:cNvSpPr>
          <p:nvPr>
            <p:ph idx="1"/>
          </p:nvPr>
        </p:nvSpPr>
        <p:spPr>
          <a:xfrm>
            <a:off x="609600" y="1600203"/>
            <a:ext cx="10972800" cy="5257797"/>
          </a:xfrm>
        </p:spPr>
        <p:txBody>
          <a:bodyPr vert="horz" lIns="91440" tIns="45720" rIns="91440" bIns="45720" rtlCol="0" anchor="t">
            <a:normAutofit fontScale="62500" lnSpcReduction="20000"/>
          </a:bodyPr>
          <a:lstStyle/>
          <a:p>
            <a:pPr marL="0" indent="0">
              <a:buNone/>
            </a:pPr>
            <a:r>
              <a:rPr lang="en-AU" sz="1800" b="1">
                <a:effectLst/>
                <a:latin typeface="Times New Roman"/>
                <a:ea typeface="Times New Roman" panose="02020603050405020304" pitchFamily="18" charset="0"/>
                <a:cs typeface="Times New Roman"/>
              </a:rPr>
              <a:t>Rainbow Rights: Self-advocacy: A group run by and for LGBTIQA+ people with intellectual disabilities</a:t>
            </a:r>
            <a:endParaRPr lang="en-AU" sz="1800" dirty="0">
              <a:effectLst/>
              <a:latin typeface="Times New Roman"/>
              <a:ea typeface="+mn-lt"/>
              <a:cs typeface="Times New Roman"/>
            </a:endParaRPr>
          </a:p>
          <a:p>
            <a:pPr marL="0" indent="0">
              <a:buNone/>
            </a:pPr>
            <a:r>
              <a:rPr lang="en-AU" sz="1800" u="sng">
                <a:effectLst/>
                <a:latin typeface="Times New Roman"/>
                <a:ea typeface="Times New Roman" panose="02020603050405020304" pitchFamily="18" charset="0"/>
                <a:cs typeface="Times New Roman"/>
                <a:hlinkClick r:id="rId3">
                  <a:extLst>
                    <a:ext uri="{A12FA001-AC4F-418D-AE19-62706E023703}">
                      <ahyp:hlinkClr xmlns:ahyp="http://schemas.microsoft.com/office/drawing/2018/hyperlinkcolor" val="tx"/>
                    </a:ext>
                  </a:extLst>
                </a:hlinkClick>
              </a:rPr>
              <a:t>https://rainbowrights.com.au</a:t>
            </a:r>
            <a:r>
              <a:rPr lang="en-AU" sz="1800">
                <a:latin typeface="Times New Roman"/>
                <a:ea typeface="Times New Roman" panose="02020603050405020304" pitchFamily="18" charset="0"/>
                <a:cs typeface="Times New Roman"/>
              </a:rPr>
              <a:t> </a:t>
            </a:r>
            <a:endParaRPr lang="en-US"/>
          </a:p>
          <a:p>
            <a:pPr marL="0" indent="0">
              <a:buNone/>
            </a:pPr>
            <a:endParaRPr lang="en-AU" sz="1800" dirty="0">
              <a:effectLst/>
              <a:latin typeface="Times New Roman"/>
              <a:ea typeface="+mn-lt"/>
              <a:cs typeface="Times New Roman"/>
            </a:endParaRPr>
          </a:p>
          <a:p>
            <a:pPr marL="0" indent="0">
              <a:buNone/>
            </a:pPr>
            <a:r>
              <a:rPr lang="en-AU" sz="1800" b="1">
                <a:effectLst/>
                <a:latin typeface="Times New Roman"/>
                <a:ea typeface="Times New Roman" panose="02020603050405020304" pitchFamily="18" charset="0"/>
                <a:cs typeface="Times New Roman"/>
              </a:rPr>
              <a:t>Spectrum Intersections: LGBTIQA</a:t>
            </a:r>
            <a:r>
              <a:rPr lang="en-AU" sz="1800" b="1">
                <a:latin typeface="Times New Roman"/>
                <a:ea typeface="Times New Roman" panose="02020603050405020304" pitchFamily="18" charset="0"/>
                <a:cs typeface="Times New Roman"/>
              </a:rPr>
              <a:t>+ N</a:t>
            </a:r>
            <a:r>
              <a:rPr lang="en-AU" sz="1800" b="1">
                <a:latin typeface="Times New Roman"/>
                <a:cs typeface="Times New Roman"/>
              </a:rPr>
              <a:t>eurodiverse  peer group</a:t>
            </a:r>
            <a:endParaRPr lang="en-US"/>
          </a:p>
          <a:p>
            <a:pPr marL="0" indent="0">
              <a:buNone/>
            </a:pPr>
            <a:r>
              <a:rPr lang="en-AU" sz="1800" b="1">
                <a:latin typeface="Times New Roman"/>
                <a:cs typeface="Times New Roman"/>
                <a:hlinkClick r:id="rId4">
                  <a:extLst>
                    <a:ext uri="{A12FA001-AC4F-418D-AE19-62706E023703}">
                      <ahyp:hlinkClr xmlns:ahyp="http://schemas.microsoft.com/office/drawing/2018/hyperlinkcolor" val="tx"/>
                    </a:ext>
                  </a:extLst>
                </a:hlinkClick>
              </a:rPr>
              <a:t>https://www.spectrumintersections.org</a:t>
            </a:r>
            <a:r>
              <a:rPr lang="en-AU" sz="1800" b="1">
                <a:latin typeface="Times New Roman"/>
                <a:cs typeface="Times New Roman"/>
              </a:rPr>
              <a:t> </a:t>
            </a:r>
            <a:endParaRPr lang="en-US"/>
          </a:p>
          <a:p>
            <a:pPr marL="0" indent="0">
              <a:buNone/>
            </a:pPr>
            <a:endParaRPr lang="en-US"/>
          </a:p>
          <a:p>
            <a:pPr marL="0" indent="0">
              <a:buNone/>
            </a:pPr>
            <a:r>
              <a:rPr lang="en-AU" sz="1800" b="1">
                <a:effectLst/>
                <a:latin typeface="Times New Roman"/>
                <a:ea typeface="Times New Roman" panose="02020603050405020304" pitchFamily="18" charset="0"/>
                <a:cs typeface="Times New Roman"/>
              </a:rPr>
              <a:t>Rainbow Inclusion: A website for LGBTIQA+ people with disabilities</a:t>
            </a:r>
            <a:r>
              <a:rPr lang="en-AU" sz="1800" b="1">
                <a:latin typeface="Times New Roman"/>
                <a:ea typeface="Times New Roman" panose="02020603050405020304" pitchFamily="18" charset="0"/>
                <a:cs typeface="Times New Roman"/>
              </a:rPr>
              <a:t> </a:t>
            </a:r>
            <a:endParaRPr lang="en-AU" sz="1800" dirty="0">
              <a:effectLst/>
              <a:latin typeface="Times New Roman"/>
              <a:ea typeface="+mn-lt"/>
              <a:cs typeface="Times New Roman"/>
            </a:endParaRPr>
          </a:p>
          <a:p>
            <a:pPr marL="0" indent="0">
              <a:buNone/>
            </a:pPr>
            <a:r>
              <a:rPr lang="en-AU" sz="1800" u="sng">
                <a:effectLst/>
                <a:latin typeface="Times New Roman"/>
                <a:ea typeface="Times New Roman" panose="02020603050405020304" pitchFamily="18" charset="0"/>
                <a:cs typeface="Times New Roman"/>
                <a:hlinkClick r:id="rId5">
                  <a:extLst>
                    <a:ext uri="{A12FA001-AC4F-418D-AE19-62706E023703}">
                      <ahyp:hlinkClr xmlns:ahyp="http://schemas.microsoft.com/office/drawing/2018/hyperlinkcolor" val="tx"/>
                    </a:ext>
                  </a:extLst>
                </a:hlinkClick>
              </a:rPr>
              <a:t>https://rainbowinclusion.org.au</a:t>
            </a:r>
            <a:r>
              <a:rPr lang="en-AU" sz="1800">
                <a:latin typeface="Times New Roman"/>
                <a:ea typeface="Times New Roman" panose="02020603050405020304" pitchFamily="18" charset="0"/>
                <a:cs typeface="Times New Roman"/>
              </a:rPr>
              <a:t> </a:t>
            </a:r>
            <a:endParaRPr lang="en-US"/>
          </a:p>
          <a:p>
            <a:pPr marL="0" indent="0">
              <a:buNone/>
            </a:pPr>
            <a:endParaRPr lang="en-US"/>
          </a:p>
          <a:p>
            <a:pPr marL="0" indent="0">
              <a:buNone/>
            </a:pPr>
            <a:r>
              <a:rPr lang="en-AU" sz="1800" b="1">
                <a:effectLst/>
                <a:latin typeface="Times New Roman"/>
                <a:ea typeface="Times New Roman" panose="02020603050405020304" pitchFamily="18" charset="0"/>
                <a:cs typeface="Times New Roman"/>
              </a:rPr>
              <a:t>Our Rainbow Lives Website</a:t>
            </a:r>
            <a:r>
              <a:rPr lang="en-AU" sz="1800" b="1">
                <a:latin typeface="Times New Roman"/>
                <a:ea typeface="Times New Roman" panose="02020603050405020304" pitchFamily="18" charset="0"/>
                <a:cs typeface="Times New Roman"/>
              </a:rPr>
              <a:t> </a:t>
            </a:r>
            <a:endParaRPr lang="en-AU" sz="1800" dirty="0">
              <a:effectLst/>
              <a:latin typeface="Times New Roman"/>
              <a:ea typeface="+mn-lt"/>
              <a:cs typeface="Times New Roman"/>
            </a:endParaRPr>
          </a:p>
          <a:p>
            <a:pPr marL="0" indent="0">
              <a:buNone/>
            </a:pPr>
            <a:r>
              <a:rPr lang="en-AU" sz="1800" u="sng">
                <a:effectLst/>
                <a:latin typeface="Times New Roman"/>
                <a:ea typeface="Times New Roman" panose="02020603050405020304" pitchFamily="18" charset="0"/>
                <a:cs typeface="Times New Roman"/>
                <a:hlinkClick r:id="rId6">
                  <a:extLst>
                    <a:ext uri="{A12FA001-AC4F-418D-AE19-62706E023703}">
                      <ahyp:hlinkClr xmlns:ahyp="http://schemas.microsoft.com/office/drawing/2018/hyperlinkcolor" val="tx"/>
                    </a:ext>
                  </a:extLst>
                </a:hlinkClick>
              </a:rPr>
              <a:t>https://inclusionmelbourne.org.au/projects/our-rainbow-lives/</a:t>
            </a:r>
            <a:r>
              <a:rPr lang="en-AU" sz="1800">
                <a:latin typeface="Times New Roman"/>
                <a:ea typeface="Times New Roman" panose="02020603050405020304" pitchFamily="18" charset="0"/>
                <a:cs typeface="Times New Roman"/>
              </a:rPr>
              <a:t> </a:t>
            </a:r>
            <a:endParaRPr lang="en-US"/>
          </a:p>
          <a:p>
            <a:pPr marL="0" indent="0">
              <a:buNone/>
            </a:pPr>
            <a:endParaRPr lang="en-US"/>
          </a:p>
          <a:p>
            <a:pPr marL="0" indent="0">
              <a:buNone/>
            </a:pPr>
            <a:r>
              <a:rPr lang="en-AU" sz="1800" b="1">
                <a:effectLst/>
                <a:latin typeface="Times New Roman"/>
                <a:ea typeface="Times New Roman" panose="02020603050405020304" pitchFamily="18" charset="0"/>
                <a:cs typeface="Times New Roman"/>
              </a:rPr>
              <a:t>Thorne Harbour Health and Inclusion Melbourne-LGBTIQA+ disability NDIS resources</a:t>
            </a:r>
            <a:r>
              <a:rPr lang="en-AU" sz="1800" b="1">
                <a:latin typeface="Times New Roman"/>
                <a:ea typeface="Times New Roman" panose="02020603050405020304" pitchFamily="18" charset="0"/>
                <a:cs typeface="Times New Roman"/>
              </a:rPr>
              <a:t> </a:t>
            </a:r>
            <a:endParaRPr lang="en-AU" sz="1800" dirty="0">
              <a:effectLst/>
              <a:latin typeface="Times New Roman"/>
              <a:ea typeface="+mn-lt"/>
              <a:cs typeface="Times New Roman"/>
            </a:endParaRPr>
          </a:p>
          <a:p>
            <a:pPr marL="0" indent="0">
              <a:buNone/>
            </a:pPr>
            <a:r>
              <a:rPr lang="en-AU" sz="1800" u="sng">
                <a:latin typeface="Times New Roman"/>
                <a:cs typeface="Times New Roman"/>
              </a:rPr>
              <a:t>https://</a:t>
            </a:r>
            <a:r>
              <a:rPr lang="en-AU" sz="1800" u="sng" dirty="0" err="1">
                <a:latin typeface="Times New Roman"/>
                <a:cs typeface="Times New Roman"/>
              </a:rPr>
              <a:t>thorneharbour.org</a:t>
            </a:r>
            <a:r>
              <a:rPr lang="en-AU" sz="1800" u="sng">
                <a:latin typeface="Times New Roman"/>
                <a:cs typeface="Times New Roman"/>
              </a:rPr>
              <a:t>/</a:t>
            </a:r>
            <a:r>
              <a:rPr lang="en-AU" sz="1800" u="sng" dirty="0" err="1">
                <a:latin typeface="Times New Roman"/>
                <a:cs typeface="Times New Roman"/>
              </a:rPr>
              <a:t>lgbti</a:t>
            </a:r>
            <a:r>
              <a:rPr lang="en-AU" sz="1800" u="sng">
                <a:latin typeface="Times New Roman"/>
                <a:cs typeface="Times New Roman"/>
              </a:rPr>
              <a:t>-health/disability/disability-resources/ </a:t>
            </a:r>
            <a:endParaRPr lang="en-US"/>
          </a:p>
          <a:p>
            <a:pPr marL="0" indent="0">
              <a:buNone/>
            </a:pPr>
            <a:endParaRPr lang="en-AU" sz="1800" dirty="0">
              <a:effectLst/>
              <a:latin typeface="Times New Roman"/>
              <a:ea typeface="+mn-lt"/>
              <a:cs typeface="Times New Roman"/>
            </a:endParaRPr>
          </a:p>
          <a:p>
            <a:pPr marL="0" indent="0">
              <a:buNone/>
            </a:pPr>
            <a:r>
              <a:rPr lang="en-AU" sz="1800" b="1">
                <a:effectLst/>
                <a:latin typeface="Times New Roman"/>
                <a:ea typeface="Times New Roman" panose="02020603050405020304" pitchFamily="18" charset="0"/>
                <a:cs typeface="Times New Roman"/>
              </a:rPr>
              <a:t>Sexuality, Education, Counselling and Consultancy Agency (WA) (not LGBTIQA+ specific)</a:t>
            </a:r>
            <a:endParaRPr lang="en-US"/>
          </a:p>
          <a:p>
            <a:pPr marL="0" indent="0">
              <a:buNone/>
            </a:pPr>
            <a:r>
              <a:rPr lang="en-AU" sz="1800" u="sng">
                <a:effectLst/>
                <a:latin typeface="Times New Roman"/>
                <a:ea typeface="Times New Roman" panose="02020603050405020304" pitchFamily="18" charset="0"/>
                <a:cs typeface="Times New Roman"/>
                <a:hlinkClick r:id="rId7">
                  <a:extLst>
                    <a:ext uri="{A12FA001-AC4F-418D-AE19-62706E023703}">
                      <ahyp:hlinkClr xmlns:ahyp="http://schemas.microsoft.com/office/drawing/2018/hyperlinkcolor" val="tx"/>
                    </a:ext>
                  </a:extLst>
                </a:hlinkClick>
              </a:rPr>
              <a:t>www.secca.org.au</a:t>
            </a:r>
            <a:r>
              <a:rPr lang="en-AU" sz="1800">
                <a:latin typeface="Times New Roman"/>
                <a:ea typeface="Times New Roman" panose="02020603050405020304" pitchFamily="18" charset="0"/>
                <a:cs typeface="Times New Roman"/>
              </a:rPr>
              <a:t> </a:t>
            </a:r>
            <a:endParaRPr lang="en-US"/>
          </a:p>
          <a:p>
            <a:pPr marL="0" indent="0">
              <a:buNone/>
            </a:pPr>
            <a:endParaRPr lang="en-US"/>
          </a:p>
          <a:p>
            <a:pPr marL="0" indent="0">
              <a:buNone/>
            </a:pPr>
            <a:r>
              <a:rPr lang="en-AU" sz="2300" b="1" u="sng">
                <a:effectLst/>
                <a:latin typeface="Times New Roman"/>
                <a:ea typeface="Times New Roman" panose="02020603050405020304" pitchFamily="18" charset="0"/>
                <a:cs typeface="Times New Roman"/>
              </a:rPr>
              <a:t>Research about LGBTIQA+ people with disabilities</a:t>
            </a:r>
            <a:endParaRPr lang="en-AU" sz="2300">
              <a:effectLst/>
              <a:latin typeface="Times New Roman"/>
              <a:ea typeface="+mn-lt"/>
              <a:cs typeface="Times New Roman"/>
            </a:endParaRPr>
          </a:p>
          <a:p>
            <a:pPr marL="0" indent="0">
              <a:buNone/>
            </a:pPr>
            <a:endParaRPr lang="en-US"/>
          </a:p>
          <a:p>
            <a:pPr marL="0" indent="0">
              <a:buNone/>
            </a:pPr>
            <a:r>
              <a:rPr lang="en-AU" sz="1800" b="1">
                <a:effectLst/>
                <a:latin typeface="Times New Roman"/>
                <a:ea typeface="Times New Roman" panose="02020603050405020304" pitchFamily="18" charset="0"/>
                <a:cs typeface="Times New Roman"/>
              </a:rPr>
              <a:t>The Everyday Experiences of Lesbian Gay Bisexual Transgender and Intersex (LGBTI) People Living with Disability Report, 2018</a:t>
            </a:r>
            <a:endParaRPr lang="en-AU" sz="1800" dirty="0">
              <a:effectLst/>
              <a:latin typeface="Times New Roman"/>
              <a:ea typeface="+mn-lt"/>
              <a:cs typeface="Times New Roman"/>
            </a:endParaRPr>
          </a:p>
          <a:p>
            <a:pPr marL="0" indent="0">
              <a:buNone/>
            </a:pPr>
            <a:endParaRPr lang="en-US"/>
          </a:p>
          <a:p>
            <a:pPr marL="0" indent="0">
              <a:buNone/>
            </a:pPr>
            <a:r>
              <a:rPr lang="en-AU" sz="1800" b="1">
                <a:effectLst/>
                <a:latin typeface="Times New Roman"/>
                <a:ea typeface="Times New Roman" panose="02020603050405020304" pitchFamily="18" charset="0"/>
                <a:cs typeface="Times New Roman"/>
              </a:rPr>
              <a:t>More than Ticking a Box: LGBTIQA+ People with Disability Talking about their Lives Report, 2021</a:t>
            </a:r>
            <a:endParaRPr lang="en-AU" sz="1800" dirty="0">
              <a:effectLst/>
              <a:latin typeface="Times New Roman"/>
              <a:ea typeface="+mn-lt"/>
              <a:cs typeface="Times New Roman"/>
            </a:endParaRPr>
          </a:p>
          <a:p>
            <a:pPr marL="0" indent="0">
              <a:buNone/>
            </a:pPr>
            <a:endParaRPr lang="en-AU" sz="1800" dirty="0">
              <a:effectLst/>
              <a:latin typeface="Times New Roman" panose="02020603050405020304" pitchFamily="18" charset="0"/>
              <a:ea typeface="Times New Roman" panose="02020603050405020304" pitchFamily="18" charset="0"/>
              <a:cs typeface="Times New Roman"/>
            </a:endParaRPr>
          </a:p>
        </p:txBody>
      </p:sp>
      <p:pic>
        <p:nvPicPr>
          <p:cNvPr id="4" name="Picture 3" descr="The rainbow pride flag with the addition of the black and brown stripes at the top overlaid with the accessibility symbol for wheelchair user, Neurodiversity, Deaf or hard of hearing and blind/ vision impaired">
            <a:extLst>
              <a:ext uri="{FF2B5EF4-FFF2-40B4-BE49-F238E27FC236}">
                <a16:creationId xmlns:a16="http://schemas.microsoft.com/office/drawing/2014/main" id="{AC8045B3-FE55-0A7C-310E-EA702F51E623}"/>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7652177" y="2247896"/>
            <a:ext cx="3625423" cy="1513614"/>
          </a:xfrm>
          <a:prstGeom prst="rect">
            <a:avLst/>
          </a:prstGeom>
          <a:noFill/>
          <a:ln>
            <a:solidFill>
              <a:schemeClr val="accent1"/>
            </a:solidFill>
          </a:ln>
        </p:spPr>
      </p:pic>
    </p:spTree>
    <p:extLst>
      <p:ext uri="{BB962C8B-B14F-4D97-AF65-F5344CB8AC3E}">
        <p14:creationId xmlns:p14="http://schemas.microsoft.com/office/powerpoint/2010/main" val="2194018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xfrm>
            <a:off x="2380061" y="803565"/>
            <a:ext cx="7429499" cy="831166"/>
          </a:xfrm>
        </p:spPr>
        <p:txBody>
          <a:bodyPr>
            <a:normAutofit/>
          </a:bodyPr>
          <a:lstStyle/>
          <a:p>
            <a:pPr algn="ctr"/>
            <a:r>
              <a:rPr lang="en-US" sz="2700" b="1">
                <a:solidFill>
                  <a:srgbClr val="00B0F0"/>
                </a:solidFill>
                <a:latin typeface="Calibri" charset="0"/>
              </a:rPr>
              <a:t>Acknowledgement of country</a:t>
            </a:r>
            <a:endParaRPr lang="en-AU" b="1">
              <a:solidFill>
                <a:srgbClr val="00B0F0"/>
              </a:solidFill>
              <a:latin typeface="Calibri" charset="0"/>
            </a:endParaRPr>
          </a:p>
        </p:txBody>
      </p:sp>
      <p:pic>
        <p:nvPicPr>
          <p:cNvPr id="4" name="Content Placeholder 3" descr="An image of an artwork by Peter Waples-Crowe. The image has the naked torso of two people with birds and the rainbow behind them">
            <a:extLst>
              <a:ext uri="{FF2B5EF4-FFF2-40B4-BE49-F238E27FC236}">
                <a16:creationId xmlns:a16="http://schemas.microsoft.com/office/drawing/2014/main" id="{69271D2A-309F-E29B-8B0D-94F9B4755868}"/>
              </a:ext>
            </a:extLst>
          </p:cNvPr>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3967263" y="1643569"/>
            <a:ext cx="4192073" cy="4087534"/>
          </a:xfrm>
          <a:ln>
            <a:solidFill>
              <a:schemeClr val="tx1"/>
            </a:solidFill>
          </a:ln>
        </p:spPr>
      </p:pic>
      <p:sp>
        <p:nvSpPr>
          <p:cNvPr id="2" name="TextBox 1">
            <a:extLst>
              <a:ext uri="{FF2B5EF4-FFF2-40B4-BE49-F238E27FC236}">
                <a16:creationId xmlns:a16="http://schemas.microsoft.com/office/drawing/2014/main" id="{611932D4-EDA3-104A-B196-26F89B2E1DEA}"/>
              </a:ext>
            </a:extLst>
          </p:cNvPr>
          <p:cNvSpPr txBox="1"/>
          <p:nvPr/>
        </p:nvSpPr>
        <p:spPr>
          <a:xfrm flipH="1">
            <a:off x="8576300" y="2893823"/>
            <a:ext cx="1552575" cy="300082"/>
          </a:xfrm>
          <a:prstGeom prst="rect">
            <a:avLst/>
          </a:prstGeom>
          <a:noFill/>
        </p:spPr>
        <p:txBody>
          <a:bodyPr wrap="square" rtlCol="0">
            <a:spAutoFit/>
          </a:bodyPr>
          <a:lstStyle/>
          <a:p>
            <a:pPr algn="ctr"/>
            <a:r>
              <a:rPr lang="en-US" sz="1350"/>
              <a:t>https://</a:t>
            </a:r>
            <a:r>
              <a:rPr lang="en-US" sz="1350" err="1"/>
              <a:t>fpdn.org.au</a:t>
            </a:r>
            <a:endParaRPr lang="en-US" sz="1350"/>
          </a:p>
        </p:txBody>
      </p:sp>
      <p:pic>
        <p:nvPicPr>
          <p:cNvPr id="6" name="Picture 5" descr="Image of the logo of First Peoples Disability Network Australia ">
            <a:extLst>
              <a:ext uri="{FF2B5EF4-FFF2-40B4-BE49-F238E27FC236}">
                <a16:creationId xmlns:a16="http://schemas.microsoft.com/office/drawing/2014/main" id="{EDE994B3-52D7-3DF7-ED81-80718092861C}"/>
              </a:ext>
            </a:extLst>
          </p:cNvPr>
          <p:cNvPicPr>
            <a:picLocks noChangeAspect="1"/>
          </p:cNvPicPr>
          <p:nvPr/>
        </p:nvPicPr>
        <p:blipFill>
          <a:blip r:embed="rId4"/>
          <a:stretch>
            <a:fillRect/>
          </a:stretch>
        </p:blipFill>
        <p:spPr>
          <a:xfrm>
            <a:off x="8349304" y="1928976"/>
            <a:ext cx="2337956" cy="952500"/>
          </a:xfrm>
          <a:prstGeom prst="rect">
            <a:avLst/>
          </a:prstGeom>
          <a:noFill/>
          <a:ln>
            <a:solidFill>
              <a:schemeClr val="tx1"/>
            </a:solidFill>
          </a:ln>
        </p:spPr>
      </p:pic>
      <p:sp>
        <p:nvSpPr>
          <p:cNvPr id="5" name="TextBox 4">
            <a:extLst>
              <a:ext uri="{FF2B5EF4-FFF2-40B4-BE49-F238E27FC236}">
                <a16:creationId xmlns:a16="http://schemas.microsoft.com/office/drawing/2014/main" id="{BAEAF994-DF68-5E6C-B807-D4F906676E45}"/>
              </a:ext>
            </a:extLst>
          </p:cNvPr>
          <p:cNvSpPr txBox="1"/>
          <p:nvPr/>
        </p:nvSpPr>
        <p:spPr>
          <a:xfrm rot="10800000" flipV="1">
            <a:off x="4157231" y="5731103"/>
            <a:ext cx="3291319" cy="507831"/>
          </a:xfrm>
          <a:prstGeom prst="rect">
            <a:avLst/>
          </a:prstGeom>
          <a:noFill/>
        </p:spPr>
        <p:txBody>
          <a:bodyPr wrap="square" rtlCol="0">
            <a:spAutoFit/>
          </a:bodyPr>
          <a:lstStyle/>
          <a:p>
            <a:pPr algn="ctr"/>
            <a:r>
              <a:rPr lang="en-AU" sz="1350" i="1" err="1"/>
              <a:t>insideOUT</a:t>
            </a:r>
            <a:r>
              <a:rPr lang="en-AU" sz="1350" i="1"/>
              <a:t> </a:t>
            </a:r>
            <a:r>
              <a:rPr lang="en-AU" sz="1350"/>
              <a:t>by </a:t>
            </a:r>
            <a:r>
              <a:rPr lang="en-AU" sz="1350" err="1"/>
              <a:t>Ngarigo</a:t>
            </a:r>
            <a:r>
              <a:rPr lang="en-AU" sz="1350"/>
              <a:t> artist Peter </a:t>
            </a:r>
            <a:r>
              <a:rPr lang="en-AU" sz="1350" err="1"/>
              <a:t>Waples</a:t>
            </a:r>
            <a:r>
              <a:rPr lang="en-AU" sz="1350"/>
              <a:t>-Crowe</a:t>
            </a:r>
            <a:endParaRPr lang="en-US" sz="1350"/>
          </a:p>
        </p:txBody>
      </p:sp>
      <p:sp>
        <p:nvSpPr>
          <p:cNvPr id="7" name="TextBox 6">
            <a:extLst>
              <a:ext uri="{FF2B5EF4-FFF2-40B4-BE49-F238E27FC236}">
                <a16:creationId xmlns:a16="http://schemas.microsoft.com/office/drawing/2014/main" id="{9DD6A9EF-2253-876E-6627-E90FE10C55CD}"/>
              </a:ext>
            </a:extLst>
          </p:cNvPr>
          <p:cNvSpPr txBox="1"/>
          <p:nvPr/>
        </p:nvSpPr>
        <p:spPr>
          <a:xfrm flipH="1">
            <a:off x="193962" y="1920480"/>
            <a:ext cx="3773301" cy="2246769"/>
          </a:xfrm>
          <a:prstGeom prst="rect">
            <a:avLst/>
          </a:prstGeom>
          <a:noFill/>
        </p:spPr>
        <p:txBody>
          <a:bodyPr wrap="square" rtlCol="0">
            <a:spAutoFit/>
          </a:bodyPr>
          <a:lstStyle/>
          <a:p>
            <a:r>
              <a:rPr lang="en-AU" sz="2000" b="1"/>
              <a:t>“I’m inside the culture because I’m Aboriginal; I’m outside because I’m gay. </a:t>
            </a:r>
          </a:p>
          <a:p>
            <a:r>
              <a:rPr lang="en-AU" sz="2000" b="1"/>
              <a:t>I’m inside gay culture because I’m gay, I’m outside because I’m Aboriginal.”</a:t>
            </a:r>
            <a:br>
              <a:rPr lang="en-AU" sz="2000"/>
            </a:br>
            <a:r>
              <a:rPr lang="en-AU" sz="2000"/>
              <a:t>-Peter </a:t>
            </a:r>
            <a:r>
              <a:rPr lang="en-AU" sz="2000" err="1"/>
              <a:t>Waples</a:t>
            </a:r>
            <a:r>
              <a:rPr lang="en-AU" sz="2000"/>
              <a:t>-Crowe</a:t>
            </a:r>
          </a:p>
        </p:txBody>
      </p:sp>
    </p:spTree>
    <p:extLst>
      <p:ext uri="{BB962C8B-B14F-4D97-AF65-F5344CB8AC3E}">
        <p14:creationId xmlns:p14="http://schemas.microsoft.com/office/powerpoint/2010/main" val="393625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 calcmode="lin" valueType="num">
                                      <p:cBhvr additive="base">
                                        <p:cTn id="2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Jax and friends">
            <a:extLst>
              <a:ext uri="{FF2B5EF4-FFF2-40B4-BE49-F238E27FC236}">
                <a16:creationId xmlns:a16="http://schemas.microsoft.com/office/drawing/2014/main" id="{7ED3D34C-8EFA-E438-7E11-0726BE54CA5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6576" y="1560513"/>
            <a:ext cx="3346970" cy="2498869"/>
          </a:xfrm>
          <a:prstGeom prst="rect">
            <a:avLst/>
          </a:prstGeom>
        </p:spPr>
      </p:pic>
      <p:pic>
        <p:nvPicPr>
          <p:cNvPr id="19" name="Picture 18" descr="Jax, seated in their manual wheelchair wearing rainbow jumper and speaking into a mic">
            <a:extLst>
              <a:ext uri="{FF2B5EF4-FFF2-40B4-BE49-F238E27FC236}">
                <a16:creationId xmlns:a16="http://schemas.microsoft.com/office/drawing/2014/main" id="{45A37DCE-7A8C-6009-F023-6C04B8BFE5B0}"/>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t="18286" r="17792" b="13334"/>
          <a:stretch/>
        </p:blipFill>
        <p:spPr>
          <a:xfrm>
            <a:off x="4549903" y="1560513"/>
            <a:ext cx="2476500" cy="4191000"/>
          </a:xfrm>
          <a:prstGeom prst="rect">
            <a:avLst/>
          </a:prstGeom>
        </p:spPr>
      </p:pic>
      <p:pic>
        <p:nvPicPr>
          <p:cNvPr id="24" name="Content Placeholder 23" descr="Jax and their child on Jax's powerchair ">
            <a:extLst>
              <a:ext uri="{FF2B5EF4-FFF2-40B4-BE49-F238E27FC236}">
                <a16:creationId xmlns:a16="http://schemas.microsoft.com/office/drawing/2014/main" id="{69ADC44E-80F8-29FA-662C-16E027EF7352}"/>
              </a:ext>
            </a:extLst>
          </p:cNvPr>
          <p:cNvPicPr>
            <a:picLocks noGrp="1" noChangeAspect="1"/>
          </p:cNvPicPr>
          <p:nvPr>
            <p:ph idx="1"/>
          </p:nvPr>
        </p:nvPicPr>
        <p:blipFill rotWithShape="1">
          <a:blip r:embed="rId5"/>
          <a:srcRect r="7023" b="12465"/>
          <a:stretch/>
        </p:blipFill>
        <p:spPr>
          <a:xfrm>
            <a:off x="7692762" y="1417638"/>
            <a:ext cx="2733675" cy="1887538"/>
          </a:xfrm>
          <a:prstGeom prst="rect">
            <a:avLst/>
          </a:prstGeom>
          <a:scene3d>
            <a:camera prst="orthographicFront">
              <a:rot lat="0" lon="0" rev="16200000"/>
            </a:camera>
            <a:lightRig rig="threePt" dir="t"/>
          </a:scene3d>
        </p:spPr>
      </p:pic>
      <p:pic>
        <p:nvPicPr>
          <p:cNvPr id="17" name="Picture 16" descr="Jax and their partner Anne smiling at camera">
            <a:extLst>
              <a:ext uri="{FF2B5EF4-FFF2-40B4-BE49-F238E27FC236}">
                <a16:creationId xmlns:a16="http://schemas.microsoft.com/office/drawing/2014/main" id="{A85D268D-FBF3-2387-6772-67DC9E96A95C}"/>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rot="10800000">
            <a:off x="7692761" y="3956628"/>
            <a:ext cx="2733675" cy="2228850"/>
          </a:xfrm>
          <a:prstGeom prst="rect">
            <a:avLst/>
          </a:prstGeom>
        </p:spPr>
      </p:pic>
      <p:sp>
        <p:nvSpPr>
          <p:cNvPr id="2" name="Title 1">
            <a:extLst>
              <a:ext uri="{FF2B5EF4-FFF2-40B4-BE49-F238E27FC236}">
                <a16:creationId xmlns:a16="http://schemas.microsoft.com/office/drawing/2014/main" id="{9EC09F1B-BA95-B945-BF45-E4C312F98DBE}"/>
              </a:ext>
            </a:extLst>
          </p:cNvPr>
          <p:cNvSpPr>
            <a:spLocks noGrp="1"/>
          </p:cNvSpPr>
          <p:nvPr>
            <p:ph type="title"/>
          </p:nvPr>
        </p:nvSpPr>
        <p:spPr>
          <a:xfrm>
            <a:off x="609600" y="274638"/>
            <a:ext cx="10972800" cy="1143000"/>
          </a:xfrm>
        </p:spPr>
        <p:txBody>
          <a:bodyPr anchor="ctr">
            <a:normAutofit/>
          </a:bodyPr>
          <a:lstStyle/>
          <a:p>
            <a:r>
              <a:rPr lang="en-US"/>
              <a:t>Who am I?</a:t>
            </a:r>
          </a:p>
        </p:txBody>
      </p:sp>
    </p:spTree>
    <p:extLst>
      <p:ext uri="{BB962C8B-B14F-4D97-AF65-F5344CB8AC3E}">
        <p14:creationId xmlns:p14="http://schemas.microsoft.com/office/powerpoint/2010/main" val="1931944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9" name="Title 1">
            <a:extLst>
              <a:ext uri="{FF2B5EF4-FFF2-40B4-BE49-F238E27FC236}">
                <a16:creationId xmlns:a16="http://schemas.microsoft.com/office/drawing/2014/main" id="{11909CCA-9C0F-1085-3B16-906DD105528E}"/>
              </a:ext>
            </a:extLst>
          </p:cNvPr>
          <p:cNvSpPr>
            <a:spLocks noGrp="1"/>
          </p:cNvSpPr>
          <p:nvPr>
            <p:ph type="title"/>
          </p:nvPr>
        </p:nvSpPr>
        <p:spPr>
          <a:xfrm>
            <a:off x="609600" y="274638"/>
            <a:ext cx="10972800" cy="1143000"/>
          </a:xfrm>
        </p:spPr>
        <p:txBody>
          <a:bodyPr/>
          <a:lstStyle/>
          <a:p>
            <a:r>
              <a:rPr lang="en-US">
                <a:solidFill>
                  <a:schemeClr val="bg1"/>
                </a:solidFill>
                <a:cs typeface="Calibri"/>
              </a:rPr>
              <a:t>Childhood</a:t>
            </a:r>
            <a:endParaRPr lang="en-US">
              <a:solidFill>
                <a:schemeClr val="bg1"/>
              </a:solidFill>
            </a:endParaRPr>
          </a:p>
        </p:txBody>
      </p:sp>
      <p:sp>
        <p:nvSpPr>
          <p:cNvPr id="18433" name="TextBox 1">
            <a:extLst>
              <a:ext uri="{FF2B5EF4-FFF2-40B4-BE49-F238E27FC236}">
                <a16:creationId xmlns:a16="http://schemas.microsoft.com/office/drawing/2014/main" id="{3C25088E-30F6-1644-96C1-B433EEC93916}"/>
              </a:ext>
            </a:extLst>
          </p:cNvPr>
          <p:cNvSpPr txBox="1">
            <a:spLocks noChangeArrowheads="1"/>
          </p:cNvSpPr>
          <p:nvPr/>
        </p:nvSpPr>
        <p:spPr bwMode="auto">
          <a:xfrm>
            <a:off x="6197600" y="1600203"/>
            <a:ext cx="5384800" cy="45259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914377">
              <a:lnSpc>
                <a:spcPct val="90000"/>
              </a:lnSpc>
              <a:buFont typeface="Arial" pitchFamily="34" charset="0"/>
              <a:buNone/>
            </a:pPr>
            <a:endParaRPr lang="en-AU" altLang="en-US" sz="2800">
              <a:latin typeface="+mn-lt"/>
              <a:ea typeface="+mn-ea"/>
            </a:endParaRPr>
          </a:p>
          <a:p>
            <a:pPr defTabSz="914377">
              <a:lnSpc>
                <a:spcPct val="90000"/>
              </a:lnSpc>
              <a:buFont typeface="Arial" pitchFamily="34" charset="0"/>
              <a:buNone/>
            </a:pPr>
            <a:r>
              <a:rPr lang="en-AU" altLang="en-US" sz="2800">
                <a:latin typeface="+mn-lt"/>
                <a:ea typeface="+mn-ea"/>
              </a:rPr>
              <a:t>A childhood spent in the pursuit of an unattainable ‘normal’ body-at what cost? </a:t>
            </a:r>
          </a:p>
          <a:p>
            <a:pPr defTabSz="914377">
              <a:lnSpc>
                <a:spcPct val="90000"/>
              </a:lnSpc>
              <a:buFont typeface="Arial" pitchFamily="34" charset="0"/>
              <a:buNone/>
            </a:pPr>
            <a:endParaRPr lang="en-AU" altLang="en-US" sz="2800">
              <a:latin typeface="+mn-lt"/>
              <a:ea typeface="+mn-ea"/>
            </a:endParaRPr>
          </a:p>
          <a:p>
            <a:pPr defTabSz="914377">
              <a:lnSpc>
                <a:spcPct val="90000"/>
              </a:lnSpc>
              <a:buFont typeface="Arial" pitchFamily="34" charset="0"/>
              <a:buNone/>
            </a:pPr>
            <a:endParaRPr lang="en-US" altLang="en-US" sz="2800">
              <a:latin typeface="+mn-lt"/>
              <a:ea typeface="+mn-ea"/>
            </a:endParaRPr>
          </a:p>
          <a:p>
            <a:pPr defTabSz="914377">
              <a:lnSpc>
                <a:spcPct val="90000"/>
              </a:lnSpc>
              <a:buFont typeface="Arial" pitchFamily="34" charset="0"/>
              <a:buNone/>
            </a:pPr>
            <a:r>
              <a:rPr lang="en-US" altLang="en-US" sz="2800">
                <a:latin typeface="+mn-lt"/>
                <a:ea typeface="+mn-ea"/>
              </a:rPr>
              <a:t>The power and influence of the medical model of disability in disabled peoples’ lives and histories</a:t>
            </a:r>
          </a:p>
        </p:txBody>
      </p:sp>
      <p:pic>
        <p:nvPicPr>
          <p:cNvPr id="2" name="Picture 4" descr="Jax- 5 years old, standing on their sticks smiling at camera ">
            <a:extLst>
              <a:ext uri="{FF2B5EF4-FFF2-40B4-BE49-F238E27FC236}">
                <a16:creationId xmlns:a16="http://schemas.microsoft.com/office/drawing/2014/main" id="{3D666896-39B1-11BB-265A-D260436BB936}"/>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61721" y="1456967"/>
            <a:ext cx="3240087" cy="4965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731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981200" y="255964"/>
            <a:ext cx="8229600" cy="1143000"/>
          </a:xfrm>
        </p:spPr>
        <p:txBody>
          <a:bodyPr>
            <a:normAutofit fontScale="90000"/>
          </a:bodyPr>
          <a:lstStyle/>
          <a:p>
            <a:br>
              <a:rPr lang="en-AU">
                <a:latin typeface="Calibri" charset="0"/>
              </a:rPr>
            </a:br>
            <a:endParaRPr lang="en-US">
              <a:latin typeface="Calibri" charset="0"/>
            </a:endParaRPr>
          </a:p>
        </p:txBody>
      </p:sp>
      <p:sp>
        <p:nvSpPr>
          <p:cNvPr id="3" name="TextBox 2" descr="A photo US disability rights protest in the 1980's. A group of people including those in wheelchairs and people who are short statured gather under a banner which reads 'injustice anywhere is a threat to justice everywhere'-Martin Luther King"/>
          <p:cNvSpPr txBox="1"/>
          <p:nvPr/>
        </p:nvSpPr>
        <p:spPr>
          <a:xfrm>
            <a:off x="2289175" y="5052503"/>
            <a:ext cx="7737380" cy="1785104"/>
          </a:xfrm>
          <a:prstGeom prst="rect">
            <a:avLst/>
          </a:prstGeom>
          <a:noFill/>
        </p:spPr>
        <p:txBody>
          <a:bodyPr wrap="square" rtlCol="0">
            <a:spAutoFit/>
          </a:bodyPr>
          <a:lstStyle/>
          <a:p>
            <a:pPr algn="ctr"/>
            <a:endParaRPr lang="en-US" sz="2400"/>
          </a:p>
          <a:p>
            <a:pPr algn="ctr"/>
            <a:endParaRPr lang="en-US" sz="2400"/>
          </a:p>
          <a:p>
            <a:pPr algn="ctr"/>
            <a:r>
              <a:rPr lang="en-US" sz="2400"/>
              <a:t>Disabled people are not wrong for the world we live in; the world is simply not </a:t>
            </a:r>
            <a:r>
              <a:rPr lang="en-US" sz="2400" b="1" i="1" u="sng"/>
              <a:t>yet</a:t>
            </a:r>
            <a:r>
              <a:rPr lang="en-US" sz="2400" b="1"/>
              <a:t> </a:t>
            </a:r>
            <a:r>
              <a:rPr lang="en-US" sz="2400"/>
              <a:t>right for us! </a:t>
            </a:r>
          </a:p>
          <a:p>
            <a:pPr algn="ctr"/>
            <a:r>
              <a:rPr lang="en-US" sz="1400"/>
              <a:t>-Stella Young</a:t>
            </a:r>
          </a:p>
        </p:txBody>
      </p:sp>
      <p:pic>
        <p:nvPicPr>
          <p:cNvPr id="9" name="Content Placeholder 8" descr="A group of people sitting in wheelchairs holding a banner&#10;&#10;Description automatically generated with low confidence">
            <a:extLst>
              <a:ext uri="{FF2B5EF4-FFF2-40B4-BE49-F238E27FC236}">
                <a16:creationId xmlns:a16="http://schemas.microsoft.com/office/drawing/2014/main" id="{F244A934-46B7-4207-3EB4-4ACDBB647905}"/>
              </a:ext>
            </a:extLst>
          </p:cNvPr>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2724150" y="977834"/>
            <a:ext cx="6743700" cy="4495800"/>
          </a:xfrm>
        </p:spPr>
      </p:pic>
      <p:pic>
        <p:nvPicPr>
          <p:cNvPr id="11" name="Picture 10" descr="Image 1. A photo US disability rights protest in the 1980's. A group of people including those in wheelchairs and people who are short statured gather under a banner which reads 'injustice anywhere is a threat to justice everywhere'-Martin Luther King&#10;&#10;Image 2. A group of people holding signs, Jax is in the front. At a defend our NDIS rally in March 2022, Melbourne. ">
            <a:extLst>
              <a:ext uri="{FF2B5EF4-FFF2-40B4-BE49-F238E27FC236}">
                <a16:creationId xmlns:a16="http://schemas.microsoft.com/office/drawing/2014/main" id="{F6F85C70-F4C0-BA88-6A60-AD149DDCDB37}"/>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l="-5089" t="4496" r="3649" b="-4496"/>
          <a:stretch/>
        </p:blipFill>
        <p:spPr>
          <a:xfrm>
            <a:off x="1865327" y="977834"/>
            <a:ext cx="8161228" cy="4521134"/>
          </a:xfrm>
          <a:prstGeom prst="rect">
            <a:avLst/>
          </a:prstGeom>
        </p:spPr>
      </p:pic>
    </p:spTree>
    <p:extLst>
      <p:ext uri="{BB962C8B-B14F-4D97-AF65-F5344CB8AC3E}">
        <p14:creationId xmlns:p14="http://schemas.microsoft.com/office/powerpoint/2010/main" val="154722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BCD1245-42BA-E0BC-364A-54E6F82D5F89}"/>
              </a:ext>
            </a:extLst>
          </p:cNvPr>
          <p:cNvSpPr>
            <a:spLocks noGrp="1"/>
          </p:cNvSpPr>
          <p:nvPr>
            <p:ph type="title"/>
          </p:nvPr>
        </p:nvSpPr>
        <p:spPr>
          <a:xfrm>
            <a:off x="609600" y="274638"/>
            <a:ext cx="10972800" cy="1143000"/>
          </a:xfrm>
        </p:spPr>
        <p:txBody>
          <a:bodyPr/>
          <a:lstStyle/>
          <a:p>
            <a:r>
              <a:rPr lang="en-US">
                <a:solidFill>
                  <a:schemeClr val="bg1"/>
                </a:solidFill>
                <a:ea typeface="+mj-lt"/>
                <a:cs typeface="+mj-lt"/>
              </a:rPr>
              <a:t>Artist and activist-</a:t>
            </a:r>
            <a:r>
              <a:rPr lang="en-AU">
                <a:solidFill>
                  <a:schemeClr val="bg1"/>
                </a:solidFill>
                <a:ea typeface="+mj-lt"/>
                <a:cs typeface="+mj-lt"/>
              </a:rPr>
              <a:t>Liz Crow</a:t>
            </a:r>
            <a:endParaRPr lang="en-US">
              <a:solidFill>
                <a:schemeClr val="bg1"/>
              </a:solidFill>
            </a:endParaRPr>
          </a:p>
        </p:txBody>
      </p:sp>
      <p:sp>
        <p:nvSpPr>
          <p:cNvPr id="3" name="Content Placeholder 2">
            <a:extLst>
              <a:ext uri="{FF2B5EF4-FFF2-40B4-BE49-F238E27FC236}">
                <a16:creationId xmlns:a16="http://schemas.microsoft.com/office/drawing/2014/main" id="{616405CC-E24E-754A-969B-9952C0927EBC}"/>
              </a:ext>
            </a:extLst>
          </p:cNvPr>
          <p:cNvSpPr>
            <a:spLocks noGrp="1"/>
          </p:cNvSpPr>
          <p:nvPr>
            <p:ph sz="half" idx="1"/>
          </p:nvPr>
        </p:nvSpPr>
        <p:spPr>
          <a:xfrm>
            <a:off x="609600" y="1600203"/>
            <a:ext cx="5384800" cy="4525963"/>
          </a:xfrm>
        </p:spPr>
        <p:txBody>
          <a:bodyPr>
            <a:normAutofit/>
          </a:bodyPr>
          <a:lstStyle/>
          <a:p>
            <a:pPr marL="0" indent="0">
              <a:lnSpc>
                <a:spcPct val="90000"/>
              </a:lnSpc>
              <a:buNone/>
            </a:pPr>
            <a:endParaRPr lang="en-US" sz="1800"/>
          </a:p>
          <a:p>
            <a:pPr marL="0" indent="0">
              <a:lnSpc>
                <a:spcPct val="90000"/>
              </a:lnSpc>
              <a:buNone/>
            </a:pPr>
            <a:r>
              <a:rPr lang="en-US" sz="1800"/>
              <a:t>‘For years now this social model of disability has enabled me to confront, survive and even surmount countless situations of exclusion and discrimination…</a:t>
            </a:r>
          </a:p>
          <a:p>
            <a:pPr marL="0" indent="0">
              <a:lnSpc>
                <a:spcPct val="90000"/>
              </a:lnSpc>
              <a:buNone/>
            </a:pPr>
            <a:endParaRPr lang="en-US" sz="1800"/>
          </a:p>
          <a:p>
            <a:pPr marL="0" indent="0">
              <a:lnSpc>
                <a:spcPct val="90000"/>
              </a:lnSpc>
              <a:buNone/>
            </a:pPr>
            <a:r>
              <a:rPr lang="en-US" sz="1800"/>
              <a:t>It has enabled a vision of ourselves free from the constraints of disability oppression and provided a direction for our commitment to social change. </a:t>
            </a:r>
          </a:p>
          <a:p>
            <a:pPr marL="0" indent="0">
              <a:lnSpc>
                <a:spcPct val="90000"/>
              </a:lnSpc>
              <a:buNone/>
            </a:pPr>
            <a:endParaRPr lang="en-US" sz="1800"/>
          </a:p>
          <a:p>
            <a:pPr marL="0" indent="0">
              <a:lnSpc>
                <a:spcPct val="90000"/>
              </a:lnSpc>
              <a:buNone/>
            </a:pPr>
            <a:r>
              <a:rPr lang="en-US" sz="1800"/>
              <a:t>It has played a central role in promoting disabled peoples’ individual self-worth, collective identity and political </a:t>
            </a:r>
            <a:r>
              <a:rPr lang="en-US" sz="1800" err="1"/>
              <a:t>organisation</a:t>
            </a:r>
            <a:r>
              <a:rPr lang="en-US" sz="1800"/>
              <a:t>. I don’t think it is an exaggeration to say that the social model has saved lives.’</a:t>
            </a:r>
          </a:p>
          <a:p>
            <a:pPr marL="0" indent="0" algn="ctr">
              <a:lnSpc>
                <a:spcPct val="90000"/>
              </a:lnSpc>
              <a:buNone/>
            </a:pPr>
            <a:endParaRPr lang="en-US" sz="1800"/>
          </a:p>
          <a:p>
            <a:pPr marL="0" indent="0" algn="ctr">
              <a:lnSpc>
                <a:spcPct val="90000"/>
              </a:lnSpc>
              <a:buNone/>
            </a:pPr>
            <a:r>
              <a:rPr lang="en-US" sz="1800"/>
              <a:t>Artist and activist-</a:t>
            </a:r>
            <a:r>
              <a:rPr lang="en-AU" sz="1800"/>
              <a:t>Liz Crow</a:t>
            </a:r>
          </a:p>
        </p:txBody>
      </p:sp>
      <p:pic>
        <p:nvPicPr>
          <p:cNvPr id="4" name="Picture 3" descr="Black and white Image of Artist and activist Liz Crow in her wheelchair wearing a disability pride shirt ">
            <a:extLst>
              <a:ext uri="{FF2B5EF4-FFF2-40B4-BE49-F238E27FC236}">
                <a16:creationId xmlns:a16="http://schemas.microsoft.com/office/drawing/2014/main" id="{B74E47AF-515D-EEAB-4EAD-AFDE5C05A60E}"/>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548" r="10518"/>
          <a:stretch/>
        </p:blipFill>
        <p:spPr>
          <a:xfrm>
            <a:off x="6197600" y="1600203"/>
            <a:ext cx="5384800" cy="4525963"/>
          </a:xfrm>
          <a:prstGeom prst="rect">
            <a:avLst/>
          </a:prstGeom>
          <a:noFill/>
        </p:spPr>
      </p:pic>
    </p:spTree>
    <p:extLst>
      <p:ext uri="{BB962C8B-B14F-4D97-AF65-F5344CB8AC3E}">
        <p14:creationId xmlns:p14="http://schemas.microsoft.com/office/powerpoint/2010/main" val="2432782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descr="Image of Jax and Anne kissing on a crowded street. Anne is sitting on Jax's lap and kissing them"/>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76476" y="346034"/>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01B487E6-C7D3-6E33-3841-6B300794DB61}"/>
              </a:ext>
            </a:extLst>
          </p:cNvPr>
          <p:cNvSpPr>
            <a:spLocks noGrp="1"/>
          </p:cNvSpPr>
          <p:nvPr>
            <p:ph type="title"/>
          </p:nvPr>
        </p:nvSpPr>
        <p:spPr>
          <a:xfrm>
            <a:off x="854989" y="274638"/>
            <a:ext cx="10727411" cy="393916"/>
          </a:xfrm>
        </p:spPr>
        <p:txBody>
          <a:bodyPr>
            <a:normAutofit/>
          </a:bodyPr>
          <a:lstStyle/>
          <a:p>
            <a:r>
              <a:rPr lang="en-GB" sz="1050">
                <a:solidFill>
                  <a:schemeClr val="bg1"/>
                </a:solidFill>
                <a:ea typeface="+mj-lt"/>
                <a:cs typeface="+mj-lt"/>
              </a:rPr>
              <a:t>Jax and Anne</a:t>
            </a:r>
            <a:endParaRPr lang="en-US" sz="1050">
              <a:solidFill>
                <a:schemeClr val="bg1"/>
              </a:solidFill>
            </a:endParaRPr>
          </a:p>
        </p:txBody>
      </p:sp>
    </p:spTree>
    <p:extLst>
      <p:ext uri="{BB962C8B-B14F-4D97-AF65-F5344CB8AC3E}">
        <p14:creationId xmlns:p14="http://schemas.microsoft.com/office/powerpoint/2010/main" val="662174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21025"/>
            <a:ext cx="8229600" cy="6005139"/>
          </a:xfrm>
        </p:spPr>
        <p:txBody>
          <a:bodyPr>
            <a:normAutofit lnSpcReduction="10000"/>
          </a:bodyPr>
          <a:lstStyle/>
          <a:p>
            <a:pPr algn="ctr"/>
            <a:endParaRPr lang="en-US"/>
          </a:p>
          <a:p>
            <a:pPr marL="0" indent="0" algn="ctr">
              <a:buNone/>
            </a:pPr>
            <a:endParaRPr lang="en-US" sz="2000"/>
          </a:p>
          <a:p>
            <a:pPr marL="0" indent="0" algn="ctr">
              <a:buNone/>
            </a:pPr>
            <a:endParaRPr lang="en-AU" sz="3000"/>
          </a:p>
          <a:p>
            <a:pPr marL="0" indent="0" algn="ctr">
              <a:buNone/>
            </a:pPr>
            <a:r>
              <a:rPr lang="en-AU" sz="3000"/>
              <a:t>‘Sexuality is often the source of our deepest oppression; it is also often the source of our deepest pain.</a:t>
            </a:r>
          </a:p>
          <a:p>
            <a:pPr marL="0" indent="0" algn="ctr">
              <a:buNone/>
            </a:pPr>
            <a:r>
              <a:rPr lang="en-AU" sz="3000"/>
              <a:t> It’s easier for us to talk about— and formulate strategies for changing discrimination in employment, education, and housing than to talk about our exclusion from sexuality and reproduction.’ </a:t>
            </a:r>
          </a:p>
          <a:p>
            <a:pPr marL="0" indent="0" algn="ctr">
              <a:buNone/>
            </a:pPr>
            <a:endParaRPr lang="en-AU"/>
          </a:p>
          <a:p>
            <a:pPr marL="0" indent="0" algn="ctr">
              <a:buNone/>
            </a:pPr>
            <a:r>
              <a:rPr lang="en-AU" sz="1800"/>
              <a:t>Writer and educator -Anne Finger</a:t>
            </a:r>
          </a:p>
          <a:p>
            <a:pPr marL="0" indent="0" algn="ctr">
              <a:buNone/>
            </a:pPr>
            <a:endParaRPr lang="en-US" sz="2000"/>
          </a:p>
          <a:p>
            <a:pPr marL="0" indent="0" algn="ctr">
              <a:buNone/>
            </a:pPr>
            <a:endParaRPr lang="en-US" sz="1400"/>
          </a:p>
          <a:p>
            <a:pPr marL="0" indent="0" algn="ctr">
              <a:buNone/>
            </a:pPr>
            <a:endParaRPr lang="en-US" altLang="en-US" sz="1600">
              <a:ea typeface="ＭＳ Ｐゴシック" charset="-128"/>
            </a:endParaRPr>
          </a:p>
          <a:p>
            <a:pPr marL="0" indent="0" algn="ctr">
              <a:buNone/>
            </a:pPr>
            <a:endParaRPr lang="en-US"/>
          </a:p>
        </p:txBody>
      </p:sp>
    </p:spTree>
    <p:extLst>
      <p:ext uri="{BB962C8B-B14F-4D97-AF65-F5344CB8AC3E}">
        <p14:creationId xmlns:p14="http://schemas.microsoft.com/office/powerpoint/2010/main" val="2868100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normAutofit/>
          </a:bodyPr>
          <a:lstStyle/>
          <a:p>
            <a:r>
              <a:rPr lang="en-AU" altLang="en-US">
                <a:ea typeface="ＭＳ Ｐゴシック" charset="-128"/>
              </a:rPr>
              <a:t>Reproductive rights </a:t>
            </a:r>
          </a:p>
        </p:txBody>
      </p:sp>
      <p:pic>
        <p:nvPicPr>
          <p:cNvPr id="4" name="Picture 3" descr="image of a giant marble statue of Alison Lapper Pregnant Tafalgar Square. "/>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79917" y="1417639"/>
            <a:ext cx="7053943" cy="4702628"/>
          </a:xfrm>
          <a:prstGeom prst="rect">
            <a:avLst/>
          </a:prstGeom>
        </p:spPr>
      </p:pic>
      <p:sp>
        <p:nvSpPr>
          <p:cNvPr id="5" name="Rectangle 4"/>
          <p:cNvSpPr/>
          <p:nvPr/>
        </p:nvSpPr>
        <p:spPr>
          <a:xfrm rot="10800000" flipV="1">
            <a:off x="2697706" y="5783490"/>
            <a:ext cx="7053940" cy="1200329"/>
          </a:xfrm>
          <a:prstGeom prst="rect">
            <a:avLst/>
          </a:prstGeom>
        </p:spPr>
        <p:txBody>
          <a:bodyPr wrap="square">
            <a:spAutoFit/>
          </a:bodyPr>
          <a:lstStyle/>
          <a:p>
            <a:endParaRPr lang="en-US"/>
          </a:p>
          <a:p>
            <a:endParaRPr lang="en-US"/>
          </a:p>
          <a:p>
            <a:pPr algn="ctr"/>
            <a:r>
              <a:rPr lang="en-AU"/>
              <a:t>Alison Lapper Pregnant 2005, </a:t>
            </a:r>
            <a:r>
              <a:rPr lang="en-US"/>
              <a:t>Trafalgar Square by Marc Quinn</a:t>
            </a:r>
          </a:p>
          <a:p>
            <a:r>
              <a:rPr lang="en-US"/>
              <a:t>	</a:t>
            </a:r>
          </a:p>
        </p:txBody>
      </p:sp>
    </p:spTree>
    <p:extLst>
      <p:ext uri="{BB962C8B-B14F-4D97-AF65-F5344CB8AC3E}">
        <p14:creationId xmlns:p14="http://schemas.microsoft.com/office/powerpoint/2010/main" val="688886155"/>
      </p:ext>
    </p:extLst>
  </p:cSld>
  <p:clrMapOvr>
    <a:masterClrMapping/>
  </p:clrMapOvr>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6766DE7D4B1242B60D5F644306D5FE" ma:contentTypeVersion="16" ma:contentTypeDescription="Create a new document." ma:contentTypeScope="" ma:versionID="99039afbebb8ec00037e00c60020e29e">
  <xsd:schema xmlns:xsd="http://www.w3.org/2001/XMLSchema" xmlns:xs="http://www.w3.org/2001/XMLSchema" xmlns:p="http://schemas.microsoft.com/office/2006/metadata/properties" xmlns:ns2="2617389f-58e4-49c5-9807-a75b64a65690" xmlns:ns3="4fbe84ba-42ff-48fc-84b2-90bec8d5fc41" xmlns:ns4="2d221494-178b-4357-bea6-3a87c5967eb4" targetNamespace="http://schemas.microsoft.com/office/2006/metadata/properties" ma:root="true" ma:fieldsID="949e9826644bee0e6eb35f9bc404b8fa" ns2:_="" ns3:_="" ns4:_="">
    <xsd:import namespace="2617389f-58e4-49c5-9807-a75b64a65690"/>
    <xsd:import namespace="4fbe84ba-42ff-48fc-84b2-90bec8d5fc41"/>
    <xsd:import namespace="2d221494-178b-4357-bea6-3a87c5967eb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LengthInSeconds" minOccurs="0"/>
                <xsd:element ref="ns2:MediaServiceLocation" minOccurs="0"/>
                <xsd:element ref="ns3:SharedWithUsers" minOccurs="0"/>
                <xsd:element ref="ns3:SharedWithDetail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17389f-58e4-49c5-9807-a75b64a656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be76f96-e7f0-4e7c-b4d8-bf0f4c547e1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fbe84ba-42ff-48fc-84b2-90bec8d5fc41"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d221494-178b-4357-bea6-3a87c5967eb4"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6749e8a7-8d61-44ed-9808-8b61a4cad994}" ma:internalName="TaxCatchAll" ma:showField="CatchAllData" ma:web="4fbe84ba-42ff-48fc-84b2-90bec8d5fc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617389f-58e4-49c5-9807-a75b64a65690">
      <Terms xmlns="http://schemas.microsoft.com/office/infopath/2007/PartnerControls"/>
    </lcf76f155ced4ddcb4097134ff3c332f>
    <TaxCatchAll xmlns="2d221494-178b-4357-bea6-3a87c5967eb4" xsi:nil="true"/>
  </documentManagement>
</p:properties>
</file>

<file path=customXml/itemProps1.xml><?xml version="1.0" encoding="utf-8"?>
<ds:datastoreItem xmlns:ds="http://schemas.openxmlformats.org/officeDocument/2006/customXml" ds:itemID="{D6BDC7C1-7BA1-4DF0-864B-343D67CEDB10}">
  <ds:schemaRefs>
    <ds:schemaRef ds:uri="2617389f-58e4-49c5-9807-a75b64a65690"/>
    <ds:schemaRef ds:uri="2d221494-178b-4357-bea6-3a87c5967eb4"/>
    <ds:schemaRef ds:uri="4fbe84ba-42ff-48fc-84b2-90bec8d5fc4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965D6E3-621C-440D-A3E6-F2F127EF882A}">
  <ds:schemaRefs>
    <ds:schemaRef ds:uri="http://schemas.microsoft.com/sharepoint/v3/contenttype/forms"/>
  </ds:schemaRefs>
</ds:datastoreItem>
</file>

<file path=customXml/itemProps3.xml><?xml version="1.0" encoding="utf-8"?>
<ds:datastoreItem xmlns:ds="http://schemas.openxmlformats.org/officeDocument/2006/customXml" ds:itemID="{B7EC2A55-9AEB-41DC-8D6B-3196EACAF048}">
  <ds:schemaRefs>
    <ds:schemaRef ds:uri="2617389f-58e4-49c5-9807-a75b64a65690"/>
    <ds:schemaRef ds:uri="http://www.w3.org/XML/1998/namespace"/>
    <ds:schemaRef ds:uri="http://schemas.microsoft.com/office/2006/metadata/properties"/>
    <ds:schemaRef ds:uri="http://purl.org/dc/elements/1.1/"/>
    <ds:schemaRef ds:uri="http://schemas.microsoft.com/office/infopath/2007/PartnerControls"/>
    <ds:schemaRef ds:uri="http://purl.org/dc/dcmitype/"/>
    <ds:schemaRef ds:uri="http://schemas.microsoft.com/office/2006/documentManagement/types"/>
    <ds:schemaRef ds:uri="http://purl.org/dc/terms/"/>
    <ds:schemaRef ds:uri="http://schemas.openxmlformats.org/package/2006/metadata/core-properties"/>
    <ds:schemaRef ds:uri="2d221494-178b-4357-bea6-3a87c5967eb4"/>
    <ds:schemaRef ds:uri="4fbe84ba-42ff-48fc-84b2-90bec8d5fc41"/>
  </ds:schemaRefs>
</ds:datastoreItem>
</file>

<file path=docProps/app.xml><?xml version="1.0" encoding="utf-8"?>
<Properties xmlns="http://schemas.openxmlformats.org/officeDocument/2006/extended-properties" xmlns:vt="http://schemas.openxmlformats.org/officeDocument/2006/docPropsVTypes">
  <Template/>
  <TotalTime>0</TotalTime>
  <Words>5302</Words>
  <Application>Microsoft Office PowerPoint</Application>
  <PresentationFormat>Widescreen</PresentationFormat>
  <Paragraphs>361</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Lato</vt:lpstr>
      <vt:lpstr>Times New Roman</vt:lpstr>
      <vt:lpstr> Black </vt:lpstr>
      <vt:lpstr>    Affirming LGBTIQA+ people with disability   </vt:lpstr>
      <vt:lpstr>Acknowledgement of country</vt:lpstr>
      <vt:lpstr>Who am I?</vt:lpstr>
      <vt:lpstr>Childhood</vt:lpstr>
      <vt:lpstr> </vt:lpstr>
      <vt:lpstr>Artist and activist-Liz Crow</vt:lpstr>
      <vt:lpstr>Jax and Anne</vt:lpstr>
      <vt:lpstr>PowerPoint Presentation</vt:lpstr>
      <vt:lpstr>Reproductive rights </vt:lpstr>
      <vt:lpstr>PowerPoint Presentation</vt:lpstr>
      <vt:lpstr>PowerPoint Presentation</vt:lpstr>
      <vt:lpstr> Challenges facing LGBTIQA+ people with disabilities in Australia  </vt:lpstr>
      <vt:lpstr>PRONOUNS: WHY THEY MATTER AND HOW TO USE THEM</vt:lpstr>
      <vt:lpstr>  Practical ways you can be affirming of LGBTIQA+ people with disabilities </vt:lpstr>
      <vt:lpstr> Practical ways you can be affirming of LGBTIQA+ people with disabilities </vt:lpstr>
      <vt:lpstr>PowerPoint Presentation</vt:lpstr>
      <vt:lpstr>Thank you! </vt:lpstr>
      <vt:lpstr> Resources to support LGBTIQA+ people with disabilities   </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Sexual expression, sexual health &amp; disability: Barriers to accessing health services for lesbian, bisexual and queer women with disabilities</dc:title>
  <dc:creator>JaX Jacki Brown</dc:creator>
  <cp:lastModifiedBy>Jane Hawkeswood</cp:lastModifiedBy>
  <cp:revision>1</cp:revision>
  <cp:lastPrinted>2022-11-01T01:18:52Z</cp:lastPrinted>
  <dcterms:created xsi:type="dcterms:W3CDTF">2015-03-11T05:37:12Z</dcterms:created>
  <dcterms:modified xsi:type="dcterms:W3CDTF">2022-11-10T04:41:06Z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0x0101003E6766DE7D4B1242B60D5F644306D5FE</vt:lpwstr>
  </property>
  <property fmtid="{D5CDD505-2E9C-101B-9397-08002B2CF9AE}" pid="3" name="MediaServiceImageTags">
    <vt:lpwstr/>
  </property>
</Properties>
</file>