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12" r:id="rId2"/>
    <p:sldId id="768" r:id="rId3"/>
    <p:sldId id="774" r:id="rId4"/>
    <p:sldId id="773" r:id="rId5"/>
    <p:sldId id="775" r:id="rId6"/>
    <p:sldId id="770" r:id="rId7"/>
    <p:sldId id="777" r:id="rId8"/>
    <p:sldId id="780" r:id="rId9"/>
    <p:sldId id="256" r:id="rId10"/>
    <p:sldId id="745" r:id="rId11"/>
    <p:sldId id="739" r:id="rId12"/>
    <p:sldId id="746" r:id="rId13"/>
    <p:sldId id="747" r:id="rId14"/>
    <p:sldId id="748" r:id="rId15"/>
    <p:sldId id="749" r:id="rId16"/>
    <p:sldId id="750" r:id="rId17"/>
    <p:sldId id="751" r:id="rId18"/>
    <p:sldId id="752" r:id="rId19"/>
    <p:sldId id="757" r:id="rId20"/>
    <p:sldId id="753" r:id="rId21"/>
    <p:sldId id="754" r:id="rId22"/>
    <p:sldId id="755" r:id="rId23"/>
    <p:sldId id="744" r:id="rId24"/>
    <p:sldId id="781" r:id="rId25"/>
    <p:sldId id="767" r:id="rId26"/>
    <p:sldId id="715" r:id="rId27"/>
    <p:sldId id="766" r:id="rId28"/>
    <p:sldId id="418" r:id="rId29"/>
    <p:sldId id="772"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CC3300"/>
    <a:srgbClr val="FF33CC"/>
    <a:srgbClr val="CCFFFF"/>
    <a:srgbClr val="000000"/>
    <a:srgbClr val="F8F8F8"/>
    <a:srgbClr val="FFC000"/>
    <a:srgbClr val="FFFFFF"/>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849" autoAdjust="0"/>
  </p:normalViewPr>
  <p:slideViewPr>
    <p:cSldViewPr snapToGrid="0">
      <p:cViewPr varScale="1">
        <p:scale>
          <a:sx n="99" d="100"/>
          <a:sy n="99" d="100"/>
        </p:scale>
        <p:origin x="102"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7E8AAA8-7104-46D3-8FAD-63EBA3C0E67E}" type="datetimeFigureOut">
              <a:rPr lang="en-GB" smtClean="0"/>
              <a:pPr/>
              <a:t>22/08/2022</a:t>
            </a:fld>
            <a:endParaRPr lang="en-GB"/>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B9CB5BE4-F21A-4871-BC27-B9555243C845}" type="slidenum">
              <a:rPr lang="en-GB" smtClean="0"/>
              <a:pPr/>
              <a:t>‹#›</a:t>
            </a:fld>
            <a:endParaRPr lang="en-GB"/>
          </a:p>
        </p:txBody>
      </p:sp>
    </p:spTree>
    <p:extLst>
      <p:ext uri="{BB962C8B-B14F-4D97-AF65-F5344CB8AC3E}">
        <p14:creationId xmlns:p14="http://schemas.microsoft.com/office/powerpoint/2010/main" val="36783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72BBB-1E45-4D6E-B5C1-16A3A63A5B0F}" type="datetimeFigureOut">
              <a:rPr lang="en-GB" smtClean="0"/>
              <a:pPr/>
              <a:t>22/08/2022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E6B00CF-6FB7-4507-ACDE-79195955E43B}" type="slidenum">
              <a:rPr lang="en-GB" smtClean="0"/>
              <a:pPr/>
              <a:t>‹#›</a:t>
            </a:fld>
            <a:endParaRPr lang="en-GB"/>
          </a:p>
        </p:txBody>
      </p:sp>
    </p:spTree>
    <p:extLst>
      <p:ext uri="{BB962C8B-B14F-4D97-AF65-F5344CB8AC3E}">
        <p14:creationId xmlns:p14="http://schemas.microsoft.com/office/powerpoint/2010/main" val="70954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6B00CF-6FB7-4507-ACDE-79195955E43B}" type="slidenum">
              <a:rPr lang="en-GB" smtClean="0"/>
              <a:pPr/>
              <a:t>1</a:t>
            </a:fld>
            <a:endParaRPr lang="en-GB"/>
          </a:p>
        </p:txBody>
      </p:sp>
    </p:spTree>
    <p:extLst>
      <p:ext uri="{BB962C8B-B14F-4D97-AF65-F5344CB8AC3E}">
        <p14:creationId xmlns:p14="http://schemas.microsoft.com/office/powerpoint/2010/main" val="164307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42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779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0659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15580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8375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2866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9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19990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7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167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847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59E68-E7CB-471C-BC58-4F7883873426}" type="datetimeFigureOut">
              <a:rPr lang="en-GB" smtClean="0"/>
              <a:pPr/>
              <a:t>22/08/2022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F813-2CFB-4524-9AE7-1833D471B22F}" type="slidenum">
              <a:rPr lang="en-GB" smtClean="0"/>
              <a:pPr/>
              <a:t>‹#›</a:t>
            </a:fld>
            <a:endParaRPr lang="en-GB"/>
          </a:p>
        </p:txBody>
      </p:sp>
    </p:spTree>
    <p:extLst>
      <p:ext uri="{BB962C8B-B14F-4D97-AF65-F5344CB8AC3E}">
        <p14:creationId xmlns:p14="http://schemas.microsoft.com/office/powerpoint/2010/main" val="2119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clusiveh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nclusivehe.org/supporting-transitions/" TargetMode="External"/><Relationship Id="rId2" Type="http://schemas.openxmlformats.org/officeDocument/2006/relationships/hyperlink" Target="https://inclusivehe.org/inclusive-assessmen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3DAE94D-134B-44E7-88A6-6E7E8C326B7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523488" y="10"/>
            <a:ext cx="8668512" cy="6857990"/>
          </a:xfrm>
          <a:prstGeom prst="rect">
            <a:avLst/>
          </a:prstGeom>
        </p:spPr>
      </p:pic>
      <p:sp>
        <p:nvSpPr>
          <p:cNvPr id="31"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descr="Realising Disability Inclusion ADCET webinar by Professor Carol Evans">
            <a:extLst>
              <a:ext uri="{FF2B5EF4-FFF2-40B4-BE49-F238E27FC236}">
                <a16:creationId xmlns:a16="http://schemas.microsoft.com/office/drawing/2014/main" id="{D440361E-EC21-4FBF-8036-6B558664FD3B}"/>
              </a:ext>
            </a:extLst>
          </p:cNvPr>
          <p:cNvSpPr txBox="1">
            <a:spLocks noGrp="1"/>
          </p:cNvSpPr>
          <p:nvPr>
            <p:ph type="title" idx="4294967295"/>
          </p:nvPr>
        </p:nvSpPr>
        <p:spPr>
          <a:xfrm>
            <a:off x="242330" y="1584696"/>
            <a:ext cx="5853670" cy="32041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900" b="0" i="0" u="none" strike="noStrike" kern="1200" cap="none" spc="0" normalizeH="0" baseline="0" noProof="0" dirty="0" err="1">
                <a:ln>
                  <a:noFill/>
                </a:ln>
                <a:solidFill>
                  <a:schemeClr val="tx1"/>
                </a:solidFill>
                <a:effectLst/>
                <a:uLnTx/>
                <a:uFillTx/>
                <a:latin typeface="+mj-lt"/>
                <a:ea typeface="+mj-ea"/>
                <a:cs typeface="+mj-cs"/>
              </a:rPr>
              <a:t>Realising</a:t>
            </a:r>
            <a:r>
              <a:rPr kumimoji="0" lang="en-US" sz="5900" b="0" i="0" u="none" strike="noStrike" kern="1200" cap="none" spc="0" normalizeH="0" baseline="0" noProof="0" dirty="0">
                <a:ln>
                  <a:noFill/>
                </a:ln>
                <a:solidFill>
                  <a:schemeClr val="tx1"/>
                </a:solidFill>
                <a:effectLst/>
                <a:uLnTx/>
                <a:uFillTx/>
                <a:latin typeface="+mj-lt"/>
                <a:ea typeface="+mj-ea"/>
                <a:cs typeface="+mj-cs"/>
              </a:rPr>
              <a:t> Disability Inclusion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mj-lt"/>
                <a:ea typeface="+mj-ea"/>
                <a:cs typeface="+mj-cs"/>
              </a:rPr>
              <a:t>ADCET Webinar</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FF9933"/>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9933"/>
                </a:solidFill>
                <a:effectLst/>
                <a:uLnTx/>
                <a:uFillTx/>
                <a:latin typeface="+mj-lt"/>
                <a:ea typeface="+mj-ea"/>
                <a:cs typeface="+mj-cs"/>
              </a:rPr>
              <a:t>24 August 2022</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81244" y="6072165"/>
            <a:ext cx="5019885" cy="523220"/>
          </a:xfrm>
          <a:prstGeom prst="rect">
            <a:avLst/>
          </a:prstGeom>
          <a:noFill/>
        </p:spPr>
        <p:txBody>
          <a:bodyPr wrap="square" rtlCol="0">
            <a:spAutoFit/>
          </a:bodyPr>
          <a:lstStyle/>
          <a:p>
            <a:r>
              <a:rPr lang="en-GB" sz="2800" dirty="0">
                <a:solidFill>
                  <a:srgbClr val="FFFF00"/>
                </a:solidFill>
                <a:hlinkClick r:id="rId4">
                  <a:extLst>
                    <a:ext uri="{A12FA001-AC4F-418D-AE19-62706E023703}">
                      <ahyp:hlinkClr xmlns:ahyp="http://schemas.microsoft.com/office/drawing/2018/hyperlinkcolor" val="tx"/>
                    </a:ext>
                  </a:extLst>
                </a:hlinkClick>
              </a:rPr>
              <a:t>Inclusivehe.org</a:t>
            </a:r>
            <a:endParaRPr lang="en-GB" sz="2800" dirty="0">
              <a:solidFill>
                <a:srgbClr val="FFFF00"/>
              </a:solidFill>
            </a:endParaRPr>
          </a:p>
        </p:txBody>
      </p:sp>
      <p:sp>
        <p:nvSpPr>
          <p:cNvPr id="5" name="TextBox 4">
            <a:extLst>
              <a:ext uri="{FF2B5EF4-FFF2-40B4-BE49-F238E27FC236}">
                <a16:creationId xmlns:a16="http://schemas.microsoft.com/office/drawing/2014/main" id="{41CB8463-659F-40BF-A54B-5D7BFA8618E5}"/>
              </a:ext>
            </a:extLst>
          </p:cNvPr>
          <p:cNvSpPr txBox="1"/>
          <p:nvPr/>
        </p:nvSpPr>
        <p:spPr>
          <a:xfrm>
            <a:off x="342849" y="4593653"/>
            <a:ext cx="4929542" cy="584775"/>
          </a:xfrm>
          <a:prstGeom prst="rect">
            <a:avLst/>
          </a:prstGeom>
          <a:noFill/>
        </p:spPr>
        <p:txBody>
          <a:bodyPr wrap="square" rtlCol="0">
            <a:spAutoFit/>
          </a:bodyPr>
          <a:lstStyle/>
          <a:p>
            <a:r>
              <a:rPr lang="en-AU" sz="3200" dirty="0"/>
              <a:t>Professor Carol Evans</a:t>
            </a:r>
          </a:p>
        </p:txBody>
      </p:sp>
      <p:sp>
        <p:nvSpPr>
          <p:cNvPr id="10" name="TextBox 9">
            <a:extLst>
              <a:ext uri="{FF2B5EF4-FFF2-40B4-BE49-F238E27FC236}">
                <a16:creationId xmlns:a16="http://schemas.microsoft.com/office/drawing/2014/main" id="{41CB8463-659F-40BF-A54B-5D7BFA8618E5}"/>
              </a:ext>
            </a:extLst>
          </p:cNvPr>
          <p:cNvSpPr txBox="1"/>
          <p:nvPr/>
        </p:nvSpPr>
        <p:spPr>
          <a:xfrm>
            <a:off x="681244" y="5347885"/>
            <a:ext cx="3346117" cy="461665"/>
          </a:xfrm>
          <a:prstGeom prst="rect">
            <a:avLst/>
          </a:prstGeom>
          <a:noFill/>
        </p:spPr>
        <p:txBody>
          <a:bodyPr wrap="square" rtlCol="0">
            <a:spAutoFit/>
          </a:bodyPr>
          <a:lstStyle/>
          <a:p>
            <a:r>
              <a:rPr lang="en-AU" sz="2400" dirty="0"/>
              <a:t>evansc101@cardiff.ac.uk</a:t>
            </a:r>
          </a:p>
        </p:txBody>
      </p:sp>
    </p:spTree>
    <p:extLst>
      <p:ext uri="{BB962C8B-B14F-4D97-AF65-F5344CB8AC3E}">
        <p14:creationId xmlns:p14="http://schemas.microsoft.com/office/powerpoint/2010/main" val="6922742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FF58E8-62BF-4307-BF62-A092D1444C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95081" cy="6858000"/>
          </a:xfrm>
          <a:prstGeom prst="rect">
            <a:avLst/>
          </a:prstGeom>
        </p:spPr>
      </p:pic>
      <p:sp>
        <p:nvSpPr>
          <p:cNvPr id="4" name="Title 3" descr=" what does the data tell us">
            <a:extLst>
              <a:ext uri="{FF2B5EF4-FFF2-40B4-BE49-F238E27FC236}">
                <a16:creationId xmlns:a16="http://schemas.microsoft.com/office/drawing/2014/main" id="{224ABC61-8B39-44E0-88F2-02A7C99A9E6C}"/>
              </a:ext>
            </a:extLst>
          </p:cNvPr>
          <p:cNvSpPr>
            <a:spLocks noGrp="1"/>
          </p:cNvSpPr>
          <p:nvPr>
            <p:ph type="title" idx="4294967295"/>
          </p:nvPr>
        </p:nvSpPr>
        <p:spPr>
          <a:xfrm>
            <a:off x="4995081" y="-1"/>
            <a:ext cx="7196919" cy="6857999"/>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What does the data tell us? </a:t>
            </a:r>
          </a:p>
        </p:txBody>
      </p:sp>
    </p:spTree>
    <p:extLst>
      <p:ext uri="{BB962C8B-B14F-4D97-AF65-F5344CB8AC3E}">
        <p14:creationId xmlns:p14="http://schemas.microsoft.com/office/powerpoint/2010/main" val="380872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E49181-9B96-4195-A614-5F93484EB0BB}"/>
              </a:ext>
            </a:extLst>
          </p:cNvPr>
          <p:cNvSpPr txBox="1"/>
          <p:nvPr/>
        </p:nvSpPr>
        <p:spPr>
          <a:xfrm>
            <a:off x="-87258" y="23986"/>
            <a:ext cx="12192000" cy="7017306"/>
          </a:xfrm>
          <a:prstGeom prst="rect">
            <a:avLst/>
          </a:prstGeom>
          <a:solidFill>
            <a:schemeClr val="tx1"/>
          </a:solidFill>
        </p:spPr>
        <p:txBody>
          <a:bodyPr wrap="square" rtlCol="0">
            <a:spAutoFit/>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dirty="0"/>
          </a:p>
        </p:txBody>
      </p:sp>
      <p:sp>
        <p:nvSpPr>
          <p:cNvPr id="5" name="Title 4">
            <a:extLst>
              <a:ext uri="{FF2B5EF4-FFF2-40B4-BE49-F238E27FC236}">
                <a16:creationId xmlns:a16="http://schemas.microsoft.com/office/drawing/2014/main" id="{49E8B8DF-6107-4935-8F74-E0A4F835D715}"/>
              </a:ext>
            </a:extLst>
          </p:cNvPr>
          <p:cNvSpPr txBox="1">
            <a:spLocks noGrp="1"/>
          </p:cNvSpPr>
          <p:nvPr>
            <p:ph type="title" idx="4294967295"/>
          </p:nvPr>
        </p:nvSpPr>
        <p:spPr>
          <a:xfrm>
            <a:off x="133459" y="207675"/>
            <a:ext cx="1175056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92D050"/>
                </a:solidFill>
                <a:effectLst/>
                <a:uLnTx/>
                <a:uFillTx/>
                <a:latin typeface="+mn-lt"/>
                <a:ea typeface="+mn-ea"/>
                <a:cs typeface="+mn-cs"/>
              </a:rPr>
              <a:t>Supporting Self-Advocacy: Balance of Load &amp; Associated Costs</a:t>
            </a:r>
          </a:p>
        </p:txBody>
      </p:sp>
      <p:sp>
        <p:nvSpPr>
          <p:cNvPr id="4" name="Rectangle 3">
            <a:extLst>
              <a:ext uri="{FF2B5EF4-FFF2-40B4-BE49-F238E27FC236}">
                <a16:creationId xmlns:a16="http://schemas.microsoft.com/office/drawing/2014/main" id="{5D2A8667-173F-4205-BF26-E68C20D1BE05}"/>
              </a:ext>
            </a:extLst>
          </p:cNvPr>
          <p:cNvSpPr/>
          <p:nvPr/>
        </p:nvSpPr>
        <p:spPr>
          <a:xfrm>
            <a:off x="1166648" y="1587062"/>
            <a:ext cx="4582511" cy="42041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INDIVIDUAL</a:t>
            </a:r>
          </a:p>
        </p:txBody>
      </p:sp>
      <p:sp>
        <p:nvSpPr>
          <p:cNvPr id="8" name="Rectangle 7">
            <a:extLst>
              <a:ext uri="{FF2B5EF4-FFF2-40B4-BE49-F238E27FC236}">
                <a16:creationId xmlns:a16="http://schemas.microsoft.com/office/drawing/2014/main" id="{D0F3AF84-FD37-4C1B-BA55-CB863732A5BC}"/>
              </a:ext>
            </a:extLst>
          </p:cNvPr>
          <p:cNvSpPr/>
          <p:nvPr/>
        </p:nvSpPr>
        <p:spPr>
          <a:xfrm>
            <a:off x="5749159" y="1579343"/>
            <a:ext cx="4609809" cy="4204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ORGANISATION</a:t>
            </a:r>
          </a:p>
        </p:txBody>
      </p:sp>
      <p:sp>
        <p:nvSpPr>
          <p:cNvPr id="9" name="Rectangle 8">
            <a:extLst>
              <a:ext uri="{FF2B5EF4-FFF2-40B4-BE49-F238E27FC236}">
                <a16:creationId xmlns:a16="http://schemas.microsoft.com/office/drawing/2014/main" id="{C91EC08B-95DB-4791-BC56-E7D88E5AA07D}"/>
              </a:ext>
            </a:extLst>
          </p:cNvPr>
          <p:cNvSpPr/>
          <p:nvPr/>
        </p:nvSpPr>
        <p:spPr>
          <a:xfrm>
            <a:off x="1166648" y="2007476"/>
            <a:ext cx="6978869" cy="42041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1EA92257-B6D7-48B4-8B67-DEBF48D6EB00}"/>
              </a:ext>
            </a:extLst>
          </p:cNvPr>
          <p:cNvSpPr/>
          <p:nvPr/>
        </p:nvSpPr>
        <p:spPr>
          <a:xfrm>
            <a:off x="1166648" y="2427890"/>
            <a:ext cx="1975945" cy="42041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descr="This illustration tries to demonstrate the balance between individual input and organisational commitment to supporting SSwD">
            <a:extLst>
              <a:ext uri="{FF2B5EF4-FFF2-40B4-BE49-F238E27FC236}">
                <a16:creationId xmlns:a16="http://schemas.microsoft.com/office/drawing/2014/main" id="{1AEAF5D6-7828-4B5A-9E36-D6D108714CB3}"/>
              </a:ext>
            </a:extLst>
          </p:cNvPr>
          <p:cNvSpPr/>
          <p:nvPr/>
        </p:nvSpPr>
        <p:spPr>
          <a:xfrm>
            <a:off x="8153911" y="2007476"/>
            <a:ext cx="2213451" cy="4204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descr="The diagram illustrates the balance of individual vs organisational effort suggesting a 50:50 share of responsibilities and highlights the issue when the balance is unequal">
            <a:extLst>
              <a:ext uri="{FF2B5EF4-FFF2-40B4-BE49-F238E27FC236}">
                <a16:creationId xmlns:a16="http://schemas.microsoft.com/office/drawing/2014/main" id="{4D0DF7C6-E6AD-483E-8BCE-2BFC5ECBC0D3}"/>
              </a:ext>
            </a:extLst>
          </p:cNvPr>
          <p:cNvSpPr/>
          <p:nvPr/>
        </p:nvSpPr>
        <p:spPr>
          <a:xfrm>
            <a:off x="3142593" y="2427890"/>
            <a:ext cx="7207981" cy="4204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8" name="TextBox 17">
            <a:extLst>
              <a:ext uri="{FF2B5EF4-FFF2-40B4-BE49-F238E27FC236}">
                <a16:creationId xmlns:a16="http://schemas.microsoft.com/office/drawing/2014/main" id="{39D3FA71-29D9-4BA3-BA46-5418BC6CACBE}"/>
              </a:ext>
            </a:extLst>
          </p:cNvPr>
          <p:cNvSpPr txBox="1"/>
          <p:nvPr/>
        </p:nvSpPr>
        <p:spPr>
          <a:xfrm>
            <a:off x="8338613" y="2907105"/>
            <a:ext cx="3210910" cy="369332"/>
          </a:xfrm>
          <a:prstGeom prst="rect">
            <a:avLst/>
          </a:prstGeom>
          <a:noFill/>
        </p:spPr>
        <p:txBody>
          <a:bodyPr wrap="square" rtlCol="0">
            <a:spAutoFit/>
          </a:bodyPr>
          <a:lstStyle/>
          <a:p>
            <a:r>
              <a:rPr lang="en-AU" dirty="0">
                <a:solidFill>
                  <a:schemeClr val="bg1"/>
                </a:solidFill>
              </a:rPr>
              <a:t>Level of  investment</a:t>
            </a:r>
          </a:p>
        </p:txBody>
      </p:sp>
      <p:sp>
        <p:nvSpPr>
          <p:cNvPr id="19" name="TextBox 18">
            <a:extLst>
              <a:ext uri="{FF2B5EF4-FFF2-40B4-BE49-F238E27FC236}">
                <a16:creationId xmlns:a16="http://schemas.microsoft.com/office/drawing/2014/main" id="{55F5FEC8-C8C7-4B33-B524-EE86C12280E0}"/>
              </a:ext>
            </a:extLst>
          </p:cNvPr>
          <p:cNvSpPr txBox="1"/>
          <p:nvPr/>
        </p:nvSpPr>
        <p:spPr>
          <a:xfrm>
            <a:off x="445008" y="3484119"/>
            <a:ext cx="11301984" cy="1692771"/>
          </a:xfrm>
          <a:prstGeom prst="rect">
            <a:avLst/>
          </a:prstGeom>
          <a:noFill/>
        </p:spPr>
        <p:txBody>
          <a:bodyPr wrap="square" rtlCol="0">
            <a:spAutoFit/>
          </a:bodyPr>
          <a:lstStyle/>
          <a:p>
            <a:r>
              <a:rPr lang="en-AU" sz="2200" dirty="0">
                <a:solidFill>
                  <a:schemeClr val="bg1"/>
                </a:solidFill>
              </a:rPr>
              <a:t>‘</a:t>
            </a:r>
            <a:r>
              <a:rPr lang="en-AU" sz="2800" dirty="0">
                <a:solidFill>
                  <a:schemeClr val="bg1"/>
                </a:solidFill>
              </a:rPr>
              <a:t>The ability to assertively state wants, needs and rights, determine and pursue needed supports and to obtain and evaluate the needed support with the ultimate goal of conducting affairs independently’   </a:t>
            </a:r>
          </a:p>
          <a:p>
            <a:r>
              <a:rPr lang="en-AU" sz="2000" dirty="0">
                <a:solidFill>
                  <a:schemeClr val="bg1"/>
                </a:solidFill>
              </a:rPr>
              <a:t>(Pfeifer et al., 2021, 20)</a:t>
            </a:r>
          </a:p>
        </p:txBody>
      </p:sp>
      <p:sp>
        <p:nvSpPr>
          <p:cNvPr id="20" name="TextBox 19">
            <a:hlinkClick r:id="rId2"/>
            <a:extLst>
              <a:ext uri="{FF2B5EF4-FFF2-40B4-BE49-F238E27FC236}">
                <a16:creationId xmlns:a16="http://schemas.microsoft.com/office/drawing/2014/main" id="{1ECF83BA-3FDA-41B7-9157-5AA1C930B4F1}"/>
              </a:ext>
            </a:extLst>
          </p:cNvPr>
          <p:cNvSpPr txBox="1"/>
          <p:nvPr/>
        </p:nvSpPr>
        <p:spPr>
          <a:xfrm>
            <a:off x="146409" y="5303646"/>
            <a:ext cx="12108652" cy="1569660"/>
          </a:xfrm>
          <a:prstGeom prst="rect">
            <a:avLst/>
          </a:prstGeom>
          <a:noFill/>
        </p:spPr>
        <p:txBody>
          <a:bodyPr wrap="square" rtlCol="0">
            <a:spAutoFit/>
          </a:bodyPr>
          <a:lstStyle/>
          <a:p>
            <a:r>
              <a:rPr lang="en-AU" sz="2400" dirty="0">
                <a:solidFill>
                  <a:srgbClr val="FFFF00"/>
                </a:solidFill>
                <a:hlinkClick r:id="rId3">
                  <a:extLst>
                    <a:ext uri="{A12FA001-AC4F-418D-AE19-62706E023703}">
                      <ahyp:hlinkClr xmlns:ahyp="http://schemas.microsoft.com/office/drawing/2018/hyperlinkcolor" val="tx"/>
                    </a:ext>
                  </a:extLst>
                </a:hlinkClick>
              </a:rPr>
              <a:t>Links with work on self-regulation: </a:t>
            </a:r>
            <a:r>
              <a:rPr lang="en-AU" sz="2400" dirty="0">
                <a:solidFill>
                  <a:srgbClr val="FF00FF"/>
                </a:solidFill>
              </a:rPr>
              <a:t>Effective deployment of the right strategies and  in the right amounts to realise goals, </a:t>
            </a:r>
            <a:r>
              <a:rPr lang="en-AU" sz="2400" dirty="0">
                <a:solidFill>
                  <a:schemeClr val="bg1"/>
                </a:solidFill>
              </a:rPr>
              <a:t>and</a:t>
            </a:r>
          </a:p>
          <a:p>
            <a:endParaRPr lang="en-AU" sz="2400" dirty="0">
              <a:solidFill>
                <a:srgbClr val="FFFF00"/>
              </a:solidFill>
            </a:endParaRPr>
          </a:p>
          <a:p>
            <a:r>
              <a:rPr lang="en-AU" sz="2400" dirty="0">
                <a:solidFill>
                  <a:srgbClr val="FFFF00"/>
                </a:solidFill>
                <a:hlinkClick r:id="rId2">
                  <a:extLst>
                    <a:ext uri="{A12FA001-AC4F-418D-AE19-62706E023703}">
                      <ahyp:hlinkClr xmlns:ahyp="http://schemas.microsoft.com/office/drawing/2018/hyperlinkcolor" val="tx"/>
                    </a:ext>
                  </a:extLst>
                </a:hlinkClick>
              </a:rPr>
              <a:t>Agentic engagement: </a:t>
            </a:r>
            <a:r>
              <a:rPr lang="en-AU" sz="2400" dirty="0">
                <a:solidFill>
                  <a:srgbClr val="FF00FF"/>
                </a:solidFill>
              </a:rPr>
              <a:t>Ability to utilise and impact the environment to realise goals</a:t>
            </a:r>
          </a:p>
        </p:txBody>
      </p:sp>
      <p:cxnSp>
        <p:nvCxnSpPr>
          <p:cNvPr id="28" name="Straight Arrow Connector 27">
            <a:extLst>
              <a:ext uri="{FF2B5EF4-FFF2-40B4-BE49-F238E27FC236}">
                <a16:creationId xmlns:a16="http://schemas.microsoft.com/office/drawing/2014/main" id="{BF8D830E-5D5F-4707-906C-0D4FAC5F1CAB}"/>
              </a:ext>
            </a:extLst>
          </p:cNvPr>
          <p:cNvCxnSpPr/>
          <p:nvPr/>
        </p:nvCxnSpPr>
        <p:spPr>
          <a:xfrm>
            <a:off x="1324303" y="3091771"/>
            <a:ext cx="6829608" cy="0"/>
          </a:xfrm>
          <a:prstGeom prst="straightConnector1">
            <a:avLst/>
          </a:prstGeom>
          <a:ln w="28575">
            <a:solidFill>
              <a:srgbClr val="70B1BE"/>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783347" y="1730"/>
            <a:ext cx="11535156" cy="1325563"/>
          </a:xfrm>
        </p:spPr>
        <p:txBody>
          <a:bodyPr>
            <a:noAutofit/>
          </a:bodyPr>
          <a:lstStyle/>
          <a:p>
            <a:r>
              <a:rPr lang="en-AU" sz="3600" b="1" dirty="0">
                <a:solidFill>
                  <a:srgbClr val="660033"/>
                </a:solidFill>
                <a:latin typeface="Arial" panose="020B0604020202020204" pitchFamily="34" charset="0"/>
                <a:cs typeface="Arial" panose="020B0604020202020204" pitchFamily="34" charset="0"/>
              </a:rPr>
              <a:t> </a:t>
            </a:r>
            <a:r>
              <a:rPr lang="en-AU" sz="4000" b="1" dirty="0">
                <a:solidFill>
                  <a:srgbClr val="660033"/>
                </a:solidFill>
                <a:latin typeface="Arial" panose="020B0604020202020204" pitchFamily="34" charset="0"/>
                <a:cs typeface="Arial" panose="020B0604020202020204" pitchFamily="34" charset="0"/>
              </a:rPr>
              <a:t>1. Leadership too removed from practice</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133610" y="1364775"/>
            <a:ext cx="11858221" cy="3970763"/>
          </a:xfrm>
        </p:spPr>
        <p:txBody>
          <a:bodyPr>
            <a:noAutofit/>
          </a:bodyPr>
          <a:lstStyle/>
          <a:p>
            <a:pPr marL="536575" indent="-536575">
              <a:buSzPct val="200000"/>
            </a:pPr>
            <a:r>
              <a:rPr lang="en-AU" sz="3400" dirty="0">
                <a:latin typeface="Arial" panose="020B0604020202020204" pitchFamily="34" charset="0"/>
                <a:cs typeface="Arial" panose="020B0604020202020204" pitchFamily="34" charset="0"/>
              </a:rPr>
              <a:t>Under-representation of staff with disabilities in leadership positions impacts progress in DI (executive, senior research and professional roles, and in research funding).</a:t>
            </a:r>
          </a:p>
          <a:p>
            <a:pPr marL="536575" indent="-536575">
              <a:buSzPct val="200000"/>
              <a:buNone/>
            </a:pPr>
            <a:endParaRPr lang="en-AU" sz="1000" dirty="0">
              <a:latin typeface="Arial" panose="020B0604020202020204" pitchFamily="34" charset="0"/>
              <a:cs typeface="Arial" panose="020B0604020202020204" pitchFamily="34" charset="0"/>
            </a:endParaRPr>
          </a:p>
          <a:p>
            <a:pPr marL="536575" indent="-536575">
              <a:buSzPct val="200000"/>
            </a:pPr>
            <a:r>
              <a:rPr lang="en-AU" sz="3400" dirty="0">
                <a:latin typeface="Arial" panose="020B0604020202020204" pitchFamily="34" charset="0"/>
                <a:cs typeface="Arial" panose="020B0604020202020204" pitchFamily="34" charset="0"/>
              </a:rPr>
              <a:t>Only 3.6% of UK academic senior managers disclosed a disability (Advance HE, 2020).</a:t>
            </a:r>
          </a:p>
          <a:p>
            <a:pPr marL="536575" indent="-536575"/>
            <a:endParaRPr lang="en-AU" sz="1000" dirty="0">
              <a:latin typeface="Arial" panose="020B0604020202020204" pitchFamily="34" charset="0"/>
              <a:cs typeface="Arial" panose="020B0604020202020204" pitchFamily="34" charset="0"/>
            </a:endParaRPr>
          </a:p>
          <a:p>
            <a:pPr marL="536575" indent="-536575">
              <a:buSzPct val="200000"/>
            </a:pPr>
            <a:r>
              <a:rPr lang="en-AU" sz="3400" dirty="0">
                <a:latin typeface="Arial" panose="020B0604020202020204" pitchFamily="34" charset="0"/>
                <a:cs typeface="Arial" panose="020B0604020202020204" pitchFamily="34" charset="0"/>
              </a:rPr>
              <a:t>Essential role of senior leaders in moving disability inclusion forward and having oversight of all moving parts. </a:t>
            </a:r>
          </a:p>
          <a:p>
            <a:pPr marL="536575" indent="-536575">
              <a:buNone/>
            </a:pPr>
            <a:endParaRPr lang="en-AU" sz="1000" dirty="0">
              <a:latin typeface="Arial" panose="020B0604020202020204" pitchFamily="34" charset="0"/>
              <a:cs typeface="Arial" panose="020B0604020202020204" pitchFamily="34" charset="0"/>
            </a:endParaRPr>
          </a:p>
          <a:p>
            <a:pPr marL="536575" indent="-536575">
              <a:buSzPct val="200000"/>
            </a:pPr>
            <a:r>
              <a:rPr lang="en-AU" sz="3400" dirty="0">
                <a:latin typeface="Arial" panose="020B0604020202020204" pitchFamily="34" charset="0"/>
                <a:cs typeface="Arial" panose="020B0604020202020204" pitchFamily="34" charset="0"/>
              </a:rPr>
              <a:t>Mechanisms to embed disability inclusion at all levels. </a:t>
            </a:r>
          </a:p>
        </p:txBody>
      </p:sp>
    </p:spTree>
    <p:extLst>
      <p:ext uri="{BB962C8B-B14F-4D97-AF65-F5344CB8AC3E}">
        <p14:creationId xmlns:p14="http://schemas.microsoft.com/office/powerpoint/2010/main" val="235569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2193878" y="260072"/>
            <a:ext cx="7473287" cy="836300"/>
          </a:xfrm>
        </p:spPr>
        <p:txBody>
          <a:bodyPr>
            <a:normAutofit/>
          </a:bodyPr>
          <a:lstStyle/>
          <a:p>
            <a:r>
              <a:rPr lang="en-AU" sz="4000" dirty="0">
                <a:latin typeface="Arial" panose="020B0604020202020204" pitchFamily="34" charset="0"/>
                <a:cs typeface="Arial" panose="020B0604020202020204" pitchFamily="34" charset="0"/>
              </a:rPr>
              <a:t> </a:t>
            </a:r>
            <a:r>
              <a:rPr lang="en-AU" sz="4000" b="1" dirty="0">
                <a:solidFill>
                  <a:srgbClr val="CC0066"/>
                </a:solidFill>
                <a:latin typeface="Arial" panose="020B0604020202020204" pitchFamily="34" charset="0"/>
                <a:cs typeface="Arial" panose="020B0604020202020204" pitchFamily="34" charset="0"/>
              </a:rPr>
              <a:t>2.</a:t>
            </a:r>
            <a:r>
              <a:rPr lang="en-AU" sz="4000" dirty="0">
                <a:latin typeface="Arial" panose="020B0604020202020204" pitchFamily="34" charset="0"/>
                <a:cs typeface="Arial" panose="020B0604020202020204" pitchFamily="34" charset="0"/>
              </a:rPr>
              <a:t>  </a:t>
            </a:r>
            <a:r>
              <a:rPr lang="en-AU" sz="4000" b="1" dirty="0">
                <a:solidFill>
                  <a:srgbClr val="CC0066"/>
                </a:solidFill>
                <a:latin typeface="Arial" panose="020B0604020202020204" pitchFamily="34" charset="0"/>
                <a:cs typeface="Arial" panose="020B0604020202020204" pitchFamily="34" charset="0"/>
              </a:rPr>
              <a:t>What counts as evidence? </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484813" y="1253538"/>
            <a:ext cx="11238613" cy="3723450"/>
          </a:xfrm>
        </p:spPr>
        <p:txBody>
          <a:bodyPr>
            <a:noAutofit/>
          </a:bodyPr>
          <a:lstStyle/>
          <a:p>
            <a:pPr lvl="1" indent="-600075">
              <a:buSzPct val="200000"/>
            </a:pPr>
            <a:r>
              <a:rPr lang="en-AU" sz="3200" dirty="0">
                <a:latin typeface="Arial" panose="020B0604020202020204" pitchFamily="34" charset="0"/>
                <a:cs typeface="Arial" panose="020B0604020202020204" pitchFamily="34" charset="0"/>
              </a:rPr>
              <a:t>Appropriateness of methodologies in exploring the lived experiences of students/staff with disabilities (only 12% highest quality).</a:t>
            </a:r>
          </a:p>
          <a:p>
            <a:pPr lvl="1" indent="-600075">
              <a:buSzPct val="200000"/>
            </a:pPr>
            <a:endParaRPr lang="en-AU" sz="1000" dirty="0">
              <a:latin typeface="Arial" panose="020B0604020202020204" pitchFamily="34" charset="0"/>
              <a:cs typeface="Arial" panose="020B0604020202020204" pitchFamily="34" charset="0"/>
            </a:endParaRPr>
          </a:p>
          <a:p>
            <a:pPr lvl="1" indent="-600075">
              <a:buSzPct val="200000"/>
            </a:pPr>
            <a:r>
              <a:rPr lang="en-AU" sz="3200" dirty="0">
                <a:latin typeface="Arial" panose="020B0604020202020204" pitchFamily="34" charset="0"/>
                <a:cs typeface="Arial" panose="020B0604020202020204" pitchFamily="34" charset="0"/>
              </a:rPr>
              <a:t>Guidance in relation to protocols relating to implementation and evaluation of interventions to support enhancements in disability inclusion.</a:t>
            </a:r>
          </a:p>
          <a:p>
            <a:pPr lvl="1" indent="-600075">
              <a:buSzPct val="200000"/>
            </a:pPr>
            <a:endParaRPr lang="en-AU" sz="1000" dirty="0">
              <a:latin typeface="Arial" panose="020B0604020202020204" pitchFamily="34" charset="0"/>
              <a:cs typeface="Arial" panose="020B0604020202020204" pitchFamily="34" charset="0"/>
            </a:endParaRPr>
          </a:p>
          <a:p>
            <a:pPr lvl="1" indent="-600075">
              <a:buSzPct val="200000"/>
            </a:pPr>
            <a:r>
              <a:rPr lang="en-AU" sz="3200" dirty="0">
                <a:latin typeface="Arial" panose="020B0604020202020204" pitchFamily="34" charset="0"/>
                <a:cs typeface="Arial" panose="020B0604020202020204" pitchFamily="34" charset="0"/>
              </a:rPr>
              <a:t>Representation of staff and students with disabilities in disability inclusion research. </a:t>
            </a:r>
          </a:p>
          <a:p>
            <a:pPr lvl="1" indent="-600075">
              <a:buSzPct val="200000"/>
            </a:pPr>
            <a:endParaRPr lang="en-AU" sz="1000" dirty="0">
              <a:latin typeface="Arial" panose="020B0604020202020204" pitchFamily="34" charset="0"/>
              <a:cs typeface="Arial" panose="020B0604020202020204" pitchFamily="34" charset="0"/>
            </a:endParaRPr>
          </a:p>
          <a:p>
            <a:pPr lvl="1" indent="-600075">
              <a:buSzPct val="200000"/>
            </a:pPr>
            <a:r>
              <a:rPr lang="en-AU" sz="3200" dirty="0">
                <a:latin typeface="Arial" panose="020B0604020202020204" pitchFamily="34" charset="0"/>
                <a:cs typeface="Arial" panose="020B0604020202020204" pitchFamily="34" charset="0"/>
              </a:rPr>
              <a:t>Relatively little work exploring the postgraduate student experience (2%). </a:t>
            </a:r>
          </a:p>
        </p:txBody>
      </p:sp>
    </p:spTree>
    <p:extLst>
      <p:ext uri="{BB962C8B-B14F-4D97-AF65-F5344CB8AC3E}">
        <p14:creationId xmlns:p14="http://schemas.microsoft.com/office/powerpoint/2010/main" val="250415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618699" y="1338666"/>
            <a:ext cx="11500512" cy="4802187"/>
          </a:xfrm>
        </p:spPr>
        <p:txBody>
          <a:bodyPr>
            <a:noAutofit/>
          </a:bodyPr>
          <a:lstStyle/>
          <a:p>
            <a:pPr marL="719138" indent="-719138">
              <a:buSzPct val="200000"/>
            </a:pPr>
            <a:r>
              <a:rPr lang="en-AU" sz="3600" dirty="0">
                <a:latin typeface="Arial" panose="020B0604020202020204" pitchFamily="34" charset="0"/>
                <a:cs typeface="Arial" panose="020B0604020202020204" pitchFamily="34" charset="0"/>
              </a:rPr>
              <a:t>Limited inferences can be made from aggregated disability data. </a:t>
            </a:r>
          </a:p>
          <a:p>
            <a:pPr marL="0" indent="0">
              <a:buNone/>
            </a:pPr>
            <a:endParaRPr lang="en-AU" sz="6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Even when considering ‘disability types’ intersectionality with individual and contextual variables need consideration. </a:t>
            </a:r>
          </a:p>
          <a:p>
            <a:pPr marL="719138" indent="-719138"/>
            <a:endParaRPr lang="en-AU" sz="6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The experience of staff and students with disabilities need to be explored within the moment. </a:t>
            </a:r>
          </a:p>
          <a:p>
            <a:pPr marL="719138" indent="-719138">
              <a:buSzPct val="200000"/>
            </a:pPr>
            <a:endParaRPr lang="en-AU" sz="6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How are we using data to support learning? </a:t>
            </a:r>
          </a:p>
        </p:txBody>
      </p:sp>
      <p:sp>
        <p:nvSpPr>
          <p:cNvPr id="6" name="Title 1">
            <a:extLst>
              <a:ext uri="{FF2B5EF4-FFF2-40B4-BE49-F238E27FC236}">
                <a16:creationId xmlns:a16="http://schemas.microsoft.com/office/drawing/2014/main" id="{2F5E53F6-B9C1-4431-843E-96E2C2730EC4}"/>
              </a:ext>
            </a:extLst>
          </p:cNvPr>
          <p:cNvSpPr>
            <a:spLocks noGrp="1"/>
          </p:cNvSpPr>
          <p:nvPr>
            <p:ph type="title"/>
          </p:nvPr>
        </p:nvSpPr>
        <p:spPr>
          <a:xfrm>
            <a:off x="1744640" y="49497"/>
            <a:ext cx="10515600" cy="1242492"/>
          </a:xfrm>
        </p:spPr>
        <p:txBody>
          <a:bodyPr>
            <a:normAutofit/>
          </a:bodyPr>
          <a:lstStyle/>
          <a:p>
            <a:r>
              <a:rPr lang="en-AU" sz="3600" dirty="0">
                <a:latin typeface="Arial" panose="020B0604020202020204" pitchFamily="34" charset="0"/>
                <a:cs typeface="Arial" panose="020B0604020202020204" pitchFamily="34" charset="0"/>
              </a:rPr>
              <a:t> </a:t>
            </a:r>
            <a:r>
              <a:rPr lang="en-AU" sz="4000" b="1" dirty="0">
                <a:solidFill>
                  <a:srgbClr val="FF3399"/>
                </a:solidFill>
                <a:latin typeface="Arial" panose="020B0604020202020204" pitchFamily="34" charset="0"/>
                <a:cs typeface="Arial" panose="020B0604020202020204" pitchFamily="34" charset="0"/>
              </a:rPr>
              <a:t>3. How are we interrogating data?</a:t>
            </a:r>
          </a:p>
        </p:txBody>
      </p:sp>
    </p:spTree>
    <p:extLst>
      <p:ext uri="{BB962C8B-B14F-4D97-AF65-F5344CB8AC3E}">
        <p14:creationId xmlns:p14="http://schemas.microsoft.com/office/powerpoint/2010/main" val="231532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275321" y="277504"/>
            <a:ext cx="11814048" cy="1325563"/>
          </a:xfrm>
        </p:spPr>
        <p:txBody>
          <a:bodyPr>
            <a:normAutofit/>
          </a:bodyPr>
          <a:lstStyle/>
          <a:p>
            <a:r>
              <a:rPr lang="en-AU" sz="4000" dirty="0">
                <a:solidFill>
                  <a:srgbClr val="FF6699"/>
                </a:solidFill>
                <a:latin typeface="Arial" panose="020B0604020202020204" pitchFamily="34" charset="0"/>
                <a:cs typeface="Arial" panose="020B0604020202020204" pitchFamily="34" charset="0"/>
              </a:rPr>
              <a:t> </a:t>
            </a:r>
            <a:r>
              <a:rPr lang="en-AU" sz="4000" b="1" dirty="0">
                <a:solidFill>
                  <a:srgbClr val="FF6699"/>
                </a:solidFill>
                <a:latin typeface="Arial" panose="020B0604020202020204" pitchFamily="34" charset="0"/>
                <a:cs typeface="Arial" panose="020B0604020202020204" pitchFamily="34" charset="0"/>
              </a:rPr>
              <a:t>4. Undone by a lack of an integrated approach</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909646" y="1307366"/>
            <a:ext cx="11018520" cy="4351338"/>
          </a:xfrm>
        </p:spPr>
        <p:txBody>
          <a:bodyPr>
            <a:noAutofit/>
          </a:bodyPr>
          <a:lstStyle/>
          <a:p>
            <a:endParaRPr lang="en-AU" sz="3600" dirty="0">
              <a:latin typeface="Arial" panose="020B0604020202020204" pitchFamily="34" charset="0"/>
              <a:cs typeface="Arial" panose="020B0604020202020204" pitchFamily="34" charset="0"/>
            </a:endParaRPr>
          </a:p>
          <a:p>
            <a:pPr marL="719138" indent="-719138">
              <a:lnSpc>
                <a:spcPct val="100000"/>
              </a:lnSpc>
              <a:buSzPct val="200000"/>
            </a:pPr>
            <a:r>
              <a:rPr lang="en-AU" sz="3600" dirty="0">
                <a:latin typeface="Arial" panose="020B0604020202020204" pitchFamily="34" charset="0"/>
                <a:cs typeface="Arial" panose="020B0604020202020204" pitchFamily="34" charset="0"/>
              </a:rPr>
              <a:t>Need for collaborative working across services/functions/sectors. </a:t>
            </a:r>
          </a:p>
          <a:p>
            <a:pPr marL="719138" indent="-719138">
              <a:buSzPct val="200000"/>
            </a:pPr>
            <a:endParaRPr lang="en-AU" sz="25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Holistic - practical, social, and academic needs.</a:t>
            </a:r>
          </a:p>
          <a:p>
            <a:pPr marL="719138" indent="-719138">
              <a:buSzPct val="200000"/>
            </a:pPr>
            <a:endParaRPr lang="en-AU" sz="2500" dirty="0">
              <a:latin typeface="Arial" panose="020B0604020202020204" pitchFamily="34" charset="0"/>
              <a:cs typeface="Arial" panose="020B0604020202020204" pitchFamily="34" charset="0"/>
            </a:endParaRPr>
          </a:p>
          <a:p>
            <a:pPr marL="719138" indent="-719138">
              <a:lnSpc>
                <a:spcPct val="100000"/>
              </a:lnSpc>
              <a:buSzPct val="200000"/>
            </a:pPr>
            <a:r>
              <a:rPr lang="en-AU" sz="3600" dirty="0">
                <a:latin typeface="Arial" panose="020B0604020202020204" pitchFamily="34" charset="0"/>
                <a:cs typeface="Arial" panose="020B0604020202020204" pitchFamily="34" charset="0"/>
              </a:rPr>
              <a:t>Ownership of DI at course/unit level and by all staff and students.</a:t>
            </a:r>
          </a:p>
        </p:txBody>
      </p:sp>
    </p:spTree>
    <p:extLst>
      <p:ext uri="{BB962C8B-B14F-4D97-AF65-F5344CB8AC3E}">
        <p14:creationId xmlns:p14="http://schemas.microsoft.com/office/powerpoint/2010/main" val="66039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124136" y="433376"/>
            <a:ext cx="11383145" cy="1325563"/>
          </a:xfrm>
        </p:spPr>
        <p:txBody>
          <a:bodyPr>
            <a:normAutofit fontScale="90000"/>
          </a:bodyPr>
          <a:lstStyle/>
          <a:p>
            <a:pPr algn="ctr"/>
            <a:r>
              <a:rPr lang="en-AU" dirty="0">
                <a:solidFill>
                  <a:srgbClr val="92D050"/>
                </a:solidFill>
                <a:latin typeface="Arial" panose="020B0604020202020204" pitchFamily="34" charset="0"/>
                <a:cs typeface="Arial" panose="020B0604020202020204" pitchFamily="34" charset="0"/>
              </a:rPr>
              <a:t> </a:t>
            </a:r>
            <a:r>
              <a:rPr lang="en-AU" sz="5300" b="1" dirty="0">
                <a:solidFill>
                  <a:srgbClr val="92D050"/>
                </a:solidFill>
                <a:latin typeface="Arial" panose="020B0604020202020204" pitchFamily="34" charset="0"/>
                <a:cs typeface="Arial" panose="020B0604020202020204" pitchFamily="34" charset="0"/>
              </a:rPr>
              <a:t>5. The language of disability </a:t>
            </a:r>
            <a:br>
              <a:rPr lang="en-AU" sz="5300" b="1" dirty="0">
                <a:solidFill>
                  <a:srgbClr val="92D050"/>
                </a:solidFill>
                <a:latin typeface="Arial" panose="020B0604020202020204" pitchFamily="34" charset="0"/>
                <a:cs typeface="Arial" panose="020B0604020202020204" pitchFamily="34" charset="0"/>
              </a:rPr>
            </a:br>
            <a:r>
              <a:rPr lang="en-AU" sz="5300" b="1" dirty="0">
                <a:solidFill>
                  <a:srgbClr val="92D050"/>
                </a:solidFill>
                <a:latin typeface="Arial" panose="020B0604020202020204" pitchFamily="34" charset="0"/>
                <a:cs typeface="Arial" panose="020B0604020202020204" pitchFamily="34" charset="0"/>
              </a:rPr>
              <a:t>  inclusion matters</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1757149" y="2251880"/>
            <a:ext cx="8583303" cy="4727303"/>
          </a:xfrm>
        </p:spPr>
        <p:txBody>
          <a:bodyPr>
            <a:normAutofit/>
          </a:bodyPr>
          <a:lstStyle/>
          <a:p>
            <a:pPr marL="719138" indent="-719138">
              <a:buSzPct val="200000"/>
            </a:pPr>
            <a:r>
              <a:rPr lang="en-AU" sz="3600" dirty="0">
                <a:latin typeface="Arial" panose="020B0604020202020204" pitchFamily="34" charset="0"/>
                <a:cs typeface="Arial" panose="020B0604020202020204" pitchFamily="34" charset="0"/>
              </a:rPr>
              <a:t>Valuing of diversity</a:t>
            </a:r>
          </a:p>
          <a:p>
            <a:pPr marL="719138" indent="-719138">
              <a:buSzPct val="200000"/>
            </a:pPr>
            <a:endParaRPr lang="en-AU"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How disability is framed</a:t>
            </a:r>
          </a:p>
          <a:p>
            <a:pPr marL="719138" indent="-719138">
              <a:buSzPct val="200000"/>
            </a:pPr>
            <a:endParaRPr lang="en-AU" sz="27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Gaps between rhetoric and reality</a:t>
            </a:r>
          </a:p>
          <a:p>
            <a:pPr marL="719138" indent="-719138">
              <a:buSzPct val="200000"/>
            </a:pPr>
            <a:endParaRPr lang="en-AU" sz="2500" dirty="0">
              <a:latin typeface="Arial" panose="020B0604020202020204" pitchFamily="34" charset="0"/>
              <a:cs typeface="Arial" panose="020B0604020202020204" pitchFamily="34" charset="0"/>
            </a:endParaRPr>
          </a:p>
          <a:p>
            <a:pPr marL="719138" indent="-719138">
              <a:buSzPct val="200000"/>
            </a:pPr>
            <a:r>
              <a:rPr lang="en-AU" sz="3600" dirty="0">
                <a:latin typeface="Arial" panose="020B0604020202020204" pitchFamily="34" charset="0"/>
                <a:cs typeface="Arial" panose="020B0604020202020204" pitchFamily="34" charset="0"/>
              </a:rPr>
              <a:t>Cumulative damage</a:t>
            </a:r>
          </a:p>
          <a:p>
            <a:pPr marL="0" indent="0" algn="ctr">
              <a:buNone/>
            </a:pPr>
            <a:r>
              <a:rPr lang="en-A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1391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457272" y="440395"/>
            <a:ext cx="10515600" cy="1325563"/>
          </a:xfrm>
        </p:spPr>
        <p:txBody>
          <a:bodyPr/>
          <a:lstStyle/>
          <a:p>
            <a:pPr marL="719138" indent="-544513" algn="ctr"/>
            <a:r>
              <a:rPr lang="en-AU" dirty="0">
                <a:solidFill>
                  <a:srgbClr val="CC9900"/>
                </a:solidFill>
                <a:latin typeface="Arial" panose="020B0604020202020204" pitchFamily="34" charset="0"/>
                <a:cs typeface="Arial" panose="020B0604020202020204" pitchFamily="34" charset="0"/>
              </a:rPr>
              <a:t> </a:t>
            </a:r>
            <a:r>
              <a:rPr lang="en-AU" b="1" dirty="0">
                <a:solidFill>
                  <a:srgbClr val="CC9900"/>
                </a:solidFill>
                <a:latin typeface="Arial" panose="020B0604020202020204" pitchFamily="34" charset="0"/>
                <a:cs typeface="Arial" panose="020B0604020202020204" pitchFamily="34" charset="0"/>
              </a:rPr>
              <a:t>6. An anticipatory approach that values SSwD voice</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1238535" y="1665026"/>
            <a:ext cx="10515600" cy="2837811"/>
          </a:xfrm>
        </p:spPr>
        <p:txBody>
          <a:bodyPr>
            <a:noAutofit/>
          </a:bodyPr>
          <a:lstStyle/>
          <a:p>
            <a:pPr marL="0" indent="0">
              <a:buNone/>
            </a:pPr>
            <a:endParaRPr lang="en-AU" sz="3600" dirty="0">
              <a:latin typeface="Arial" panose="020B0604020202020204" pitchFamily="34" charset="0"/>
              <a:cs typeface="Arial" panose="020B0604020202020204" pitchFamily="34" charset="0"/>
            </a:endParaRPr>
          </a:p>
          <a:p>
            <a:pPr marL="1073150" indent="-1073150">
              <a:lnSpc>
                <a:spcPct val="100000"/>
              </a:lnSpc>
              <a:buSzPct val="200000"/>
            </a:pPr>
            <a:r>
              <a:rPr lang="en-AU" sz="3600" dirty="0">
                <a:latin typeface="Arial" panose="020B0604020202020204" pitchFamily="34" charset="0"/>
                <a:cs typeface="Arial" panose="020B0604020202020204" pitchFamily="34" charset="0"/>
              </a:rPr>
              <a:t>Extent to which staff and students with disabilities are engaged in the design of services from the get go. </a:t>
            </a:r>
          </a:p>
          <a:p>
            <a:pPr marL="1073150" indent="-1073150">
              <a:buSzPct val="200000"/>
            </a:pPr>
            <a:endParaRPr lang="en-AU" sz="3600" dirty="0">
              <a:latin typeface="Arial" panose="020B0604020202020204" pitchFamily="34" charset="0"/>
              <a:cs typeface="Arial" panose="020B0604020202020204" pitchFamily="34" charset="0"/>
            </a:endParaRPr>
          </a:p>
          <a:p>
            <a:pPr marL="1073150" indent="-1073150">
              <a:buSzPct val="200000"/>
            </a:pPr>
            <a:r>
              <a:rPr lang="en-AU" sz="3600" dirty="0">
                <a:latin typeface="Arial" panose="020B0604020202020204" pitchFamily="34" charset="0"/>
                <a:cs typeface="Arial" panose="020B0604020202020204" pitchFamily="34" charset="0"/>
              </a:rPr>
              <a:t>Comprehensive approaches to capturing SSwD voice. </a:t>
            </a:r>
          </a:p>
        </p:txBody>
      </p:sp>
    </p:spTree>
    <p:extLst>
      <p:ext uri="{BB962C8B-B14F-4D97-AF65-F5344CB8AC3E}">
        <p14:creationId xmlns:p14="http://schemas.microsoft.com/office/powerpoint/2010/main" val="137353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2130188" y="277503"/>
            <a:ext cx="7864522" cy="1325563"/>
          </a:xfrm>
        </p:spPr>
        <p:txBody>
          <a:bodyPr>
            <a:normAutofit/>
          </a:bodyPr>
          <a:lstStyle/>
          <a:p>
            <a:r>
              <a:rPr lang="en-AU" sz="4000" b="1" dirty="0">
                <a:solidFill>
                  <a:srgbClr val="666633"/>
                </a:solidFill>
                <a:latin typeface="Arial" panose="020B0604020202020204" pitchFamily="34" charset="0"/>
                <a:cs typeface="Arial" panose="020B0604020202020204" pitchFamily="34" charset="0"/>
              </a:rPr>
              <a:t>7. Quality and reach of training</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1047465" y="1488980"/>
            <a:ext cx="10515600" cy="4351338"/>
          </a:xfrm>
        </p:spPr>
        <p:txBody>
          <a:bodyPr>
            <a:normAutofit fontScale="92500" lnSpcReduction="20000"/>
          </a:bodyPr>
          <a:lstStyle/>
          <a:p>
            <a:endParaRPr lang="en-AU" dirty="0"/>
          </a:p>
          <a:p>
            <a:pPr marL="627063" indent="-627063">
              <a:buSzPct val="200000"/>
            </a:pPr>
            <a:r>
              <a:rPr lang="en-AU" sz="3900" dirty="0">
                <a:latin typeface="Arial" panose="020B0604020202020204" pitchFamily="34" charset="0"/>
                <a:cs typeface="Arial" panose="020B0604020202020204" pitchFamily="34" charset="0"/>
              </a:rPr>
              <a:t>Training for all stakeholders.</a:t>
            </a:r>
          </a:p>
          <a:p>
            <a:pPr marL="627063" indent="-627063">
              <a:buSzPct val="200000"/>
            </a:pPr>
            <a:endParaRPr lang="en-AU" sz="3900" dirty="0">
              <a:latin typeface="Arial" panose="020B0604020202020204" pitchFamily="34" charset="0"/>
              <a:cs typeface="Arial" panose="020B0604020202020204" pitchFamily="34" charset="0"/>
            </a:endParaRPr>
          </a:p>
          <a:p>
            <a:pPr marL="627063" indent="-627063">
              <a:buSzPct val="200000"/>
            </a:pPr>
            <a:r>
              <a:rPr lang="en-AU" sz="3900" dirty="0">
                <a:latin typeface="Arial" panose="020B0604020202020204" pitchFamily="34" charset="0"/>
                <a:cs typeface="Arial" panose="020B0604020202020204" pitchFamily="34" charset="0"/>
              </a:rPr>
              <a:t>Awareness of resources to support.</a:t>
            </a:r>
          </a:p>
          <a:p>
            <a:pPr marL="627063" indent="-627063">
              <a:buSzPct val="200000"/>
            </a:pPr>
            <a:endParaRPr lang="en-AU" sz="3900" dirty="0">
              <a:latin typeface="Arial" panose="020B0604020202020204" pitchFamily="34" charset="0"/>
              <a:cs typeface="Arial" panose="020B0604020202020204" pitchFamily="34" charset="0"/>
            </a:endParaRPr>
          </a:p>
          <a:p>
            <a:pPr marL="627063" indent="-627063">
              <a:buSzPct val="200000"/>
            </a:pPr>
            <a:r>
              <a:rPr lang="en-AU" sz="3900" dirty="0">
                <a:latin typeface="Arial" panose="020B0604020202020204" pitchFamily="34" charset="0"/>
                <a:cs typeface="Arial" panose="020B0604020202020204" pitchFamily="34" charset="0"/>
              </a:rPr>
              <a:t>Embedded within all processes and systems.</a:t>
            </a:r>
          </a:p>
          <a:p>
            <a:pPr marL="627063" indent="-627063">
              <a:buSzPct val="200000"/>
            </a:pPr>
            <a:endParaRPr lang="en-AU" sz="3900" dirty="0">
              <a:latin typeface="Arial" panose="020B0604020202020204" pitchFamily="34" charset="0"/>
              <a:cs typeface="Arial" panose="020B0604020202020204" pitchFamily="34" charset="0"/>
            </a:endParaRPr>
          </a:p>
          <a:p>
            <a:pPr marL="627063" indent="-627063">
              <a:buSzPct val="200000"/>
            </a:pPr>
            <a:r>
              <a:rPr lang="en-AU" sz="3900" dirty="0">
                <a:latin typeface="Arial" panose="020B0604020202020204" pitchFamily="34" charset="0"/>
                <a:cs typeface="Arial" panose="020B0604020202020204" pitchFamily="34" charset="0"/>
              </a:rPr>
              <a:t>Evidence of the impact of training is limited.</a:t>
            </a:r>
          </a:p>
        </p:txBody>
      </p:sp>
    </p:spTree>
    <p:extLst>
      <p:ext uri="{BB962C8B-B14F-4D97-AF65-F5344CB8AC3E}">
        <p14:creationId xmlns:p14="http://schemas.microsoft.com/office/powerpoint/2010/main" val="272691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95535" y="-81887"/>
            <a:ext cx="12160155" cy="1325563"/>
          </a:xfrm>
        </p:spPr>
        <p:txBody>
          <a:bodyPr>
            <a:normAutofit/>
          </a:bodyPr>
          <a:lstStyle/>
          <a:p>
            <a:pPr algn="ctr"/>
            <a:r>
              <a:rPr lang="en-AU" sz="4000" b="1" dirty="0">
                <a:latin typeface="Arial" panose="020B0604020202020204" pitchFamily="34" charset="0"/>
                <a:cs typeface="Arial" panose="020B0604020202020204" pitchFamily="34" charset="0"/>
              </a:rPr>
              <a:t> </a:t>
            </a:r>
            <a:r>
              <a:rPr lang="en-AU" sz="4000" b="1" dirty="0">
                <a:solidFill>
                  <a:srgbClr val="008000"/>
                </a:solidFill>
                <a:latin typeface="Arial" panose="020B0604020202020204" pitchFamily="34" charset="0"/>
                <a:cs typeface="Arial" panose="020B0604020202020204" pitchFamily="34" charset="0"/>
              </a:rPr>
              <a:t>8. Essentials of supports and pain of disclosure</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401470" y="499007"/>
            <a:ext cx="11590363" cy="4853470"/>
          </a:xfrm>
        </p:spPr>
        <p:txBody>
          <a:bodyPr>
            <a:noAutofit/>
          </a:bodyPr>
          <a:lstStyle/>
          <a:p>
            <a:pPr marL="627063" indent="-627063">
              <a:buSzPct val="150000"/>
            </a:pPr>
            <a:endParaRPr lang="en-AU" sz="3600" dirty="0">
              <a:latin typeface="Arial" panose="020B0604020202020204" pitchFamily="34" charset="0"/>
              <a:cs typeface="Arial" panose="020B0604020202020204" pitchFamily="34" charset="0"/>
            </a:endParaRPr>
          </a:p>
          <a:p>
            <a:pPr marL="627063" indent="-627063">
              <a:buSzPct val="150000"/>
            </a:pPr>
            <a:r>
              <a:rPr lang="en-AU" sz="3600" dirty="0">
                <a:solidFill>
                  <a:schemeClr val="accent6">
                    <a:lumMod val="50000"/>
                  </a:schemeClr>
                </a:solidFill>
                <a:latin typeface="Arial" panose="020B0604020202020204" pitchFamily="34" charset="0"/>
                <a:cs typeface="Arial" panose="020B0604020202020204" pitchFamily="34" charset="0"/>
              </a:rPr>
              <a:t>Accommodations make a difference</a:t>
            </a:r>
            <a:r>
              <a:rPr lang="en-AU" sz="3600" dirty="0">
                <a:solidFill>
                  <a:schemeClr val="accent6">
                    <a:lumMod val="75000"/>
                  </a:schemeClr>
                </a:solidFill>
                <a:latin typeface="Arial" panose="020B0604020202020204" pitchFamily="34" charset="0"/>
                <a:cs typeface="Arial" panose="020B0604020202020204" pitchFamily="34" charset="0"/>
              </a:rPr>
              <a:t>.</a:t>
            </a:r>
          </a:p>
          <a:p>
            <a:pPr marL="627063" indent="-627063">
              <a:buSzPct val="150000"/>
            </a:pPr>
            <a:endParaRPr lang="en-AU" sz="100" dirty="0">
              <a:latin typeface="Arial" panose="020B0604020202020204" pitchFamily="34" charset="0"/>
              <a:cs typeface="Arial" panose="020B0604020202020204" pitchFamily="34" charset="0"/>
            </a:endParaRPr>
          </a:p>
          <a:p>
            <a:pPr marL="627063" indent="-627063">
              <a:buSzPct val="150000"/>
            </a:pPr>
            <a:r>
              <a:rPr lang="en-AU" sz="3600" dirty="0">
                <a:latin typeface="Arial" panose="020B0604020202020204" pitchFamily="34" charset="0"/>
                <a:cs typeface="Arial" panose="020B0604020202020204" pitchFamily="34" charset="0"/>
              </a:rPr>
              <a:t>Disclosure is a nasty word – multiple layers of disclosure.</a:t>
            </a:r>
          </a:p>
          <a:p>
            <a:pPr marL="627063" indent="-627063">
              <a:buSzPct val="150000"/>
            </a:pPr>
            <a:endParaRPr lang="en-AU" sz="100" dirty="0">
              <a:latin typeface="Arial" panose="020B0604020202020204" pitchFamily="34" charset="0"/>
              <a:cs typeface="Arial" panose="020B0604020202020204" pitchFamily="34" charset="0"/>
            </a:endParaRPr>
          </a:p>
          <a:p>
            <a:pPr marL="627063" indent="-627063">
              <a:buSzPct val="150000"/>
            </a:pPr>
            <a:r>
              <a:rPr lang="en-AU" sz="3600" dirty="0">
                <a:latin typeface="Arial" panose="020B0604020202020204" pitchFamily="34" charset="0"/>
                <a:cs typeface="Arial" panose="020B0604020202020204" pitchFamily="34" charset="0"/>
              </a:rPr>
              <a:t>Burden of disclosure.</a:t>
            </a:r>
          </a:p>
          <a:p>
            <a:pPr marL="627063" indent="-627063">
              <a:buSzPct val="150000"/>
            </a:pPr>
            <a:endParaRPr lang="en-AU" sz="100" dirty="0">
              <a:latin typeface="Arial" panose="020B0604020202020204" pitchFamily="34" charset="0"/>
              <a:cs typeface="Arial" panose="020B0604020202020204" pitchFamily="34" charset="0"/>
            </a:endParaRPr>
          </a:p>
          <a:p>
            <a:pPr marL="627063" indent="-627063">
              <a:buSzPct val="150000"/>
            </a:pPr>
            <a:r>
              <a:rPr lang="en-AU" sz="3600" dirty="0">
                <a:latin typeface="Arial" panose="020B0604020202020204" pitchFamily="34" charset="0"/>
                <a:cs typeface="Arial" panose="020B0604020202020204" pitchFamily="34" charset="0"/>
              </a:rPr>
              <a:t>SSwD ownership of support process and knowing how to navigate the systems.</a:t>
            </a:r>
          </a:p>
          <a:p>
            <a:pPr marL="627063" indent="-627063">
              <a:buSzPct val="150000"/>
            </a:pPr>
            <a:endParaRPr lang="en-AU" sz="100" dirty="0">
              <a:latin typeface="Arial" panose="020B0604020202020204" pitchFamily="34" charset="0"/>
              <a:cs typeface="Arial" panose="020B0604020202020204" pitchFamily="34" charset="0"/>
            </a:endParaRPr>
          </a:p>
          <a:p>
            <a:pPr marL="627063" indent="-627063">
              <a:buSzPct val="150000"/>
            </a:pPr>
            <a:r>
              <a:rPr lang="en-AU" sz="3600" dirty="0">
                <a:latin typeface="Arial" panose="020B0604020202020204" pitchFamily="34" charset="0"/>
                <a:cs typeface="Arial" panose="020B0604020202020204" pitchFamily="34" charset="0"/>
              </a:rPr>
              <a:t>Bias – not all disabilities are treated equally.</a:t>
            </a:r>
          </a:p>
          <a:p>
            <a:pPr marL="627063" indent="-627063">
              <a:buSzPct val="150000"/>
            </a:pPr>
            <a:endParaRPr lang="en-AU" sz="100" dirty="0">
              <a:latin typeface="Arial" panose="020B0604020202020204" pitchFamily="34" charset="0"/>
              <a:cs typeface="Arial" panose="020B0604020202020204" pitchFamily="34" charset="0"/>
            </a:endParaRPr>
          </a:p>
          <a:p>
            <a:pPr marL="627063" indent="-627063">
              <a:buSzPct val="150000"/>
            </a:pPr>
            <a:r>
              <a:rPr lang="en-AU" sz="3600" dirty="0">
                <a:latin typeface="Arial" panose="020B0604020202020204" pitchFamily="34" charset="0"/>
                <a:cs typeface="Arial" panose="020B0604020202020204" pitchFamily="34" charset="0"/>
              </a:rPr>
              <a:t>Minimising the needs for additional supports. </a:t>
            </a:r>
          </a:p>
        </p:txBody>
      </p:sp>
    </p:spTree>
    <p:extLst>
      <p:ext uri="{BB962C8B-B14F-4D97-AF65-F5344CB8AC3E}">
        <p14:creationId xmlns:p14="http://schemas.microsoft.com/office/powerpoint/2010/main" val="15556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86808-8FDF-40AD-8B54-4CE81445D4D3}"/>
              </a:ext>
            </a:extLst>
          </p:cNvPr>
          <p:cNvSpPr>
            <a:spLocks noGrp="1"/>
          </p:cNvSpPr>
          <p:nvPr>
            <p:ph type="title"/>
          </p:nvPr>
        </p:nvSpPr>
        <p:spPr>
          <a:xfrm>
            <a:off x="530079" y="1097279"/>
            <a:ext cx="3200400" cy="1674978"/>
          </a:xfrm>
        </p:spPr>
        <p:txBody>
          <a:bodyPr>
            <a:normAutofit/>
          </a:bodyPr>
          <a:lstStyle/>
          <a:p>
            <a:r>
              <a:rPr lang="en-AU" b="1" dirty="0">
                <a:solidFill>
                  <a:srgbClr val="FFFFFF"/>
                </a:solidFill>
                <a:latin typeface="Arial" panose="020B0604020202020204" pitchFamily="34" charset="0"/>
                <a:cs typeface="Arial" panose="020B0604020202020204" pitchFamily="34" charset="0"/>
              </a:rPr>
              <a:t>Disability Inclusion: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The extent to which higher education institutions (HEIs) support students and staff with disabilities (SSwD) to have equal access to university and equal opportunities to do well compared to their peers without disabilities&#10;What is the evidence base as to how we can enhance opportunities for SSwD in HE? ">
            <a:extLst>
              <a:ext uri="{FF2B5EF4-FFF2-40B4-BE49-F238E27FC236}">
                <a16:creationId xmlns:a16="http://schemas.microsoft.com/office/drawing/2014/main" id="{0FDD8803-C00A-4F3B-BB3D-C982E753CF03}"/>
              </a:ext>
            </a:extLst>
          </p:cNvPr>
          <p:cNvSpPr>
            <a:spLocks noGrp="1"/>
          </p:cNvSpPr>
          <p:nvPr>
            <p:ph idx="1"/>
          </p:nvPr>
        </p:nvSpPr>
        <p:spPr>
          <a:xfrm>
            <a:off x="5092626" y="3339802"/>
            <a:ext cx="7099374" cy="3602359"/>
          </a:xfrm>
          <a:solidFill>
            <a:schemeClr val="bg1"/>
          </a:solidFill>
        </p:spPr>
        <p:txBody>
          <a:bodyPr anchor="ctr">
            <a:normAutofit/>
          </a:bodyPr>
          <a:lstStyle/>
          <a:p>
            <a:pPr marL="0" indent="0">
              <a:lnSpc>
                <a:spcPct val="110000"/>
              </a:lnSpc>
              <a:buSzPct val="200000"/>
              <a:buNone/>
              <a:tabLst>
                <a:tab pos="895350" algn="l"/>
              </a:tabLst>
            </a:pPr>
            <a:r>
              <a:rPr lang="en-AU" dirty="0">
                <a:latin typeface="Arial" panose="020B0604020202020204" pitchFamily="34" charset="0"/>
                <a:ea typeface="Arial" panose="020B0604020202020204" pitchFamily="34" charset="0"/>
                <a:cs typeface="Arial" panose="020B0604020202020204" pitchFamily="34" charset="0"/>
              </a:rPr>
              <a:t>T</a:t>
            </a:r>
            <a:r>
              <a:rPr lang="en-AU" dirty="0">
                <a:effectLst/>
                <a:latin typeface="Arial" panose="020B0604020202020204" pitchFamily="34" charset="0"/>
                <a:ea typeface="Arial" panose="020B0604020202020204" pitchFamily="34" charset="0"/>
                <a:cs typeface="Arial" panose="020B0604020202020204" pitchFamily="34" charset="0"/>
              </a:rPr>
              <a:t>he extent to which higher education institutions (HEIs) support students and staff with disabilities (SSwD) to have equal access to university and equal opportunities to do well compared to their peers without disabilities (Evans &amp; Zhu, 2022).</a:t>
            </a:r>
          </a:p>
        </p:txBody>
      </p:sp>
      <p:sp>
        <p:nvSpPr>
          <p:cNvPr id="7" name="Title 1">
            <a:extLst>
              <a:ext uri="{FF2B5EF4-FFF2-40B4-BE49-F238E27FC236}">
                <a16:creationId xmlns:a16="http://schemas.microsoft.com/office/drawing/2014/main" id="{05086808-8FDF-40AD-8B54-4CE81445D4D3}"/>
              </a:ext>
            </a:extLst>
          </p:cNvPr>
          <p:cNvSpPr txBox="1">
            <a:spLocks/>
          </p:cNvSpPr>
          <p:nvPr/>
        </p:nvSpPr>
        <p:spPr>
          <a:xfrm>
            <a:off x="566655" y="3135085"/>
            <a:ext cx="3200400" cy="203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rgbClr val="FFFFFF"/>
                </a:solidFill>
                <a:latin typeface="Arial" panose="020B0604020202020204" pitchFamily="34" charset="0"/>
                <a:cs typeface="Arial" panose="020B0604020202020204" pitchFamily="34" charset="0"/>
              </a:rPr>
              <a:t>How do we get there? </a:t>
            </a:r>
          </a:p>
        </p:txBody>
      </p:sp>
      <p:sp>
        <p:nvSpPr>
          <p:cNvPr id="9" name="Content Placeholder 2" descr="The extent to which higher education institutions (HEIs) support students and staff with disabilities (SSwD) to have equal access to university and equal opportunities to do well compared to their peers without disabilities&#10;What is the evidence base as to how we can enhance opportunities for SSwD in HE? ">
            <a:extLst>
              <a:ext uri="{FF2B5EF4-FFF2-40B4-BE49-F238E27FC236}">
                <a16:creationId xmlns:a16="http://schemas.microsoft.com/office/drawing/2014/main" id="{0FDD8803-C00A-4F3B-BB3D-C982E753CF03}"/>
              </a:ext>
            </a:extLst>
          </p:cNvPr>
          <p:cNvSpPr txBox="1">
            <a:spLocks/>
          </p:cNvSpPr>
          <p:nvPr/>
        </p:nvSpPr>
        <p:spPr>
          <a:xfrm>
            <a:off x="4442082" y="502224"/>
            <a:ext cx="6906491" cy="2146924"/>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895350" algn="l"/>
              </a:tabLst>
            </a:pPr>
            <a:endParaRPr lang="en-AU" dirty="0">
              <a:latin typeface="Arial" panose="020B0604020202020204" pitchFamily="34" charset="0"/>
              <a:ea typeface="Calibri" panose="020F0502020204030204" pitchFamily="34" charset="0"/>
              <a:cs typeface="Arial" panose="020B0604020202020204" pitchFamily="34" charset="0"/>
            </a:endParaRPr>
          </a:p>
          <a:p>
            <a:pPr marL="0" indent="0">
              <a:buSzPct val="200000"/>
              <a:buNone/>
              <a:tabLst>
                <a:tab pos="895350" algn="l"/>
              </a:tabLst>
            </a:pPr>
            <a:r>
              <a:rPr lang="en-AU" dirty="0">
                <a:latin typeface="Arial" panose="020B0604020202020204" pitchFamily="34" charset="0"/>
                <a:ea typeface="Calibri" panose="020F0502020204030204" pitchFamily="34" charset="0"/>
                <a:cs typeface="Arial" panose="020B0604020202020204" pitchFamily="34" charset="0"/>
              </a:rPr>
              <a:t>Aim: </a:t>
            </a:r>
          </a:p>
          <a:p>
            <a:pPr marL="627063" indent="0">
              <a:lnSpc>
                <a:spcPct val="120000"/>
              </a:lnSpc>
              <a:buFont typeface="Arial" panose="020B0604020202020204" pitchFamily="34" charset="0"/>
              <a:buNone/>
              <a:tabLst>
                <a:tab pos="627063" algn="l"/>
              </a:tabLst>
            </a:pPr>
            <a:r>
              <a:rPr lang="en-AU" dirty="0">
                <a:latin typeface="Arial" panose="020B0604020202020204" pitchFamily="34" charset="0"/>
                <a:ea typeface="Calibri" panose="020F0502020204030204" pitchFamily="34" charset="0"/>
                <a:cs typeface="Arial" panose="020B0604020202020204" pitchFamily="34" charset="0"/>
              </a:rPr>
              <a:t>Looking for an evidence-based and practice-informed approach to scaling disability inclusion from staff and student perspectives.</a:t>
            </a:r>
          </a:p>
          <a:p>
            <a:pPr marL="0" indent="0">
              <a:buNone/>
            </a:pPr>
            <a:endParaRPr lang="en-AU" dirty="0">
              <a:latin typeface="Arial" panose="020B0604020202020204" pitchFamily="34" charset="0"/>
              <a:cs typeface="Arial" panose="020B0604020202020204" pitchFamily="34" charset="0"/>
            </a:endParaRPr>
          </a:p>
        </p:txBody>
      </p:sp>
      <p:sp>
        <p:nvSpPr>
          <p:cNvPr id="13" name="Content Placeholder 2" descr="The extent to which higher education institutions (HEIs) support students and staff with disabilities (SSwD) to have equal access to university and equal opportunities to do well compared to their peers without disabilities&#10;What is the evidence base as to how we can enhance opportunities for SSwD in HE? ">
            <a:extLst>
              <a:ext uri="{FF2B5EF4-FFF2-40B4-BE49-F238E27FC236}">
                <a16:creationId xmlns:a16="http://schemas.microsoft.com/office/drawing/2014/main" id="{0FDD8803-C00A-4F3B-BB3D-C982E753CF03}"/>
              </a:ext>
            </a:extLst>
          </p:cNvPr>
          <p:cNvSpPr txBox="1">
            <a:spLocks/>
          </p:cNvSpPr>
          <p:nvPr/>
        </p:nvSpPr>
        <p:spPr>
          <a:xfrm>
            <a:off x="4548109" y="3151372"/>
            <a:ext cx="1920930" cy="473295"/>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ct val="200000"/>
              <a:buFont typeface="Arial" panose="020B0604020202020204" pitchFamily="34" charset="0"/>
              <a:buNone/>
              <a:tabLst>
                <a:tab pos="895350" algn="l"/>
              </a:tabLst>
            </a:pPr>
            <a:r>
              <a:rPr lang="en-AU" dirty="0">
                <a:latin typeface="Arial" panose="020B0604020202020204" pitchFamily="34" charset="0"/>
                <a:ea typeface="Arial" panose="020B0604020202020204" pitchFamily="34" charset="0"/>
                <a:cs typeface="Arial" panose="020B0604020202020204" pitchFamily="34" charset="0"/>
              </a:rPr>
              <a:t>Definition:</a:t>
            </a:r>
          </a:p>
        </p:txBody>
      </p:sp>
    </p:spTree>
    <p:extLst>
      <p:ext uri="{BB962C8B-B14F-4D97-AF65-F5344CB8AC3E}">
        <p14:creationId xmlns:p14="http://schemas.microsoft.com/office/powerpoint/2010/main" val="136520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554477" y="365125"/>
            <a:ext cx="10799323" cy="1325563"/>
          </a:xfrm>
        </p:spPr>
        <p:txBody>
          <a:bodyPr>
            <a:normAutofit/>
          </a:bodyPr>
          <a:lstStyle/>
          <a:p>
            <a:pPr marL="719138" indent="-719138" algn="ctr"/>
            <a:r>
              <a:rPr lang="en-AU" sz="4000" b="1" dirty="0">
                <a:latin typeface="Arial" panose="020B0604020202020204" pitchFamily="34" charset="0"/>
                <a:cs typeface="Arial" panose="020B0604020202020204" pitchFamily="34" charset="0"/>
              </a:rPr>
              <a:t> </a:t>
            </a:r>
            <a:r>
              <a:rPr lang="en-AU" sz="4000" b="1" dirty="0">
                <a:solidFill>
                  <a:srgbClr val="FF9933"/>
                </a:solidFill>
                <a:latin typeface="Arial" panose="020B0604020202020204" pitchFamily="34" charset="0"/>
                <a:cs typeface="Arial" panose="020B0604020202020204" pitchFamily="34" charset="0"/>
              </a:rPr>
              <a:t>9. Going back to basics around inclusive learning and teaching</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933043" y="2085871"/>
            <a:ext cx="10515600" cy="4351338"/>
          </a:xfrm>
        </p:spPr>
        <p:txBody>
          <a:bodyPr>
            <a:normAutofit lnSpcReduction="10000"/>
          </a:bodyPr>
          <a:lstStyle/>
          <a:p>
            <a:pPr marL="896938" indent="-896938">
              <a:lnSpc>
                <a:spcPct val="100000"/>
              </a:lnSpc>
              <a:buSzPct val="200000"/>
            </a:pPr>
            <a:r>
              <a:rPr lang="en-AU" sz="3600" dirty="0">
                <a:latin typeface="Arial" panose="020B0604020202020204" pitchFamily="34" charset="0"/>
                <a:cs typeface="Arial" panose="020B0604020202020204" pitchFamily="34" charset="0"/>
              </a:rPr>
              <a:t>Being clear about what inclusive learning and teaching is.</a:t>
            </a:r>
          </a:p>
          <a:p>
            <a:pPr marL="896938" indent="-896938">
              <a:buSzPct val="200000"/>
            </a:pPr>
            <a:endParaRPr lang="en-AU" sz="2500" dirty="0">
              <a:latin typeface="Arial" panose="020B0604020202020204" pitchFamily="34" charset="0"/>
              <a:cs typeface="Arial" panose="020B0604020202020204" pitchFamily="34" charset="0"/>
            </a:endParaRPr>
          </a:p>
          <a:p>
            <a:pPr marL="896938" indent="-896938">
              <a:buSzPct val="200000"/>
            </a:pPr>
            <a:r>
              <a:rPr lang="en-AU" sz="3600" dirty="0">
                <a:latin typeface="Arial" panose="020B0604020202020204" pitchFamily="34" charset="0"/>
                <a:cs typeface="Arial" panose="020B0604020202020204" pitchFamily="34" charset="0"/>
              </a:rPr>
              <a:t>Little evidence of efficacy of Universal Design for Learning (UDL). A design issue!</a:t>
            </a:r>
          </a:p>
          <a:p>
            <a:pPr marL="896938" indent="-896938">
              <a:buSzPct val="200000"/>
            </a:pPr>
            <a:endParaRPr lang="en-AU" sz="2500" dirty="0">
              <a:latin typeface="Arial" panose="020B0604020202020204" pitchFamily="34" charset="0"/>
              <a:cs typeface="Arial" panose="020B0604020202020204" pitchFamily="34" charset="0"/>
            </a:endParaRPr>
          </a:p>
          <a:p>
            <a:pPr marL="896938" indent="-896938">
              <a:lnSpc>
                <a:spcPct val="100000"/>
              </a:lnSpc>
              <a:buSzPct val="200000"/>
            </a:pPr>
            <a:r>
              <a:rPr lang="en-AU" sz="3600" dirty="0">
                <a:latin typeface="Arial" panose="020B0604020202020204" pitchFamily="34" charset="0"/>
                <a:cs typeface="Arial" panose="020B0604020202020204" pitchFamily="34" charset="0"/>
              </a:rPr>
              <a:t>Embedding reasonable adjustments from the start.</a:t>
            </a:r>
          </a:p>
        </p:txBody>
      </p:sp>
    </p:spTree>
    <p:extLst>
      <p:ext uri="{BB962C8B-B14F-4D97-AF65-F5344CB8AC3E}">
        <p14:creationId xmlns:p14="http://schemas.microsoft.com/office/powerpoint/2010/main" val="22894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377952" y="260492"/>
            <a:ext cx="11555104" cy="1325563"/>
          </a:xfrm>
        </p:spPr>
        <p:txBody>
          <a:bodyPr>
            <a:normAutofit/>
          </a:bodyPr>
          <a:lstStyle/>
          <a:p>
            <a:r>
              <a:rPr lang="en-AU" sz="4000" b="1" dirty="0">
                <a:solidFill>
                  <a:srgbClr val="FFC000"/>
                </a:solidFill>
                <a:latin typeface="Arial" panose="020B0604020202020204" pitchFamily="34" charset="0"/>
                <a:cs typeface="Arial" panose="020B0604020202020204" pitchFamily="34" charset="0"/>
              </a:rPr>
              <a:t>10. Mainstreaming assistive technologies (ATs)</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551596" y="1243320"/>
            <a:ext cx="11472445" cy="4351338"/>
          </a:xfrm>
        </p:spPr>
        <p:txBody>
          <a:bodyPr>
            <a:noAutofit/>
          </a:bodyPr>
          <a:lstStyle/>
          <a:p>
            <a:pPr marL="984250" indent="-984250"/>
            <a:endParaRPr lang="en-AU" sz="3600" dirty="0"/>
          </a:p>
          <a:p>
            <a:pPr marL="984250" indent="-984250">
              <a:buSzPct val="200000"/>
            </a:pPr>
            <a:r>
              <a:rPr lang="en-AU" sz="3600" dirty="0">
                <a:solidFill>
                  <a:srgbClr val="CC3300"/>
                </a:solidFill>
              </a:rPr>
              <a:t>Assistive technologies make a difference in many ways</a:t>
            </a:r>
            <a:r>
              <a:rPr lang="en-AU" sz="3600" dirty="0"/>
              <a:t>. </a:t>
            </a:r>
          </a:p>
          <a:p>
            <a:pPr marL="984250" indent="-984250">
              <a:buSzPct val="200000"/>
            </a:pPr>
            <a:endParaRPr lang="en-AU" sz="2500" dirty="0"/>
          </a:p>
          <a:p>
            <a:pPr marL="984250" indent="-984250">
              <a:buSzPct val="200000"/>
            </a:pPr>
            <a:r>
              <a:rPr lang="en-AU" sz="3600" dirty="0">
                <a:solidFill>
                  <a:srgbClr val="CC3300"/>
                </a:solidFill>
              </a:rPr>
              <a:t>Training</a:t>
            </a:r>
            <a:r>
              <a:rPr lang="en-AU" sz="3600" dirty="0"/>
              <a:t> in the use of ATs for staff and students.</a:t>
            </a:r>
          </a:p>
          <a:p>
            <a:pPr marL="984250" indent="-984250">
              <a:buSzPct val="200000"/>
            </a:pPr>
            <a:endParaRPr lang="en-AU" sz="2500" dirty="0"/>
          </a:p>
          <a:p>
            <a:pPr marL="984250" indent="-984250">
              <a:buSzPct val="200000"/>
            </a:pPr>
            <a:r>
              <a:rPr lang="en-AU" sz="3600" dirty="0">
                <a:solidFill>
                  <a:srgbClr val="CC3300"/>
                </a:solidFill>
              </a:rPr>
              <a:t>Time to learn </a:t>
            </a:r>
            <a:r>
              <a:rPr lang="en-AU" sz="3600" dirty="0"/>
              <a:t>how to use ATs. </a:t>
            </a:r>
          </a:p>
          <a:p>
            <a:pPr marL="984250" indent="-984250">
              <a:buSzPct val="200000"/>
            </a:pPr>
            <a:endParaRPr lang="en-AU" sz="2500" dirty="0"/>
          </a:p>
          <a:p>
            <a:pPr marL="984250" indent="-984250">
              <a:buSzPct val="200000"/>
            </a:pPr>
            <a:r>
              <a:rPr lang="en-AU" sz="3600" dirty="0">
                <a:solidFill>
                  <a:srgbClr val="CC3300"/>
                </a:solidFill>
              </a:rPr>
              <a:t>Scrutiny of the quality </a:t>
            </a:r>
            <a:r>
              <a:rPr lang="en-AU" sz="3600" dirty="0"/>
              <a:t>of ATs.</a:t>
            </a:r>
          </a:p>
          <a:p>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58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3F6-B9C1-4431-843E-96E2C2730EC4}"/>
              </a:ext>
            </a:extLst>
          </p:cNvPr>
          <p:cNvSpPr>
            <a:spLocks noGrp="1"/>
          </p:cNvSpPr>
          <p:nvPr>
            <p:ph type="title"/>
          </p:nvPr>
        </p:nvSpPr>
        <p:spPr>
          <a:xfrm>
            <a:off x="1311324" y="246845"/>
            <a:ext cx="10515600" cy="1325563"/>
          </a:xfrm>
        </p:spPr>
        <p:txBody>
          <a:bodyPr/>
          <a:lstStyle/>
          <a:p>
            <a:r>
              <a:rPr lang="en-AU" b="1" dirty="0">
                <a:solidFill>
                  <a:srgbClr val="D60093"/>
                </a:solidFill>
                <a:latin typeface="Arial" panose="020B0604020202020204" pitchFamily="34" charset="0"/>
                <a:cs typeface="Arial" panose="020B0604020202020204" pitchFamily="34" charset="0"/>
              </a:rPr>
              <a:t>11. Maximising transitions support</a:t>
            </a:r>
          </a:p>
        </p:txBody>
      </p:sp>
      <p:sp>
        <p:nvSpPr>
          <p:cNvPr id="3" name="Content Placeholder 2">
            <a:extLst>
              <a:ext uri="{FF2B5EF4-FFF2-40B4-BE49-F238E27FC236}">
                <a16:creationId xmlns:a16="http://schemas.microsoft.com/office/drawing/2014/main" id="{001DD9DC-9289-4D20-BBCE-B82A504FCF75}"/>
              </a:ext>
            </a:extLst>
          </p:cNvPr>
          <p:cNvSpPr>
            <a:spLocks noGrp="1"/>
          </p:cNvSpPr>
          <p:nvPr>
            <p:ph idx="1"/>
          </p:nvPr>
        </p:nvSpPr>
        <p:spPr>
          <a:xfrm>
            <a:off x="942833" y="1709357"/>
            <a:ext cx="10515600" cy="4932553"/>
          </a:xfrm>
        </p:spPr>
        <p:txBody>
          <a:bodyPr>
            <a:normAutofit fontScale="77500" lnSpcReduction="20000"/>
          </a:bodyPr>
          <a:lstStyle/>
          <a:p>
            <a:pPr marL="627063" indent="-627063">
              <a:lnSpc>
                <a:spcPct val="120000"/>
              </a:lnSpc>
              <a:buSzPct val="200000"/>
            </a:pPr>
            <a:r>
              <a:rPr lang="en-AU" sz="3600" dirty="0">
                <a:solidFill>
                  <a:srgbClr val="FF33CC"/>
                </a:solidFill>
                <a:latin typeface="Arial" panose="020B0604020202020204" pitchFamily="34" charset="0"/>
                <a:cs typeface="Arial" panose="020B0604020202020204" pitchFamily="34" charset="0"/>
              </a:rPr>
              <a:t>Importance of pre-university support </a:t>
            </a:r>
            <a:r>
              <a:rPr lang="en-AU" sz="3600" dirty="0">
                <a:latin typeface="Arial" panose="020B0604020202020204" pitchFamily="34" charset="0"/>
                <a:cs typeface="Arial" panose="020B0604020202020204" pitchFamily="34" charset="0"/>
              </a:rPr>
              <a:t>in how to navigate the  HE system </a:t>
            </a:r>
            <a:r>
              <a:rPr lang="en-AU" sz="3600" dirty="0">
                <a:solidFill>
                  <a:srgbClr val="FF33CC"/>
                </a:solidFill>
                <a:latin typeface="Arial" panose="020B0604020202020204" pitchFamily="34" charset="0"/>
                <a:cs typeface="Arial" panose="020B0604020202020204" pitchFamily="34" charset="0"/>
              </a:rPr>
              <a:t>impacts outcomes </a:t>
            </a:r>
            <a:r>
              <a:rPr lang="en-AU" sz="3600" dirty="0">
                <a:latin typeface="Arial" panose="020B0604020202020204" pitchFamily="34" charset="0"/>
                <a:cs typeface="Arial" panose="020B0604020202020204" pitchFamily="34" charset="0"/>
              </a:rPr>
              <a:t>but there is a need to attend to students’ perceptions of themselves.</a:t>
            </a:r>
          </a:p>
          <a:p>
            <a:pPr marL="627063" indent="-627063">
              <a:buSzPct val="200000"/>
            </a:pPr>
            <a:endParaRPr lang="en-AU" sz="3200" dirty="0">
              <a:solidFill>
                <a:srgbClr val="FF33CC"/>
              </a:solidFill>
              <a:latin typeface="Arial" panose="020B0604020202020204" pitchFamily="34" charset="0"/>
              <a:cs typeface="Arial" panose="020B0604020202020204" pitchFamily="34" charset="0"/>
            </a:endParaRPr>
          </a:p>
          <a:p>
            <a:pPr marL="627063" indent="-627063">
              <a:buSzPct val="200000"/>
            </a:pPr>
            <a:r>
              <a:rPr lang="en-AU" sz="3600" dirty="0">
                <a:solidFill>
                  <a:srgbClr val="FF33CC"/>
                </a:solidFill>
                <a:latin typeface="Arial" panose="020B0604020202020204" pitchFamily="34" charset="0"/>
                <a:cs typeface="Arial" panose="020B0604020202020204" pitchFamily="34" charset="0"/>
              </a:rPr>
              <a:t>Importance of the first semester</a:t>
            </a:r>
            <a:r>
              <a:rPr lang="en-AU" sz="3600" dirty="0">
                <a:latin typeface="Arial" panose="020B0604020202020204" pitchFamily="34" charset="0"/>
                <a:cs typeface="Arial" panose="020B0604020202020204" pitchFamily="34" charset="0"/>
              </a:rPr>
              <a:t>. </a:t>
            </a:r>
          </a:p>
          <a:p>
            <a:pPr marL="627063" indent="-627063">
              <a:buSzPct val="200000"/>
            </a:pPr>
            <a:endParaRPr lang="en-AU" sz="3200" dirty="0">
              <a:latin typeface="Arial" panose="020B0604020202020204" pitchFamily="34" charset="0"/>
              <a:cs typeface="Arial" panose="020B0604020202020204" pitchFamily="34" charset="0"/>
            </a:endParaRPr>
          </a:p>
          <a:p>
            <a:pPr marL="627063" indent="-627063">
              <a:lnSpc>
                <a:spcPct val="120000"/>
              </a:lnSpc>
              <a:buSzPct val="200000"/>
            </a:pPr>
            <a:r>
              <a:rPr lang="en-AU" sz="3600" dirty="0">
                <a:latin typeface="Arial" panose="020B0604020202020204" pitchFamily="34" charset="0"/>
                <a:cs typeface="Arial" panose="020B0604020202020204" pitchFamily="34" charset="0"/>
              </a:rPr>
              <a:t>Importance of </a:t>
            </a:r>
            <a:r>
              <a:rPr lang="en-AU" sz="3600" dirty="0">
                <a:solidFill>
                  <a:srgbClr val="FF33CC"/>
                </a:solidFill>
                <a:latin typeface="Arial" panose="020B0604020202020204" pitchFamily="34" charset="0"/>
                <a:cs typeface="Arial" panose="020B0604020202020204" pitchFamily="34" charset="0"/>
              </a:rPr>
              <a:t>academic, social, and professional networks</a:t>
            </a:r>
            <a:r>
              <a:rPr lang="en-AU" sz="3600" dirty="0">
                <a:latin typeface="Arial" panose="020B0604020202020204" pitchFamily="34" charset="0"/>
                <a:cs typeface="Arial" panose="020B0604020202020204" pitchFamily="34" charset="0"/>
              </a:rPr>
              <a:t>.</a:t>
            </a:r>
          </a:p>
          <a:p>
            <a:pPr marL="627063" indent="-627063">
              <a:buSzPct val="200000"/>
            </a:pPr>
            <a:endParaRPr lang="en-AU" sz="3200" dirty="0">
              <a:latin typeface="Arial" panose="020B0604020202020204" pitchFamily="34" charset="0"/>
              <a:cs typeface="Arial" panose="020B0604020202020204" pitchFamily="34" charset="0"/>
            </a:endParaRPr>
          </a:p>
          <a:p>
            <a:pPr marL="627063" indent="-627063">
              <a:lnSpc>
                <a:spcPct val="120000"/>
              </a:lnSpc>
              <a:buSzPct val="200000"/>
            </a:pPr>
            <a:r>
              <a:rPr lang="en-AU" sz="3600" dirty="0">
                <a:solidFill>
                  <a:srgbClr val="FF33CC"/>
                </a:solidFill>
                <a:latin typeface="Arial" panose="020B0604020202020204" pitchFamily="34" charset="0"/>
                <a:cs typeface="Arial" panose="020B0604020202020204" pitchFamily="34" charset="0"/>
              </a:rPr>
              <a:t>Early and sustained access to academic and professional mentoring and internships</a:t>
            </a:r>
            <a:r>
              <a:rPr lang="en-AU" sz="3600" dirty="0">
                <a:latin typeface="Arial" panose="020B0604020202020204" pitchFamily="34" charset="0"/>
                <a:cs typeface="Arial" panose="020B0604020202020204" pitchFamily="34" charset="0"/>
              </a:rPr>
              <a:t>.</a:t>
            </a:r>
          </a:p>
          <a:p>
            <a:pPr marL="0" indent="0">
              <a:buNone/>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0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4995E-8B87-456E-B113-D4F886461AC2}"/>
              </a:ext>
            </a:extLst>
          </p:cNvPr>
          <p:cNvSpPr txBox="1">
            <a:spLocks noGrp="1"/>
          </p:cNvSpPr>
          <p:nvPr>
            <p:ph type="title" idx="4294967295"/>
          </p:nvPr>
        </p:nvSpPr>
        <p:spPr>
          <a:xfrm>
            <a:off x="2079009" y="309981"/>
            <a:ext cx="974905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rPr>
              <a:t>12. Promoting Self and Shared Advocacy</a:t>
            </a:r>
          </a:p>
        </p:txBody>
      </p:sp>
      <p:sp>
        <p:nvSpPr>
          <p:cNvPr id="6" name="TextBox 5">
            <a:extLst>
              <a:ext uri="{FF2B5EF4-FFF2-40B4-BE49-F238E27FC236}">
                <a16:creationId xmlns:a16="http://schemas.microsoft.com/office/drawing/2014/main" id="{2012EC83-76F6-4610-A54B-DAECBB1A094E}"/>
              </a:ext>
            </a:extLst>
          </p:cNvPr>
          <p:cNvSpPr txBox="1"/>
          <p:nvPr/>
        </p:nvSpPr>
        <p:spPr>
          <a:xfrm>
            <a:off x="779288" y="3158010"/>
            <a:ext cx="10866802" cy="3539430"/>
          </a:xfrm>
          <a:prstGeom prst="rect">
            <a:avLst/>
          </a:prstGeom>
          <a:noFill/>
        </p:spPr>
        <p:txBody>
          <a:bodyPr wrap="square" rtlCol="0">
            <a:spAutoFit/>
          </a:bodyPr>
          <a:lstStyle/>
          <a:p>
            <a:pPr marL="457200" indent="-457200">
              <a:buSzPct val="150000"/>
              <a:buFont typeface="Arial" panose="020B0604020202020204" pitchFamily="34" charset="0"/>
              <a:buChar char="•"/>
            </a:pPr>
            <a:r>
              <a:rPr lang="en-AU" sz="3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self-determination: to make decisions for oneself – also related to notions of competence, connection /relatedness, and autonomy</a:t>
            </a:r>
          </a:p>
          <a:p>
            <a:pPr marL="457200" indent="-457200">
              <a:buSzPct val="150000"/>
              <a:buFont typeface="Arial" panose="020B0604020202020204" pitchFamily="34" charset="0"/>
              <a:buChar char="•"/>
            </a:pPr>
            <a:r>
              <a:rPr lang="en-AU" sz="3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self-awareness</a:t>
            </a:r>
          </a:p>
          <a:p>
            <a:pPr marL="457200" indent="-457200">
              <a:buSzPct val="150000"/>
              <a:buFont typeface="Arial" panose="020B0604020202020204" pitchFamily="34" charset="0"/>
              <a:buChar char="•"/>
            </a:pPr>
            <a:r>
              <a:rPr lang="en-AU" sz="3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self-efficacy </a:t>
            </a:r>
          </a:p>
          <a:p>
            <a:pPr marL="457200" indent="-457200">
              <a:buSzPct val="150000"/>
              <a:buFont typeface="Arial" panose="020B0604020202020204" pitchFamily="34" charset="0"/>
              <a:buChar char="•"/>
            </a:pPr>
            <a:r>
              <a:rPr lang="en-AU" sz="3200" dirty="0">
                <a:solidFill>
                  <a:schemeClr val="tx1"/>
                </a:solidFill>
                <a:latin typeface="Gill Sans MT" panose="020B0502020104020203" pitchFamily="34" charset="0"/>
                <a:ea typeface="Calibri" panose="020F0502020204030204" pitchFamily="34" charset="0"/>
                <a:cs typeface="Calibri" panose="020F0502020204030204" pitchFamily="34" charset="0"/>
              </a:rPr>
              <a:t>agentic engagement</a:t>
            </a:r>
          </a:p>
          <a:p>
            <a:pPr marL="457200" indent="-457200">
              <a:buSzPct val="150000"/>
              <a:buFont typeface="Arial" panose="020B0604020202020204" pitchFamily="34" charset="0"/>
              <a:buChar char="•"/>
            </a:pPr>
            <a:r>
              <a:rPr lang="en-AU" sz="3200" dirty="0">
                <a:solidFill>
                  <a:schemeClr val="tx1"/>
                </a:solidFill>
                <a:latin typeface="Gill Sans MT" panose="020B0502020104020203" pitchFamily="34" charset="0"/>
                <a:ea typeface="Calibri" panose="020F0502020204030204" pitchFamily="34" charset="0"/>
                <a:cs typeface="Calibri" panose="020F0502020204030204" pitchFamily="34" charset="0"/>
              </a:rPr>
              <a:t>s</a:t>
            </a:r>
            <a:r>
              <a:rPr lang="en-AU" sz="3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elf-regulation</a:t>
            </a:r>
          </a:p>
        </p:txBody>
      </p:sp>
      <p:sp>
        <p:nvSpPr>
          <p:cNvPr id="5" name="TextBox 4">
            <a:extLst>
              <a:ext uri="{FF2B5EF4-FFF2-40B4-BE49-F238E27FC236}">
                <a16:creationId xmlns:a16="http://schemas.microsoft.com/office/drawing/2014/main" id="{2012EC83-76F6-4610-A54B-DAECBB1A094E}"/>
              </a:ext>
            </a:extLst>
          </p:cNvPr>
          <p:cNvSpPr txBox="1"/>
          <p:nvPr/>
        </p:nvSpPr>
        <p:spPr>
          <a:xfrm>
            <a:off x="779288" y="1172260"/>
            <a:ext cx="10115795" cy="1723549"/>
          </a:xfrm>
          <a:prstGeom prst="rect">
            <a:avLst/>
          </a:prstGeom>
          <a:noFill/>
        </p:spPr>
        <p:txBody>
          <a:bodyPr wrap="square" rtlCol="0">
            <a:spAutoFit/>
          </a:bodyPr>
          <a:lstStyle/>
          <a:p>
            <a:r>
              <a:rPr lang="en-AU" sz="3200" dirty="0">
                <a:solidFill>
                  <a:schemeClr val="tx1"/>
                </a:solidFill>
              </a:rPr>
              <a:t>Key concepts centred around:</a:t>
            </a:r>
          </a:p>
          <a:p>
            <a:endParaRPr lang="en-AU" sz="1000" dirty="0">
              <a:solidFill>
                <a:schemeClr val="tx1"/>
              </a:solidFill>
            </a:endParaRPr>
          </a:p>
          <a:p>
            <a:r>
              <a:rPr lang="en-AU" sz="3200" dirty="0">
                <a:solidFill>
                  <a:srgbClr val="660033"/>
                </a:solidFill>
              </a:rPr>
              <a:t>independence, knowledge of self and context, and capacity to effect change – implicated in student success</a:t>
            </a:r>
          </a:p>
        </p:txBody>
      </p:sp>
    </p:spTree>
    <p:extLst>
      <p:ext uri="{BB962C8B-B14F-4D97-AF65-F5344CB8AC3E}">
        <p14:creationId xmlns:p14="http://schemas.microsoft.com/office/powerpoint/2010/main" val="23368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wheel is divided into 3 sections: Individual, Organisation, and Discipline  in supporting shared advocacy:&#10;Individual aspects highlight  the important of SSWD knowing their needs, their context, their roles and their rights, and having clear goals in being able to advocate for themselves and others.  Organisation responsibilities include valuing diversity, preparing SSWD for entry, providing a clear map of supports, timely training, the basics of physical access to technologies and buildings and support with networking. At the discipline level - providing SSWD with a clear route map of requirements of their role / course, embedding supports, providing mentoring and self-advocacy training and promoting inclusive cultures are highlighted. ">
            <a:extLst>
              <a:ext uri="{FF2B5EF4-FFF2-40B4-BE49-F238E27FC236}">
                <a16:creationId xmlns:a16="http://schemas.microsoft.com/office/drawing/2014/main" id="{B800DDE7-8BBD-4045-8ABB-08B31A657CE8}"/>
              </a:ext>
            </a:extLst>
          </p:cNvPr>
          <p:cNvPicPr>
            <a:picLocks noChangeAspect="1"/>
          </p:cNvPicPr>
          <p:nvPr/>
        </p:nvPicPr>
        <p:blipFill rotWithShape="1">
          <a:blip r:embed="rId2"/>
          <a:srcRect l="31439" t="27398" r="33425" b="11963"/>
          <a:stretch/>
        </p:blipFill>
        <p:spPr>
          <a:xfrm>
            <a:off x="818867" y="137556"/>
            <a:ext cx="7820167" cy="6720444"/>
          </a:xfrm>
          <a:prstGeom prst="rect">
            <a:avLst/>
          </a:prstGeom>
        </p:spPr>
      </p:pic>
      <p:sp>
        <p:nvSpPr>
          <p:cNvPr id="3" name="Title 2">
            <a:extLst>
              <a:ext uri="{FF2B5EF4-FFF2-40B4-BE49-F238E27FC236}">
                <a16:creationId xmlns:a16="http://schemas.microsoft.com/office/drawing/2014/main" id="{73F4995E-8B87-456E-B113-D4F886461AC2}"/>
              </a:ext>
            </a:extLst>
          </p:cNvPr>
          <p:cNvSpPr txBox="1">
            <a:spLocks noGrp="1"/>
          </p:cNvSpPr>
          <p:nvPr>
            <p:ph type="title" idx="4294967295"/>
          </p:nvPr>
        </p:nvSpPr>
        <p:spPr>
          <a:xfrm>
            <a:off x="9180394" y="427630"/>
            <a:ext cx="2870579"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rPr>
              <a:t>Promoting Self and Shared Advocacy</a:t>
            </a:r>
          </a:p>
        </p:txBody>
      </p:sp>
      <p:sp>
        <p:nvSpPr>
          <p:cNvPr id="7" name="TextBox 6"/>
          <p:cNvSpPr txBox="1"/>
          <p:nvPr/>
        </p:nvSpPr>
        <p:spPr>
          <a:xfrm>
            <a:off x="9121255" y="6033550"/>
            <a:ext cx="336644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Evans, 2022</a:t>
            </a:r>
          </a:p>
        </p:txBody>
      </p:sp>
    </p:spTree>
    <p:extLst>
      <p:ext uri="{BB962C8B-B14F-4D97-AF65-F5344CB8AC3E}">
        <p14:creationId xmlns:p14="http://schemas.microsoft.com/office/powerpoint/2010/main" val="223716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41EA86-6160-4AE7-ACAA-E3D012D0DB0C}"/>
              </a:ext>
            </a:extLst>
          </p:cNvPr>
          <p:cNvPicPr>
            <a:picLocks noChangeAspect="1"/>
          </p:cNvPicPr>
          <p:nvPr/>
        </p:nvPicPr>
        <p:blipFill rotWithShape="1">
          <a:blip r:embed="rId2"/>
          <a:srcRect l="22084" t="24444" r="23056" b="7160"/>
          <a:stretch/>
        </p:blipFill>
        <p:spPr>
          <a:xfrm>
            <a:off x="170914" y="237067"/>
            <a:ext cx="11428420" cy="6485467"/>
          </a:xfrm>
          <a:prstGeom prst="rect">
            <a:avLst/>
          </a:prstGeom>
        </p:spPr>
      </p:pic>
      <p:sp>
        <p:nvSpPr>
          <p:cNvPr id="2" name="Title 1">
            <a:extLst>
              <a:ext uri="{FF2B5EF4-FFF2-40B4-BE49-F238E27FC236}">
                <a16:creationId xmlns:a16="http://schemas.microsoft.com/office/drawing/2014/main" id="{60142867-DE34-8C39-6473-6D6B49AB8D1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Self Advocacy Model</a:t>
            </a:r>
          </a:p>
        </p:txBody>
      </p:sp>
    </p:spTree>
    <p:extLst>
      <p:ext uri="{BB962C8B-B14F-4D97-AF65-F5344CB8AC3E}">
        <p14:creationId xmlns:p14="http://schemas.microsoft.com/office/powerpoint/2010/main" val="730968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This picture denotes a circle with one dot in it to ask you to think about if there was one thing you needed to focus on that would have a domino effect in moving disability inclusion forward, what would it be? ">
            <a:extLst>
              <a:ext uri="{FF2B5EF4-FFF2-40B4-BE49-F238E27FC236}">
                <a16:creationId xmlns:a16="http://schemas.microsoft.com/office/drawing/2014/main" id="{32E49181-9B96-4195-A614-5F93484EB0BB}"/>
              </a:ext>
            </a:extLst>
          </p:cNvPr>
          <p:cNvSpPr txBox="1"/>
          <p:nvPr/>
        </p:nvSpPr>
        <p:spPr>
          <a:xfrm>
            <a:off x="0" y="0"/>
            <a:ext cx="12192000" cy="7017306"/>
          </a:xfrm>
          <a:prstGeom prst="rect">
            <a:avLst/>
          </a:prstGeom>
          <a:solidFill>
            <a:schemeClr val="tx1"/>
          </a:solidFill>
        </p:spPr>
        <p:txBody>
          <a:bodyPr wrap="square" rtlCol="0">
            <a:spAutoFit/>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Arc 3">
            <a:extLst>
              <a:ext uri="{FF2B5EF4-FFF2-40B4-BE49-F238E27FC236}">
                <a16:creationId xmlns:a16="http://schemas.microsoft.com/office/drawing/2014/main" id="{14A9D118-0690-450E-B0E2-0301A0F516C1}"/>
              </a:ext>
            </a:extLst>
          </p:cNvPr>
          <p:cNvSpPr/>
          <p:nvPr/>
        </p:nvSpPr>
        <p:spPr>
          <a:xfrm rot="19283205">
            <a:off x="356823" y="2165447"/>
            <a:ext cx="5944293" cy="3685431"/>
          </a:xfrm>
          <a:prstGeom prst="arc">
            <a:avLst>
              <a:gd name="adj1" fmla="val 9239150"/>
              <a:gd name="adj2" fmla="val 9233164"/>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Oval 5">
            <a:extLst>
              <a:ext uri="{FF2B5EF4-FFF2-40B4-BE49-F238E27FC236}">
                <a16:creationId xmlns:a16="http://schemas.microsoft.com/office/drawing/2014/main" id="{03D3BDA1-75D1-420D-B984-54AFC36F3FFB}"/>
              </a:ext>
            </a:extLst>
          </p:cNvPr>
          <p:cNvSpPr/>
          <p:nvPr/>
        </p:nvSpPr>
        <p:spPr>
          <a:xfrm rot="2534311">
            <a:off x="3194341" y="3526452"/>
            <a:ext cx="269256" cy="55999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19017CE-0481-498B-B0E1-69D7E5D1771C}"/>
              </a:ext>
            </a:extLst>
          </p:cNvPr>
          <p:cNvSpPr txBox="1"/>
          <p:nvPr/>
        </p:nvSpPr>
        <p:spPr>
          <a:xfrm>
            <a:off x="7420609" y="1467836"/>
            <a:ext cx="4563573" cy="3600986"/>
          </a:xfrm>
          <a:prstGeom prst="rect">
            <a:avLst/>
          </a:prstGeom>
          <a:noFill/>
        </p:spPr>
        <p:txBody>
          <a:bodyPr wrap="square" rtlCol="0">
            <a:spAutoFit/>
          </a:bodyPr>
          <a:lstStyle/>
          <a:p>
            <a:r>
              <a:rPr lang="en-AU" sz="3600" dirty="0">
                <a:solidFill>
                  <a:srgbClr val="92D050"/>
                </a:solidFill>
              </a:rPr>
              <a:t>What is the one thing  I can do such that by doing it everything else will become easier or unnecessary? </a:t>
            </a:r>
          </a:p>
          <a:p>
            <a:endParaRPr lang="en-AU" sz="2400" dirty="0">
              <a:solidFill>
                <a:srgbClr val="92D050"/>
              </a:solidFill>
            </a:endParaRPr>
          </a:p>
          <a:p>
            <a:r>
              <a:rPr lang="en-AU" sz="2400" dirty="0">
                <a:solidFill>
                  <a:srgbClr val="92D050"/>
                </a:solidFill>
              </a:rPr>
              <a:t> Keller &amp; Papasan, 2019, 107-8)</a:t>
            </a:r>
          </a:p>
        </p:txBody>
      </p:sp>
      <p:cxnSp>
        <p:nvCxnSpPr>
          <p:cNvPr id="15" name="Straight Arrow Connector 14">
            <a:extLst>
              <a:ext uri="{FF2B5EF4-FFF2-40B4-BE49-F238E27FC236}">
                <a16:creationId xmlns:a16="http://schemas.microsoft.com/office/drawing/2014/main" id="{4155A55B-0FBD-47CE-9C7C-3D080F01D9B7}"/>
              </a:ext>
            </a:extLst>
          </p:cNvPr>
          <p:cNvCxnSpPr>
            <a:cxnSpLocks/>
          </p:cNvCxnSpPr>
          <p:nvPr/>
        </p:nvCxnSpPr>
        <p:spPr>
          <a:xfrm flipH="1">
            <a:off x="5472545" y="1885819"/>
            <a:ext cx="1740246"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757F429-850A-49BD-A950-5B85611CCDBC}"/>
              </a:ext>
            </a:extLst>
          </p:cNvPr>
          <p:cNvCxnSpPr>
            <a:cxnSpLocks/>
          </p:cNvCxnSpPr>
          <p:nvPr/>
        </p:nvCxnSpPr>
        <p:spPr>
          <a:xfrm flipH="1" flipV="1">
            <a:off x="3435927" y="4104247"/>
            <a:ext cx="1205346" cy="2040244"/>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A20D6C-2EBF-426A-88C8-22B638605BFC}"/>
              </a:ext>
            </a:extLst>
          </p:cNvPr>
          <p:cNvSpPr txBox="1"/>
          <p:nvPr/>
        </p:nvSpPr>
        <p:spPr>
          <a:xfrm>
            <a:off x="4784634" y="5733094"/>
            <a:ext cx="7199548" cy="707886"/>
          </a:xfrm>
          <a:prstGeom prst="rect">
            <a:avLst/>
          </a:prstGeom>
          <a:noFill/>
        </p:spPr>
        <p:txBody>
          <a:bodyPr wrap="square" rtlCol="0">
            <a:spAutoFit/>
          </a:bodyPr>
          <a:lstStyle/>
          <a:p>
            <a:r>
              <a:rPr lang="en-AU" sz="4000" dirty="0">
                <a:solidFill>
                  <a:srgbClr val="92D050"/>
                </a:solidFill>
              </a:rPr>
              <a:t>What is my one thing right now? </a:t>
            </a:r>
          </a:p>
        </p:txBody>
      </p:sp>
      <p:sp>
        <p:nvSpPr>
          <p:cNvPr id="21" name="Title 20">
            <a:extLst>
              <a:ext uri="{FF2B5EF4-FFF2-40B4-BE49-F238E27FC236}">
                <a16:creationId xmlns:a16="http://schemas.microsoft.com/office/drawing/2014/main" id="{E84E7B10-EFCF-4C94-B832-28A19D692B3A}"/>
              </a:ext>
            </a:extLst>
          </p:cNvPr>
          <p:cNvSpPr txBox="1">
            <a:spLocks noGrp="1"/>
          </p:cNvSpPr>
          <p:nvPr>
            <p:ph type="title" idx="4294967295"/>
          </p:nvPr>
        </p:nvSpPr>
        <p:spPr>
          <a:xfrm>
            <a:off x="346910" y="194602"/>
            <a:ext cx="1149817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schemeClr val="bg1"/>
                </a:solidFill>
                <a:effectLst/>
                <a:uLnTx/>
                <a:uFillTx/>
                <a:latin typeface="+mn-lt"/>
                <a:ea typeface="+mn-ea"/>
                <a:cs typeface="+mn-cs"/>
              </a:rPr>
              <a:t>Simple, Sophisticated &amp; Choreographed</a:t>
            </a:r>
          </a:p>
        </p:txBody>
      </p:sp>
      <p:sp>
        <p:nvSpPr>
          <p:cNvPr id="12" name="TextBox 11">
            <a:extLst>
              <a:ext uri="{FF2B5EF4-FFF2-40B4-BE49-F238E27FC236}">
                <a16:creationId xmlns:a16="http://schemas.microsoft.com/office/drawing/2014/main" id="{EC49C20F-DFCE-47D5-A8A5-EF6734DDE901}"/>
              </a:ext>
            </a:extLst>
          </p:cNvPr>
          <p:cNvSpPr txBox="1"/>
          <p:nvPr/>
        </p:nvSpPr>
        <p:spPr>
          <a:xfrm>
            <a:off x="207818" y="1650980"/>
            <a:ext cx="2712767" cy="954107"/>
          </a:xfrm>
          <a:prstGeom prst="rect">
            <a:avLst/>
          </a:prstGeom>
          <a:noFill/>
        </p:spPr>
        <p:txBody>
          <a:bodyPr wrap="square" rtlCol="0">
            <a:spAutoFit/>
          </a:bodyPr>
          <a:lstStyle/>
          <a:p>
            <a:r>
              <a:rPr lang="en-AU" sz="2800" dirty="0">
                <a:solidFill>
                  <a:srgbClr val="92D050"/>
                </a:solidFill>
              </a:rPr>
              <a:t>What is the core question? </a:t>
            </a:r>
          </a:p>
        </p:txBody>
      </p:sp>
      <p:sp>
        <p:nvSpPr>
          <p:cNvPr id="2" name="TextBox 1">
            <a:extLst>
              <a:ext uri="{FF2B5EF4-FFF2-40B4-BE49-F238E27FC236}">
                <a16:creationId xmlns:a16="http://schemas.microsoft.com/office/drawing/2014/main" id="{A5E2ADEC-EE44-41F1-B8EC-8842A697A379}"/>
              </a:ext>
            </a:extLst>
          </p:cNvPr>
          <p:cNvSpPr txBox="1"/>
          <p:nvPr/>
        </p:nvSpPr>
        <p:spPr>
          <a:xfrm>
            <a:off x="3307313" y="2036784"/>
            <a:ext cx="2667920" cy="1754326"/>
          </a:xfrm>
          <a:prstGeom prst="rect">
            <a:avLst/>
          </a:prstGeom>
          <a:noFill/>
        </p:spPr>
        <p:txBody>
          <a:bodyPr wrap="square" rtlCol="0">
            <a:spAutoFit/>
          </a:bodyPr>
          <a:lstStyle/>
          <a:p>
            <a:r>
              <a:rPr lang="en-AU" sz="3600" dirty="0">
                <a:solidFill>
                  <a:srgbClr val="CC9900"/>
                </a:solidFill>
              </a:rPr>
              <a:t>BIG ticket items to support DI</a:t>
            </a:r>
          </a:p>
        </p:txBody>
      </p:sp>
    </p:spTree>
    <p:extLst>
      <p:ext uri="{BB962C8B-B14F-4D97-AF65-F5344CB8AC3E}">
        <p14:creationId xmlns:p14="http://schemas.microsoft.com/office/powerpoint/2010/main" val="382373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This table gives one key priority for each area of the DIIF">
            <a:extLst>
              <a:ext uri="{FF2B5EF4-FFF2-40B4-BE49-F238E27FC236}">
                <a16:creationId xmlns:a16="http://schemas.microsoft.com/office/drawing/2014/main" id="{7418C1D5-8F3B-4B10-96C5-29C904CDA4C6}"/>
              </a:ext>
            </a:extLst>
          </p:cNvPr>
          <p:cNvGraphicFramePr>
            <a:graphicFrameLocks noGrp="1"/>
          </p:cNvGraphicFramePr>
          <p:nvPr>
            <p:extLst>
              <p:ext uri="{D42A27DB-BD31-4B8C-83A1-F6EECF244321}">
                <p14:modId xmlns:p14="http://schemas.microsoft.com/office/powerpoint/2010/main" val="2288322660"/>
              </p:ext>
            </p:extLst>
          </p:nvPr>
        </p:nvGraphicFramePr>
        <p:xfrm>
          <a:off x="1018209" y="419100"/>
          <a:ext cx="9646478" cy="6019800"/>
        </p:xfrm>
        <a:graphic>
          <a:graphicData uri="http://schemas.openxmlformats.org/drawingml/2006/table">
            <a:tbl>
              <a:tblPr firstRow="1" bandRow="1">
                <a:tableStyleId>{5C22544A-7EE6-4342-B048-85BDC9FD1C3A}</a:tableStyleId>
              </a:tblPr>
              <a:tblGrid>
                <a:gridCol w="2648850">
                  <a:extLst>
                    <a:ext uri="{9D8B030D-6E8A-4147-A177-3AD203B41FA5}">
                      <a16:colId xmlns:a16="http://schemas.microsoft.com/office/drawing/2014/main" val="3699631942"/>
                    </a:ext>
                  </a:extLst>
                </a:gridCol>
                <a:gridCol w="6997628">
                  <a:extLst>
                    <a:ext uri="{9D8B030D-6E8A-4147-A177-3AD203B41FA5}">
                      <a16:colId xmlns:a16="http://schemas.microsoft.com/office/drawing/2014/main" val="251000281"/>
                    </a:ext>
                  </a:extLst>
                </a:gridCol>
              </a:tblGrid>
              <a:tr h="370840">
                <a:tc gridSpan="2">
                  <a:txBody>
                    <a:bodyPr/>
                    <a:lstStyle/>
                    <a:p>
                      <a:r>
                        <a:rPr lang="en-AU" sz="4400" dirty="0">
                          <a:solidFill>
                            <a:schemeClr val="tx1"/>
                          </a:solidFill>
                          <a:latin typeface="+mj-lt"/>
                        </a:rPr>
                        <a:t>Big ticket items</a:t>
                      </a:r>
                    </a:p>
                  </a:txBody>
                  <a:tcPr>
                    <a:solidFill>
                      <a:schemeClr val="bg1"/>
                    </a:solidFill>
                  </a:tcPr>
                </a:tc>
                <a:tc hMerge="1">
                  <a:txBody>
                    <a:bodyPr/>
                    <a:lstStyle/>
                    <a:p>
                      <a:endParaRPr lang="en-AU" dirty="0"/>
                    </a:p>
                  </a:txBody>
                  <a:tcPr>
                    <a:solidFill>
                      <a:schemeClr val="bg1"/>
                    </a:solidFill>
                  </a:tcPr>
                </a:tc>
                <a:extLst>
                  <a:ext uri="{0D108BD9-81ED-4DB2-BD59-A6C34878D82A}">
                    <a16:rowId xmlns:a16="http://schemas.microsoft.com/office/drawing/2014/main" val="1844338179"/>
                  </a:ext>
                </a:extLst>
              </a:tr>
              <a:tr h="370840">
                <a:tc>
                  <a:txBody>
                    <a:bodyPr/>
                    <a:lstStyle/>
                    <a:p>
                      <a:r>
                        <a:rPr lang="en-AU" dirty="0">
                          <a:solidFill>
                            <a:schemeClr val="bg1"/>
                          </a:solidFill>
                        </a:rPr>
                        <a:t>Leadership</a:t>
                      </a:r>
                    </a:p>
                  </a:txBody>
                  <a:tcPr>
                    <a:solidFill>
                      <a:srgbClr val="800080"/>
                    </a:solidFill>
                  </a:tcPr>
                </a:tc>
                <a:tc>
                  <a:txBody>
                    <a:bodyPr/>
                    <a:lstStyle/>
                    <a:p>
                      <a:r>
                        <a:rPr lang="en-AU" dirty="0"/>
                        <a:t>Embedded in performance review of all</a:t>
                      </a:r>
                    </a:p>
                  </a:txBody>
                  <a:tcPr>
                    <a:solidFill>
                      <a:srgbClr val="FFAFFF"/>
                    </a:solidFill>
                  </a:tcPr>
                </a:tc>
                <a:extLst>
                  <a:ext uri="{0D108BD9-81ED-4DB2-BD59-A6C34878D82A}">
                    <a16:rowId xmlns:a16="http://schemas.microsoft.com/office/drawing/2014/main" val="520842396"/>
                  </a:ext>
                </a:extLst>
              </a:tr>
              <a:tr h="370840">
                <a:tc>
                  <a:txBody>
                    <a:bodyPr/>
                    <a:lstStyle/>
                    <a:p>
                      <a:r>
                        <a:rPr lang="en-AU" dirty="0"/>
                        <a:t>Evidence</a:t>
                      </a:r>
                    </a:p>
                  </a:txBody>
                  <a:tcPr>
                    <a:solidFill>
                      <a:srgbClr val="D60093"/>
                    </a:solidFill>
                  </a:tcPr>
                </a:tc>
                <a:tc>
                  <a:txBody>
                    <a:bodyPr/>
                    <a:lstStyle/>
                    <a:p>
                      <a:r>
                        <a:rPr lang="en-AU" dirty="0"/>
                        <a:t>Centralised resource base that brings all information together</a:t>
                      </a:r>
                    </a:p>
                  </a:txBody>
                  <a:tcPr>
                    <a:solidFill>
                      <a:srgbClr val="FF8FDC"/>
                    </a:solidFill>
                  </a:tcPr>
                </a:tc>
                <a:extLst>
                  <a:ext uri="{0D108BD9-81ED-4DB2-BD59-A6C34878D82A}">
                    <a16:rowId xmlns:a16="http://schemas.microsoft.com/office/drawing/2014/main" val="653316780"/>
                  </a:ext>
                </a:extLst>
              </a:tr>
              <a:tr h="370840">
                <a:tc>
                  <a:txBody>
                    <a:bodyPr/>
                    <a:lstStyle/>
                    <a:p>
                      <a:r>
                        <a:rPr lang="en-AU" dirty="0"/>
                        <a:t>Evaluation</a:t>
                      </a:r>
                    </a:p>
                  </a:txBody>
                  <a:tcPr>
                    <a:solidFill>
                      <a:srgbClr val="FF6699"/>
                    </a:solidFill>
                  </a:tcPr>
                </a:tc>
                <a:tc>
                  <a:txBody>
                    <a:bodyPr/>
                    <a:lstStyle/>
                    <a:p>
                      <a:r>
                        <a:rPr lang="en-AU" dirty="0"/>
                        <a:t>Analysis of DI at the unit/course level as expectation of course leads</a:t>
                      </a:r>
                    </a:p>
                  </a:txBody>
                  <a:tcPr>
                    <a:solidFill>
                      <a:srgbClr val="FFB3CC"/>
                    </a:solidFill>
                  </a:tcPr>
                </a:tc>
                <a:extLst>
                  <a:ext uri="{0D108BD9-81ED-4DB2-BD59-A6C34878D82A}">
                    <a16:rowId xmlns:a16="http://schemas.microsoft.com/office/drawing/2014/main" val="2393287013"/>
                  </a:ext>
                </a:extLst>
              </a:tr>
              <a:tr h="370840">
                <a:tc>
                  <a:txBody>
                    <a:bodyPr/>
                    <a:lstStyle/>
                    <a:p>
                      <a:r>
                        <a:rPr lang="en-AU" dirty="0"/>
                        <a:t>Integrated</a:t>
                      </a:r>
                    </a:p>
                  </a:txBody>
                  <a:tcPr>
                    <a:solidFill>
                      <a:srgbClr val="FF99CC"/>
                    </a:solidFill>
                  </a:tcPr>
                </a:tc>
                <a:tc>
                  <a:txBody>
                    <a:bodyPr/>
                    <a:lstStyle/>
                    <a:p>
                      <a:r>
                        <a:rPr lang="en-AU" dirty="0"/>
                        <a:t>Team based design – academic and professional teams</a:t>
                      </a:r>
                    </a:p>
                  </a:txBody>
                  <a:tcPr>
                    <a:solidFill>
                      <a:srgbClr val="FFC5E2"/>
                    </a:solidFill>
                  </a:tcPr>
                </a:tc>
                <a:extLst>
                  <a:ext uri="{0D108BD9-81ED-4DB2-BD59-A6C34878D82A}">
                    <a16:rowId xmlns:a16="http://schemas.microsoft.com/office/drawing/2014/main" val="3519365047"/>
                  </a:ext>
                </a:extLst>
              </a:tr>
              <a:tr h="370840">
                <a:tc>
                  <a:txBody>
                    <a:bodyPr/>
                    <a:lstStyle/>
                    <a:p>
                      <a:r>
                        <a:rPr lang="en-AU" dirty="0"/>
                        <a:t>Communication</a:t>
                      </a:r>
                    </a:p>
                  </a:txBody>
                  <a:tcPr>
                    <a:solidFill>
                      <a:srgbClr val="92D050"/>
                    </a:solidFill>
                  </a:tcPr>
                </a:tc>
                <a:tc>
                  <a:txBody>
                    <a:bodyPr/>
                    <a:lstStyle/>
                    <a:p>
                      <a:r>
                        <a:rPr lang="en-AU" dirty="0"/>
                        <a:t>Explicit about how disability is valued – consistent comms strategy</a:t>
                      </a:r>
                    </a:p>
                  </a:txBody>
                  <a:tcPr>
                    <a:solidFill>
                      <a:srgbClr val="C7E6A4"/>
                    </a:solidFill>
                  </a:tcPr>
                </a:tc>
                <a:extLst>
                  <a:ext uri="{0D108BD9-81ED-4DB2-BD59-A6C34878D82A}">
                    <a16:rowId xmlns:a16="http://schemas.microsoft.com/office/drawing/2014/main" val="1918849280"/>
                  </a:ext>
                </a:extLst>
              </a:tr>
              <a:tr h="370840">
                <a:tc>
                  <a:txBody>
                    <a:bodyPr/>
                    <a:lstStyle/>
                    <a:p>
                      <a:r>
                        <a:rPr lang="en-AU" dirty="0"/>
                        <a:t>Student and Staff Voice</a:t>
                      </a:r>
                    </a:p>
                  </a:txBody>
                  <a:tcPr>
                    <a:solidFill>
                      <a:srgbClr val="CC9900"/>
                    </a:solidFill>
                  </a:tcPr>
                </a:tc>
                <a:tc>
                  <a:txBody>
                    <a:bodyPr/>
                    <a:lstStyle/>
                    <a:p>
                      <a:r>
                        <a:rPr lang="en-AU" dirty="0"/>
                        <a:t>Programs designed with SSwD from outset and checked for all rate limiting steps</a:t>
                      </a:r>
                    </a:p>
                  </a:txBody>
                  <a:tcPr>
                    <a:solidFill>
                      <a:srgbClr val="FFDB69"/>
                    </a:solidFill>
                  </a:tcPr>
                </a:tc>
                <a:extLst>
                  <a:ext uri="{0D108BD9-81ED-4DB2-BD59-A6C34878D82A}">
                    <a16:rowId xmlns:a16="http://schemas.microsoft.com/office/drawing/2014/main" val="3470039651"/>
                  </a:ext>
                </a:extLst>
              </a:tr>
              <a:tr h="370840">
                <a:tc>
                  <a:txBody>
                    <a:bodyPr/>
                    <a:lstStyle/>
                    <a:p>
                      <a:r>
                        <a:rPr lang="en-AU" dirty="0">
                          <a:solidFill>
                            <a:schemeClr val="bg1"/>
                          </a:solidFill>
                        </a:rPr>
                        <a:t>Training</a:t>
                      </a:r>
                    </a:p>
                  </a:txBody>
                  <a:tcPr>
                    <a:solidFill>
                      <a:srgbClr val="808000"/>
                    </a:solidFill>
                  </a:tcPr>
                </a:tc>
                <a:tc>
                  <a:txBody>
                    <a:bodyPr/>
                    <a:lstStyle/>
                    <a:p>
                      <a:r>
                        <a:rPr lang="en-AU" dirty="0"/>
                        <a:t>DI training embedded within CPD for all- evaluation of quality of it</a:t>
                      </a:r>
                    </a:p>
                  </a:txBody>
                  <a:tcPr>
                    <a:solidFill>
                      <a:srgbClr val="C5C000"/>
                    </a:solidFill>
                  </a:tcPr>
                </a:tc>
                <a:extLst>
                  <a:ext uri="{0D108BD9-81ED-4DB2-BD59-A6C34878D82A}">
                    <a16:rowId xmlns:a16="http://schemas.microsoft.com/office/drawing/2014/main" val="3873555351"/>
                  </a:ext>
                </a:extLst>
              </a:tr>
              <a:tr h="370840">
                <a:tc>
                  <a:txBody>
                    <a:bodyPr/>
                    <a:lstStyle/>
                    <a:p>
                      <a:r>
                        <a:rPr lang="en-AU" dirty="0"/>
                        <a:t>Enabling access</a:t>
                      </a:r>
                    </a:p>
                  </a:txBody>
                  <a:tcPr>
                    <a:solidFill>
                      <a:srgbClr val="00B050"/>
                    </a:solidFill>
                  </a:tcPr>
                </a:tc>
                <a:tc>
                  <a:txBody>
                    <a:bodyPr/>
                    <a:lstStyle/>
                    <a:p>
                      <a:r>
                        <a:rPr lang="en-AU" dirty="0"/>
                        <a:t>SSwD ownership of supports process – clear route map of supports available</a:t>
                      </a:r>
                    </a:p>
                  </a:txBody>
                  <a:tcPr>
                    <a:solidFill>
                      <a:srgbClr val="8FFFC2"/>
                    </a:solidFill>
                  </a:tcPr>
                </a:tc>
                <a:extLst>
                  <a:ext uri="{0D108BD9-81ED-4DB2-BD59-A6C34878D82A}">
                    <a16:rowId xmlns:a16="http://schemas.microsoft.com/office/drawing/2014/main" val="2612445819"/>
                  </a:ext>
                </a:extLst>
              </a:tr>
              <a:tr h="370840">
                <a:tc>
                  <a:txBody>
                    <a:bodyPr/>
                    <a:lstStyle/>
                    <a:p>
                      <a:r>
                        <a:rPr lang="en-AU" dirty="0"/>
                        <a:t>Inclusive learning and teaching</a:t>
                      </a:r>
                    </a:p>
                  </a:txBody>
                  <a:tcPr>
                    <a:solidFill>
                      <a:srgbClr val="FF9933"/>
                    </a:solidFill>
                  </a:tcPr>
                </a:tc>
                <a:tc>
                  <a:txBody>
                    <a:bodyPr/>
                    <a:lstStyle/>
                    <a:p>
                      <a:r>
                        <a:rPr lang="en-AU" dirty="0"/>
                        <a:t>Clarity and focus as to what this is</a:t>
                      </a:r>
                    </a:p>
                  </a:txBody>
                  <a:tcPr>
                    <a:solidFill>
                      <a:srgbClr val="FFD08B"/>
                    </a:solidFill>
                  </a:tcPr>
                </a:tc>
                <a:extLst>
                  <a:ext uri="{0D108BD9-81ED-4DB2-BD59-A6C34878D82A}">
                    <a16:rowId xmlns:a16="http://schemas.microsoft.com/office/drawing/2014/main" val="1141020529"/>
                  </a:ext>
                </a:extLst>
              </a:tr>
              <a:tr h="370840">
                <a:tc>
                  <a:txBody>
                    <a:bodyPr/>
                    <a:lstStyle/>
                    <a:p>
                      <a:r>
                        <a:rPr lang="en-AU" dirty="0"/>
                        <a:t>Assistive technologies</a:t>
                      </a:r>
                    </a:p>
                  </a:txBody>
                  <a:tcPr>
                    <a:solidFill>
                      <a:srgbClr val="FFFF00"/>
                    </a:solidFill>
                  </a:tcPr>
                </a:tc>
                <a:tc>
                  <a:txBody>
                    <a:bodyPr/>
                    <a:lstStyle/>
                    <a:p>
                      <a:r>
                        <a:rPr lang="en-AU" dirty="0"/>
                        <a:t>Mainstreamed</a:t>
                      </a:r>
                    </a:p>
                  </a:txBody>
                  <a:tcPr>
                    <a:solidFill>
                      <a:srgbClr val="FFFFC1"/>
                    </a:solidFill>
                  </a:tcPr>
                </a:tc>
                <a:extLst>
                  <a:ext uri="{0D108BD9-81ED-4DB2-BD59-A6C34878D82A}">
                    <a16:rowId xmlns:a16="http://schemas.microsoft.com/office/drawing/2014/main" val="716725095"/>
                  </a:ext>
                </a:extLst>
              </a:tr>
              <a:tr h="370840">
                <a:tc>
                  <a:txBody>
                    <a:bodyPr/>
                    <a:lstStyle/>
                    <a:p>
                      <a:r>
                        <a:rPr lang="en-AU" dirty="0"/>
                        <a:t>Transitions</a:t>
                      </a:r>
                    </a:p>
                  </a:txBody>
                  <a:tcPr>
                    <a:solidFill>
                      <a:srgbClr val="FF33CC"/>
                    </a:solidFill>
                  </a:tcPr>
                </a:tc>
                <a:tc>
                  <a:txBody>
                    <a:bodyPr/>
                    <a:lstStyle/>
                    <a:p>
                      <a:r>
                        <a:rPr lang="en-AU" dirty="0"/>
                        <a:t>Pre access support and early opportunities for internships</a:t>
                      </a:r>
                    </a:p>
                  </a:txBody>
                  <a:tcPr>
                    <a:solidFill>
                      <a:srgbClr val="F5C5E4"/>
                    </a:solidFill>
                  </a:tcPr>
                </a:tc>
                <a:extLst>
                  <a:ext uri="{0D108BD9-81ED-4DB2-BD59-A6C34878D82A}">
                    <a16:rowId xmlns:a16="http://schemas.microsoft.com/office/drawing/2014/main" val="109628245"/>
                  </a:ext>
                </a:extLst>
              </a:tr>
              <a:tr h="370840">
                <a:tc>
                  <a:txBody>
                    <a:bodyPr/>
                    <a:lstStyle/>
                    <a:p>
                      <a:r>
                        <a:rPr lang="en-AU" dirty="0">
                          <a:solidFill>
                            <a:schemeClr val="bg1"/>
                          </a:solidFill>
                        </a:rPr>
                        <a:t>Self-advocacy</a:t>
                      </a:r>
                    </a:p>
                  </a:txBody>
                  <a:tcPr>
                    <a:solidFill>
                      <a:srgbClr val="660033"/>
                    </a:solidFill>
                  </a:tcPr>
                </a:tc>
                <a:tc>
                  <a:txBody>
                    <a:bodyPr/>
                    <a:lstStyle/>
                    <a:p>
                      <a:r>
                        <a:rPr lang="en-AU" dirty="0"/>
                        <a:t>Training in self advocacy embedded within programmes</a:t>
                      </a:r>
                    </a:p>
                  </a:txBody>
                  <a:tcPr>
                    <a:solidFill>
                      <a:srgbClr val="FFDDEE"/>
                    </a:solidFill>
                  </a:tcPr>
                </a:tc>
                <a:extLst>
                  <a:ext uri="{0D108BD9-81ED-4DB2-BD59-A6C34878D82A}">
                    <a16:rowId xmlns:a16="http://schemas.microsoft.com/office/drawing/2014/main" val="4269869141"/>
                  </a:ext>
                </a:extLst>
              </a:tr>
            </a:tbl>
          </a:graphicData>
        </a:graphic>
      </p:graphicFrame>
      <p:sp>
        <p:nvSpPr>
          <p:cNvPr id="4" name="Title 3">
            <a:extLst>
              <a:ext uri="{FF2B5EF4-FFF2-40B4-BE49-F238E27FC236}">
                <a16:creationId xmlns:a16="http://schemas.microsoft.com/office/drawing/2014/main" id="{5D743587-57DC-BFA7-2264-3F4EC124564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Big ticket items</a:t>
            </a:r>
          </a:p>
        </p:txBody>
      </p:sp>
    </p:spTree>
    <p:extLst>
      <p:ext uri="{BB962C8B-B14F-4D97-AF65-F5344CB8AC3E}">
        <p14:creationId xmlns:p14="http://schemas.microsoft.com/office/powerpoint/2010/main" val="4001224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olorful, building, food&#10;&#10;Description automatically generated">
            <a:extLst>
              <a:ext uri="{FF2B5EF4-FFF2-40B4-BE49-F238E27FC236}">
                <a16:creationId xmlns:a16="http://schemas.microsoft.com/office/drawing/2014/main" id="{1D1E7F72-3BCF-4CB4-AC3A-70AD38DCF8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68" r="9092" b="29391"/>
          <a:stretch/>
        </p:blipFill>
        <p:spPr>
          <a:xfrm>
            <a:off x="3102590" y="45492"/>
            <a:ext cx="9395901" cy="6776113"/>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D80C7A-A863-471E-A289-4B70BC1CEDCE}"/>
              </a:ext>
            </a:extLst>
          </p:cNvPr>
          <p:cNvSpPr txBox="1"/>
          <p:nvPr/>
        </p:nvSpPr>
        <p:spPr>
          <a:xfrm>
            <a:off x="359283" y="1290137"/>
            <a:ext cx="7346442" cy="566737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6" name="Rectangle 5"/>
          <p:cNvSpPr/>
          <p:nvPr/>
        </p:nvSpPr>
        <p:spPr>
          <a:xfrm>
            <a:off x="345251" y="2389452"/>
            <a:ext cx="3484729" cy="269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3567298-24AB-46EB-AC48-3860A1B76587}"/>
              </a:ext>
            </a:extLst>
          </p:cNvPr>
          <p:cNvSpPr txBox="1"/>
          <p:nvPr/>
        </p:nvSpPr>
        <p:spPr>
          <a:xfrm>
            <a:off x="518615" y="3122130"/>
            <a:ext cx="8293289" cy="1569660"/>
          </a:xfrm>
          <a:prstGeom prst="rect">
            <a:avLst/>
          </a:prstGeom>
          <a:solidFill>
            <a:srgbClr val="FFFF00">
              <a:alpha val="23137"/>
            </a:srgbClr>
          </a:solidFill>
        </p:spPr>
        <p:txBody>
          <a:bodyPr wrap="square" rtlCol="0">
            <a:spAutoFit/>
          </a:bodyPr>
          <a:lstStyle/>
          <a:p>
            <a:pPr marL="1346200"/>
            <a:endParaRPr lang="en-AU" sz="600" dirty="0">
              <a:latin typeface="Arial" panose="020B0604020202020204" pitchFamily="34" charset="0"/>
              <a:cs typeface="Arial" panose="020B0604020202020204" pitchFamily="34" charset="0"/>
            </a:endParaRPr>
          </a:p>
          <a:p>
            <a:pPr marL="358775"/>
            <a:r>
              <a:rPr lang="en-AU" sz="4000" b="1" dirty="0">
                <a:latin typeface="Arial" panose="020B0604020202020204" pitchFamily="34" charset="0"/>
                <a:cs typeface="Arial" panose="020B0604020202020204" pitchFamily="34" charset="0"/>
              </a:rPr>
              <a:t>Where should we focus our efforts?</a:t>
            </a:r>
          </a:p>
          <a:p>
            <a:pPr marL="1346200"/>
            <a:endParaRPr lang="en-AU" sz="1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CA9C78E-F1C1-408E-8294-B45CC9A8D5CC}"/>
              </a:ext>
            </a:extLst>
          </p:cNvPr>
          <p:cNvSpPr txBox="1"/>
          <p:nvPr/>
        </p:nvSpPr>
        <p:spPr>
          <a:xfrm>
            <a:off x="518615" y="4847787"/>
            <a:ext cx="8293289" cy="1554272"/>
          </a:xfrm>
          <a:prstGeom prst="rect">
            <a:avLst/>
          </a:prstGeom>
          <a:solidFill>
            <a:srgbClr val="FFFF00">
              <a:alpha val="23137"/>
            </a:srgbClr>
          </a:solidFill>
        </p:spPr>
        <p:txBody>
          <a:bodyPr wrap="square" rtlCol="0">
            <a:spAutoFit/>
          </a:bodyPr>
          <a:lstStyle/>
          <a:p>
            <a:pPr marL="358775"/>
            <a:r>
              <a:rPr lang="en-AU" sz="4000" b="1" dirty="0">
                <a:latin typeface="Arial" panose="020B0604020202020204" pitchFamily="34" charset="0"/>
                <a:cs typeface="Arial" panose="020B0604020202020204" pitchFamily="34" charset="0"/>
              </a:rPr>
              <a:t>The DIIF checklist supporting</a:t>
            </a:r>
          </a:p>
          <a:p>
            <a:pPr marL="358775"/>
            <a:r>
              <a:rPr lang="en-AU" sz="4000" b="1" dirty="0">
                <a:latin typeface="Arial" panose="020B0604020202020204" pitchFamily="34" charset="0"/>
                <a:cs typeface="Arial" panose="020B0604020202020204" pitchFamily="34" charset="0"/>
              </a:rPr>
              <a:t>analysis of disability inclusion</a:t>
            </a:r>
          </a:p>
          <a:p>
            <a:endParaRPr lang="en-AU" sz="1500" b="1" dirty="0">
              <a:solidFill>
                <a:schemeClr val="bg1"/>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1E30D77C-BA92-4D26-B9B6-3294E2EB33EF}"/>
              </a:ext>
            </a:extLst>
          </p:cNvPr>
          <p:cNvSpPr txBox="1">
            <a:spLocks noGrp="1"/>
          </p:cNvSpPr>
          <p:nvPr>
            <p:ph type="title" idx="4294967295"/>
          </p:nvPr>
        </p:nvSpPr>
        <p:spPr>
          <a:xfrm>
            <a:off x="0" y="5292"/>
            <a:ext cx="12498492" cy="1077218"/>
          </a:xfrm>
          <a:prstGeom prst="rect">
            <a:avLst/>
          </a:prstGeom>
          <a:solidFill>
            <a:srgbClr val="FFFFFF"/>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68288" algn="l"/>
                <a:tab pos="536575" algn="l"/>
              </a:tabLst>
              <a:defRPr/>
            </a:pPr>
            <a:endParaRPr kumimoji="0" lang="en-AU"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tab pos="268288" algn="l"/>
                <a:tab pos="536575" algn="l"/>
              </a:tabLst>
              <a:defRPr/>
            </a:pPr>
            <a:r>
              <a:rPr kumimoji="0" lang="en-AU"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 to ask moving forwards</a:t>
            </a:r>
          </a:p>
          <a:p>
            <a:pPr marL="0" marR="0" lvl="0" indent="0" algn="ctr" defTabSz="914400" rtl="0" eaLnBrk="1" fontAlgn="auto" latinLnBrk="0" hangingPunct="1">
              <a:lnSpc>
                <a:spcPct val="100000"/>
              </a:lnSpc>
              <a:spcBef>
                <a:spcPts val="0"/>
              </a:spcBef>
              <a:spcAft>
                <a:spcPts val="0"/>
              </a:spcAft>
              <a:buClrTx/>
              <a:buSzTx/>
              <a:buFontTx/>
              <a:buNone/>
              <a:tabLst>
                <a:tab pos="268288" algn="l"/>
                <a:tab pos="536575" algn="l"/>
              </a:tabLst>
              <a:defRPr/>
            </a:pPr>
            <a:r>
              <a:rPr kumimoji="0" lang="en-AU"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1E30D77C-BA92-4D26-B9B6-3294E2EB33EF}"/>
              </a:ext>
            </a:extLst>
          </p:cNvPr>
          <p:cNvSpPr txBox="1"/>
          <p:nvPr/>
        </p:nvSpPr>
        <p:spPr>
          <a:xfrm>
            <a:off x="479160" y="1447273"/>
            <a:ext cx="8332744" cy="1523494"/>
          </a:xfrm>
          <a:prstGeom prst="rect">
            <a:avLst/>
          </a:prstGeom>
          <a:solidFill>
            <a:srgbClr val="FFFF00">
              <a:alpha val="23137"/>
            </a:srgbClr>
          </a:solidFill>
        </p:spPr>
        <p:txBody>
          <a:bodyPr wrap="square" rtlCol="0">
            <a:spAutoFit/>
          </a:bodyPr>
          <a:lstStyle/>
          <a:p>
            <a:pPr marL="358775">
              <a:tabLst>
                <a:tab pos="268288" algn="l"/>
                <a:tab pos="719138" algn="l"/>
              </a:tabLst>
            </a:pPr>
            <a:r>
              <a:rPr lang="en-AU" sz="4000" b="1" dirty="0">
                <a:latin typeface="Arial" panose="020B0604020202020204" pitchFamily="34" charset="0"/>
                <a:cs typeface="Arial" panose="020B0604020202020204" pitchFamily="34" charset="0"/>
              </a:rPr>
              <a:t>How can we work together to effect meaningful change?  </a:t>
            </a:r>
          </a:p>
          <a:p>
            <a:endParaRPr lang="en-AU"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0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ulti-coloured image of a side profile of a head tilted forward">
            <a:extLst>
              <a:ext uri="{FF2B5EF4-FFF2-40B4-BE49-F238E27FC236}">
                <a16:creationId xmlns:a16="http://schemas.microsoft.com/office/drawing/2014/main" id="{C41B0B14-DD61-44F4-A788-BEA9C270C4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32" b="18791"/>
          <a:stretch/>
        </p:blipFill>
        <p:spPr>
          <a:xfrm flipH="1">
            <a:off x="643465" y="643467"/>
            <a:ext cx="5056749" cy="5571066"/>
          </a:xfrm>
          <a:prstGeom prst="rect">
            <a:avLst/>
          </a:prstGeom>
        </p:spPr>
      </p:pic>
      <p:pic>
        <p:nvPicPr>
          <p:cNvPr id="3" name="Picture 2">
            <a:extLst>
              <a:ext uri="{FF2B5EF4-FFF2-40B4-BE49-F238E27FC236}">
                <a16:creationId xmlns:a16="http://schemas.microsoft.com/office/drawing/2014/main" id="{2F5286E0-D723-4F29-B46B-1006E88EC7BD}"/>
              </a:ext>
            </a:extLst>
          </p:cNvPr>
          <p:cNvPicPr>
            <a:picLocks noChangeAspect="1"/>
          </p:cNvPicPr>
          <p:nvPr/>
        </p:nvPicPr>
        <p:blipFill rotWithShape="1">
          <a:blip r:embed="rId3"/>
          <a:srcRect l="14053" t="40287" r="32965" b="30832"/>
          <a:stretch/>
        </p:blipFill>
        <p:spPr>
          <a:xfrm>
            <a:off x="5878975" y="4212856"/>
            <a:ext cx="5524664" cy="1874292"/>
          </a:xfrm>
          <a:prstGeom prst="rect">
            <a:avLst/>
          </a:prstGeom>
        </p:spPr>
      </p:pic>
      <p:sp>
        <p:nvSpPr>
          <p:cNvPr id="7" name="Title 6">
            <a:extLst>
              <a:ext uri="{FF2B5EF4-FFF2-40B4-BE49-F238E27FC236}">
                <a16:creationId xmlns:a16="http://schemas.microsoft.com/office/drawing/2014/main" id="{D4BCC1B7-2CBC-48ED-94B4-B9D027007495}"/>
              </a:ext>
            </a:extLst>
          </p:cNvPr>
          <p:cNvSpPr txBox="1">
            <a:spLocks noGrp="1"/>
          </p:cNvSpPr>
          <p:nvPr>
            <p:ph type="title" idx="4294967295"/>
          </p:nvPr>
        </p:nvSpPr>
        <p:spPr>
          <a:xfrm>
            <a:off x="5353264" y="643467"/>
            <a:ext cx="6229136" cy="3400931"/>
          </a:xfrm>
          <a:prstGeom prst="rect">
            <a:avLst/>
          </a:prstGeom>
          <a:solidFill>
            <a:srgbClr val="000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0" b="1" i="0" u="none" strike="noStrike" kern="1200" cap="none" spc="0" normalizeH="0" baseline="0" noProof="0" dirty="0">
                <a:ln>
                  <a:noFill/>
                </a:ln>
                <a:solidFill>
                  <a:schemeClr val="bg1"/>
                </a:solidFill>
                <a:effectLst/>
                <a:uLnTx/>
                <a:uFillTx/>
                <a:latin typeface="+mn-lt"/>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D4BCC1B7-2CBC-48ED-94B4-B9D027007495}"/>
              </a:ext>
            </a:extLst>
          </p:cNvPr>
          <p:cNvSpPr txBox="1"/>
          <p:nvPr/>
        </p:nvSpPr>
        <p:spPr>
          <a:xfrm>
            <a:off x="6540178" y="2538532"/>
            <a:ext cx="4330065" cy="646331"/>
          </a:xfrm>
          <a:prstGeom prst="rect">
            <a:avLst/>
          </a:prstGeom>
          <a:noFill/>
        </p:spPr>
        <p:txBody>
          <a:bodyPr wrap="square" rtlCol="0">
            <a:spAutoFit/>
          </a:bodyPr>
          <a:lstStyle/>
          <a:p>
            <a:r>
              <a:rPr lang="en-AU" sz="3600" b="1" dirty="0">
                <a:solidFill>
                  <a:schemeClr val="bg1"/>
                </a:solidFill>
              </a:rPr>
              <a:t>Professor Carol Evans</a:t>
            </a:r>
          </a:p>
        </p:txBody>
      </p:sp>
      <p:sp>
        <p:nvSpPr>
          <p:cNvPr id="2" name="TextBox 1"/>
          <p:cNvSpPr txBox="1"/>
          <p:nvPr/>
        </p:nvSpPr>
        <p:spPr>
          <a:xfrm>
            <a:off x="7345122" y="3148119"/>
            <a:ext cx="2509085" cy="369332"/>
          </a:xfrm>
          <a:prstGeom prst="rect">
            <a:avLst/>
          </a:prstGeom>
          <a:noFill/>
        </p:spPr>
        <p:txBody>
          <a:bodyPr wrap="none" rtlCol="0">
            <a:spAutoFit/>
          </a:bodyPr>
          <a:lstStyle/>
          <a:p>
            <a:r>
              <a:rPr lang="en-GB" dirty="0">
                <a:solidFill>
                  <a:schemeClr val="bg1"/>
                </a:solidFill>
              </a:rPr>
              <a:t>evansc101@cardiff.ac.uk</a:t>
            </a:r>
          </a:p>
        </p:txBody>
      </p:sp>
    </p:spTree>
    <p:extLst>
      <p:ext uri="{BB962C8B-B14F-4D97-AF65-F5344CB8AC3E}">
        <p14:creationId xmlns:p14="http://schemas.microsoft.com/office/powerpoint/2010/main" val="85298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622049-034A-4F7A-9085-74975671DC7D}"/>
              </a:ext>
            </a:extLst>
          </p:cNvPr>
          <p:cNvSpPr>
            <a:spLocks noGrp="1"/>
          </p:cNvSpPr>
          <p:nvPr>
            <p:ph type="title"/>
          </p:nvPr>
        </p:nvSpPr>
        <p:spPr>
          <a:xfrm>
            <a:off x="1372078" y="437306"/>
            <a:ext cx="10687994" cy="1348065"/>
          </a:xfrm>
        </p:spPr>
        <p:txBody>
          <a:bodyPr>
            <a:noAutofit/>
          </a:bodyPr>
          <a:lstStyle/>
          <a:p>
            <a:pPr marL="2693988" indent="-2693988">
              <a:lnSpc>
                <a:spcPct val="120000"/>
              </a:lnSpc>
            </a:pPr>
            <a:r>
              <a:rPr lang="en-AU" b="1" dirty="0">
                <a:solidFill>
                  <a:srgbClr val="FFFFFF"/>
                </a:solidFill>
                <a:latin typeface="Arial" panose="020B0604020202020204" pitchFamily="34" charset="0"/>
                <a:cs typeface="Arial" panose="020B0604020202020204" pitchFamily="34" charset="0"/>
              </a:rPr>
              <a:t>Disability: the poor relation of the     inclusion agenda</a:t>
            </a:r>
          </a:p>
        </p:txBody>
      </p:sp>
      <p:sp>
        <p:nvSpPr>
          <p:cNvPr id="5" name="Content Placeholder 4" descr="&lt;  Access to higher education for students with disabilities  6.2 - 9.6% (compared to 17.7% of the population) (Netherlands 30%, UK 17%, Zambia &lt; 0.1%)&#10;&#10;&lt;  Student success in higher education (5-10% lower than no reported disability)      (1.1% in UK)&#10;&#10;Retention rates in Tasmania actually higher for students with disabilities&#10;&#10;&lt;   Students with disabilities are less satisfied with course experience&#10;&#10;&lt;  10% lower employment rates compared to no reported disability&#10;">
            <a:extLst>
              <a:ext uri="{FF2B5EF4-FFF2-40B4-BE49-F238E27FC236}">
                <a16:creationId xmlns:a16="http://schemas.microsoft.com/office/drawing/2014/main" id="{73B46F74-74BB-4499-BA48-806CE0271A10}"/>
              </a:ext>
            </a:extLst>
          </p:cNvPr>
          <p:cNvSpPr>
            <a:spLocks noGrp="1"/>
          </p:cNvSpPr>
          <p:nvPr>
            <p:ph idx="1"/>
          </p:nvPr>
        </p:nvSpPr>
        <p:spPr>
          <a:xfrm>
            <a:off x="463474" y="3166225"/>
            <a:ext cx="12002982" cy="3519294"/>
          </a:xfrm>
        </p:spPr>
        <p:txBody>
          <a:bodyPr>
            <a:normAutofit fontScale="62500" lnSpcReduction="20000"/>
          </a:bodyPr>
          <a:lstStyle/>
          <a:p>
            <a:pPr marL="719138" indent="-536575">
              <a:lnSpc>
                <a:spcPct val="120000"/>
              </a:lnSpc>
              <a:buNone/>
            </a:pPr>
            <a:r>
              <a:rPr lang="en-AU" sz="3600" b="1" dirty="0">
                <a:latin typeface="Arial" panose="020B0604020202020204" pitchFamily="34" charset="0"/>
                <a:cs typeface="Arial" panose="020B0604020202020204" pitchFamily="34" charset="0"/>
              </a:rPr>
              <a:t>&lt;</a:t>
            </a:r>
            <a:r>
              <a:rPr lang="en-AU" sz="2000" dirty="0">
                <a:latin typeface="Arial" panose="020B0604020202020204" pitchFamily="34" charset="0"/>
                <a:cs typeface="Arial" panose="020B0604020202020204" pitchFamily="34" charset="0"/>
              </a:rPr>
              <a:t> 	</a:t>
            </a:r>
            <a:r>
              <a:rPr lang="en-AU" sz="3700" dirty="0">
                <a:latin typeface="Arial" panose="020B0604020202020204" pitchFamily="34" charset="0"/>
                <a:cs typeface="Arial" panose="020B0604020202020204" pitchFamily="34" charset="0"/>
              </a:rPr>
              <a:t>Access to higher education for students with disabilities  6.2 - 9.6% (compared to 17.7% of the population) (Netherlands 30%, UK 17%, Zambia &lt; 0.1%)</a:t>
            </a:r>
          </a:p>
          <a:p>
            <a:pPr marL="719138" indent="-536575">
              <a:lnSpc>
                <a:spcPct val="100000"/>
              </a:lnSpc>
              <a:buNone/>
            </a:pPr>
            <a:endParaRPr lang="en-AU" sz="100" dirty="0">
              <a:latin typeface="Arial" panose="020B0604020202020204" pitchFamily="34" charset="0"/>
              <a:cs typeface="Arial" panose="020B0604020202020204" pitchFamily="34" charset="0"/>
            </a:endParaRPr>
          </a:p>
          <a:p>
            <a:pPr marL="719138" indent="-536575">
              <a:lnSpc>
                <a:spcPct val="120000"/>
              </a:lnSpc>
              <a:buNone/>
            </a:pPr>
            <a:r>
              <a:rPr lang="en-AU" sz="3600" b="1" dirty="0">
                <a:latin typeface="Arial" panose="020B0604020202020204" pitchFamily="34" charset="0"/>
                <a:cs typeface="Arial" panose="020B0604020202020204" pitchFamily="34" charset="0"/>
              </a:rPr>
              <a:t>&lt; </a:t>
            </a:r>
            <a:r>
              <a:rPr lang="en-AU" sz="2000" dirty="0">
                <a:latin typeface="Arial" panose="020B0604020202020204" pitchFamily="34" charset="0"/>
                <a:cs typeface="Arial" panose="020B0604020202020204" pitchFamily="34" charset="0"/>
              </a:rPr>
              <a:t>	</a:t>
            </a:r>
            <a:r>
              <a:rPr lang="en-AU" sz="3700" dirty="0">
                <a:latin typeface="Arial" panose="020B0604020202020204" pitchFamily="34" charset="0"/>
                <a:cs typeface="Arial" panose="020B0604020202020204" pitchFamily="34" charset="0"/>
              </a:rPr>
              <a:t>Student success in higher education (5-10% lower than no reported disability)      (1.1% in UK)</a:t>
            </a:r>
          </a:p>
          <a:p>
            <a:pPr marL="719138" indent="-536575">
              <a:lnSpc>
                <a:spcPct val="100000"/>
              </a:lnSpc>
              <a:buNone/>
            </a:pPr>
            <a:endParaRPr lang="en-AU" sz="200" dirty="0">
              <a:latin typeface="Arial" panose="020B0604020202020204" pitchFamily="34" charset="0"/>
              <a:cs typeface="Arial" panose="020B0604020202020204" pitchFamily="34" charset="0"/>
            </a:endParaRPr>
          </a:p>
          <a:p>
            <a:pPr marL="719138" indent="-536575">
              <a:lnSpc>
                <a:spcPct val="100000"/>
              </a:lnSpc>
              <a:buSzPct val="150000"/>
              <a:buFont typeface="Wingdings" panose="05000000000000000000" pitchFamily="2" charset="2"/>
              <a:buChar char="Ø"/>
            </a:pPr>
            <a:r>
              <a:rPr lang="en-AU" sz="3700" dirty="0">
                <a:latin typeface="Arial" panose="020B0604020202020204" pitchFamily="34" charset="0"/>
                <a:cs typeface="Arial" panose="020B0604020202020204" pitchFamily="34" charset="0"/>
              </a:rPr>
              <a:t>Retention rates in Tasmania actually higher for students with disabilities</a:t>
            </a:r>
          </a:p>
          <a:p>
            <a:pPr marL="182563" indent="0">
              <a:lnSpc>
                <a:spcPct val="100000"/>
              </a:lnSpc>
              <a:buSzPct val="150000"/>
              <a:buNone/>
            </a:pPr>
            <a:endParaRPr lang="en-AU" sz="200" dirty="0">
              <a:latin typeface="Arial" panose="020B0604020202020204" pitchFamily="34" charset="0"/>
              <a:cs typeface="Arial" panose="020B0604020202020204" pitchFamily="34" charset="0"/>
            </a:endParaRPr>
          </a:p>
          <a:p>
            <a:pPr marL="719138" indent="-536575">
              <a:lnSpc>
                <a:spcPct val="100000"/>
              </a:lnSpc>
              <a:buNone/>
            </a:pPr>
            <a:r>
              <a:rPr lang="en-AU" sz="3600" b="1" dirty="0">
                <a:latin typeface="Arial" panose="020B0604020202020204" pitchFamily="34" charset="0"/>
                <a:cs typeface="Arial" panose="020B0604020202020204" pitchFamily="34" charset="0"/>
              </a:rPr>
              <a:t>&lt;</a:t>
            </a:r>
            <a:r>
              <a:rPr lang="en-AU" sz="2000" dirty="0">
                <a:latin typeface="Arial" panose="020B0604020202020204" pitchFamily="34" charset="0"/>
                <a:cs typeface="Arial" panose="020B0604020202020204" pitchFamily="34" charset="0"/>
              </a:rPr>
              <a:t>  	</a:t>
            </a:r>
            <a:r>
              <a:rPr lang="en-AU" sz="3700" dirty="0">
                <a:latin typeface="Arial" panose="020B0604020202020204" pitchFamily="34" charset="0"/>
                <a:cs typeface="Arial" panose="020B0604020202020204" pitchFamily="34" charset="0"/>
              </a:rPr>
              <a:t>Students with disabilities are less satisfied with course experience</a:t>
            </a:r>
          </a:p>
          <a:p>
            <a:pPr marL="719138" indent="-536575">
              <a:lnSpc>
                <a:spcPct val="100000"/>
              </a:lnSpc>
              <a:buNone/>
            </a:pPr>
            <a:endParaRPr lang="en-AU" sz="200" dirty="0">
              <a:latin typeface="Arial" panose="020B0604020202020204" pitchFamily="34" charset="0"/>
              <a:cs typeface="Arial" panose="020B0604020202020204" pitchFamily="34" charset="0"/>
            </a:endParaRPr>
          </a:p>
          <a:p>
            <a:pPr marL="719138" indent="-536575">
              <a:lnSpc>
                <a:spcPct val="100000"/>
              </a:lnSpc>
              <a:buNone/>
            </a:pPr>
            <a:r>
              <a:rPr lang="en-AU" sz="3600" b="1" dirty="0">
                <a:latin typeface="Arial" panose="020B0604020202020204" pitchFamily="34" charset="0"/>
                <a:cs typeface="Arial" panose="020B0604020202020204" pitchFamily="34" charset="0"/>
              </a:rPr>
              <a:t>&lt; </a:t>
            </a:r>
            <a:r>
              <a:rPr lang="en-AU" sz="2000" dirty="0">
                <a:latin typeface="Arial" panose="020B0604020202020204" pitchFamily="34" charset="0"/>
                <a:cs typeface="Arial" panose="020B0604020202020204" pitchFamily="34" charset="0"/>
              </a:rPr>
              <a:t>	</a:t>
            </a:r>
            <a:r>
              <a:rPr lang="en-AU" sz="3700" dirty="0">
                <a:latin typeface="Arial" panose="020B0604020202020204" pitchFamily="34" charset="0"/>
                <a:cs typeface="Arial" panose="020B0604020202020204" pitchFamily="34" charset="0"/>
              </a:rPr>
              <a:t>10% lower employment rates compared to no reported disability</a:t>
            </a:r>
            <a:endParaRPr lang="en-AU" sz="3700" b="1" dirty="0">
              <a:latin typeface="Arial" panose="020B0604020202020204" pitchFamily="34" charset="0"/>
              <a:cs typeface="Arial" panose="020B0604020202020204" pitchFamily="34" charset="0"/>
            </a:endParaRPr>
          </a:p>
        </p:txBody>
      </p:sp>
      <p:sp>
        <p:nvSpPr>
          <p:cNvPr id="3" name="Rectangle 2"/>
          <p:cNvSpPr/>
          <p:nvPr/>
        </p:nvSpPr>
        <p:spPr>
          <a:xfrm>
            <a:off x="275677" y="2347414"/>
            <a:ext cx="4981044" cy="646331"/>
          </a:xfrm>
          <a:prstGeom prst="rect">
            <a:avLst/>
          </a:prstGeom>
        </p:spPr>
        <p:txBody>
          <a:bodyPr wrap="none">
            <a:spAutoFit/>
          </a:bodyPr>
          <a:lstStyle/>
          <a:p>
            <a:r>
              <a:rPr lang="en-AU" sz="3600" dirty="0">
                <a:latin typeface="Arial" panose="020B0604020202020204" pitchFamily="34" charset="0"/>
                <a:cs typeface="Arial" panose="020B0604020202020204" pitchFamily="34" charset="0"/>
              </a:rPr>
              <a:t>The Australian Context: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86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Content Placeholder 4">
            <a:extLst>
              <a:ext uri="{FF2B5EF4-FFF2-40B4-BE49-F238E27FC236}">
                <a16:creationId xmlns:a16="http://schemas.microsoft.com/office/drawing/2014/main" id="{73B46F74-74BB-4499-BA48-806CE0271A10}"/>
              </a:ext>
            </a:extLst>
          </p:cNvPr>
          <p:cNvSpPr>
            <a:spLocks noGrp="1"/>
          </p:cNvSpPr>
          <p:nvPr>
            <p:ph idx="1"/>
          </p:nvPr>
        </p:nvSpPr>
        <p:spPr>
          <a:xfrm>
            <a:off x="1634556" y="4272667"/>
            <a:ext cx="9092206" cy="423208"/>
          </a:xfrm>
        </p:spPr>
        <p:txBody>
          <a:bodyPr>
            <a:noAutofit/>
          </a:bodyPr>
          <a:lstStyle/>
          <a:p>
            <a:pPr marL="0" indent="0">
              <a:lnSpc>
                <a:spcPct val="150000"/>
              </a:lnSpc>
              <a:spcBef>
                <a:spcPts val="0"/>
              </a:spcBef>
              <a:buNone/>
            </a:pPr>
            <a:r>
              <a:rPr lang="en-AU" sz="2000" b="1" dirty="0">
                <a:solidFill>
                  <a:srgbClr val="CC3300"/>
                </a:solidFill>
              </a:rPr>
              <a:t>Source: </a:t>
            </a:r>
            <a:r>
              <a:rPr lang="en-AU" sz="2000" dirty="0">
                <a:solidFill>
                  <a:srgbClr val="CC3300"/>
                </a:solidFill>
              </a:rPr>
              <a:t>Guardian, July 2022 – YouGov, n = 501 middle managers and HR professionals</a:t>
            </a:r>
          </a:p>
        </p:txBody>
      </p:sp>
      <p:sp>
        <p:nvSpPr>
          <p:cNvPr id="6" name="Rectangle 5"/>
          <p:cNvSpPr/>
          <p:nvPr/>
        </p:nvSpPr>
        <p:spPr>
          <a:xfrm>
            <a:off x="448608" y="2299256"/>
            <a:ext cx="4176143" cy="523220"/>
          </a:xfrm>
          <a:prstGeom prst="rect">
            <a:avLst/>
          </a:prstGeom>
        </p:spPr>
        <p:txBody>
          <a:bodyPr wrap="none">
            <a:spAutoFit/>
          </a:bodyPr>
          <a:lstStyle/>
          <a:p>
            <a:r>
              <a:rPr lang="en-AU" sz="2800" dirty="0">
                <a:latin typeface="Century Gothic" panose="020B0502020202020204" pitchFamily="34" charset="0"/>
              </a:rPr>
              <a:t>The Australian Context:</a:t>
            </a:r>
            <a:endParaRPr lang="en-GB" sz="2800" dirty="0"/>
          </a:p>
        </p:txBody>
      </p:sp>
      <p:sp>
        <p:nvSpPr>
          <p:cNvPr id="9" name="Title 1">
            <a:extLst>
              <a:ext uri="{FF2B5EF4-FFF2-40B4-BE49-F238E27FC236}">
                <a16:creationId xmlns:a16="http://schemas.microsoft.com/office/drawing/2014/main" id="{72622049-034A-4F7A-9085-74975671DC7D}"/>
              </a:ext>
            </a:extLst>
          </p:cNvPr>
          <p:cNvSpPr txBox="1">
            <a:spLocks noGrp="1"/>
          </p:cNvSpPr>
          <p:nvPr>
            <p:ph type="title" idx="4294967295"/>
          </p:nvPr>
        </p:nvSpPr>
        <p:spPr>
          <a:xfrm>
            <a:off x="1372078" y="437306"/>
            <a:ext cx="10515600" cy="13480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3988" marR="0" lvl="0" indent="-2693988" algn="l" defTabSz="914400" rtl="0" eaLnBrk="1" fontAlgn="auto" latinLnBrk="0" hangingPunct="1">
              <a:lnSpc>
                <a:spcPct val="12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Disability: </a:t>
            </a:r>
            <a:r>
              <a:rPr kumimoji="0" lang="en-AU" sz="44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the poor relation of the inclusion agenda</a:t>
            </a:r>
            <a:endParaRPr kumimoji="0" lang="en-AU" sz="4400" b="0" i="0" u="none" strike="noStrike" kern="1200" cap="none" spc="0" normalizeH="0" baseline="0" noProof="0" dirty="0">
              <a:ln>
                <a:noFill/>
              </a:ln>
              <a:solidFill>
                <a:srgbClr val="FFFFFF"/>
              </a:solidFill>
              <a:effectLst/>
              <a:uLnTx/>
              <a:uFillTx/>
              <a:latin typeface="+mj-lt"/>
              <a:ea typeface="+mj-ea"/>
              <a:cs typeface="+mj-cs"/>
            </a:endParaRPr>
          </a:p>
        </p:txBody>
      </p:sp>
      <p:sp>
        <p:nvSpPr>
          <p:cNvPr id="11" name="Content Placeholder 4" descr="Issues around  SSwD access to employment and at senior levels">
            <a:extLst>
              <a:ext uri="{FF2B5EF4-FFF2-40B4-BE49-F238E27FC236}">
                <a16:creationId xmlns:a16="http://schemas.microsoft.com/office/drawing/2014/main" id="{73B46F74-74BB-4499-BA48-806CE0271A10}"/>
              </a:ext>
            </a:extLst>
          </p:cNvPr>
          <p:cNvSpPr txBox="1">
            <a:spLocks/>
          </p:cNvSpPr>
          <p:nvPr/>
        </p:nvSpPr>
        <p:spPr>
          <a:xfrm>
            <a:off x="1597651" y="2987442"/>
            <a:ext cx="9396528" cy="608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dirty="0"/>
              <a:t>Half of Australian managers have never hired a person with a disability, and one in ten admit they wouldn’t want to in the future</a:t>
            </a:r>
            <a:endParaRPr lang="en-AU" sz="2400" dirty="0"/>
          </a:p>
        </p:txBody>
      </p:sp>
      <p:sp>
        <p:nvSpPr>
          <p:cNvPr id="4" name="Rectangle 3"/>
          <p:cNvSpPr/>
          <p:nvPr/>
        </p:nvSpPr>
        <p:spPr>
          <a:xfrm>
            <a:off x="1634556" y="4957006"/>
            <a:ext cx="9194729" cy="1384995"/>
          </a:xfrm>
          <a:prstGeom prst="rect">
            <a:avLst/>
          </a:prstGeom>
        </p:spPr>
        <p:txBody>
          <a:bodyPr wrap="square">
            <a:spAutoFit/>
          </a:bodyPr>
          <a:lstStyle/>
          <a:p>
            <a:r>
              <a:rPr lang="en-AU" sz="2800" dirty="0" err="1"/>
              <a:t>Harpur</a:t>
            </a:r>
            <a:r>
              <a:rPr lang="en-AU" sz="2800" dirty="0"/>
              <a:t> and </a:t>
            </a:r>
            <a:r>
              <a:rPr lang="en-AU" sz="2800" dirty="0" err="1"/>
              <a:t>Szucs</a:t>
            </a:r>
            <a:r>
              <a:rPr lang="en-AU" sz="2800" dirty="0"/>
              <a:t> (2022) found no evidence of disabled status disclosure among any senior leaders of Australian universities on official employer websites. </a:t>
            </a:r>
          </a:p>
        </p:txBody>
      </p:sp>
    </p:spTree>
    <p:extLst>
      <p:ext uri="{BB962C8B-B14F-4D97-AF65-F5344CB8AC3E}">
        <p14:creationId xmlns:p14="http://schemas.microsoft.com/office/powerpoint/2010/main" val="244388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6" name="Rectangle 5"/>
          <p:cNvSpPr/>
          <p:nvPr/>
        </p:nvSpPr>
        <p:spPr>
          <a:xfrm>
            <a:off x="407604" y="2546829"/>
            <a:ext cx="4176143" cy="523220"/>
          </a:xfrm>
          <a:prstGeom prst="rect">
            <a:avLst/>
          </a:prstGeom>
        </p:spPr>
        <p:txBody>
          <a:bodyPr wrap="none">
            <a:spAutoFit/>
          </a:bodyPr>
          <a:lstStyle/>
          <a:p>
            <a:r>
              <a:rPr lang="en-AU" sz="2800" dirty="0">
                <a:latin typeface="Century Gothic" panose="020B0502020202020204" pitchFamily="34" charset="0"/>
              </a:rPr>
              <a:t>The Australian Context:</a:t>
            </a:r>
            <a:endParaRPr lang="en-GB" sz="2800" dirty="0"/>
          </a:p>
        </p:txBody>
      </p:sp>
      <p:sp>
        <p:nvSpPr>
          <p:cNvPr id="7" name="Content Placeholder 4" descr="What does the data look like when you disaggregate it into specific disabilities, and in interaction with other variables? &#10;">
            <a:extLst>
              <a:ext uri="{FF2B5EF4-FFF2-40B4-BE49-F238E27FC236}">
                <a16:creationId xmlns:a16="http://schemas.microsoft.com/office/drawing/2014/main" id="{73B46F74-74BB-4499-BA48-806CE0271A10}"/>
              </a:ext>
            </a:extLst>
          </p:cNvPr>
          <p:cNvSpPr txBox="1">
            <a:spLocks/>
          </p:cNvSpPr>
          <p:nvPr/>
        </p:nvSpPr>
        <p:spPr>
          <a:xfrm>
            <a:off x="1917626" y="3553097"/>
            <a:ext cx="8365455" cy="2800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200"/>
              </a:lnSpc>
              <a:buFont typeface="Arial" panose="020B0604020202020204" pitchFamily="34" charset="0"/>
              <a:buNone/>
            </a:pPr>
            <a:r>
              <a:rPr lang="en-AU" sz="3600" dirty="0"/>
              <a:t>What does the data look like when you disaggregate it into specific disabilities, and in interaction with other variables? </a:t>
            </a:r>
          </a:p>
        </p:txBody>
      </p:sp>
      <p:sp>
        <p:nvSpPr>
          <p:cNvPr id="9" name="Title 1">
            <a:extLst>
              <a:ext uri="{FF2B5EF4-FFF2-40B4-BE49-F238E27FC236}">
                <a16:creationId xmlns:a16="http://schemas.microsoft.com/office/drawing/2014/main" id="{72622049-034A-4F7A-9085-74975671DC7D}"/>
              </a:ext>
            </a:extLst>
          </p:cNvPr>
          <p:cNvSpPr txBox="1">
            <a:spLocks noGrp="1"/>
          </p:cNvSpPr>
          <p:nvPr>
            <p:ph type="title" idx="4294967295"/>
          </p:nvPr>
        </p:nvSpPr>
        <p:spPr>
          <a:xfrm>
            <a:off x="1372078" y="437306"/>
            <a:ext cx="10515600" cy="13480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3988" marR="0" lvl="0" indent="-2693988" algn="l" defTabSz="914400" rtl="0" eaLnBrk="1" fontAlgn="auto" latinLnBrk="0" hangingPunct="1">
              <a:lnSpc>
                <a:spcPct val="12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Disability: </a:t>
            </a:r>
            <a:r>
              <a:rPr kumimoji="0" lang="en-AU" sz="44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the poor relation of the inclusion agenda</a:t>
            </a:r>
            <a:endParaRPr kumimoji="0" lang="en-AU" sz="4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56085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6808-8FDF-40AD-8B54-4CE81445D4D3}"/>
              </a:ext>
            </a:extLst>
          </p:cNvPr>
          <p:cNvSpPr>
            <a:spLocks noGrp="1"/>
          </p:cNvSpPr>
          <p:nvPr>
            <p:ph type="title"/>
          </p:nvPr>
        </p:nvSpPr>
        <p:spPr>
          <a:xfrm>
            <a:off x="1389278" y="1233241"/>
            <a:ext cx="3240506" cy="4064628"/>
          </a:xfrm>
        </p:spPr>
        <p:txBody>
          <a:bodyPr>
            <a:normAutofit/>
          </a:bodyPr>
          <a:lstStyle/>
          <a:p>
            <a:r>
              <a:rPr lang="en-AU" dirty="0">
                <a:solidFill>
                  <a:srgbClr val="FFFFFF"/>
                </a:solidFill>
                <a:latin typeface="Century Gothic" panose="020B0502020202020204" pitchFamily="34" charset="0"/>
              </a:rPr>
              <a:t>Disability Inclusion: The evidence base</a:t>
            </a:r>
          </a:p>
        </p:txBody>
      </p:sp>
      <p:sp>
        <p:nvSpPr>
          <p:cNvPr id="3" name="Content Placeholder 2" descr="Review of 11,000 peer reviewed academic papers and reports on disability inclusion (DI); approx. 600 articles and reports were identified as relevant involving lead authors from 50 countries. We scrutinised institutional data on EDI and consulted with expert stakeholders in supporting the development of the Disability Inclusion Institutional Framework">
            <a:extLst>
              <a:ext uri="{FF2B5EF4-FFF2-40B4-BE49-F238E27FC236}">
                <a16:creationId xmlns:a16="http://schemas.microsoft.com/office/drawing/2014/main" id="{0FDD8803-C00A-4F3B-BB3D-C982E753CF03}"/>
              </a:ext>
            </a:extLst>
          </p:cNvPr>
          <p:cNvSpPr>
            <a:spLocks noGrp="1"/>
          </p:cNvSpPr>
          <p:nvPr>
            <p:ph idx="1"/>
          </p:nvPr>
        </p:nvSpPr>
        <p:spPr>
          <a:xfrm>
            <a:off x="2720453" y="996287"/>
            <a:ext cx="9316871" cy="5777552"/>
          </a:xfrm>
        </p:spPr>
        <p:txBody>
          <a:bodyPr anchor="t">
            <a:normAutofit fontScale="40000" lnSpcReduction="20000"/>
          </a:bodyPr>
          <a:lstStyle/>
          <a:p>
            <a:pPr marL="0" indent="0">
              <a:buNone/>
            </a:pPr>
            <a:endParaRPr lang="en-AU" dirty="0">
              <a:effectLst/>
              <a:latin typeface="Gill Sans MT" panose="020B0502020104020203" pitchFamily="34" charset="0"/>
              <a:ea typeface="Arial" panose="020B0604020202020204" pitchFamily="34" charset="0"/>
            </a:endParaRPr>
          </a:p>
          <a:p>
            <a:pPr marL="358775" indent="-358775">
              <a:lnSpc>
                <a:spcPct val="120000"/>
              </a:lnSpc>
              <a:buSzPct val="150000"/>
            </a:pPr>
            <a:r>
              <a:rPr lang="en-AU" sz="7600" dirty="0">
                <a:effectLst/>
                <a:latin typeface="Arial" panose="020B0604020202020204" pitchFamily="34" charset="0"/>
                <a:ea typeface="Arial" panose="020B0604020202020204" pitchFamily="34" charset="0"/>
                <a:cs typeface="Arial" panose="020B0604020202020204" pitchFamily="34" charset="0"/>
              </a:rPr>
              <a:t>A review of 11,000 peer reviewed academic papers and reports on disability inclusion (DI) revealed:</a:t>
            </a:r>
          </a:p>
          <a:p>
            <a:pPr marL="358775" indent="-358775">
              <a:lnSpc>
                <a:spcPct val="120000"/>
              </a:lnSpc>
              <a:buNone/>
            </a:pPr>
            <a:endParaRPr lang="en-AU" sz="300" dirty="0">
              <a:latin typeface="Arial" panose="020B0604020202020204" pitchFamily="34" charset="0"/>
              <a:ea typeface="Arial" panose="020B0604020202020204" pitchFamily="34" charset="0"/>
              <a:cs typeface="Arial" panose="020B0604020202020204" pitchFamily="34" charset="0"/>
            </a:endParaRPr>
          </a:p>
          <a:p>
            <a:pPr marL="358775" indent="-358775">
              <a:lnSpc>
                <a:spcPct val="120000"/>
              </a:lnSpc>
              <a:buNone/>
            </a:pPr>
            <a:r>
              <a:rPr lang="en-AU" sz="7600" dirty="0">
                <a:effectLst/>
                <a:latin typeface="Arial" panose="020B0604020202020204" pitchFamily="34" charset="0"/>
                <a:ea typeface="Arial" panose="020B0604020202020204" pitchFamily="34" charset="0"/>
                <a:cs typeface="Arial" panose="020B0604020202020204" pitchFamily="34" charset="0"/>
              </a:rPr>
              <a:t>    Approximately 600 articles and reports were identified as relevant, and involved lead authors from 50 countries. </a:t>
            </a:r>
            <a:endParaRPr lang="en-AU" sz="200" dirty="0">
              <a:effectLst/>
              <a:latin typeface="Arial" panose="020B0604020202020204" pitchFamily="34" charset="0"/>
              <a:ea typeface="Arial" panose="020B0604020202020204" pitchFamily="34" charset="0"/>
              <a:cs typeface="Arial" panose="020B0604020202020204" pitchFamily="34" charset="0"/>
            </a:endParaRPr>
          </a:p>
          <a:p>
            <a:pPr marL="358775" indent="-358775">
              <a:lnSpc>
                <a:spcPct val="120000"/>
              </a:lnSpc>
            </a:pPr>
            <a:endParaRPr lang="en-AU" sz="200" dirty="0">
              <a:effectLst/>
              <a:latin typeface="Arial" panose="020B0604020202020204" pitchFamily="34" charset="0"/>
              <a:ea typeface="Arial" panose="020B0604020202020204" pitchFamily="34" charset="0"/>
              <a:cs typeface="Arial" panose="020B0604020202020204" pitchFamily="34" charset="0"/>
            </a:endParaRPr>
          </a:p>
          <a:p>
            <a:pPr marL="358775" indent="-358775">
              <a:lnSpc>
                <a:spcPct val="120000"/>
              </a:lnSpc>
              <a:buSzPct val="150000"/>
            </a:pPr>
            <a:r>
              <a:rPr lang="en-AU" sz="7500" dirty="0">
                <a:latin typeface="Arial" panose="020B0604020202020204" pitchFamily="34" charset="0"/>
                <a:ea typeface="Arial" panose="020B0604020202020204" pitchFamily="34" charset="0"/>
                <a:cs typeface="Arial" panose="020B0604020202020204" pitchFamily="34" charset="0"/>
              </a:rPr>
              <a:t>Scrutinisation of </a:t>
            </a:r>
            <a:r>
              <a:rPr lang="en-AU" sz="7500" dirty="0">
                <a:effectLst/>
                <a:latin typeface="Arial" panose="020B0604020202020204" pitchFamily="34" charset="0"/>
                <a:ea typeface="Arial" panose="020B0604020202020204" pitchFamily="34" charset="0"/>
                <a:cs typeface="Arial" panose="020B0604020202020204" pitchFamily="34" charset="0"/>
              </a:rPr>
              <a:t>institutional data on EDI. </a:t>
            </a:r>
          </a:p>
          <a:p>
            <a:pPr marL="358775" indent="-358775">
              <a:lnSpc>
                <a:spcPct val="120000"/>
              </a:lnSpc>
              <a:buNone/>
            </a:pPr>
            <a:endParaRPr lang="en-AU" sz="200" dirty="0">
              <a:effectLst/>
              <a:latin typeface="Arial" panose="020B0604020202020204" pitchFamily="34" charset="0"/>
              <a:ea typeface="Arial" panose="020B0604020202020204" pitchFamily="34" charset="0"/>
              <a:cs typeface="Arial" panose="020B0604020202020204" pitchFamily="34" charset="0"/>
            </a:endParaRPr>
          </a:p>
          <a:p>
            <a:pPr marL="358775" indent="-358775">
              <a:lnSpc>
                <a:spcPct val="120000"/>
              </a:lnSpc>
              <a:buNone/>
            </a:pPr>
            <a:endParaRPr lang="en-AU" sz="200" dirty="0">
              <a:effectLst/>
              <a:latin typeface="Arial" panose="020B0604020202020204" pitchFamily="34" charset="0"/>
              <a:ea typeface="Arial" panose="020B0604020202020204" pitchFamily="34" charset="0"/>
              <a:cs typeface="Arial" panose="020B0604020202020204" pitchFamily="34" charset="0"/>
            </a:endParaRPr>
          </a:p>
          <a:p>
            <a:pPr marL="358775" indent="-358775">
              <a:lnSpc>
                <a:spcPct val="120000"/>
              </a:lnSpc>
              <a:buSzPct val="150000"/>
            </a:pPr>
            <a:r>
              <a:rPr lang="en-AU" sz="7500" dirty="0">
                <a:latin typeface="Arial" panose="020B0604020202020204" pitchFamily="34" charset="0"/>
                <a:ea typeface="Arial" panose="020B0604020202020204" pitchFamily="34" charset="0"/>
                <a:cs typeface="Arial" panose="020B0604020202020204" pitchFamily="34" charset="0"/>
              </a:rPr>
              <a:t>Consultation </a:t>
            </a:r>
            <a:r>
              <a:rPr lang="en-AU" sz="7500" dirty="0">
                <a:effectLst/>
                <a:latin typeface="Arial" panose="020B0604020202020204" pitchFamily="34" charset="0"/>
                <a:ea typeface="Arial" panose="020B0604020202020204" pitchFamily="34" charset="0"/>
                <a:cs typeface="Arial" panose="020B0604020202020204" pitchFamily="34" charset="0"/>
              </a:rPr>
              <a:t>with expert stakeholders in supporting the development of the Disability Inclusion Institutional Framework. </a:t>
            </a:r>
          </a:p>
          <a:p>
            <a:pPr marL="0" indent="0">
              <a:buNone/>
            </a:pPr>
            <a:endParaRPr lang="en-AU" dirty="0">
              <a:latin typeface="Gill Sans MT" panose="020B0502020104020203" pitchFamily="34" charset="0"/>
              <a:ea typeface="Arial" panose="020B0604020202020204" pitchFamily="34" charset="0"/>
            </a:endParaRPr>
          </a:p>
          <a:p>
            <a:pPr marL="0" indent="0">
              <a:buNone/>
            </a:pPr>
            <a:endParaRPr lang="en-AU" dirty="0">
              <a:effectLst/>
              <a:latin typeface="Gill Sans MT" panose="020B0502020104020203" pitchFamily="34" charset="0"/>
              <a:ea typeface="Arial" panose="020B0604020202020204" pitchFamily="34" charset="0"/>
            </a:endParaRPr>
          </a:p>
          <a:p>
            <a:endParaRPr lang="en-AU" dirty="0"/>
          </a:p>
        </p:txBody>
      </p:sp>
      <p:pic>
        <p:nvPicPr>
          <p:cNvPr id="13" name="Picture 12">
            <a:extLst>
              <a:ext uri="{FF2B5EF4-FFF2-40B4-BE49-F238E27FC236}">
                <a16:creationId xmlns:a16="http://schemas.microsoft.com/office/drawing/2014/main" id="{BA726AFD-5009-4E4B-952F-7E6B9B30BBA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0"/>
            <a:ext cx="2406555" cy="6858000"/>
          </a:xfrm>
          <a:prstGeom prst="rect">
            <a:avLst/>
          </a:prstGeom>
        </p:spPr>
      </p:pic>
      <p:sp>
        <p:nvSpPr>
          <p:cNvPr id="4" name="TextBox 3">
            <a:extLst>
              <a:ext uri="{FF2B5EF4-FFF2-40B4-BE49-F238E27FC236}">
                <a16:creationId xmlns:a16="http://schemas.microsoft.com/office/drawing/2014/main" id="{EB686F63-870D-463B-9587-79460DB393FE}"/>
              </a:ext>
            </a:extLst>
          </p:cNvPr>
          <p:cNvSpPr txBox="1"/>
          <p:nvPr/>
        </p:nvSpPr>
        <p:spPr>
          <a:xfrm>
            <a:off x="2554404" y="288401"/>
            <a:ext cx="9648968" cy="707886"/>
          </a:xfrm>
          <a:prstGeom prst="rect">
            <a:avLst/>
          </a:prstGeom>
          <a:noFill/>
        </p:spPr>
        <p:txBody>
          <a:bodyPr wrap="square" rtlCol="0">
            <a:spAutoFit/>
          </a:bodyPr>
          <a:lstStyle/>
          <a:p>
            <a:r>
              <a:rPr lang="en-AU" sz="4000" b="1" dirty="0">
                <a:solidFill>
                  <a:srgbClr val="009999"/>
                </a:solidFill>
                <a:latin typeface="Arial" panose="020B0604020202020204" pitchFamily="34" charset="0"/>
                <a:cs typeface="Arial" panose="020B0604020202020204" pitchFamily="34" charset="0"/>
              </a:rPr>
              <a:t>Disability Inclusion: the evidence base</a:t>
            </a:r>
          </a:p>
        </p:txBody>
      </p:sp>
    </p:spTree>
    <p:extLst>
      <p:ext uri="{BB962C8B-B14F-4D97-AF65-F5344CB8AC3E}">
        <p14:creationId xmlns:p14="http://schemas.microsoft.com/office/powerpoint/2010/main" val="335341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158FA9E-4F32-4BE4-9E15-6785849A71BC}"/>
              </a:ext>
            </a:extLst>
          </p:cNvPr>
          <p:cNvSpPr txBox="1"/>
          <p:nvPr/>
        </p:nvSpPr>
        <p:spPr>
          <a:xfrm>
            <a:off x="353568" y="1885820"/>
            <a:ext cx="8157405" cy="4719578"/>
          </a:xfrm>
          <a:prstGeom prst="rect">
            <a:avLst/>
          </a:prstGeom>
        </p:spPr>
        <p:txBody>
          <a:bodyPr vert="horz" lIns="91440" tIns="45720" rIns="91440" bIns="45720" rtlCol="0">
            <a:normAutofit/>
          </a:bodyPr>
          <a:lstStyle/>
          <a:p>
            <a:pPr marL="361950" indent="-228600">
              <a:lnSpc>
                <a:spcPct val="90000"/>
              </a:lnSpc>
              <a:spcAft>
                <a:spcPts val="600"/>
              </a:spcAft>
              <a:buFont typeface="Arial" panose="020B0604020202020204" pitchFamily="34" charset="0"/>
              <a:buChar char="•"/>
            </a:pPr>
            <a:endParaRPr lang="en-US" sz="4000" dirty="0">
              <a:latin typeface="+mj-lt"/>
            </a:endParaRPr>
          </a:p>
          <a:p>
            <a:pPr marL="361950" indent="-228600">
              <a:lnSpc>
                <a:spcPct val="90000"/>
              </a:lnSpc>
              <a:spcAft>
                <a:spcPts val="600"/>
              </a:spcAft>
              <a:buFont typeface="Arial" panose="020B0604020202020204" pitchFamily="34" charset="0"/>
              <a:buChar char="•"/>
            </a:pPr>
            <a:endParaRPr lang="en-US" sz="4000" dirty="0">
              <a:latin typeface="+mj-lt"/>
            </a:endParaRPr>
          </a:p>
          <a:p>
            <a:pPr marL="133350">
              <a:lnSpc>
                <a:spcPct val="90000"/>
              </a:lnSpc>
              <a:spcAft>
                <a:spcPts val="600"/>
              </a:spcAft>
            </a:pPr>
            <a:endParaRPr lang="en-US" sz="4000" dirty="0">
              <a:latin typeface="+mj-lt"/>
            </a:endParaRPr>
          </a:p>
          <a:p>
            <a:pPr marL="133350">
              <a:lnSpc>
                <a:spcPct val="90000"/>
              </a:lnSpc>
              <a:spcAft>
                <a:spcPts val="600"/>
              </a:spcAft>
            </a:pPr>
            <a:endParaRPr lang="en-US" sz="4000" dirty="0">
              <a:latin typeface="+mj-lt"/>
            </a:endParaRPr>
          </a:p>
          <a:p>
            <a:pPr marL="133350">
              <a:lnSpc>
                <a:spcPct val="90000"/>
              </a:lnSpc>
              <a:spcAft>
                <a:spcPts val="600"/>
              </a:spcAft>
            </a:pPr>
            <a:endParaRPr lang="en-US" sz="4000" b="1" dirty="0">
              <a:solidFill>
                <a:srgbClr val="FFC000"/>
              </a:solidFill>
            </a:endParaRPr>
          </a:p>
          <a:p>
            <a:pPr marL="361950" indent="-228600">
              <a:lnSpc>
                <a:spcPct val="90000"/>
              </a:lnSpc>
              <a:spcAft>
                <a:spcPts val="600"/>
              </a:spcAft>
              <a:buFont typeface="Arial" panose="020B0604020202020204" pitchFamily="34" charset="0"/>
              <a:buChar char="•"/>
            </a:pPr>
            <a:endParaRPr lang="en-US" sz="1700" b="1" dirty="0"/>
          </a:p>
        </p:txBody>
      </p:sp>
      <p:sp>
        <p:nvSpPr>
          <p:cNvPr id="3" name="TextBox 2">
            <a:extLst>
              <a:ext uri="{FF2B5EF4-FFF2-40B4-BE49-F238E27FC236}">
                <a16:creationId xmlns:a16="http://schemas.microsoft.com/office/drawing/2014/main" id="{32E49181-9B96-4195-A614-5F93484EB0BB}"/>
              </a:ext>
            </a:extLst>
          </p:cNvPr>
          <p:cNvSpPr txBox="1"/>
          <p:nvPr/>
        </p:nvSpPr>
        <p:spPr>
          <a:xfrm>
            <a:off x="0" y="-266422"/>
            <a:ext cx="12192000" cy="7017306"/>
          </a:xfrm>
          <a:prstGeom prst="rect">
            <a:avLst/>
          </a:prstGeom>
          <a:solidFill>
            <a:schemeClr val="tx1"/>
          </a:solidFill>
        </p:spPr>
        <p:txBody>
          <a:bodyPr wrap="square" rtlCol="0">
            <a:spAutoFit/>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dirty="0"/>
          </a:p>
        </p:txBody>
      </p:sp>
      <p:sp>
        <p:nvSpPr>
          <p:cNvPr id="2" name="TextBox 1" descr="HIghlights the importance of seeing disability from an interactional perspective involving the interplay of impairments with individual personal characteristics, the specific contextual and situational features ">
            <a:extLst>
              <a:ext uri="{FF2B5EF4-FFF2-40B4-BE49-F238E27FC236}">
                <a16:creationId xmlns:a16="http://schemas.microsoft.com/office/drawing/2014/main" id="{B9C04CEE-442F-4E45-9622-549679C8978F}"/>
              </a:ext>
            </a:extLst>
          </p:cNvPr>
          <p:cNvSpPr txBox="1"/>
          <p:nvPr/>
        </p:nvSpPr>
        <p:spPr>
          <a:xfrm>
            <a:off x="309458" y="1992953"/>
            <a:ext cx="8542084" cy="2389372"/>
          </a:xfrm>
          <a:prstGeom prst="rect">
            <a:avLst/>
          </a:prstGeom>
          <a:noFill/>
        </p:spPr>
        <p:txBody>
          <a:bodyPr wrap="square" rtlCol="0">
            <a:spAutoFit/>
          </a:bodyPr>
          <a:lstStyle/>
          <a:p>
            <a:pPr>
              <a:lnSpc>
                <a:spcPct val="115000"/>
              </a:lnSpc>
              <a:spcAft>
                <a:spcPts val="800"/>
              </a:spcAft>
            </a:pPr>
            <a:r>
              <a:rPr lang="en-AU" sz="2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a:t>
            </a:r>
            <a:r>
              <a:rPr lang="en-AU" sz="2600" dirty="0">
                <a:solidFill>
                  <a:schemeClr val="bg1"/>
                </a:solidFill>
                <a:latin typeface="Arial" panose="020B0604020202020204" pitchFamily="34" charset="0"/>
                <a:cs typeface="Arial" panose="020B0604020202020204" pitchFamily="34" charset="0"/>
              </a:rPr>
              <a:t>Disability  Institutional Inclusion Framework (</a:t>
            </a:r>
            <a:r>
              <a:rPr lang="en-AU" sz="2600" dirty="0">
                <a:solidFill>
                  <a:schemeClr val="bg1"/>
                </a:solidFill>
                <a:effectLst/>
                <a:latin typeface="Arial" panose="020B0604020202020204" pitchFamily="34" charset="0"/>
                <a:ea typeface="Calibri" panose="020F0502020204030204" pitchFamily="34" charset="0"/>
                <a:cs typeface="Arial" panose="020B0604020202020204" pitchFamily="34" charset="0"/>
              </a:rPr>
              <a:t>DIIF) draws on research on </a:t>
            </a:r>
            <a:r>
              <a:rPr lang="en-AU" sz="26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interactionist perspectives</a:t>
            </a:r>
            <a:r>
              <a:rPr lang="en-AU" sz="26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AU" sz="2600" dirty="0">
                <a:solidFill>
                  <a:schemeClr val="bg1"/>
                </a:solidFill>
                <a:effectLst/>
                <a:latin typeface="Arial" panose="020B0604020202020204" pitchFamily="34" charset="0"/>
                <a:ea typeface="Calibri" panose="020F0502020204030204" pitchFamily="34" charset="0"/>
                <a:cs typeface="Arial" panose="020B0604020202020204" pitchFamily="34" charset="0"/>
              </a:rPr>
              <a:t>on disability (Gustavsson, 2004; Riddle, 2013; Shakespeare, 2014), and </a:t>
            </a:r>
            <a:r>
              <a:rPr lang="en-AU" sz="26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critical social perspectives. </a:t>
            </a:r>
            <a:r>
              <a:rPr lang="en-AU" sz="26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800"/>
              </a:spcAft>
            </a:pPr>
            <a:r>
              <a:rPr lang="en-AU" sz="2000" dirty="0">
                <a:effectLst/>
                <a:ea typeface="Calibri" panose="020F0502020204030204" pitchFamily="34" charset="0"/>
                <a:cs typeface="Times-Roman"/>
              </a:rPr>
              <a:t>).</a:t>
            </a:r>
            <a:endParaRPr lang="en-AU" sz="2000" dirty="0">
              <a:effectLst/>
              <a:ea typeface="Calibri" panose="020F0502020204030204" pitchFamily="34" charset="0"/>
            </a:endParaRPr>
          </a:p>
        </p:txBody>
      </p:sp>
      <p:sp>
        <p:nvSpPr>
          <p:cNvPr id="4" name="Title 3">
            <a:extLst>
              <a:ext uri="{FF2B5EF4-FFF2-40B4-BE49-F238E27FC236}">
                <a16:creationId xmlns:a16="http://schemas.microsoft.com/office/drawing/2014/main" id="{F4ADCCF4-F9E4-44FA-B340-ECEC7B39A583}"/>
              </a:ext>
            </a:extLst>
          </p:cNvPr>
          <p:cNvSpPr txBox="1">
            <a:spLocks noGrp="1"/>
          </p:cNvSpPr>
          <p:nvPr>
            <p:ph type="title" idx="4294967295"/>
          </p:nvPr>
        </p:nvSpPr>
        <p:spPr>
          <a:xfrm>
            <a:off x="507959" y="-56764"/>
            <a:ext cx="11254876"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Perspectives on Disability: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 are disabled by our bodies and by organisational and societal constraints</a:t>
            </a:r>
            <a:endParaRPr kumimoji="0" lang="en-AU"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extBox 6" descr="HIghlights the importance of seeing disability from an interactional perspective involving the interplay of impairments with individual personal characteristics, the specific contextual and situational features ">
            <a:extLst>
              <a:ext uri="{FF2B5EF4-FFF2-40B4-BE49-F238E27FC236}">
                <a16:creationId xmlns:a16="http://schemas.microsoft.com/office/drawing/2014/main" id="{B9C04CEE-442F-4E45-9622-549679C8978F}"/>
              </a:ext>
            </a:extLst>
          </p:cNvPr>
          <p:cNvSpPr txBox="1"/>
          <p:nvPr/>
        </p:nvSpPr>
        <p:spPr>
          <a:xfrm>
            <a:off x="353568" y="4128942"/>
            <a:ext cx="8554603" cy="2353850"/>
          </a:xfrm>
          <a:prstGeom prst="rect">
            <a:avLst/>
          </a:prstGeom>
          <a:noFill/>
        </p:spPr>
        <p:txBody>
          <a:bodyPr wrap="square" rtlCol="0">
            <a:spAutoFit/>
          </a:bodyPr>
          <a:lstStyle/>
          <a:p>
            <a:pPr>
              <a:lnSpc>
                <a:spcPct val="115000"/>
              </a:lnSpc>
              <a:spcAft>
                <a:spcPts val="800"/>
              </a:spcAft>
            </a:pPr>
            <a:r>
              <a:rPr lang="en-AU" sz="2600" dirty="0">
                <a:solidFill>
                  <a:srgbClr val="FFC000"/>
                </a:solidFill>
                <a:effectLst/>
                <a:latin typeface="Arial" panose="020B0604020202020204" pitchFamily="34" charset="0"/>
                <a:ea typeface="Calibri" panose="020F0502020204030204" pitchFamily="34" charset="0"/>
                <a:cs typeface="Arial" panose="020B0604020202020204" pitchFamily="34" charset="0"/>
              </a:rPr>
              <a:t>The DIIF </a:t>
            </a:r>
            <a:r>
              <a:rPr lang="en-AU" sz="2600" dirty="0">
                <a:solidFill>
                  <a:schemeClr val="bg1"/>
                </a:solidFill>
                <a:effectLst/>
                <a:latin typeface="Arial" panose="020B0604020202020204" pitchFamily="34" charset="0"/>
                <a:ea typeface="Calibri" panose="020F0502020204030204" pitchFamily="34" charset="0"/>
                <a:cs typeface="Arial" panose="020B0604020202020204" pitchFamily="34" charset="0"/>
              </a:rPr>
              <a:t>acknowledges</a:t>
            </a:r>
            <a:r>
              <a:rPr lang="en-AU" sz="2600" dirty="0">
                <a:solidFill>
                  <a:schemeClr val="bg1"/>
                </a:solidFill>
                <a:effectLst/>
                <a:latin typeface="Arial" panose="020B0604020202020204" pitchFamily="34" charset="0"/>
                <a:ea typeface="Arial" panose="020B0604020202020204" pitchFamily="34" charset="0"/>
                <a:cs typeface="Arial" panose="020B0604020202020204" pitchFamily="34" charset="0"/>
              </a:rPr>
              <a:t> the </a:t>
            </a:r>
            <a:r>
              <a:rPr lang="en-AU" sz="2600" dirty="0">
                <a:solidFill>
                  <a:schemeClr val="bg1"/>
                </a:solidFill>
                <a:effectLst/>
                <a:latin typeface="Arial" panose="020B0604020202020204" pitchFamily="34" charset="0"/>
                <a:ea typeface="Calibri" panose="020F0502020204030204" pitchFamily="34" charset="0"/>
                <a:cs typeface="Arial" panose="020B0604020202020204" pitchFamily="34" charset="0"/>
              </a:rPr>
              <a:t>complex interplay of impairments with individual personal characteristics, the specific contextual and situational features students and staff with disabilities (SSwD) encounter, and their responses to this </a:t>
            </a:r>
            <a:r>
              <a:rPr lang="en-AU"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(Bustamante et al., 2020; Kruse &amp; </a:t>
            </a:r>
            <a:r>
              <a:rPr lang="en-AU"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Oswal</a:t>
            </a:r>
            <a:r>
              <a:rPr lang="en-AU"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2018</a:t>
            </a:r>
            <a:r>
              <a:rPr lang="en-AU" sz="2000" dirty="0">
                <a:solidFill>
                  <a:schemeClr val="bg1"/>
                </a:solidFill>
                <a:effectLst/>
                <a:ea typeface="Calibri" panose="020F0502020204030204" pitchFamily="34" charset="0"/>
                <a:cs typeface="Times-Roman"/>
              </a:rPr>
              <a:t>).</a:t>
            </a:r>
            <a:endParaRPr lang="en-AU" sz="2000" dirty="0">
              <a:solidFill>
                <a:schemeClr val="bg1"/>
              </a:solidFill>
              <a:effectLst/>
              <a:ea typeface="Calibri" panose="020F0502020204030204" pitchFamily="34" charset="0"/>
            </a:endParaRPr>
          </a:p>
        </p:txBody>
      </p:sp>
      <p:pic>
        <p:nvPicPr>
          <p:cNvPr id="10" name="Picture 9">
            <a:extLst>
              <a:ext uri="{FF2B5EF4-FFF2-40B4-BE49-F238E27FC236}">
                <a16:creationId xmlns:a16="http://schemas.microsoft.com/office/drawing/2014/main" id="{51AE8F47-F6F8-4392-8697-AC7D6C6F0611}"/>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00190" y="1992953"/>
            <a:ext cx="3103124" cy="4663928"/>
          </a:xfrm>
          <a:prstGeom prst="rect">
            <a:avLst/>
          </a:prstGeom>
          <a:noFill/>
          <a:ln>
            <a:noFill/>
          </a:ln>
        </p:spPr>
      </p:pic>
    </p:spTree>
    <p:extLst>
      <p:ext uri="{BB962C8B-B14F-4D97-AF65-F5344CB8AC3E}">
        <p14:creationId xmlns:p14="http://schemas.microsoft.com/office/powerpoint/2010/main" val="88376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EB13-762B-476B-9236-BA138EAA56CD}"/>
              </a:ext>
            </a:extLst>
          </p:cNvPr>
          <p:cNvSpPr>
            <a:spLocks noGrp="1"/>
          </p:cNvSpPr>
          <p:nvPr>
            <p:ph type="title"/>
          </p:nvPr>
        </p:nvSpPr>
        <p:spPr>
          <a:xfrm>
            <a:off x="2314243" y="-104633"/>
            <a:ext cx="8713393" cy="1325563"/>
          </a:xfrm>
        </p:spPr>
        <p:txBody>
          <a:bodyPr>
            <a:normAutofit/>
          </a:bodyPr>
          <a:lstStyle/>
          <a:p>
            <a:r>
              <a:rPr lang="en-AU" sz="4000" b="1" dirty="0">
                <a:solidFill>
                  <a:srgbClr val="660033"/>
                </a:solidFill>
                <a:latin typeface="Arial" panose="020B0604020202020204" pitchFamily="34" charset="0"/>
                <a:cs typeface="Arial" panose="020B0604020202020204" pitchFamily="34" charset="0"/>
              </a:rPr>
              <a:t>Disability Inclusion Principles</a:t>
            </a:r>
          </a:p>
        </p:txBody>
      </p:sp>
      <p:sp>
        <p:nvSpPr>
          <p:cNvPr id="16" name="Content Placeholder 2" descr="10 key disability inclusion principles&#10;Disability is personal - experiences of disability are not universal.&#10;&#10;Appreciating diversity and its inherent value in impacting organisational effectiveness.  &#10;&#10;Disability is multifaceted and fluid, where disability may or may not frame an individual’s identity(ies).&#10;&#10;Disability is interactional involving the interaction of a person with their context.&#10;&#10;We need to examine structures, processes, and agents in ensuring access as part of a social critical discourse. &#10;&#10;Disability is intersectional, it intersects with a whole host of individual and contextual variables.&#10;&#10;An anticipatory and intentional approach embeds disability inclusion in all structures and processes. &#10;&#10;A research-informed and integrated approach utilises research on self-regulation, agentic engagement, and neuro/cognitive sciences and individual differences to inform disability inclusion. &#10;&#10;A holist approach considers social and relational and academic dimensions.&#10;&#10;Partnership between students and staff with disabilities (SSwD) and organisations to support mutual accommodations is important in supporting SSwD to use their skillsets to best effect">
            <a:extLst>
              <a:ext uri="{FF2B5EF4-FFF2-40B4-BE49-F238E27FC236}">
                <a16:creationId xmlns:a16="http://schemas.microsoft.com/office/drawing/2014/main" id="{DB225686-B310-4B2B-9078-F6A62383920F}"/>
              </a:ext>
            </a:extLst>
          </p:cNvPr>
          <p:cNvSpPr>
            <a:spLocks noGrp="1"/>
          </p:cNvSpPr>
          <p:nvPr>
            <p:ph idx="1"/>
          </p:nvPr>
        </p:nvSpPr>
        <p:spPr>
          <a:xfrm>
            <a:off x="218541" y="1186442"/>
            <a:ext cx="11496185" cy="5606069"/>
          </a:xfrm>
        </p:spPr>
        <p:txBody>
          <a:bodyPr>
            <a:normAutofit fontScale="85000" lnSpcReduction="20000"/>
          </a:bodyPr>
          <a:lstStyle/>
          <a:p>
            <a:pPr marL="717550" lvl="0" indent="-539750">
              <a:lnSpc>
                <a:spcPct val="100000"/>
              </a:lnSpc>
              <a:spcBef>
                <a:spcPts val="0"/>
              </a:spcBef>
              <a:buClr>
                <a:srgbClr val="660033"/>
              </a:buClr>
              <a:buFont typeface="+mj-lt"/>
              <a:buAutoNum type="arabicPeriod"/>
            </a:pPr>
            <a:r>
              <a:rPr lang="en-AU" sz="2400" b="1" dirty="0">
                <a:latin typeface="Arial" panose="020B0604020202020204" pitchFamily="34" charset="0"/>
                <a:ea typeface="Times New Roman" panose="02020603050405020304" pitchFamily="18" charset="0"/>
                <a:cs typeface="Arial" panose="020B0604020202020204" pitchFamily="34" charset="0"/>
              </a:rPr>
              <a:t>D</a:t>
            </a:r>
            <a:r>
              <a:rPr lang="en-AU" sz="2400" b="1" dirty="0">
                <a:effectLst/>
                <a:latin typeface="Arial" panose="020B0604020202020204" pitchFamily="34" charset="0"/>
                <a:ea typeface="Times New Roman" panose="02020603050405020304" pitchFamily="18" charset="0"/>
                <a:cs typeface="Arial" panose="020B0604020202020204" pitchFamily="34" charset="0"/>
              </a:rPr>
              <a:t>isability is personal - experiences of disability are not universal.</a:t>
            </a:r>
          </a:p>
          <a:p>
            <a:pPr marL="717550" lvl="0" indent="-539750">
              <a:lnSpc>
                <a:spcPct val="100000"/>
              </a:lnSpc>
              <a:spcBef>
                <a:spcPts val="0"/>
              </a:spcBef>
              <a:buClr>
                <a:srgbClr val="660033"/>
              </a:buClr>
              <a:buFont typeface="+mj-lt"/>
              <a:buAutoNum type="arabicPeriod"/>
            </a:pPr>
            <a:endParaRPr lang="en-AU" sz="1900" b="1"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400" b="1" dirty="0">
                <a:effectLst/>
                <a:latin typeface="Arial" panose="020B0604020202020204" pitchFamily="34" charset="0"/>
                <a:ea typeface="Times New Roman" panose="02020603050405020304" pitchFamily="18" charset="0"/>
                <a:cs typeface="Arial" panose="020B0604020202020204" pitchFamily="34" charset="0"/>
              </a:rPr>
              <a:t>Appreciating diversity </a:t>
            </a:r>
            <a:r>
              <a:rPr lang="en-AU" sz="2400" dirty="0">
                <a:effectLst/>
                <a:latin typeface="Arial" panose="020B0604020202020204" pitchFamily="34" charset="0"/>
                <a:ea typeface="Times New Roman" panose="02020603050405020304" pitchFamily="18" charset="0"/>
                <a:cs typeface="Arial" panose="020B0604020202020204" pitchFamily="34" charset="0"/>
              </a:rPr>
              <a:t>and its inherent value in impacting organisational effectiveness.  </a:t>
            </a:r>
            <a:endParaRPr lang="en-AU" sz="2400" dirty="0">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endParaRPr lang="en-AU" sz="1900" b="1"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400" b="1" dirty="0">
                <a:effectLst/>
                <a:latin typeface="Arial" panose="020B0604020202020204" pitchFamily="34" charset="0"/>
                <a:ea typeface="Times New Roman" panose="02020603050405020304" pitchFamily="18" charset="0"/>
                <a:cs typeface="Arial" panose="020B0604020202020204" pitchFamily="34" charset="0"/>
              </a:rPr>
              <a:t>Disability is multifaceted and fluid</a:t>
            </a:r>
            <a:r>
              <a:rPr lang="en-AU" sz="2400" dirty="0">
                <a:effectLst/>
                <a:latin typeface="Arial" panose="020B0604020202020204" pitchFamily="34" charset="0"/>
                <a:ea typeface="Times New Roman" panose="02020603050405020304" pitchFamily="18" charset="0"/>
                <a:cs typeface="Arial" panose="020B0604020202020204" pitchFamily="34" charset="0"/>
              </a:rPr>
              <a:t>, where disability may or may not frame an individual’s identity(</a:t>
            </a:r>
            <a:r>
              <a:rPr lang="en-AU" sz="2400" dirty="0" err="1">
                <a:effectLst/>
                <a:latin typeface="Arial" panose="020B0604020202020204" pitchFamily="34" charset="0"/>
                <a:ea typeface="Times New Roman" panose="02020603050405020304" pitchFamily="18" charset="0"/>
                <a:cs typeface="Arial" panose="020B0604020202020204" pitchFamily="34" charset="0"/>
              </a:rPr>
              <a:t>ies</a:t>
            </a:r>
            <a:r>
              <a:rPr lang="en-AU" sz="2400" dirty="0">
                <a:effectLst/>
                <a:latin typeface="Arial" panose="020B0604020202020204" pitchFamily="34" charset="0"/>
                <a:ea typeface="Times New Roman" panose="02020603050405020304" pitchFamily="18" charset="0"/>
                <a:cs typeface="Arial" panose="020B0604020202020204" pitchFamily="34" charset="0"/>
              </a:rPr>
              <a:t>).</a:t>
            </a:r>
          </a:p>
          <a:p>
            <a:pPr marL="717550" lvl="0" indent="-539750">
              <a:lnSpc>
                <a:spcPct val="100000"/>
              </a:lnSpc>
              <a:spcBef>
                <a:spcPts val="0"/>
              </a:spcBef>
              <a:buClr>
                <a:srgbClr val="660033"/>
              </a:buClr>
              <a:buFont typeface="+mj-lt"/>
              <a:buAutoNum type="arabicPeriod"/>
            </a:pPr>
            <a:endParaRPr lang="en-AU" sz="1900" b="1" dirty="0">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400" b="1" dirty="0">
                <a:latin typeface="Arial" panose="020B0604020202020204" pitchFamily="34" charset="0"/>
                <a:ea typeface="Times New Roman" panose="02020603050405020304" pitchFamily="18" charset="0"/>
                <a:cs typeface="Arial" panose="020B0604020202020204" pitchFamily="34" charset="0"/>
              </a:rPr>
              <a:t>D</a:t>
            </a:r>
            <a:r>
              <a:rPr lang="en-AU" sz="2400" b="1" dirty="0">
                <a:effectLst/>
                <a:latin typeface="Arial" panose="020B0604020202020204" pitchFamily="34" charset="0"/>
                <a:ea typeface="Times New Roman" panose="02020603050405020304" pitchFamily="18" charset="0"/>
                <a:cs typeface="Arial" panose="020B0604020202020204" pitchFamily="34" charset="0"/>
              </a:rPr>
              <a:t>isability is interactional involving the interaction of a person with their context.</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endParaRPr lang="en-AU" sz="1800" b="1"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400" b="1" dirty="0">
                <a:effectLst/>
                <a:latin typeface="Arial" panose="020B0604020202020204" pitchFamily="34" charset="0"/>
                <a:ea typeface="Times New Roman" panose="02020603050405020304" pitchFamily="18" charset="0"/>
                <a:cs typeface="Arial" panose="020B0604020202020204" pitchFamily="34" charset="0"/>
              </a:rPr>
              <a:t>We need to </a:t>
            </a:r>
            <a:r>
              <a:rPr lang="en-AU" sz="2400" dirty="0">
                <a:effectLst/>
                <a:latin typeface="Arial" panose="020B0604020202020204" pitchFamily="34" charset="0"/>
                <a:ea typeface="Times New Roman" panose="02020603050405020304" pitchFamily="18" charset="0"/>
                <a:cs typeface="Arial" panose="020B0604020202020204" pitchFamily="34" charset="0"/>
              </a:rPr>
              <a:t>examine structures, processes, and agents in ensuring access</a:t>
            </a:r>
            <a:r>
              <a:rPr lang="en-AU" sz="2400" dirty="0">
                <a:latin typeface="Arial" panose="020B0604020202020204" pitchFamily="34" charset="0"/>
                <a:ea typeface="Times New Roman" panose="02020603050405020304" pitchFamily="18" charset="0"/>
                <a:cs typeface="Arial" panose="020B0604020202020204" pitchFamily="34" charset="0"/>
              </a:rPr>
              <a:t> as part of a </a:t>
            </a:r>
            <a:r>
              <a:rPr lang="en-AU" sz="2400" b="1" dirty="0">
                <a:effectLst/>
                <a:latin typeface="Arial" panose="020B0604020202020204" pitchFamily="34" charset="0"/>
                <a:ea typeface="Times New Roman" panose="02020603050405020304" pitchFamily="18" charset="0"/>
                <a:cs typeface="Arial" panose="020B0604020202020204" pitchFamily="34" charset="0"/>
              </a:rPr>
              <a:t>social critical discourse. </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endParaRPr lang="en-AU" sz="1800" b="1"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Disability is intersectional, </a:t>
            </a:r>
            <a:r>
              <a:rPr lang="en-AU" sz="2200" dirty="0">
                <a:effectLst/>
                <a:latin typeface="Arial" panose="020B0604020202020204" pitchFamily="34" charset="0"/>
                <a:ea typeface="Times New Roman" panose="02020603050405020304" pitchFamily="18" charset="0"/>
                <a:cs typeface="Arial" panose="020B0604020202020204" pitchFamily="34" charset="0"/>
              </a:rPr>
              <a:t>it intersects with a whole host of individual and contextual variables.</a:t>
            </a:r>
          </a:p>
          <a:p>
            <a:pPr marL="717550" lvl="0" indent="-539750">
              <a:lnSpc>
                <a:spcPct val="100000"/>
              </a:lnSpc>
              <a:spcBef>
                <a:spcPts val="0"/>
              </a:spcBef>
              <a:buClr>
                <a:srgbClr val="660033"/>
              </a:buClr>
              <a:buFont typeface="+mj-lt"/>
              <a:buAutoNum type="arabicPeriod"/>
            </a:pPr>
            <a:endParaRPr lang="en-AU" sz="1800" b="1"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An anticipatory and intentional approach </a:t>
            </a:r>
            <a:r>
              <a:rPr lang="en-AU" sz="2200" dirty="0">
                <a:effectLst/>
                <a:latin typeface="Arial" panose="020B0604020202020204" pitchFamily="34" charset="0"/>
                <a:ea typeface="Times New Roman" panose="02020603050405020304" pitchFamily="18" charset="0"/>
                <a:cs typeface="Arial" panose="020B0604020202020204" pitchFamily="34" charset="0"/>
              </a:rPr>
              <a:t>embeds disability inclusion in all structures and processes. </a:t>
            </a:r>
          </a:p>
          <a:p>
            <a:pPr marL="717550" lvl="0" indent="-539750">
              <a:lnSpc>
                <a:spcPct val="100000"/>
              </a:lnSpc>
              <a:spcBef>
                <a:spcPts val="0"/>
              </a:spcBef>
              <a:buClr>
                <a:srgbClr val="660033"/>
              </a:buClr>
              <a:buFont typeface="+mj-lt"/>
              <a:buAutoNum type="arabicPeriod"/>
            </a:pPr>
            <a:endParaRPr lang="en-AU" sz="1900"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A</a:t>
            </a:r>
            <a:r>
              <a:rPr lang="en-AU" sz="2200" dirty="0">
                <a:effectLst/>
                <a:latin typeface="Arial" panose="020B0604020202020204" pitchFamily="34" charset="0"/>
                <a:ea typeface="Times New Roman" panose="02020603050405020304" pitchFamily="18" charset="0"/>
                <a:cs typeface="Arial" panose="020B0604020202020204" pitchFamily="34" charset="0"/>
              </a:rPr>
              <a:t> </a:t>
            </a:r>
            <a:r>
              <a:rPr lang="en-AU" sz="2200" b="1" dirty="0">
                <a:effectLst/>
                <a:latin typeface="Arial" panose="020B0604020202020204" pitchFamily="34" charset="0"/>
                <a:ea typeface="Times New Roman" panose="02020603050405020304" pitchFamily="18" charset="0"/>
                <a:cs typeface="Arial" panose="020B0604020202020204" pitchFamily="34" charset="0"/>
              </a:rPr>
              <a:t>research-informed and integrated approach </a:t>
            </a:r>
            <a:r>
              <a:rPr lang="en-AU" sz="2200" dirty="0">
                <a:effectLst/>
                <a:latin typeface="Arial" panose="020B0604020202020204" pitchFamily="34" charset="0"/>
                <a:ea typeface="Times New Roman" panose="02020603050405020304" pitchFamily="18" charset="0"/>
                <a:cs typeface="Arial" panose="020B0604020202020204" pitchFamily="34" charset="0"/>
              </a:rPr>
              <a:t>utilises research on self-regulation, agentic engagement, and neuro/cognitive sciences and individual differences to inform disability inclusion. </a:t>
            </a:r>
          </a:p>
          <a:p>
            <a:pPr marL="717550" lvl="0" indent="-539750">
              <a:lnSpc>
                <a:spcPct val="100000"/>
              </a:lnSpc>
              <a:spcBef>
                <a:spcPts val="0"/>
              </a:spcBef>
              <a:buClr>
                <a:srgbClr val="660033"/>
              </a:buClr>
              <a:buFont typeface="+mj-lt"/>
              <a:buAutoNum type="arabicPeriod"/>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A</a:t>
            </a:r>
            <a:r>
              <a:rPr lang="en-AU" sz="2200" dirty="0">
                <a:effectLst/>
                <a:latin typeface="Arial" panose="020B0604020202020204" pitchFamily="34" charset="0"/>
                <a:ea typeface="Times New Roman" panose="02020603050405020304" pitchFamily="18" charset="0"/>
                <a:cs typeface="Arial" panose="020B0604020202020204" pitchFamily="34" charset="0"/>
              </a:rPr>
              <a:t> </a:t>
            </a:r>
            <a:r>
              <a:rPr lang="en-AU" sz="2200" b="1" dirty="0">
                <a:effectLst/>
                <a:latin typeface="Arial" panose="020B0604020202020204" pitchFamily="34" charset="0"/>
                <a:ea typeface="Times New Roman" panose="02020603050405020304" pitchFamily="18" charset="0"/>
                <a:cs typeface="Arial" panose="020B0604020202020204" pitchFamily="34" charset="0"/>
              </a:rPr>
              <a:t>holist approach </a:t>
            </a:r>
            <a:r>
              <a:rPr lang="en-AU" sz="2200" dirty="0">
                <a:effectLst/>
                <a:latin typeface="Arial" panose="020B0604020202020204" pitchFamily="34" charset="0"/>
                <a:ea typeface="Times New Roman" panose="02020603050405020304" pitchFamily="18" charset="0"/>
                <a:cs typeface="Arial" panose="020B0604020202020204" pitchFamily="34" charset="0"/>
              </a:rPr>
              <a:t>considers </a:t>
            </a:r>
            <a:r>
              <a:rPr lang="en-AU" sz="2200" b="1" dirty="0">
                <a:effectLst/>
                <a:latin typeface="Arial" panose="020B0604020202020204" pitchFamily="34" charset="0"/>
                <a:ea typeface="Times New Roman" panose="02020603050405020304" pitchFamily="18" charset="0"/>
                <a:cs typeface="Arial" panose="020B0604020202020204" pitchFamily="34" charset="0"/>
              </a:rPr>
              <a:t>s</a:t>
            </a:r>
            <a:r>
              <a:rPr lang="en-AU" sz="2200" dirty="0">
                <a:effectLst/>
                <a:latin typeface="Arial" panose="020B0604020202020204" pitchFamily="34" charset="0"/>
                <a:ea typeface="Times New Roman" panose="02020603050405020304" pitchFamily="18" charset="0"/>
                <a:cs typeface="Arial" panose="020B0604020202020204" pitchFamily="34" charset="0"/>
              </a:rPr>
              <a:t>ocial and relational and academic dimensions.</a:t>
            </a:r>
          </a:p>
          <a:p>
            <a:pPr marL="717550" lvl="0" indent="-539750">
              <a:lnSpc>
                <a:spcPct val="100000"/>
              </a:lnSpc>
              <a:spcBef>
                <a:spcPts val="0"/>
              </a:spcBef>
              <a:buClr>
                <a:srgbClr val="660033"/>
              </a:buClr>
              <a:buFont typeface="+mj-lt"/>
              <a:buAutoNum type="arabicPeriod"/>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717550" lvl="0" indent="-539750">
              <a:lnSpc>
                <a:spcPct val="100000"/>
              </a:lnSpc>
              <a:spcBef>
                <a:spcPts val="0"/>
              </a:spcBef>
              <a:buClr>
                <a:srgbClr val="660033"/>
              </a:buClr>
              <a:buFont typeface="+mj-lt"/>
              <a:buAutoNum type="arabicPeriod"/>
            </a:pPr>
            <a:r>
              <a:rPr lang="en-AU" sz="2400" b="1" dirty="0">
                <a:effectLst/>
                <a:latin typeface="Arial" panose="020B0604020202020204" pitchFamily="34" charset="0"/>
                <a:ea typeface="Times New Roman" panose="02020603050405020304" pitchFamily="18" charset="0"/>
                <a:cs typeface="Arial" panose="020B0604020202020204" pitchFamily="34" charset="0"/>
              </a:rPr>
              <a:t>Partnership</a:t>
            </a:r>
            <a:r>
              <a:rPr lang="en-AU" sz="2400" dirty="0">
                <a:effectLst/>
                <a:latin typeface="Arial" panose="020B0604020202020204" pitchFamily="34" charset="0"/>
                <a:ea typeface="Times New Roman" panose="02020603050405020304" pitchFamily="18" charset="0"/>
                <a:cs typeface="Arial" panose="020B0604020202020204" pitchFamily="34" charset="0"/>
              </a:rPr>
              <a:t> between students and staff with disabilities (SSwD) and organisations to </a:t>
            </a:r>
            <a:r>
              <a:rPr lang="en-AU" sz="2400" b="1" dirty="0">
                <a:effectLst/>
                <a:latin typeface="Arial" panose="020B0604020202020204" pitchFamily="34" charset="0"/>
                <a:ea typeface="Times New Roman" panose="02020603050405020304" pitchFamily="18" charset="0"/>
                <a:cs typeface="Arial" panose="020B0604020202020204" pitchFamily="34" charset="0"/>
              </a:rPr>
              <a:t>support mutual accommodations</a:t>
            </a:r>
            <a:r>
              <a:rPr lang="en-AU" sz="2400" dirty="0">
                <a:effectLst/>
                <a:latin typeface="Arial" panose="020B0604020202020204" pitchFamily="34" charset="0"/>
                <a:ea typeface="Times New Roman" panose="02020603050405020304" pitchFamily="18" charset="0"/>
                <a:cs typeface="Arial" panose="020B0604020202020204" pitchFamily="34" charset="0"/>
              </a:rPr>
              <a:t> is important in supporting SSwD to use their skillsets to best effect. </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34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diagram shows how the DIIF framework comes together with themes 1-4 comprising one core area intersecting with themes 5-8 and themes 9-12. These three large circles and all the subthemes are surrounded by further circles representing the importance of a culture of shared understandings and how university work connects with all stakeholders in disability inclusion to include schools and colleges, transport providers, estates teams, accommodation teams, employers, speciialist employability teams, professional and regulatory statutory bodies, governing bodies, alumni, family and friends, medical services, research networks, specialist enabling agencies etc. The outermost circle of the diagram represents the national and global contextutomatically generated">
            <a:extLst>
              <a:ext uri="{FF2B5EF4-FFF2-40B4-BE49-F238E27FC236}">
                <a16:creationId xmlns:a16="http://schemas.microsoft.com/office/drawing/2014/main" id="{4E1E79FD-4FD1-41A6-B58F-907346D162FA}"/>
              </a:ext>
            </a:extLst>
          </p:cNvPr>
          <p:cNvPicPr>
            <a:picLocks noChangeAspect="1"/>
          </p:cNvPicPr>
          <p:nvPr/>
        </p:nvPicPr>
        <p:blipFill rotWithShape="1">
          <a:blip r:embed="rId2">
            <a:extLst>
              <a:ext uri="{28A0092B-C50C-407E-A947-70E740481C1C}">
                <a14:useLocalDpi xmlns:a14="http://schemas.microsoft.com/office/drawing/2010/main" val="0"/>
              </a:ext>
            </a:extLst>
          </a:blip>
          <a:srcRect l="965" t="925" r="975" b="911"/>
          <a:stretch/>
        </p:blipFill>
        <p:spPr>
          <a:xfrm>
            <a:off x="746079" y="850710"/>
            <a:ext cx="10554269" cy="6007290"/>
          </a:xfrm>
          <a:prstGeom prst="rect">
            <a:avLst/>
          </a:prstGeom>
        </p:spPr>
      </p:pic>
      <p:sp>
        <p:nvSpPr>
          <p:cNvPr id="2" name="Title 1"/>
          <p:cNvSpPr txBox="1">
            <a:spLocks noGrp="1"/>
          </p:cNvSpPr>
          <p:nvPr>
            <p:ph type="title" idx="4294967295"/>
          </p:nvPr>
        </p:nvSpPr>
        <p:spPr>
          <a:xfrm>
            <a:off x="684776" y="40943"/>
            <a:ext cx="1136210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Disability Inclusion Institutional Framework</a:t>
            </a: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8911988" y="742767"/>
            <a:ext cx="336644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Evans &amp; Zhu, 2022</a:t>
            </a:r>
          </a:p>
        </p:txBody>
      </p:sp>
      <p:grpSp>
        <p:nvGrpSpPr>
          <p:cNvPr id="9" name="Group 8"/>
          <p:cNvGrpSpPr/>
          <p:nvPr/>
        </p:nvGrpSpPr>
        <p:grpSpPr>
          <a:xfrm>
            <a:off x="655092" y="641639"/>
            <a:ext cx="2322393" cy="964248"/>
            <a:chOff x="655092" y="641639"/>
            <a:chExt cx="2322393" cy="785001"/>
          </a:xfrm>
        </p:grpSpPr>
        <p:sp>
          <p:nvSpPr>
            <p:cNvPr id="3" name="Rounded Rectangle 2"/>
            <p:cNvSpPr/>
            <p:nvPr/>
          </p:nvSpPr>
          <p:spPr>
            <a:xfrm>
              <a:off x="655092" y="641639"/>
              <a:ext cx="1951630" cy="785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ounded Rectangle 7"/>
            <p:cNvSpPr/>
            <p:nvPr/>
          </p:nvSpPr>
          <p:spPr>
            <a:xfrm>
              <a:off x="2565778" y="689629"/>
              <a:ext cx="411707" cy="300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Tree>
    <p:extLst>
      <p:ext uri="{BB962C8B-B14F-4D97-AF65-F5344CB8AC3E}">
        <p14:creationId xmlns:p14="http://schemas.microsoft.com/office/powerpoint/2010/main" val="2676622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25113</TotalTime>
  <Words>1624</Words>
  <Application>Microsoft Office PowerPoint</Application>
  <PresentationFormat>Widescreen</PresentationFormat>
  <Paragraphs>311</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Century Gothic</vt:lpstr>
      <vt:lpstr>Gill Sans MT</vt:lpstr>
      <vt:lpstr>Wingdings</vt:lpstr>
      <vt:lpstr>Office Theme</vt:lpstr>
      <vt:lpstr>Realising Disability Inclusion ADCET Webinar  24 August 2022 </vt:lpstr>
      <vt:lpstr>Disability Inclusion:</vt:lpstr>
      <vt:lpstr>Disability: the poor relation of the     inclusion agenda</vt:lpstr>
      <vt:lpstr>Disability: the poor relation of the inclusion agenda</vt:lpstr>
      <vt:lpstr>Disability: the poor relation of the inclusion agenda</vt:lpstr>
      <vt:lpstr>Disability Inclusion: The evidence base</vt:lpstr>
      <vt:lpstr>Perspectives on Disability:  We are disabled by our bodies and by organisational and societal constraints</vt:lpstr>
      <vt:lpstr>Disability Inclusion Principles</vt:lpstr>
      <vt:lpstr>Disability Inclusion Institutional Framework</vt:lpstr>
      <vt:lpstr>What does the data tell us? </vt:lpstr>
      <vt:lpstr>Supporting Self-Advocacy: Balance of Load &amp; Associated Costs</vt:lpstr>
      <vt:lpstr> 1. Leadership too removed from practice</vt:lpstr>
      <vt:lpstr> 2.  What counts as evidence? </vt:lpstr>
      <vt:lpstr> 3. How are we interrogating data?</vt:lpstr>
      <vt:lpstr> 4. Undone by a lack of an integrated approach</vt:lpstr>
      <vt:lpstr> 5. The language of disability    inclusion matters</vt:lpstr>
      <vt:lpstr> 6. An anticipatory approach that values SSwD voice</vt:lpstr>
      <vt:lpstr>7. Quality and reach of training</vt:lpstr>
      <vt:lpstr> 8. Essentials of supports and pain of disclosure</vt:lpstr>
      <vt:lpstr> 9. Going back to basics around inclusive learning and teaching</vt:lpstr>
      <vt:lpstr>10. Mainstreaming assistive technologies (ATs)</vt:lpstr>
      <vt:lpstr>11. Maximising transitions support</vt:lpstr>
      <vt:lpstr>12. Promoting Self and Shared Advocacy</vt:lpstr>
      <vt:lpstr>Promoting Self and Shared Advocacy</vt:lpstr>
      <vt:lpstr>Self Advocacy Model</vt:lpstr>
      <vt:lpstr>Simple, Sophisticated &amp; Choreographed</vt:lpstr>
      <vt:lpstr>Big ticket items</vt:lpstr>
      <vt:lpstr> Questions to ask moving forwards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Evans</dc:creator>
  <cp:lastModifiedBy>Kylie Geard</cp:lastModifiedBy>
  <cp:revision>96</cp:revision>
  <dcterms:created xsi:type="dcterms:W3CDTF">2020-09-21T13:26:26Z</dcterms:created>
  <dcterms:modified xsi:type="dcterms:W3CDTF">2022-08-22T02:30:42Z</dcterms:modified>
</cp:coreProperties>
</file>