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6"/>
  </p:notesMasterIdLst>
  <p:sldIdLst>
    <p:sldId id="256" r:id="rId5"/>
    <p:sldId id="261" r:id="rId6"/>
    <p:sldId id="283" r:id="rId7"/>
    <p:sldId id="258" r:id="rId8"/>
    <p:sldId id="260" r:id="rId9"/>
    <p:sldId id="263" r:id="rId10"/>
    <p:sldId id="318" r:id="rId11"/>
    <p:sldId id="262" r:id="rId12"/>
    <p:sldId id="265" r:id="rId13"/>
    <p:sldId id="307" r:id="rId14"/>
    <p:sldId id="280" r:id="rId15"/>
    <p:sldId id="308" r:id="rId16"/>
    <p:sldId id="266" r:id="rId17"/>
    <p:sldId id="269" r:id="rId18"/>
    <p:sldId id="282" r:id="rId19"/>
    <p:sldId id="267" r:id="rId20"/>
    <p:sldId id="284" r:id="rId21"/>
    <p:sldId id="309" r:id="rId22"/>
    <p:sldId id="285" r:id="rId23"/>
    <p:sldId id="286" r:id="rId24"/>
    <p:sldId id="310" r:id="rId25"/>
    <p:sldId id="287" r:id="rId26"/>
    <p:sldId id="288" r:id="rId27"/>
    <p:sldId id="311" r:id="rId28"/>
    <p:sldId id="289" r:id="rId29"/>
    <p:sldId id="290" r:id="rId30"/>
    <p:sldId id="297" r:id="rId31"/>
    <p:sldId id="312" r:id="rId32"/>
    <p:sldId id="291" r:id="rId33"/>
    <p:sldId id="313" r:id="rId34"/>
    <p:sldId id="324" r:id="rId35"/>
    <p:sldId id="292" r:id="rId36"/>
    <p:sldId id="314" r:id="rId37"/>
    <p:sldId id="293" r:id="rId38"/>
    <p:sldId id="270" r:id="rId39"/>
    <p:sldId id="294" r:id="rId40"/>
    <p:sldId id="315" r:id="rId41"/>
    <p:sldId id="299" r:id="rId42"/>
    <p:sldId id="298" r:id="rId43"/>
    <p:sldId id="295" r:id="rId44"/>
    <p:sldId id="316" r:id="rId45"/>
    <p:sldId id="300" r:id="rId46"/>
    <p:sldId id="325" r:id="rId47"/>
    <p:sldId id="296" r:id="rId48"/>
    <p:sldId id="271" r:id="rId49"/>
    <p:sldId id="317" r:id="rId50"/>
    <p:sldId id="272" r:id="rId51"/>
    <p:sldId id="320" r:id="rId52"/>
    <p:sldId id="302" r:id="rId53"/>
    <p:sldId id="319" r:id="rId54"/>
    <p:sldId id="304" r:id="rId55"/>
    <p:sldId id="321" r:id="rId56"/>
    <p:sldId id="301" r:id="rId57"/>
    <p:sldId id="322" r:id="rId58"/>
    <p:sldId id="274" r:id="rId59"/>
    <p:sldId id="276" r:id="rId60"/>
    <p:sldId id="323" r:id="rId61"/>
    <p:sldId id="278" r:id="rId62"/>
    <p:sldId id="275" r:id="rId63"/>
    <p:sldId id="305" r:id="rId64"/>
    <p:sldId id="306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CBD05D-AF31-4C9E-86FF-6158CA6C0A0F}" v="2" dt="2022-07-05T05:27:33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41" autoAdjust="0"/>
  </p:normalViewPr>
  <p:slideViewPr>
    <p:cSldViewPr snapToGrid="0">
      <p:cViewPr varScale="1">
        <p:scale>
          <a:sx n="75" d="100"/>
          <a:sy n="75" d="100"/>
        </p:scale>
        <p:origin x="854" y="43"/>
      </p:cViewPr>
      <p:guideLst/>
    </p:cSldViewPr>
  </p:slideViewPr>
  <p:outlineViewPr>
    <p:cViewPr>
      <p:scale>
        <a:sx n="33" d="100"/>
        <a:sy n="33" d="100"/>
      </p:scale>
      <p:origin x="0" y="-15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ie Geard" userId="S::kylie.geard@utas.edu.au::b930dff3-5db0-4b18-9d4c-f929b90677dc" providerId="AD" clId="Web-{7ECBD05D-AF31-4C9E-86FF-6158CA6C0A0F}"/>
    <pc:docChg chg="addSld delSld">
      <pc:chgData name="Kylie Geard" userId="S::kylie.geard@utas.edu.au::b930dff3-5db0-4b18-9d4c-f929b90677dc" providerId="AD" clId="Web-{7ECBD05D-AF31-4C9E-86FF-6158CA6C0A0F}" dt="2022-07-05T05:27:33.784" v="1"/>
      <pc:docMkLst>
        <pc:docMk/>
      </pc:docMkLst>
      <pc:sldChg chg="new del">
        <pc:chgData name="Kylie Geard" userId="S::kylie.geard@utas.edu.au::b930dff3-5db0-4b18-9d4c-f929b90677dc" providerId="AD" clId="Web-{7ECBD05D-AF31-4C9E-86FF-6158CA6C0A0F}" dt="2022-07-05T05:27:33.784" v="1"/>
        <pc:sldMkLst>
          <pc:docMk/>
          <pc:sldMk cId="1056863222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F094E-CFE6-43EC-87A9-61618D7E4E39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4273-DFC9-41EB-A6D0-C0E72B5A7D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AB66-D2B4-40BE-80CA-AC4B90A7B86B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 dirty="0"/>
              <a:t>/44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19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9907-4E56-4616-A28F-45C859935E3C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8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5319-AD22-47B4-BB7E-7B8C0F279539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99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E0B3-F90D-440A-A2C8-FF2608723902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 dirty="0"/>
              <a:t>/44</a:t>
            </a:r>
          </a:p>
        </p:txBody>
      </p:sp>
    </p:spTree>
    <p:extLst>
      <p:ext uri="{BB962C8B-B14F-4D97-AF65-F5344CB8AC3E}">
        <p14:creationId xmlns:p14="http://schemas.microsoft.com/office/powerpoint/2010/main" val="268277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A6CD-44B3-4DCD-BAE4-349F9FA54963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29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61A7-682A-4E62-BB0A-253058643EB9}" type="datetime1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82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A414-6D25-4197-9DC9-B8A22C37F2D8}" type="datetime1">
              <a:rPr lang="en-AU" smtClean="0"/>
              <a:t>4/07/2022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 dirty="0"/>
              <a:t>/44</a:t>
            </a:r>
          </a:p>
        </p:txBody>
      </p:sp>
    </p:spTree>
    <p:extLst>
      <p:ext uri="{BB962C8B-B14F-4D97-AF65-F5344CB8AC3E}">
        <p14:creationId xmlns:p14="http://schemas.microsoft.com/office/powerpoint/2010/main" val="318773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E011-7419-437C-994F-D70FBCD5CBAF}" type="datetime1">
              <a:rPr lang="en-AU" smtClean="0"/>
              <a:t>4/07/2022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77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E34A-C9B1-4176-9662-71EE6F4C6A7D}" type="datetime1">
              <a:rPr lang="en-AU" smtClean="0"/>
              <a:t>4/07/2022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3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6DCEF6-B64B-48E8-A64D-293CF94B5334}" type="datetime1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 dirty="0"/>
              <a:t>/44</a:t>
            </a:r>
          </a:p>
        </p:txBody>
      </p:sp>
    </p:spTree>
    <p:extLst>
      <p:ext uri="{BB962C8B-B14F-4D97-AF65-F5344CB8AC3E}">
        <p14:creationId xmlns:p14="http://schemas.microsoft.com/office/powerpoint/2010/main" val="265862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68A-31F7-44CB-BF72-0CD76B0356DD}" type="datetime1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/>
              <a:t>/44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152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D5C367-8159-450E-BF35-5A96E0C831BC}" type="datetime1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ACE0980B-3F56-46DD-8DEF-8B472F9DA80F}" type="slidenum">
              <a:rPr lang="en-AU" smtClean="0"/>
              <a:pPr/>
              <a:t>‹#›</a:t>
            </a:fld>
            <a:r>
              <a:rPr lang="en-AU"/>
              <a:t>/44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8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feline.org.au/about/contact-us/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feline.org.au/about/contact-us/" TargetMode="Externa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feline.org.au/about/contact-u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elizabeth-hitches" TargetMode="External"/><Relationship Id="rId2" Type="http://schemas.openxmlformats.org/officeDocument/2006/relationships/hyperlink" Target="mailto:e.hitches@uqconnect.edu.au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scholar.google.com.au/citations?user=uEvi71kAAAAJ&amp;hl=en&amp;oi=ao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803-017-3257-3" TargetMode="External"/><Relationship Id="rId7" Type="http://schemas.openxmlformats.org/officeDocument/2006/relationships/hyperlink" Target="https://doi.org/10.1080/03075079.2019.1661986" TargetMode="External"/><Relationship Id="rId2" Type="http://schemas.openxmlformats.org/officeDocument/2006/relationships/hyperlink" Target="http://hdl.handle.net/1959.14/12824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77%2F000494411005400204" TargetMode="External"/><Relationship Id="rId5" Type="http://schemas.openxmlformats.org/officeDocument/2006/relationships/hyperlink" Target="https://journal.aall.org.au/index.php/jall/article/view/417" TargetMode="External"/><Relationship Id="rId4" Type="http://schemas.openxmlformats.org/officeDocument/2006/relationships/hyperlink" Target="https://doi.org/10.1080/1034912X.2014.98459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dhe0000328" TargetMode="External"/><Relationship Id="rId7" Type="http://schemas.openxmlformats.org/officeDocument/2006/relationships/hyperlink" Target="https://doi.org/10.1007/s13384-013-0130-z" TargetMode="External"/><Relationship Id="rId2" Type="http://schemas.openxmlformats.org/officeDocument/2006/relationships/hyperlink" Target="https://doi.org/10.1080/1360080X.2017.13009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86/1471-2458-13-848" TargetMode="External"/><Relationship Id="rId5" Type="http://schemas.openxmlformats.org/officeDocument/2006/relationships/hyperlink" Target="https://doi.org/10.1080/07294360.2015.1107885" TargetMode="External"/><Relationship Id="rId4" Type="http://schemas.openxmlformats.org/officeDocument/2006/relationships/hyperlink" Target="https://doi.org/10.1353/csd.2015.0032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7/jie.2015.16" TargetMode="External"/><Relationship Id="rId2" Type="http://schemas.openxmlformats.org/officeDocument/2006/relationships/hyperlink" Target="https://doi.org/10.1080/0729436090347096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80/19404158.2017.1341422" TargetMode="External"/><Relationship Id="rId4" Type="http://schemas.openxmlformats.org/officeDocument/2006/relationships/hyperlink" Target="https://doi.org/10.1080/09687599.2018.151572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D27E-2108-44BC-620A-41547587F4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i="0" dirty="0">
                <a:solidFill>
                  <a:srgbClr val="133864"/>
                </a:solidFill>
                <a:effectLst/>
                <a:latin typeface="Avenir Next LT Pro" panose="020B0504020202020204" pitchFamily="34" charset="0"/>
              </a:rPr>
              <a:t>Leveraging students’ voices to strengthen student support</a:t>
            </a:r>
            <a:br>
              <a:rPr lang="en-US" sz="6000" b="1" i="0" dirty="0">
                <a:solidFill>
                  <a:srgbClr val="133864"/>
                </a:solidFill>
                <a:effectLst/>
                <a:latin typeface="+mn-lt"/>
              </a:rPr>
            </a:br>
            <a:endParaRPr lang="en-AU" sz="6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B4868-4608-3E18-5F8D-D6C8983DD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1"/>
            <a:ext cx="10058400" cy="1143000"/>
          </a:xfrm>
        </p:spPr>
        <p:txBody>
          <a:bodyPr/>
          <a:lstStyle/>
          <a:p>
            <a:r>
              <a:rPr lang="en-AU" cap="none" dirty="0">
                <a:solidFill>
                  <a:schemeClr val="tx1"/>
                </a:solidFill>
                <a:latin typeface="+mn-lt"/>
              </a:rPr>
              <a:t>Elizabeth Hitches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704A3-52E4-F497-7558-7F4E32C2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z="1800" smtClean="0"/>
              <a:t>1</a:t>
            </a:fld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8981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Accessing student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118" y="2264693"/>
            <a:ext cx="10347642" cy="3484879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Support seeking hindered by: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limited knowledge of services (Beccaria et al., 2016)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feeling guilt (Martin, 2010)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fear of stigma (Hussain et al., 2013)                                                                                    			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Some students only seek support when experiencing severe distress                                     (</a:t>
            </a:r>
            <a:r>
              <a:rPr lang="en-US" sz="2400" dirty="0" err="1">
                <a:solidFill>
                  <a:srgbClr val="444444"/>
                </a:solidFill>
              </a:rPr>
              <a:t>Kambouropoulos</a:t>
            </a:r>
            <a:r>
              <a:rPr lang="en-US" sz="2400" dirty="0">
                <a:solidFill>
                  <a:srgbClr val="444444"/>
                </a:solidFill>
              </a:rPr>
              <a:t>, 2014; </a:t>
            </a:r>
            <a:r>
              <a:rPr lang="en-US" sz="2400" dirty="0" err="1">
                <a:solidFill>
                  <a:srgbClr val="444444"/>
                </a:solidFill>
              </a:rPr>
              <a:t>Vivekanda</a:t>
            </a:r>
            <a:r>
              <a:rPr lang="en-US" sz="2400" dirty="0">
                <a:solidFill>
                  <a:srgbClr val="444444"/>
                </a:solidFill>
              </a:rPr>
              <a:t> et al., 2011)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80888-E0FF-0EAF-60CA-76EE026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Experiencing student support in Australia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23588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Limited studies examining student support for students with AND                                         (see Hitches, 2021)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Using support services helped a number of students: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succeed during challenges (Drury &amp; Charles, 2016)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progress with their studies (Oliver et al., 2016)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support wellbeing (</a:t>
            </a:r>
            <a:r>
              <a:rPr lang="en-US" sz="2400" dirty="0" err="1">
                <a:solidFill>
                  <a:srgbClr val="444444"/>
                </a:solidFill>
              </a:rPr>
              <a:t>Couzens</a:t>
            </a:r>
            <a:r>
              <a:rPr lang="en-US" sz="2400" dirty="0">
                <a:solidFill>
                  <a:srgbClr val="444444"/>
                </a:solidFill>
              </a:rPr>
              <a:t> et al., 2015)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0359-68F4-C21C-C9B7-82986E05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400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Experiencing student support in Australia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540682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For others, the support may not sufficiently cater to their needs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partially catering to needs (Earnest, 2010; Serry et al., 2018)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inconsistent or limited targeted support (Hughes et al., 2016; Serry et al., 2018)</a:t>
            </a:r>
          </a:p>
          <a:p>
            <a:pPr marL="292608" lvl="1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Several studies advocate for a more student-</a:t>
            </a:r>
            <a:r>
              <a:rPr lang="en-US" sz="2400" dirty="0" err="1">
                <a:solidFill>
                  <a:srgbClr val="444444"/>
                </a:solidFill>
              </a:rPr>
              <a:t>centred</a:t>
            </a:r>
            <a:r>
              <a:rPr lang="en-US" sz="2400" dirty="0">
                <a:solidFill>
                  <a:srgbClr val="444444"/>
                </a:solidFill>
              </a:rPr>
              <a:t> approach - </a:t>
            </a:r>
            <a:r>
              <a:rPr lang="en-AU" sz="2400" dirty="0">
                <a:solidFill>
                  <a:srgbClr val="444444"/>
                </a:solidFill>
              </a:rPr>
              <a:t>listening to students’ perspectives                                                                                                               (see Anderson et al., 2018; </a:t>
            </a:r>
            <a:r>
              <a:rPr lang="en-AU" sz="2400" dirty="0" err="1">
                <a:solidFill>
                  <a:srgbClr val="444444"/>
                </a:solidFill>
              </a:rPr>
              <a:t>Heagney</a:t>
            </a:r>
            <a:r>
              <a:rPr lang="en-AU" sz="2400" dirty="0">
                <a:solidFill>
                  <a:srgbClr val="444444"/>
                </a:solidFill>
              </a:rPr>
              <a:t> &amp; Benson, 2017; Serry et al., 2018)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0359-68F4-C21C-C9B7-82986E05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385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sz="4000" dirty="0">
                <a:solidFill>
                  <a:schemeClr val="tx2"/>
                </a:solidFill>
                <a:latin typeface="+mn-lt"/>
              </a:rPr>
              <a:t>Leveraging students’ voices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59436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The current study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CBAE-3A93-C78D-E572-676F0821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49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About 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994124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Student survey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Anonymous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Participants: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60 students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Received support from student support services (now or in past)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AND (now or in past; one type or combination)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EAAE1-7CCC-119C-A1EB-762A27B4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76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2111857"/>
            <a:ext cx="10495280" cy="3973431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Broad demographic questions (age category, gender, year of study, AND experienced)</a:t>
            </a:r>
          </a:p>
          <a:p>
            <a:pPr marL="0" indent="0">
              <a:buNone/>
            </a:pPr>
            <a:endParaRPr lang="en-US" sz="1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Open-response questions: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“Please explain how effective the support was in accommodating your needs”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“What were the positives of the support service for you?”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“What were the negatives of the support service for you?”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“Do you feel that there was any support that was not offered, that would have been beneficial to you?”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“Were there any areas of the support service that could be improved upon?”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EA277-CE50-3E65-04F2-0041B676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7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18450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b="1" dirty="0">
                <a:latin typeface="+mn-lt"/>
              </a:rPr>
              <a:t>Effective 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and/or 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0BF2-F49A-D87C-DDC1-94363068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027" y="2134124"/>
            <a:ext cx="6492240" cy="3993931"/>
          </a:xfrm>
        </p:spPr>
        <p:txBody>
          <a:bodyPr>
            <a:normAutofit/>
          </a:bodyPr>
          <a:lstStyle/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33"/>
                </a:solidFill>
                <a:latin typeface="Public Sans"/>
              </a:rPr>
              <a:t>Personalised</a:t>
            </a:r>
            <a:r>
              <a:rPr lang="en-US" sz="2400" dirty="0">
                <a:solidFill>
                  <a:srgbClr val="333333"/>
                </a:solidFill>
                <a:latin typeface="Public Sans"/>
              </a:rPr>
              <a:t> and </a:t>
            </a:r>
            <a:r>
              <a:rPr lang="en-AU" sz="2400" dirty="0">
                <a:solidFill>
                  <a:srgbClr val="333333"/>
                </a:solidFill>
                <a:latin typeface="Public Sans"/>
              </a:rPr>
              <a:t>student-centred</a:t>
            </a:r>
          </a:p>
          <a:p>
            <a:pPr marL="439738" indent="-439738" algn="l">
              <a:buFont typeface="Wingdings" panose="05000000000000000000" pitchFamily="2" charset="2"/>
              <a:buChar char="v"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Accessible</a:t>
            </a:r>
          </a:p>
          <a:p>
            <a:pPr marL="439738" indent="-439738" algn="l">
              <a:buFont typeface="Wingdings" panose="05000000000000000000" pitchFamily="2" charset="2"/>
              <a:buChar char="v"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Fosters student agency and empowerment</a:t>
            </a: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9D3D-D4CE-2A92-10BB-82F4FEFC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79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Personalised and student-centred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958" y="2692400"/>
            <a:ext cx="10520362" cy="2549056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Feeling their needs were understood by staff and responded to in an </a:t>
            </a:r>
            <a:r>
              <a:rPr lang="en-US" sz="2400" dirty="0" err="1">
                <a:solidFill>
                  <a:srgbClr val="444444"/>
                </a:solidFill>
              </a:rPr>
              <a:t>individualised</a:t>
            </a:r>
            <a:r>
              <a:rPr lang="en-US" sz="2400" dirty="0">
                <a:solidFill>
                  <a:srgbClr val="444444"/>
                </a:solidFill>
              </a:rPr>
              <a:t> way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“feeling understood and being accommodated for”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“a personal plan…feeling that my issues were </a:t>
            </a:r>
            <a:r>
              <a:rPr lang="en-AU" sz="2400" dirty="0"/>
              <a:t>recognised</a:t>
            </a:r>
            <a:r>
              <a:rPr lang="en-US" sz="2400" dirty="0"/>
              <a:t>…being fairly treated”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“it was flexible to my needs and was understanding to the circumstances”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44F7-3C07-60A3-EAF8-34E30727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196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648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Personalised and student-centred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278" y="2335929"/>
            <a:ext cx="10703242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A feeling of care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“showed that they cared”</a:t>
            </a: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“compassionate to my situation”</a:t>
            </a:r>
          </a:p>
          <a:p>
            <a:pPr marL="292608" lvl="1" indent="0">
              <a:buNone/>
            </a:pPr>
            <a:endParaRPr lang="en-AU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444444"/>
                </a:solidFill>
              </a:rPr>
              <a:t>Receiving personal communication and follow-up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“very effective! I received regular check ins to see how I’m travelling”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“personal contact and care”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44F7-3C07-60A3-EAF8-34E30727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585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432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Personalised and student-centred support (3)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1980329"/>
            <a:ext cx="10434320" cy="4359511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Assessment accommodations which catered to students’ needs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 “quiet rooms with fewer people”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 “extra time”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 “software”; “computer to take final exam”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 “reader-writer”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Outside of accessibility accommodations, students also mentioned “extensions”:</a:t>
            </a:r>
          </a:p>
          <a:p>
            <a:pPr marL="803275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providing “time to complete my work”</a:t>
            </a:r>
          </a:p>
          <a:p>
            <a:pPr marL="803275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“alleviating the pressure for me and allowed me to have enough time to   recover as well as still do well in the subject”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C2FC5-7583-78B6-1D60-D881AF37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84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18450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>
                <a:latin typeface="+mn-lt"/>
              </a:rPr>
              <a:t>Acknowledgement of </a:t>
            </a:r>
            <a:br>
              <a:rPr lang="en-AU" sz="3200" b="1" dirty="0">
                <a:latin typeface="+mn-lt"/>
              </a:rPr>
            </a:br>
            <a:r>
              <a:rPr lang="en-AU" sz="3200" b="1" dirty="0">
                <a:latin typeface="+mn-lt"/>
              </a:rPr>
              <a:t>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0BF2-F49A-D87C-DDC1-94363068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43280"/>
            <a:ext cx="6492240" cy="5496560"/>
          </a:xfrm>
        </p:spPr>
        <p:txBody>
          <a:bodyPr>
            <a:noAutofit/>
          </a:bodyPr>
          <a:lstStyle/>
          <a:p>
            <a:pPr algn="l"/>
            <a:r>
              <a:rPr lang="en-US" sz="2200" b="0" i="0" dirty="0">
                <a:solidFill>
                  <a:srgbClr val="333333"/>
                </a:solidFill>
                <a:effectLst/>
                <a:latin typeface="Public Sans"/>
              </a:rPr>
              <a:t>I acknowledge that I am presenting this webinar from the lands of the </a:t>
            </a:r>
            <a:r>
              <a:rPr lang="en-US" sz="2200" b="0" i="0" dirty="0" err="1">
                <a:solidFill>
                  <a:srgbClr val="333333"/>
                </a:solidFill>
                <a:effectLst/>
                <a:latin typeface="Public Sans"/>
              </a:rPr>
              <a:t>Darug</a:t>
            </a:r>
            <a:r>
              <a:rPr lang="en-US" sz="2200" b="0" i="0" dirty="0">
                <a:solidFill>
                  <a:srgbClr val="333333"/>
                </a:solidFill>
                <a:effectLst/>
                <a:latin typeface="Public Sans"/>
              </a:rPr>
              <a:t>/</a:t>
            </a:r>
            <a:r>
              <a:rPr lang="en-US" sz="2200" b="0" i="0" dirty="0" err="1">
                <a:solidFill>
                  <a:srgbClr val="333333"/>
                </a:solidFill>
                <a:effectLst/>
                <a:latin typeface="Public Sans"/>
              </a:rPr>
              <a:t>Dharug</a:t>
            </a:r>
            <a:r>
              <a:rPr lang="en-US" sz="2200" b="0" i="0" dirty="0">
                <a:solidFill>
                  <a:srgbClr val="333333"/>
                </a:solidFill>
                <a:effectLst/>
                <a:latin typeface="Public Sans"/>
              </a:rPr>
              <a:t> people. </a:t>
            </a:r>
          </a:p>
          <a:p>
            <a:pPr algn="l"/>
            <a:endParaRPr lang="en-US" sz="2200" b="0" i="0" dirty="0">
              <a:solidFill>
                <a:srgbClr val="333333"/>
              </a:solidFill>
              <a:effectLst/>
              <a:latin typeface="Public Sans"/>
            </a:endParaRPr>
          </a:p>
          <a:p>
            <a:r>
              <a:rPr lang="en-US" sz="2200" b="0" i="0" dirty="0">
                <a:solidFill>
                  <a:srgbClr val="333333"/>
                </a:solidFill>
                <a:effectLst/>
                <a:latin typeface="Public Sans"/>
              </a:rPr>
              <a:t>I acknowledge the Traditional Custodians of the various lands on which we are all joining from </a:t>
            </a:r>
            <a:r>
              <a:rPr lang="en-US" sz="2200" dirty="0">
                <a:solidFill>
                  <a:srgbClr val="333333"/>
                </a:solidFill>
                <a:latin typeface="Public Sans"/>
              </a:rPr>
              <a:t>today. </a:t>
            </a:r>
            <a:r>
              <a:rPr lang="en-US" sz="2200" dirty="0"/>
              <a:t>I would also like to </a:t>
            </a:r>
            <a:r>
              <a:rPr lang="en-US" sz="2200" dirty="0" err="1"/>
              <a:t>recognise</a:t>
            </a:r>
            <a:r>
              <a:rPr lang="en-US" sz="2200" dirty="0"/>
              <a:t> their valuable contributions to Australian and global society.</a:t>
            </a:r>
            <a:endParaRPr lang="en-US" sz="2200" dirty="0">
              <a:solidFill>
                <a:srgbClr val="333333"/>
              </a:solidFill>
              <a:latin typeface="Public Sans"/>
            </a:endParaRPr>
          </a:p>
          <a:p>
            <a:endParaRPr lang="en-US" sz="2200" dirty="0">
              <a:solidFill>
                <a:srgbClr val="333333"/>
              </a:solidFill>
              <a:latin typeface="Public Sans"/>
            </a:endParaRPr>
          </a:p>
          <a:p>
            <a:r>
              <a:rPr lang="en-US" sz="2200" dirty="0">
                <a:solidFill>
                  <a:srgbClr val="333333"/>
                </a:solidFill>
                <a:latin typeface="Public Sans"/>
              </a:rPr>
              <a:t>I pay my respects to their Ancestors and their descendants, </a:t>
            </a:r>
            <a:r>
              <a:rPr lang="en-US" sz="2200" dirty="0"/>
              <a:t>who continue cultural and spiritual connections to Country. </a:t>
            </a:r>
          </a:p>
          <a:p>
            <a:endParaRPr lang="en-US" sz="2200" b="0" i="0" dirty="0">
              <a:solidFill>
                <a:srgbClr val="333333"/>
              </a:solidFill>
              <a:effectLst/>
              <a:latin typeface="Public Sans"/>
            </a:endParaRPr>
          </a:p>
          <a:p>
            <a:r>
              <a:rPr lang="en-US" sz="2200" b="0" i="0" dirty="0">
                <a:solidFill>
                  <a:srgbClr val="333333"/>
                </a:solidFill>
                <a:effectLst/>
                <a:latin typeface="Public Sans"/>
              </a:rPr>
              <a:t>I acknowledge Aboriginal and Torres Strait Islander people participating in this webinar.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BADA2-99AF-A940-AC51-D17BB54C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76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6763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Accessible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31716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Feeling staff were approachable and willing to help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“I felt like [the staff member] was there for me and wanted to help”</a:t>
            </a: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“friendly”, “nice”,  “willing”, “supportive”</a:t>
            </a:r>
          </a:p>
          <a:p>
            <a:pPr marL="292608" lvl="1" indent="0">
              <a:buNone/>
            </a:pPr>
            <a:endParaRPr lang="en-US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Timely access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“seen rapidly”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“a great help…when I desperately needed assistance”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96335-1AA5-F538-CE21-C9BCBB43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616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6763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Accessible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50004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Communication with teaching staff enhanced accessibility, aided support delivery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“contacted unit coordinators for me”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“contacting the convenor”</a:t>
            </a:r>
          </a:p>
          <a:p>
            <a:pPr marL="292608" lvl="1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University support services – free and credible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“free service (very unlikely I would/could have used it otherwise) with  educated practitioners”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96335-1AA5-F538-CE21-C9BCBB43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7111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Student agency and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317162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Facilitated informed decision making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“gave me some informed opinion/perspective”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“helpful contacts and advice for short-term action.”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Developing a strategy of plan with the service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“gave me a go to for issues. Had a plan”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“strategies I can work on for the rest of my life”</a:t>
            </a:r>
            <a:r>
              <a:rPr lang="en-US" sz="2400" dirty="0">
                <a:solidFill>
                  <a:srgbClr val="444444"/>
                </a:solidFill>
              </a:rPr>
              <a:t>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B844A-4622-491A-0212-8FEB4370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453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Student agency and empowerment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31716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Reduce or manage stress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“manage stress. </a:t>
            </a:r>
            <a:r>
              <a:rPr lang="en-US" sz="2400" dirty="0"/>
              <a:t>Big improvement over the semester I saw them</a:t>
            </a:r>
            <a:r>
              <a:rPr lang="en-AU" sz="2400" dirty="0"/>
              <a:t>”</a:t>
            </a: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“took a lot of stress off, which allowed me to focus on my studies more” </a:t>
            </a:r>
          </a:p>
          <a:p>
            <a:pPr marL="292608" lvl="1" indent="0">
              <a:buNone/>
            </a:pPr>
            <a:endParaRPr lang="en-US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/>
              <a:t>Supported students’ belief in themselves and their ability to pursue their goals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“helped me to believe in myself”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“encouraged me not to give up on my degree and goals in life”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11903-B48E-553D-5119-8C22DAE1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244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Effective/Positive: Student agency and empowerment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3078480"/>
            <a:ext cx="10317162" cy="2782736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For students experiencing difficult circumstances, provided an outsiders’ perspective or non-judgmental listener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“neutral third party…no bias”</a:t>
            </a:r>
            <a:endParaRPr lang="en-US" sz="2400" dirty="0"/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“a different perspective”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“someone to listen and not judge”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11903-B48E-553D-5119-8C22DAE1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349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18450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b="1" dirty="0">
                <a:latin typeface="+mn-lt"/>
              </a:rPr>
              <a:t>Ineffective 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and/or 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Negative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0BF2-F49A-D87C-DDC1-94363068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360" y="2134124"/>
            <a:ext cx="7376861" cy="3993931"/>
          </a:xfrm>
        </p:spPr>
        <p:txBody>
          <a:bodyPr>
            <a:normAutofit/>
          </a:bodyPr>
          <a:lstStyle/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Lacking </a:t>
            </a:r>
            <a:r>
              <a:rPr lang="en-US" sz="2400" dirty="0" err="1">
                <a:solidFill>
                  <a:srgbClr val="333333"/>
                </a:solidFill>
                <a:latin typeface="Public Sans"/>
              </a:rPr>
              <a:t>personalised</a:t>
            </a:r>
            <a:r>
              <a:rPr lang="en-US" sz="2400" dirty="0">
                <a:solidFill>
                  <a:srgbClr val="333333"/>
                </a:solidFill>
                <a:latin typeface="Public Sans"/>
              </a:rPr>
              <a:t> and student-</a:t>
            </a:r>
            <a:r>
              <a:rPr lang="en-US" sz="2400" dirty="0" err="1">
                <a:solidFill>
                  <a:srgbClr val="333333"/>
                </a:solidFill>
                <a:latin typeface="Public Sans"/>
              </a:rPr>
              <a:t>centred</a:t>
            </a:r>
            <a:r>
              <a:rPr lang="en-US" sz="2400" dirty="0">
                <a:solidFill>
                  <a:srgbClr val="333333"/>
                </a:solidFill>
                <a:latin typeface="Public Sans"/>
              </a:rPr>
              <a:t> support</a:t>
            </a:r>
          </a:p>
          <a:p>
            <a:pPr marL="439738" indent="-439738" algn="l">
              <a:buFont typeface="Wingdings" panose="05000000000000000000" pitchFamily="2" charset="2"/>
              <a:buChar char="v"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Challenges to accessible support</a:t>
            </a:r>
          </a:p>
          <a:p>
            <a:pPr marL="439738" indent="-439738" algn="l">
              <a:buFont typeface="Wingdings" panose="05000000000000000000" pitchFamily="2" charset="2"/>
              <a:buChar char="v"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439738" indent="-439738" algn="l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Limited support of student agency and empowerment</a:t>
            </a: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D248-ECB9-6F6F-72AC-5EE353D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6248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</a:t>
            </a:r>
            <a:br>
              <a:rPr lang="en-AU" sz="3200" dirty="0">
                <a:latin typeface="+mn-lt"/>
              </a:rPr>
            </a:br>
            <a:r>
              <a:rPr lang="en-AU" sz="3200" dirty="0">
                <a:latin typeface="+mn-lt"/>
              </a:rPr>
              <a:t>Lacking personalised and student-centred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305" y="2610132"/>
            <a:ext cx="10317162" cy="2976880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Feeling the support was generalized and didn’t suit their particular needs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“quite </a:t>
            </a:r>
            <a:r>
              <a:rPr lang="en-US" sz="2400" dirty="0" err="1"/>
              <a:t>generalised</a:t>
            </a:r>
            <a:r>
              <a:rPr lang="en-US" sz="2400" dirty="0"/>
              <a:t>…didn't actually suit what I was struggling with”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“wasn't accommodation for different strategies…assumption that all illness of one type is the same”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94D43-FCD0-C38C-2D7B-39100BE2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264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2576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</a:t>
            </a:r>
            <a:br>
              <a:rPr lang="en-AU" sz="3200" dirty="0">
                <a:latin typeface="+mn-lt"/>
              </a:rPr>
            </a:br>
            <a:r>
              <a:rPr lang="en-AU" sz="3200" dirty="0">
                <a:latin typeface="+mn-lt"/>
              </a:rPr>
              <a:t>Lacking personalised and student-centred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79" y="1869439"/>
            <a:ext cx="10317162" cy="419608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For some students with chronic illness, feeling they needed to fit into predefined boxes to access support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</a:t>
            </a:r>
            <a:r>
              <a:rPr lang="en-US" sz="2400" dirty="0"/>
              <a:t>“there was a category which I didn't meet of being able to get lecture or tutorial notes because the condition I had didn't involve not being able to write. This was not fair because even though I can write my condition meant I couldn't even get out of bed in order to make the notes I needed”</a:t>
            </a:r>
          </a:p>
          <a:p>
            <a:pPr marL="292608" lvl="1" indent="0">
              <a:buNone/>
            </a:pPr>
            <a:endParaRPr lang="en-US" sz="2400" dirty="0"/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“when first getting support I felt there was no compassion…basically do you fit our boxes”</a:t>
            </a: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6573D-33C6-1702-B0D6-C410BF2B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579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2576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</a:t>
            </a:r>
            <a:br>
              <a:rPr lang="en-AU" sz="3200" dirty="0">
                <a:latin typeface="+mn-lt"/>
              </a:rPr>
            </a:br>
            <a:r>
              <a:rPr lang="en-AU" sz="3200" dirty="0">
                <a:latin typeface="+mn-lt"/>
              </a:rPr>
              <a:t>Lacking personalised and student-centred support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579" y="2458402"/>
            <a:ext cx="10317162" cy="38691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444444"/>
                </a:solidFill>
              </a:rPr>
              <a:t>For some students with chronic illness, lacking accommodations beyond exam provisions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“did not help me during the semester…often need to take a day off from tutorials…no support in helping get any missed notes or information needed”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“meant to have morning classes but this was out of [the service’s] control” 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6573D-33C6-1702-B0D6-C410BF2B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503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1405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Challenges for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733040"/>
            <a:ext cx="10621962" cy="3477866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Waiting time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“they showed that they cared, but responded so late that it was hardly  useful…they were clearly really busy and didn't have a lot of time to help”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“long waiting time (2 plus weeks)”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“NON AVAILABILITY of appointments”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“my emails weren’t returned when I needed the support”</a:t>
            </a:r>
          </a:p>
          <a:p>
            <a:pPr marL="292608" lvl="1" indent="0">
              <a:buNone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4BDF1-3944-DCB1-569B-4E4ECD18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5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sz="4000" dirty="0">
                <a:solidFill>
                  <a:schemeClr val="tx2"/>
                </a:solidFill>
                <a:latin typeface="+mn-lt"/>
              </a:rPr>
              <a:t>Self-care reminder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2307988"/>
          </a:xfrm>
        </p:spPr>
        <p:txBody>
          <a:bodyPr>
            <a:normAutofit fontScale="92500" lnSpcReduction="20000"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Feel free to take a break at any time</a:t>
            </a:r>
          </a:p>
          <a:p>
            <a:endParaRPr lang="en-AU" sz="2400" b="1" dirty="0">
              <a:solidFill>
                <a:schemeClr val="tx2"/>
              </a:solidFill>
            </a:endParaRPr>
          </a:p>
          <a:p>
            <a:endParaRPr lang="en-AU" sz="2400" b="1" dirty="0">
              <a:solidFill>
                <a:schemeClr val="tx2"/>
              </a:solidFill>
            </a:endParaRPr>
          </a:p>
          <a:p>
            <a:endParaRPr lang="en-AU" sz="2400" b="1" dirty="0">
              <a:solidFill>
                <a:schemeClr val="tx2"/>
              </a:solidFill>
            </a:endParaRPr>
          </a:p>
          <a:p>
            <a:r>
              <a:rPr lang="en-AU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Lifeline</a:t>
            </a:r>
            <a:endParaRPr lang="en-AU" sz="2400" b="1" dirty="0">
              <a:solidFill>
                <a:schemeClr val="bg1"/>
              </a:solidFill>
            </a:endParaRPr>
          </a:p>
          <a:p>
            <a:r>
              <a:rPr lang="en-AU" sz="2400" b="1" dirty="0">
                <a:solidFill>
                  <a:schemeClr val="bg1"/>
                </a:solidFill>
              </a:rPr>
              <a:t>Call: 13 11 14</a:t>
            </a:r>
          </a:p>
          <a:p>
            <a:r>
              <a:rPr lang="en-AU" sz="2400" b="1" dirty="0">
                <a:solidFill>
                  <a:schemeClr val="bg1"/>
                </a:solidFill>
              </a:rPr>
              <a:t>Online for text and webchat: https://www.lifeline.org.au/about/contact-us/</a:t>
            </a:r>
          </a:p>
          <a:p>
            <a:endParaRPr lang="en-AU" sz="24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27574-5346-1843-069B-BE66000F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734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1405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Challenges for accessibility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75378"/>
            <a:ext cx="10621962" cy="3831191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Difficult processes initially accessing support from the service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wanted highly detailed medical history”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“a lot of paperwork required”</a:t>
            </a:r>
          </a:p>
          <a:p>
            <a:pPr marL="292608" lvl="1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Difficult processes </a:t>
            </a:r>
            <a:r>
              <a:rPr lang="en-US" sz="2400" dirty="0"/>
              <a:t>accessing extensions and disruption to studies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“having to provide constant medical certificates for the same condition when I needed extensions.” 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“I was in hospital…if you submit disruptions late…you can’t [get extensions]”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“did not help with locating/filling out documentation”</a:t>
            </a:r>
          </a:p>
          <a:p>
            <a:pPr marL="475488" lvl="2" indent="0">
              <a:buNone/>
            </a:pP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4BDF1-3944-DCB1-569B-4E4ECD18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5356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1405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Challenges for accessibility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24480"/>
            <a:ext cx="10621962" cy="3182089"/>
          </a:xfrm>
        </p:spPr>
        <p:txBody>
          <a:bodyPr>
            <a:noAutofit/>
          </a:bodyPr>
          <a:lstStyle/>
          <a:p>
            <a:pPr marL="475488" lvl="2" indent="0">
              <a:buNone/>
            </a:pPr>
            <a:endParaRPr lang="en-US" sz="2400" dirty="0"/>
          </a:p>
          <a:p>
            <a:pPr marL="385763" lvl="1" indent="-385763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Leading to teaching staff providing alternatives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/>
              <a:t> “a low-key arrangement with tutors [which] worked well”</a:t>
            </a:r>
          </a:p>
          <a:p>
            <a:pPr marL="832676" lvl="2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“I approached tutors…They were very supportive…sent email request and attached medical certificates”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4BDF1-3944-DCB1-569B-4E4ECD18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170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45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Challenges for accessibility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798" y="2119498"/>
            <a:ext cx="10317162" cy="3958191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Perceived limited communication between the service and teaching staff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“feels like a waste of time and energy because there is no communication to convenors or tutors”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“didn't coordinate well with other services like helping me contact the services to get extensions”</a:t>
            </a:r>
          </a:p>
          <a:p>
            <a:pPr marL="292608" lvl="1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Accessible in the short term, but no ongoing support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“concluded and had no follow up or intent of ongoing support”.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“short term fixes for my needs but didn't extend the support over a long period of time”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F950-E089-A13E-1C1D-66DB67CF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776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Challenges for accessibility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598" y="2934498"/>
            <a:ext cx="10317162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/>
              <a:t>Feeling intimidated or that services were unapproachable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“a bit intimidated”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“uncomfortable, sometimes”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“not meant to be judgement…but judgement” 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F950-E089-A13E-1C1D-66DB67CF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7734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Ineffective/negative: </a:t>
            </a:r>
            <a:br>
              <a:rPr lang="en-AU" sz="3200" dirty="0">
                <a:latin typeface="+mn-lt"/>
              </a:rPr>
            </a:br>
            <a:r>
              <a:rPr lang="en-AU" sz="3200" dirty="0">
                <a:latin typeface="+mn-lt"/>
              </a:rPr>
              <a:t>Challenges for student agency and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640729"/>
            <a:ext cx="1031716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Receiving limited information and guidance, making it difficult to make informed decisions or take necessary actions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“no extensive knowledge of how to fix my problems at uni. They seemed as in the dark as me”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 </a:t>
            </a:r>
            <a:r>
              <a:rPr lang="en-US" sz="2400" dirty="0"/>
              <a:t>“needed more guidance on what best to do in my situation”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“support was there but I was still left confused as to what to do”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4A0C2-0071-A90B-2EC7-8013F636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4826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18450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b="1" dirty="0">
                <a:latin typeface="+mn-lt"/>
              </a:rPr>
              <a:t>Students’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Suggested Improvements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D37B91-0A91-59DF-63F3-C5C069AC5BCE}"/>
              </a:ext>
            </a:extLst>
          </p:cNvPr>
          <p:cNvSpPr txBox="1">
            <a:spLocks/>
          </p:cNvSpPr>
          <p:nvPr/>
        </p:nvSpPr>
        <p:spPr>
          <a:xfrm>
            <a:off x="4856306" y="2134124"/>
            <a:ext cx="6837853" cy="399393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-439738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Provide </a:t>
            </a:r>
            <a:r>
              <a:rPr lang="en-US" sz="2400" dirty="0" err="1">
                <a:solidFill>
                  <a:srgbClr val="333333"/>
                </a:solidFill>
                <a:latin typeface="Public Sans"/>
              </a:rPr>
              <a:t>personalised</a:t>
            </a:r>
            <a:r>
              <a:rPr lang="en-US" sz="2400" dirty="0">
                <a:solidFill>
                  <a:srgbClr val="333333"/>
                </a:solidFill>
                <a:latin typeface="Public Sans"/>
              </a:rPr>
              <a:t> and student-</a:t>
            </a:r>
            <a:r>
              <a:rPr lang="en-US" sz="2400" dirty="0" err="1">
                <a:solidFill>
                  <a:srgbClr val="333333"/>
                </a:solidFill>
                <a:latin typeface="Public Sans"/>
              </a:rPr>
              <a:t>centred</a:t>
            </a:r>
            <a:r>
              <a:rPr lang="en-US" sz="2400" dirty="0">
                <a:solidFill>
                  <a:srgbClr val="333333"/>
                </a:solidFill>
                <a:latin typeface="Public Sans"/>
              </a:rPr>
              <a:t> support</a:t>
            </a:r>
          </a:p>
          <a:p>
            <a:pPr marL="439738" indent="-439738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439738" indent="-439738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Improve the accessibility of support</a:t>
            </a:r>
          </a:p>
          <a:p>
            <a:pPr marL="439738" indent="-439738"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439738" indent="-439738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Support student agency and empowerment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B6819-B5EA-C7C5-4685-B7FDD746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4264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17162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Provide personalised and student-centred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0729"/>
            <a:ext cx="1031716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Increase the level of understanding and responsiveness to students’ individual needs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“more </a:t>
            </a:r>
            <a:r>
              <a:rPr lang="en-US" sz="2400" dirty="0" err="1"/>
              <a:t>personalised</a:t>
            </a:r>
            <a:r>
              <a:rPr lang="en-US" sz="2400" dirty="0"/>
              <a:t> plan and special considerations offered” 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“more understanding from first contact…because I am sick, I am already stressed”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8F56E-100C-177D-CFDD-A1A27343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7762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5944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Provide personalised and student-centred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880" y="2081929"/>
            <a:ext cx="10317162" cy="4268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>
                <a:solidFill>
                  <a:srgbClr val="444444"/>
                </a:solidFill>
              </a:rPr>
              <a:t>For students with chronic illness or illness:</a:t>
            </a:r>
          </a:p>
          <a:p>
            <a:pPr marL="0" indent="0">
              <a:buNone/>
            </a:pPr>
            <a:endParaRPr lang="en-AU" sz="12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444444"/>
                </a:solidFill>
              </a:rPr>
              <a:t>Increase support when students are unable to attend classes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“Need to be able to do make up work or access notes…an option for flexibility on tutorial attendance. One time I fainted before class and lay on the floor all class just so I didn't fail”.</a:t>
            </a:r>
          </a:p>
          <a:p>
            <a:pPr marL="292608" lvl="1" indent="0">
              <a:buNone/>
            </a:pPr>
            <a:endParaRPr lang="en-US" sz="12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Examine ‘eligibility criteria’ for accommodations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“look into the categories people fall in more closely (not at superficial level…), have meeting with students to make sure their needs are being catered for”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8F56E-100C-177D-CFDD-A1A27343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8474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dirty="0">
                <a:solidFill>
                  <a:schemeClr val="tx2"/>
                </a:solidFill>
                <a:latin typeface="+mn-lt"/>
              </a:rPr>
              <a:t>Content warning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2307988"/>
          </a:xfrm>
        </p:spPr>
        <p:txBody>
          <a:bodyPr>
            <a:normAutofit fontScale="92500" lnSpcReduction="20000"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The following slide contains reference to material which may be distressing</a:t>
            </a:r>
          </a:p>
          <a:p>
            <a:endParaRPr lang="en-AU" sz="2400" b="1" dirty="0">
              <a:solidFill>
                <a:schemeClr val="tx2"/>
              </a:solidFill>
            </a:endParaRPr>
          </a:p>
          <a:p>
            <a:endParaRPr lang="en-AU" sz="2400" b="1" dirty="0">
              <a:solidFill>
                <a:schemeClr val="tx2"/>
              </a:solidFill>
            </a:endParaRPr>
          </a:p>
          <a:p>
            <a:endParaRPr lang="en-AU" sz="2400" b="1" dirty="0">
              <a:solidFill>
                <a:schemeClr val="tx2"/>
              </a:solidFill>
            </a:endParaRPr>
          </a:p>
          <a:p>
            <a:r>
              <a:rPr lang="en-AU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Lifeline</a:t>
            </a:r>
            <a:endParaRPr lang="en-AU" sz="2400" b="1" dirty="0">
              <a:solidFill>
                <a:schemeClr val="bg1"/>
              </a:solidFill>
            </a:endParaRPr>
          </a:p>
          <a:p>
            <a:r>
              <a:rPr lang="en-AU" sz="2400" b="1" dirty="0">
                <a:solidFill>
                  <a:schemeClr val="bg1"/>
                </a:solidFill>
              </a:rPr>
              <a:t>Call: 13 11 14</a:t>
            </a:r>
          </a:p>
          <a:p>
            <a:r>
              <a:rPr lang="en-AU" sz="2400" b="1" dirty="0">
                <a:solidFill>
                  <a:schemeClr val="bg1"/>
                </a:solidFill>
              </a:rPr>
              <a:t>Online for text and webchat: https://www.lifeline.org.au/about/contact-us/</a:t>
            </a:r>
          </a:p>
          <a:p>
            <a:endParaRPr lang="en-AU" sz="2400" b="1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F5F6E-3F30-1784-7632-01CC205E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736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68000" cy="1450757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Provide personalised and student-centred support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1960"/>
            <a:ext cx="9926320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Personal communication and follow-up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“a follow-up of people who access the service, to check on their progress and to provide additional support if needed” 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“having someone catch up with me later on to make sure I was ok”</a:t>
            </a:r>
          </a:p>
          <a:p>
            <a:pPr marL="292608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endParaRPr lang="en-US" sz="200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Of concern: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“a call back especially for peeps who might be suicidal and don't turn up to a session”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[increased communication with the service] “for those who had severe issues and might be on the verge of harm to themselves or others after sitting and hashing out their issues”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A01227-C6A1-00B1-FB43-39F650134BCB}"/>
              </a:ext>
            </a:extLst>
          </p:cNvPr>
          <p:cNvSpPr txBox="1"/>
          <p:nvPr/>
        </p:nvSpPr>
        <p:spPr>
          <a:xfrm>
            <a:off x="7301260" y="5607247"/>
            <a:ext cx="472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Lifeline</a:t>
            </a:r>
            <a:endParaRPr lang="en-AU" sz="1400" dirty="0"/>
          </a:p>
          <a:p>
            <a:pPr algn="r"/>
            <a:r>
              <a:rPr lang="en-AU" sz="1400" dirty="0"/>
              <a:t>Call: 13 11 14</a:t>
            </a:r>
          </a:p>
          <a:p>
            <a:pPr algn="r"/>
            <a:r>
              <a:rPr lang="en-AU" sz="1400" dirty="0"/>
              <a:t>Online: https://www.lifeline.org.au/about/contact-us/</a:t>
            </a:r>
          </a:p>
          <a:p>
            <a:pPr algn="r"/>
            <a:endParaRPr lang="en-AU" sz="1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54BBA-E8A9-C38B-7D58-C1E5F1EB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729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A note on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35929"/>
            <a:ext cx="10276522" cy="3881991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Person-first language is used in this webinar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Support individuals’ personal preferences, including identity-first language 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Not all students typically grouped under the term ‘disability’ will identify as having a disability 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Conversation in this space is welcomed! </a:t>
            </a: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79C25-4D17-95C5-AC04-6CF663EA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0176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Improve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905760"/>
            <a:ext cx="10317162" cy="2782736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Timely access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“speed of the process”</a:t>
            </a: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“time to help”</a:t>
            </a:r>
            <a:endParaRPr lang="en-US" sz="2400" dirty="0">
              <a:solidFill>
                <a:srgbClr val="444444"/>
              </a:solidFill>
            </a:endParaRP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 </a:t>
            </a:r>
            <a:r>
              <a:rPr lang="en-AU" sz="2400" dirty="0"/>
              <a:t>“</a:t>
            </a: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 and appointments. More staff”</a:t>
            </a:r>
            <a:endParaRPr lang="en-US" sz="24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5BC9-C21D-F566-6E28-1C0484D3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5558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Improve accessibility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35929"/>
            <a:ext cx="10317162" cy="3525287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Improve processes for receiving extensions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“extensions offered without getting a medical certificate every time would have been helpful as this process was very time consuming for me”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“paperwork required for extensions - sometimes easier to just hand in something incomplete than to go through the system”</a:t>
            </a:r>
          </a:p>
          <a:p>
            <a:pPr marL="292608" lvl="1" indent="0">
              <a:buNone/>
            </a:pPr>
            <a:endParaRPr lang="en-US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444444"/>
                </a:solidFill>
              </a:rPr>
              <a:t>Ongoing support for students with chronic illness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AU" sz="2400" dirty="0"/>
              <a:t> “long term assistance” 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C5BC9-C21D-F566-6E28-1C0484D3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3689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Improve accessibility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70480"/>
            <a:ext cx="10317162" cy="2965616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Communication with teaching and university staff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“communication within the university so you don't have to explain yourself every other day.”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“coordination. E.g. everyone wanted to help but they often didn't work together well. Like the people </a:t>
            </a:r>
            <a:r>
              <a:rPr lang="en-US" sz="2400" dirty="0" err="1"/>
              <a:t>organising</a:t>
            </a:r>
            <a:r>
              <a:rPr lang="en-US" sz="2400" dirty="0"/>
              <a:t> my extensions then communicating with my tutors”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“would have to explain myself as much and lecturer could more easily see what educational support I need”</a:t>
            </a:r>
          </a:p>
          <a:p>
            <a:pPr marL="292608" lvl="1" indent="0">
              <a:buNone/>
            </a:pP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E634-20FA-1325-2F3E-C0230B2A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8897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Improve accessibility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875280"/>
            <a:ext cx="10317162" cy="2660816"/>
          </a:xfrm>
        </p:spPr>
        <p:txBody>
          <a:bodyPr>
            <a:noAutofit/>
          </a:bodyPr>
          <a:lstStyle/>
          <a:p>
            <a:pPr marL="292608" lvl="1" indent="0">
              <a:buNone/>
            </a:pPr>
            <a:endParaRPr lang="en-AU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444444"/>
                </a:solidFill>
              </a:rPr>
              <a:t>Approachability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“there's something quite professional/sterile about the offices that make it intimidating to go into to ask questions/ make appointments”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E634-20FA-1325-2F3E-C0230B2A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4888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Suggestion: Support student agency and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2729"/>
            <a:ext cx="10317162" cy="352528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Information provided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 “it would have been beneficial to have been told the correct information from the outset”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“information given” </a:t>
            </a:r>
          </a:p>
          <a:p>
            <a:pPr marL="292608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</a:rPr>
              <a:t>…Implied need to support student agency and empowerment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Question: ‘Is there any support you did not receive which would have been beneficial to you?’</a:t>
            </a:r>
          </a:p>
          <a:p>
            <a:pPr marL="649796" lvl="1" indent="-357188">
              <a:buFont typeface="Wingdings" panose="05000000000000000000" pitchFamily="2" charset="2"/>
              <a:buChar char="§"/>
            </a:pPr>
            <a:r>
              <a:rPr lang="en-US" sz="2400" dirty="0"/>
              <a:t>Answer:  “yes. A lot. But can't think of specific.... It just simply is not offered…for someone who doesn't know…it's not explained”</a:t>
            </a: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3FE00-93D2-3EE7-C25C-5860CF78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643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sz="4000" dirty="0">
                <a:solidFill>
                  <a:schemeClr val="tx2"/>
                </a:solidFill>
                <a:latin typeface="+mn-lt"/>
              </a:rPr>
              <a:t>Leveraging students’ suggestions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59436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What might we explore to enhance and strengthen student support?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B4119-962D-EECB-03DC-982A4A76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3519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1">
            <a:extLst>
              <a:ext uri="{FF2B5EF4-FFF2-40B4-BE49-F238E27FC236}">
                <a16:creationId xmlns:a16="http://schemas.microsoft.com/office/drawing/2014/main" id="{D829E218-74FB-4455-98BE-F2C5BA897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7E8D75FD-D4F9-4D11-B70D-82EFCB4CF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17">
            <a:extLst>
              <a:ext uri="{FF2B5EF4-FFF2-40B4-BE49-F238E27FC236}">
                <a16:creationId xmlns:a16="http://schemas.microsoft.com/office/drawing/2014/main" id="{E75F8FC7-2268-462F-AFF6-A4A975C34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160D53-8D67-05F8-B77A-08B3D77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Why leverage?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B6E823-8D0F-11DA-0FE8-11B31382B40F}"/>
              </a:ext>
            </a:extLst>
          </p:cNvPr>
          <p:cNvSpPr txBox="1"/>
          <p:nvPr/>
        </p:nvSpPr>
        <p:spPr>
          <a:xfrm>
            <a:off x="6729999" y="4693920"/>
            <a:ext cx="4752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High leverage versus low leverage (Senge, 1990)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Insider’s perspective</a:t>
            </a:r>
          </a:p>
        </p:txBody>
      </p:sp>
      <p:pic>
        <p:nvPicPr>
          <p:cNvPr id="7" name="Content Placeholder 6" descr="Yellow car with the sky in the background">
            <a:extLst>
              <a:ext uri="{FF2B5EF4-FFF2-40B4-BE49-F238E27FC236}">
                <a16:creationId xmlns:a16="http://schemas.microsoft.com/office/drawing/2014/main" id="{52229784-A1E9-43F9-DB1F-18C696620D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4" r="-2" b="-2"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30" name="Straight Connector 19">
            <a:extLst>
              <a:ext uri="{FF2B5EF4-FFF2-40B4-BE49-F238E27FC236}">
                <a16:creationId xmlns:a16="http://schemas.microsoft.com/office/drawing/2014/main" id="{BEF45B32-FB97-49CC-B778-CA7CF87BE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1">
            <a:extLst>
              <a:ext uri="{FF2B5EF4-FFF2-40B4-BE49-F238E27FC236}">
                <a16:creationId xmlns:a16="http://schemas.microsoft.com/office/drawing/2014/main" id="{9D1C364C-8702-4ED9-9D23-41CDB298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7EE051E9-6C07-4FBB-B4F7-EDF8DDEAA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A415F-EE96-839E-8707-D055C0B8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ACE0980B-3F56-46DD-8DEF-8B472F9DA80F}" type="slidenum">
              <a:rPr lang="en-US" smtClean="0"/>
              <a:pPr defTabSz="914400">
                <a:spcAft>
                  <a:spcPts val="600"/>
                </a:spcAft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914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personalised and student-centred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661920"/>
            <a:ext cx="9941242" cy="30062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/>
              <a:t>Continue providing effective academic accommodations (e.g., exam provisions)</a:t>
            </a:r>
          </a:p>
          <a:p>
            <a:pPr marL="0" indent="0">
              <a:buNone/>
            </a:pPr>
            <a:endParaRPr lang="en-AU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AU" sz="2400" dirty="0"/>
              <a:t>Provide a feeling of care</a:t>
            </a:r>
          </a:p>
          <a:p>
            <a:pPr marL="985838" lvl="1" indent="-447675">
              <a:buFont typeface="Wingdings" panose="05000000000000000000" pitchFamily="2" charset="2"/>
              <a:buChar char="Ø"/>
            </a:pPr>
            <a:r>
              <a:rPr lang="en-AU" sz="2400" dirty="0"/>
              <a:t>supported through personal communication and follow-up with students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420E-47A2-4CCB-EBA6-CEDD6028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3251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personalised and student-centred support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478169"/>
            <a:ext cx="9941242" cy="35252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AU" sz="2400" dirty="0"/>
              <a:t>Ensure all students’ specific and unique needs are understood and responded to in an individualised way</a:t>
            </a:r>
          </a:p>
          <a:p>
            <a:pPr marL="1076325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Ongoing discussion with students may assist</a:t>
            </a:r>
          </a:p>
          <a:p>
            <a:pPr marL="292608" lvl="1" indent="0">
              <a:buNone/>
            </a:pPr>
            <a:endParaRPr lang="en-AU" sz="2200" dirty="0"/>
          </a:p>
          <a:p>
            <a:pPr marL="457200" indent="-457200">
              <a:buFont typeface="+mj-lt"/>
              <a:buAutoNum type="arabicPeriod" startAt="3"/>
            </a:pPr>
            <a:r>
              <a:rPr lang="en-AU" sz="2400" dirty="0"/>
              <a:t>Consider how we might organise accommodations to assist students with chronic illness when absent from classes </a:t>
            </a:r>
          </a:p>
          <a:p>
            <a:pPr marL="1076325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How might teaching staff enact this? (Perhaps a UDL approach?)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D420E-47A2-4CCB-EBA6-CEDD6028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0574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549289"/>
            <a:ext cx="10418762" cy="35252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/>
              <a:t>Provide a feeling of approachability and a willingness to help</a:t>
            </a:r>
          </a:p>
          <a:p>
            <a:pPr marL="0" indent="0">
              <a:buNone/>
            </a:pPr>
            <a:endParaRPr lang="en-AU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AU" sz="2400" dirty="0"/>
              <a:t>Consider how communication between students, the service, and teaching staff, can further aid support delivery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ensure students are aware of this communication, and of what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may help reduce their feeling the need for repeated disclosure to others (where this is distressing)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BF18F-6D8B-012F-F55A-B28011B6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49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78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59F6-C619-062D-B5A6-F7A1F167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A note on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E816E-54DA-8FFE-0C04-2A91CC2E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2241336"/>
            <a:ext cx="9912667" cy="3714473"/>
          </a:xfrm>
        </p:spPr>
        <p:txBody>
          <a:bodyPr>
            <a:noAutofit/>
          </a:bodyPr>
          <a:lstStyle/>
          <a:p>
            <a:r>
              <a:rPr lang="en-US" sz="2400" b="0" i="0" dirty="0">
                <a:solidFill>
                  <a:srgbClr val="444444"/>
                </a:solidFill>
                <a:effectLst/>
              </a:rPr>
              <a:t>Students with additional needs and/or disabilities (AND): </a:t>
            </a:r>
          </a:p>
          <a:p>
            <a:pPr marL="201168" lvl="1" indent="0">
              <a:buNone/>
            </a:pPr>
            <a:endParaRPr lang="en-US" sz="2400" b="0" i="0" dirty="0">
              <a:solidFill>
                <a:srgbClr val="444444"/>
              </a:solidFill>
              <a:effectLst/>
            </a:endParaRPr>
          </a:p>
          <a:p>
            <a:pPr marL="355600" lvl="1" indent="-2746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444444"/>
                </a:solidFill>
                <a:effectLst/>
              </a:rPr>
              <a:t>students whose needs may make them eligible for academic accommodation or accessibility support</a:t>
            </a:r>
          </a:p>
          <a:p>
            <a:pPr marL="80962" lvl="1" indent="0">
              <a:lnSpc>
                <a:spcPct val="100000"/>
              </a:lnSpc>
              <a:buNone/>
            </a:pPr>
            <a:endParaRPr lang="en-US" sz="2400" b="0" i="0" dirty="0">
              <a:solidFill>
                <a:srgbClr val="444444"/>
              </a:solidFill>
              <a:effectLst/>
            </a:endParaRPr>
          </a:p>
          <a:p>
            <a:pPr marL="355600" lvl="1" indent="-2746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444444"/>
                </a:solidFill>
                <a:effectLst/>
              </a:rPr>
              <a:t>students who identify as having a disability</a:t>
            </a:r>
          </a:p>
          <a:p>
            <a:pPr marL="80962" lvl="1" indent="0">
              <a:lnSpc>
                <a:spcPct val="100000"/>
              </a:lnSpc>
              <a:buNone/>
            </a:pPr>
            <a:endParaRPr lang="en-US" sz="2400" b="0" i="0" dirty="0">
              <a:solidFill>
                <a:srgbClr val="444444"/>
              </a:solidFill>
              <a:effectLst/>
            </a:endParaRPr>
          </a:p>
          <a:p>
            <a:pPr marL="355600" lvl="1" indent="-2746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444444"/>
                </a:solidFill>
                <a:effectLst/>
              </a:rPr>
              <a:t>students with learning difficulties, chronic illness, illness, or difficult personal circumstances</a:t>
            </a: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B968B-4C0D-CEA1-6112-7C0338F2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05445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accessibility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241" y="2447689"/>
            <a:ext cx="9941242" cy="35252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AU" sz="2400" dirty="0"/>
              <a:t>Consider how we may streamline difficult special consideration processes (e.g. extensions) for students registered for ongoing support with the support services. </a:t>
            </a:r>
          </a:p>
          <a:p>
            <a:pPr marL="1076325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Could we explore simple ways to grant extensions to those with ongoing needs already validated by the service?</a:t>
            </a:r>
          </a:p>
          <a:p>
            <a:pPr marL="619125" lvl="1" indent="0">
              <a:buNone/>
            </a:pPr>
            <a:endParaRPr lang="en-AU" sz="2200" dirty="0"/>
          </a:p>
          <a:p>
            <a:pPr marL="457200" indent="-457200">
              <a:buFont typeface="+mj-lt"/>
              <a:buAutoNum type="arabicPeriod" startAt="3"/>
            </a:pPr>
            <a:r>
              <a:rPr lang="en-AU" sz="2400" dirty="0"/>
              <a:t>Consider how processes can be strengthen to provide timely access to support and timely responses to students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BF18F-6D8B-012F-F55A-B28011B6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5546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student agency and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671209"/>
            <a:ext cx="9941242" cy="35252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/>
              <a:t>Provide information and guidance to enable informed decision making and action taking. 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having a plan or strategies in place can assist students to know the course of action required should further/future difficulties occur</a:t>
            </a:r>
          </a:p>
          <a:p>
            <a:pPr marL="749808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may support a feeling that there is ongoing support available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DB4F-3BF2-4940-F92B-1F141A70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924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Strengthening student agency and empowerment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783840"/>
            <a:ext cx="9941242" cy="30773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AU" sz="2400" dirty="0"/>
              <a:t>Support stress reduction</a:t>
            </a:r>
          </a:p>
          <a:p>
            <a:pPr marL="985838" lvl="1" indent="-457200">
              <a:buFont typeface="Wingdings" panose="05000000000000000000" pitchFamily="2" charset="2"/>
              <a:buChar char="Ø"/>
            </a:pPr>
            <a:r>
              <a:rPr lang="en-AU" sz="2200" dirty="0"/>
              <a:t>aided by effective accommodations and extensions</a:t>
            </a:r>
          </a:p>
          <a:p>
            <a:pPr marL="985838" lvl="1" indent="-457200">
              <a:buFont typeface="Wingdings" panose="05000000000000000000" pitchFamily="2" charset="2"/>
              <a:buChar char="Ø"/>
            </a:pPr>
            <a:endParaRPr lang="en-AU" sz="2200" dirty="0"/>
          </a:p>
          <a:p>
            <a:pPr marL="528638" lvl="1" indent="0">
              <a:buNone/>
            </a:pPr>
            <a:endParaRPr lang="en-AU" sz="2200" dirty="0"/>
          </a:p>
          <a:p>
            <a:pPr marL="457200" indent="-457200">
              <a:buFont typeface="+mj-lt"/>
              <a:buAutoNum type="arabicPeriod" startAt="2"/>
            </a:pPr>
            <a:r>
              <a:rPr lang="en-AU" sz="2400" dirty="0"/>
              <a:t>Support self-efficacy growth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DB4F-3BF2-4940-F92B-1F141A70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31582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Key take-away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7" y="2753359"/>
            <a:ext cx="10384895" cy="3107857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Effective support involves more than tangible accommodations                               – importance of feeling cared about and supported</a:t>
            </a:r>
          </a:p>
          <a:p>
            <a:pPr marL="0" indent="0">
              <a:buNone/>
            </a:pPr>
            <a:endParaRPr lang="en-US" sz="18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Gain deep insights into students’ experiences by providing opportunities for students to share their perspectives</a:t>
            </a:r>
          </a:p>
          <a:p>
            <a:pPr marL="0" indent="0">
              <a:buNone/>
            </a:pPr>
            <a:endParaRPr lang="en-US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B36A9-2E00-E2B0-2D7D-DF92A75E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4202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+mn-lt"/>
              </a:rPr>
              <a:t>Key take-away thoughts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7" y="2763519"/>
            <a:ext cx="10384895" cy="30976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How might all stakeholders (e.g., students, support service staff, disability officers, teaching staff and administration staff) work together to:</a:t>
            </a:r>
          </a:p>
          <a:p>
            <a:pPr marL="803275" lvl="1" indent="-3556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444444"/>
                </a:solidFill>
              </a:rPr>
              <a:t>strengthen student support</a:t>
            </a:r>
          </a:p>
          <a:p>
            <a:pPr marL="803275" lvl="1" indent="-3556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444444"/>
                </a:solidFill>
              </a:rPr>
              <a:t>achieve the shared goals of inclusion, equity, and student achievement/thriving in our learning environments? 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AU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B36A9-2E00-E2B0-2D7D-DF92A75E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6878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dirty="0">
                <a:solidFill>
                  <a:schemeClr val="tx2"/>
                </a:solidFill>
                <a:latin typeface="+mn-lt"/>
              </a:rPr>
              <a:t>Further exploration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59436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Extending on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AD226-89A2-DC13-743F-034AACA7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9777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Students’ academic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123441"/>
            <a:ext cx="9941242" cy="4012096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Students in this study mentioned the benefits of academic accommodations and extensions for stress reduction….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444444"/>
                </a:solidFill>
              </a:rPr>
              <a:t>However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Similar academic stress levels seen in students with AND who do and don’t receive academic accommodations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Higher stress than their peers without AND     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</a:rPr>
              <a:t>						 	(see Hitches et al., 2021)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C7BE-EE25-59AA-37BA-F8854D27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25451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Reducing academic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438" y="2357119"/>
            <a:ext cx="9941242" cy="35040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444444"/>
                </a:solidFill>
              </a:rPr>
              <a:t>Current research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how might we support students with AND to reduce academic stress?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how might a universally designed and non-ableist approach be taken?</a:t>
            </a:r>
            <a:endParaRPr lang="en-AU" sz="24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developed in partnership with students and stakeholders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C7BE-EE25-59AA-37BA-F8854D27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5873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F03F-2058-F0DE-78CD-24A3E2AC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934" y="2203025"/>
            <a:ext cx="3200400" cy="1627295"/>
          </a:xfrm>
        </p:spPr>
        <p:txBody>
          <a:bodyPr>
            <a:normAutofit/>
          </a:bodyPr>
          <a:lstStyle/>
          <a:p>
            <a:r>
              <a:rPr lang="en-AU" sz="4800" b="1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2679-C50B-D5C6-059E-75DCA737A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294" y="762000"/>
            <a:ext cx="7572586" cy="5608320"/>
          </a:xfrm>
        </p:spPr>
        <p:txBody>
          <a:bodyPr>
            <a:noAutofit/>
          </a:bodyPr>
          <a:lstStyle/>
          <a:p>
            <a:r>
              <a:rPr lang="en-AU" sz="2400" dirty="0"/>
              <a:t>Follow-up questions?</a:t>
            </a:r>
          </a:p>
          <a:p>
            <a:r>
              <a:rPr lang="en-AU" sz="2400" dirty="0"/>
              <a:t>Enjoyed this webinar?</a:t>
            </a:r>
          </a:p>
          <a:p>
            <a:r>
              <a:rPr lang="en-AU" sz="2400" dirty="0"/>
              <a:t>Thoughts on how we can work together to support students?</a:t>
            </a:r>
          </a:p>
          <a:p>
            <a:pPr marL="1252538" indent="-90488"/>
            <a:r>
              <a:rPr lang="en-AU" sz="2400" b="1" dirty="0"/>
              <a:t>…Feel free to get in contact!</a:t>
            </a:r>
          </a:p>
          <a:p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r>
              <a:rPr lang="en-AU" sz="2400" b="1" dirty="0"/>
              <a:t>Elizabeth Hitches</a:t>
            </a:r>
          </a:p>
          <a:p>
            <a:r>
              <a:rPr lang="en-AU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AU" sz="2400" dirty="0">
                <a:solidFill>
                  <a:schemeClr val="tx1"/>
                </a:solidFill>
              </a:rPr>
              <a:t>:                          e.hitches@uqconnect.edu.au </a:t>
            </a:r>
          </a:p>
          <a:p>
            <a:r>
              <a:rPr lang="en-AU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LinkedIn:</a:t>
            </a:r>
            <a:r>
              <a:rPr lang="en-AU" sz="2400" dirty="0">
                <a:solidFill>
                  <a:schemeClr val="tx1"/>
                </a:solidFill>
              </a:rPr>
              <a:t>                    </a:t>
            </a:r>
            <a:r>
              <a:rPr lang="en-AU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www.linkedin.com/in/elizabeth-hitches </a:t>
            </a:r>
            <a:endParaRPr lang="en-AU" sz="2400" dirty="0">
              <a:solidFill>
                <a:schemeClr val="tx1"/>
              </a:solidFill>
            </a:endParaRPr>
          </a:p>
          <a:p>
            <a:r>
              <a:rPr lang="en-AU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Scholar: </a:t>
            </a:r>
            <a:r>
              <a:rPr lang="en-AU" sz="2400" dirty="0">
                <a:solidFill>
                  <a:schemeClr val="tx1"/>
                </a:solidFill>
              </a:rPr>
              <a:t>       </a:t>
            </a:r>
            <a:r>
              <a:rPr lang="en-AU" sz="24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Elizabeth Hitches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74887-CDCC-0CA3-DE41-F566C84E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64555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8C9E-CD64-3D8A-9D0F-29C343EF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280" y="200412"/>
            <a:ext cx="5892800" cy="478153"/>
          </a:xfrm>
        </p:spPr>
        <p:txBody>
          <a:bodyPr>
            <a:normAutofit fontScale="90000"/>
          </a:bodyPr>
          <a:lstStyle/>
          <a:p>
            <a:r>
              <a:rPr lang="en-AU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E7E30-0555-BD7D-D178-533F8515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040" y="548640"/>
            <a:ext cx="10688320" cy="616711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1400" b="1" dirty="0"/>
              <a:t>Today’s discussion was drawn from:</a:t>
            </a:r>
          </a:p>
          <a:p>
            <a:pPr marL="263525" indent="-263525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AU" sz="1400" dirty="0"/>
              <a:t>Hitches, E. (2021). </a:t>
            </a:r>
            <a:r>
              <a:rPr lang="en-US" sz="1400" i="0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 in my corner: the students' voice on university support services' accommodation of their needs. </a:t>
            </a:r>
            <a:r>
              <a:rPr lang="en-AU" sz="1400" b="0" i="0" dirty="0">
                <a:solidFill>
                  <a:srgbClr val="222222"/>
                </a:solidFill>
                <a:effectLst/>
              </a:rPr>
              <a:t>http://hdl.handle.net/1959.14/1282424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1400" b="1" dirty="0">
                <a:solidFill>
                  <a:srgbClr val="222222"/>
                </a:solidFill>
              </a:rPr>
              <a:t>Other references: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Anderson, A. H., Carter, M., &amp; Stephenson, J. (2018). </a:t>
            </a:r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Perspectives of university students with Autism Spectrum Disorder. </a:t>
            </a:r>
            <a:r>
              <a:rPr lang="en-US" sz="1400" dirty="0">
                <a:solidFill>
                  <a:schemeClr val="tx1"/>
                </a:solidFill>
              </a:rPr>
              <a:t>Journal of Autism and Developmental Disorders, 48(3), 651-665. https://doi.org/10.1007/s10803-017-3257-3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Beccaria, L., Rogers, C., &amp; Burton, L. (2016). Australian distance students’ perceptions of individual and institutional responsibility for health and wellbeing. Journal of the Australian and New Zealand Student Services Association, 47, 18-31. </a:t>
            </a:r>
            <a:endParaRPr lang="en-AU" sz="1400" b="1" dirty="0">
              <a:solidFill>
                <a:schemeClr val="tx1"/>
              </a:solidFill>
            </a:endParaRP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Cathcart</a:t>
            </a:r>
            <a:r>
              <a:rPr lang="en-US" sz="1400" dirty="0">
                <a:solidFill>
                  <a:schemeClr val="tx1"/>
                </a:solidFill>
              </a:rPr>
              <a:t>, K. (2016). Online counselling: A new landscape for university counselling services. Journal of the Australian and New Zealand Student Services Association, 47, 87-92. 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Couzens</a:t>
            </a:r>
            <a:r>
              <a:rPr lang="en-US" sz="1400" dirty="0">
                <a:solidFill>
                  <a:schemeClr val="tx1"/>
                </a:solidFill>
              </a:rPr>
              <a:t>, D., </a:t>
            </a:r>
            <a:r>
              <a:rPr lang="en-US" sz="1400" dirty="0" err="1">
                <a:solidFill>
                  <a:schemeClr val="tx1"/>
                </a:solidFill>
              </a:rPr>
              <a:t>Poed</a:t>
            </a:r>
            <a:r>
              <a:rPr lang="en-US" sz="1400" dirty="0">
                <a:solidFill>
                  <a:schemeClr val="tx1"/>
                </a:solidFill>
              </a:rPr>
              <a:t>, S., Kataoka, M., Brandon, A., Hartley, J., &amp; Keen, D. (2015). </a:t>
            </a:r>
            <a:r>
              <a:rPr lang="en-US" sz="1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for students with hidden disabilities in universities: A case study.</a:t>
            </a:r>
            <a:r>
              <a:rPr lang="en-US" sz="1400" dirty="0">
                <a:solidFill>
                  <a:schemeClr val="tx1"/>
                </a:solidFill>
              </a:rPr>
              <a:t> International Journal of Disability, Development and Education, 62(1), 24-41. https://doi.org/10.1080/1034912X.2014.984592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Drury, H., &amp; Charles, C. (2016). </a:t>
            </a:r>
            <a:r>
              <a:rPr lang="en-US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Overcoming disadvantage, achieving success: What helps. </a:t>
            </a:r>
            <a:r>
              <a:rPr lang="en-US" sz="1400" dirty="0">
                <a:solidFill>
                  <a:schemeClr val="tx1"/>
                </a:solidFill>
              </a:rPr>
              <a:t>Journal of Academic Language &amp; Learning, 10(2), 48-69. https://journal.aall.org.au/index.php/jall/article/view/417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Earnest, J., Joyce, A., de Mori, G., &amp; </a:t>
            </a:r>
            <a:r>
              <a:rPr lang="en-US" sz="1400" dirty="0" err="1">
                <a:solidFill>
                  <a:schemeClr val="tx1"/>
                </a:solidFill>
              </a:rPr>
              <a:t>Silvagni</a:t>
            </a:r>
            <a:r>
              <a:rPr lang="en-US" sz="1400" dirty="0">
                <a:solidFill>
                  <a:schemeClr val="tx1"/>
                </a:solidFill>
              </a:rPr>
              <a:t>, G. (2010). </a:t>
            </a:r>
            <a:r>
              <a:rPr lang="en-US" sz="1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 universities responding to the needs of students from refugee backgrounds? </a:t>
            </a:r>
            <a:r>
              <a:rPr lang="en-US" sz="1400" dirty="0">
                <a:solidFill>
                  <a:schemeClr val="tx1"/>
                </a:solidFill>
              </a:rPr>
              <a:t>Australian Journal of Education, 54(2), 155-174. https://doi.org/10.1177%2F000494411005400204 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Grimes, S., Southgate, E., </a:t>
            </a:r>
            <a:r>
              <a:rPr lang="en-US" sz="1400" dirty="0" err="1">
                <a:solidFill>
                  <a:schemeClr val="tx1"/>
                </a:solidFill>
              </a:rPr>
              <a:t>Scevak</a:t>
            </a:r>
            <a:r>
              <a:rPr lang="en-US" sz="1400" dirty="0">
                <a:solidFill>
                  <a:schemeClr val="tx1"/>
                </a:solidFill>
              </a:rPr>
              <a:t>, J., &amp; Buchanan, R. (2019). </a:t>
            </a:r>
            <a:r>
              <a:rPr lang="en-US" sz="14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impacts reported by students living with learning challenges/disability</a:t>
            </a:r>
            <a:r>
              <a:rPr lang="en-US" sz="1400" dirty="0">
                <a:solidFill>
                  <a:schemeClr val="tx1"/>
                </a:solidFill>
              </a:rPr>
              <a:t>. Studies in Higher Education. https://doi.org/10.1080/03075079.2019.1661986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ACDC6-E019-5EA2-0F4D-18CB84C6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59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31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20482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>
                <a:latin typeface="+mn-lt"/>
              </a:rPr>
              <a:t>The importance of equitable access and opportunity </a:t>
            </a:r>
            <a:br>
              <a:rPr lang="en-AU" sz="3200" b="1" dirty="0">
                <a:latin typeface="+mn-lt"/>
              </a:rPr>
            </a:br>
            <a:r>
              <a:rPr lang="en-AU" sz="3200" b="1" dirty="0">
                <a:latin typeface="+mn-lt"/>
              </a:rPr>
              <a:t>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0BF2-F49A-D87C-DDC1-94363068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163" y="1412240"/>
            <a:ext cx="7238078" cy="4886960"/>
          </a:xfrm>
        </p:spPr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Within the structures and timeframes set by post-secondary institutions, students with AND may experience challenges</a:t>
            </a:r>
          </a:p>
          <a:p>
            <a:pPr marL="0" indent="0">
              <a:buNone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648208" lvl="1" indent="-3556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Accessing learning resources</a:t>
            </a:r>
          </a:p>
          <a:p>
            <a:pPr marL="292608" lvl="1" indent="0">
              <a:buNone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648208" lvl="1" indent="-3556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Participating to their full potential</a:t>
            </a:r>
          </a:p>
          <a:p>
            <a:pPr marL="292608" lvl="1" indent="0">
              <a:buNone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648208" lvl="1" indent="-3556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Performing at the level they are capable </a:t>
            </a:r>
          </a:p>
          <a:p>
            <a:pPr marL="648208" lvl="1" indent="-3556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648208" lvl="1" indent="-355600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333333"/>
              </a:solidFill>
              <a:latin typeface="Public Sans"/>
            </a:endParaRPr>
          </a:p>
          <a:p>
            <a:pPr marL="292608" lvl="1" indent="0">
              <a:buNone/>
            </a:pPr>
            <a:r>
              <a:rPr lang="en-US" sz="2400" dirty="0">
                <a:solidFill>
                  <a:srgbClr val="333333"/>
                </a:solidFill>
                <a:latin typeface="Public Sans"/>
              </a:rPr>
              <a:t>     (</a:t>
            </a:r>
            <a:r>
              <a:rPr lang="en-AU" sz="2400" dirty="0"/>
              <a:t>See Grimes et al., 2019; Hong, 2015; Osborne, 2019)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endParaRPr lang="en-AU" sz="1200" dirty="0"/>
          </a:p>
          <a:p>
            <a:pPr marL="9525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3DCC-E480-1851-F313-C5A43302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55071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8C9E-CD64-3D8A-9D0F-29C343EF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/>
              <a:t>References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E7E30-0555-BD7D-D178-533F8515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845734"/>
            <a:ext cx="10647680" cy="4463626"/>
          </a:xfrm>
        </p:spPr>
        <p:txBody>
          <a:bodyPr>
            <a:normAutofit fontScale="70000" lnSpcReduction="20000"/>
          </a:bodyPr>
          <a:lstStyle/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Heagney, M., &amp; Benson, R. (2017).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mature-age students succeed in higher education: implications for institutional support.</a:t>
            </a:r>
            <a:r>
              <a:rPr lang="en-US" dirty="0">
                <a:solidFill>
                  <a:schemeClr val="tx1"/>
                </a:solidFill>
              </a:rPr>
              <a:t> Journal of Higher Education Policy and Management, 39(3), 216-234. https://doi.org/10.1080/1360080X.2017.1300986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Hitches, E., Woodcock, S., &amp;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Ehrich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J. (2021). </a:t>
            </a:r>
            <a:r>
              <a:rPr lang="en-US" sz="2000" i="0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Shedding light on students with support needs: Comparisons of stress, self-efficacy, and disclosure</a:t>
            </a:r>
            <a:r>
              <a:rPr lang="en-US" sz="200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Journal of Diversity in Higher Education.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Advance online publication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 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http://dx.doi.org/10.1037/dhe0000328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Hong, B. S. S. (2015).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Qualitative analysis of the barriers college students with disabilities experience in higher education</a:t>
            </a:r>
            <a:r>
              <a:rPr lang="en-US" dirty="0">
                <a:solidFill>
                  <a:schemeClr val="tx1"/>
                </a:solidFill>
              </a:rPr>
              <a:t>. Journal of College Student Development, 56(3), 209- 226.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https://doi.org/10.1353/csd.2015.0032</a:t>
            </a:r>
            <a:endParaRPr lang="en-US" dirty="0">
              <a:solidFill>
                <a:schemeClr val="tx1"/>
              </a:solidFill>
            </a:endParaRP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Hughes, K., Corcoran, T., &amp; </a:t>
            </a:r>
            <a:r>
              <a:rPr lang="en-US" dirty="0" err="1">
                <a:solidFill>
                  <a:schemeClr val="tx1"/>
                </a:solidFill>
              </a:rPr>
              <a:t>Slee</a:t>
            </a:r>
            <a:r>
              <a:rPr lang="en-US" dirty="0">
                <a:solidFill>
                  <a:schemeClr val="tx1"/>
                </a:solidFill>
              </a:rPr>
              <a:t>, R. (2016). </a:t>
            </a: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Health-inclusive higher education: listening to students with disabilities or chronic illnesses. </a:t>
            </a:r>
            <a:r>
              <a:rPr lang="en-US" dirty="0">
                <a:solidFill>
                  <a:schemeClr val="tx1"/>
                </a:solidFill>
              </a:rPr>
              <a:t>Higher Education Research &amp; Development, 35(3), 488-501. https://doi.org/10.1080/07294360.2015.1107885  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Hussain, R., Guppy, M., Robertson, S., &amp; Temple, E. (2013). </a:t>
            </a: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Physical and mental health perspectives of first year undergraduate rural university students.</a:t>
            </a:r>
            <a:r>
              <a:rPr lang="en-US" dirty="0">
                <a:solidFill>
                  <a:schemeClr val="tx1"/>
                </a:solidFill>
              </a:rPr>
              <a:t> BPC Public Health, 13(848), 1-12. https://doi.org/10.1186/1471-2458-13-848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Kambouropoulos, A. (</a:t>
            </a:r>
            <a:r>
              <a:rPr lang="en-US" dirty="0">
                <a:solidFill>
                  <a:schemeClr val="tx1"/>
                </a:solidFill>
              </a:rPr>
              <a:t>2014). </a:t>
            </a:r>
            <a:r>
              <a:rPr lang="en-US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 examination of adjustment journey of international students studying in Australia</a:t>
            </a:r>
            <a:r>
              <a:rPr lang="en-US" dirty="0">
                <a:solidFill>
                  <a:schemeClr val="tx1"/>
                </a:solidFill>
              </a:rPr>
              <a:t>. Australian Education Research, 41, 349-363. https://doi.org/10.1007/s13384-013-0130-z  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Karimshah, A., </a:t>
            </a:r>
            <a:r>
              <a:rPr lang="en-US" sz="2000" dirty="0" err="1"/>
              <a:t>Wyder</a:t>
            </a:r>
            <a:r>
              <a:rPr lang="en-US" sz="2000" dirty="0"/>
              <a:t>, M., Henman, P., Tay, D., Capelin, E., &amp; Short, P. (2013). Overcoming adversity among low SES students: A study of strategies for retention. Australian Universities Review, 55(2), 5-14. </a:t>
            </a: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63525" indent="-263525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F4F1-B35F-9A57-27C4-2145B441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60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4637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8C9E-CD64-3D8A-9D0F-29C343EF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en-AU" sz="3200" dirty="0"/>
              <a:t>References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E7E30-0555-BD7D-D178-533F8515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560" y="1845734"/>
            <a:ext cx="10647680" cy="4463626"/>
          </a:xfrm>
        </p:spPr>
        <p:txBody>
          <a:bodyPr>
            <a:noAutofit/>
          </a:bodyPr>
          <a:lstStyle/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Martin, J. M. (2010). </a:t>
            </a:r>
            <a:r>
              <a:rPr lang="en-US" sz="1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Stigma and student mental health in higher education</a:t>
            </a:r>
            <a:r>
              <a:rPr lang="en-US" sz="1400" dirty="0">
                <a:solidFill>
                  <a:schemeClr val="tx1"/>
                </a:solidFill>
              </a:rPr>
              <a:t>. Higher Education Research &amp; Development, 29(3), 259-274. https://doi.org/10.1080/07294360903470969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Oliver, R., Grote, E., </a:t>
            </a:r>
            <a:r>
              <a:rPr lang="en-US" sz="1400" dirty="0" err="1">
                <a:solidFill>
                  <a:schemeClr val="tx1"/>
                </a:solidFill>
              </a:rPr>
              <a:t>Rochecouste</a:t>
            </a:r>
            <a:r>
              <a:rPr lang="en-US" sz="1400" dirty="0">
                <a:solidFill>
                  <a:schemeClr val="tx1"/>
                </a:solidFill>
              </a:rPr>
              <a:t>, J., &amp; Dann, T. (2015). </a:t>
            </a:r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Indigenous student perspectives on support and impediments at university. </a:t>
            </a:r>
            <a:r>
              <a:rPr lang="en-US" sz="1400" dirty="0">
                <a:solidFill>
                  <a:schemeClr val="tx1"/>
                </a:solidFill>
              </a:rPr>
              <a:t>The Australian Journal of Indigenous education, 45(1), 23-35. https://doi.org/10.1017/jie.2015.16 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Osborne, T. (2019). Not lazy, not faking: </a:t>
            </a:r>
            <a:r>
              <a:rPr lang="en-US" sz="1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 and learning experiences of university students with disabilities. </a:t>
            </a:r>
            <a:r>
              <a:rPr lang="en-US" sz="1400" dirty="0">
                <a:solidFill>
                  <a:schemeClr val="tx1"/>
                </a:solidFill>
              </a:rPr>
              <a:t>Disability &amp; Society, 34(2), 228-252. https://doi.org/10.1080/09687599.2018.1515724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</a:rPr>
              <a:t>Pech</a:t>
            </a:r>
            <a:r>
              <a:rPr lang="en-US" sz="1400" dirty="0">
                <a:solidFill>
                  <a:schemeClr val="tx1"/>
                </a:solidFill>
              </a:rPr>
              <a:t>, M. (2017). Keys to resilience at ANU: An exploration into student resilience approaches and needs. Journal of the Australian and New Zealand Student Services Association, 25(1), 1-15. 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Senge, P. M. (1990). The fifth discipline: the art and practice of the learning </a:t>
            </a:r>
            <a:r>
              <a:rPr lang="en-US" sz="1400" dirty="0" err="1">
                <a:solidFill>
                  <a:schemeClr val="tx1"/>
                </a:solidFill>
              </a:rPr>
              <a:t>organisation</a:t>
            </a:r>
            <a:r>
              <a:rPr lang="en-US" sz="1400" dirty="0">
                <a:solidFill>
                  <a:schemeClr val="tx1"/>
                </a:solidFill>
              </a:rPr>
              <a:t>. Doubleday/Currency.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Serry, T., Oates, J., </a:t>
            </a:r>
            <a:r>
              <a:rPr lang="en-US" sz="1400" dirty="0" err="1">
                <a:solidFill>
                  <a:schemeClr val="tx1"/>
                </a:solidFill>
              </a:rPr>
              <a:t>Ennals</a:t>
            </a:r>
            <a:r>
              <a:rPr lang="en-US" sz="1400" dirty="0">
                <a:solidFill>
                  <a:schemeClr val="tx1"/>
                </a:solidFill>
              </a:rPr>
              <a:t>, P., Venville, A., Williams, A., </a:t>
            </a:r>
            <a:r>
              <a:rPr lang="en-US" sz="1400" dirty="0" err="1">
                <a:solidFill>
                  <a:schemeClr val="tx1"/>
                </a:solidFill>
              </a:rPr>
              <a:t>Fossey</a:t>
            </a:r>
            <a:r>
              <a:rPr lang="en-US" sz="1400" dirty="0">
                <a:solidFill>
                  <a:schemeClr val="tx1"/>
                </a:solidFill>
              </a:rPr>
              <a:t>, E., &amp; Steel, G. (2018). </a:t>
            </a:r>
            <a:r>
              <a:rPr lang="en-US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Managing reading and related literacy difficulties: University students’ perspectives</a:t>
            </a:r>
            <a:r>
              <a:rPr lang="en-US" sz="1400" dirty="0">
                <a:solidFill>
                  <a:schemeClr val="tx1"/>
                </a:solidFill>
              </a:rPr>
              <a:t>. Australian Journal of Learning Difficulties, 23(1), 5-30. https://doi.org/10.1080/19404158.2017.1341422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Stallman, H. M. (2012). University counselling services in Australia and New Zealand: Activities, changes, and challenges. Australian Psychologist, 47(4), 249-253. https://doi.org/10.1111/j.1742-9544.2011.00023.x </a:t>
            </a:r>
          </a:p>
          <a:p>
            <a:pPr marL="263525" indent="-263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Vivekananda, K., </a:t>
            </a:r>
            <a:r>
              <a:rPr lang="en-US" sz="1400" dirty="0" err="1">
                <a:solidFill>
                  <a:schemeClr val="tx1"/>
                </a:solidFill>
              </a:rPr>
              <a:t>Telley</a:t>
            </a:r>
            <a:r>
              <a:rPr lang="en-US" sz="1400" dirty="0">
                <a:solidFill>
                  <a:schemeClr val="tx1"/>
                </a:solidFill>
              </a:rPr>
              <a:t>, A., &amp; </a:t>
            </a:r>
            <a:r>
              <a:rPr lang="en-US" sz="1400" dirty="0" err="1">
                <a:solidFill>
                  <a:schemeClr val="tx1"/>
                </a:solidFill>
              </a:rPr>
              <a:t>Trethowan</a:t>
            </a:r>
            <a:r>
              <a:rPr lang="en-US" sz="1400" dirty="0">
                <a:solidFill>
                  <a:schemeClr val="tx1"/>
                </a:solidFill>
              </a:rPr>
              <a:t>, S. (2011). A five-year study on psychological distress within a university counselling population. Journal of the Australian and New Zealand Student Services Association, 37, 39-57.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D917-714D-92E3-3E0D-E2C96A0C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61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1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825D-CB6E-2C42-E400-D4BE5DB46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2048290"/>
            <a:ext cx="3531476" cy="2286000"/>
          </a:xfrm>
        </p:spPr>
        <p:txBody>
          <a:bodyPr>
            <a:normAutofit/>
          </a:bodyPr>
          <a:lstStyle/>
          <a:p>
            <a:pPr algn="ctr"/>
            <a:r>
              <a:rPr lang="en-AU" sz="3200" b="1" dirty="0">
                <a:latin typeface="+mn-lt"/>
              </a:rPr>
              <a:t>Why ensure equitable access and opportunity </a:t>
            </a:r>
            <a:br>
              <a:rPr lang="en-AU" sz="3200" b="1" dirty="0">
                <a:latin typeface="+mn-lt"/>
              </a:rPr>
            </a:br>
            <a:r>
              <a:rPr lang="en-AU" sz="3200" b="1" dirty="0">
                <a:latin typeface="+mn-lt"/>
              </a:rPr>
              <a:t>for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0BF2-F49A-D87C-DDC1-94363068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162" y="1859280"/>
            <a:ext cx="7705437" cy="4439920"/>
          </a:xfrm>
        </p:spPr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§"/>
            </a:pPr>
            <a:endParaRPr lang="en-AU" sz="1200" dirty="0"/>
          </a:p>
          <a:p>
            <a:pPr marL="355600" indent="-355600">
              <a:buFont typeface="Wingdings" panose="05000000000000000000" pitchFamily="2" charset="2"/>
              <a:buChar char="§"/>
            </a:pPr>
            <a:endParaRPr lang="en-AU" sz="1200" dirty="0"/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Universities are legally required to provide reasonable adjustments or accommodations</a:t>
            </a:r>
          </a:p>
          <a:p>
            <a:pPr marL="357188" indent="-357188">
              <a:buFont typeface="Wingdings" panose="05000000000000000000" pitchFamily="2" charset="2"/>
              <a:buChar char="§"/>
            </a:pPr>
            <a:endParaRPr lang="en-US" sz="12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It’s in all of our best interests for students to succeed and reach their personal potential</a:t>
            </a:r>
          </a:p>
          <a:p>
            <a:pPr marL="9525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  <a:p>
            <a:pPr marL="0" indent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Public San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3DCC-E480-1851-F313-C5A43302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457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8ABC-AFDB-E0CF-222E-AAB9F11E8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796" y="3235610"/>
            <a:ext cx="10113645" cy="822960"/>
          </a:xfrm>
        </p:spPr>
        <p:txBody>
          <a:bodyPr/>
          <a:lstStyle/>
          <a:p>
            <a:r>
              <a:rPr lang="en-AU" sz="4000" dirty="0">
                <a:solidFill>
                  <a:schemeClr val="tx2"/>
                </a:solidFill>
                <a:latin typeface="+mn-lt"/>
              </a:rPr>
              <a:t>Student Support in Post-Secondary Education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BC9D-095C-5EE9-FE4A-D88C1AB5C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8796" y="4151797"/>
            <a:ext cx="10113264" cy="594360"/>
          </a:xfrm>
        </p:spPr>
        <p:txBody>
          <a:bodyPr>
            <a:normAutofit/>
          </a:bodyPr>
          <a:lstStyle/>
          <a:p>
            <a:r>
              <a:rPr lang="en-AU" sz="2400" b="1" dirty="0">
                <a:solidFill>
                  <a:schemeClr val="tx2"/>
                </a:solidFill>
              </a:rPr>
              <a:t>What we know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9125A-BD30-C86C-6CBB-472F7BE6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511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649B-AB01-2623-3F0D-7D6F5F9E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+mn-lt"/>
              </a:rPr>
              <a:t>Accessing student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BC4-6214-C006-DACD-0EF95A1D2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798" y="2229133"/>
            <a:ext cx="10347642" cy="3942079"/>
          </a:xfrm>
        </p:spPr>
        <p:txBody>
          <a:bodyPr>
            <a:noAutofit/>
          </a:bodyPr>
          <a:lstStyle/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Services can be in high demand (</a:t>
            </a:r>
            <a:r>
              <a:rPr lang="en-US" sz="2400" dirty="0" err="1">
                <a:solidFill>
                  <a:srgbClr val="444444"/>
                </a:solidFill>
              </a:rPr>
              <a:t>Cathcart</a:t>
            </a:r>
            <a:r>
              <a:rPr lang="en-US" sz="2400" dirty="0">
                <a:solidFill>
                  <a:srgbClr val="444444"/>
                </a:solidFill>
              </a:rPr>
              <a:t>, 2016; </a:t>
            </a:r>
            <a:r>
              <a:rPr lang="en-US" sz="2400" dirty="0" err="1">
                <a:solidFill>
                  <a:srgbClr val="444444"/>
                </a:solidFill>
              </a:rPr>
              <a:t>Pech</a:t>
            </a:r>
            <a:r>
              <a:rPr lang="en-US" sz="2400" dirty="0">
                <a:solidFill>
                  <a:srgbClr val="444444"/>
                </a:solidFill>
              </a:rPr>
              <a:t>, 2017)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Resources can be limited (e.g., student to staff ratio; consultations available) (Stallman, 2012)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  <a:p>
            <a:pPr marL="357188" indent="-357188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444444"/>
                </a:solidFill>
              </a:rPr>
              <a:t>Obtaining medical evidence is not always easy (e.g., can carry financial costs) (see Martin 2010; Karimshah et al., 2013)</a:t>
            </a:r>
          </a:p>
          <a:p>
            <a:pPr marL="0" indent="0">
              <a:buNone/>
            </a:pPr>
            <a:endParaRPr lang="en-US" sz="2400" dirty="0">
              <a:solidFill>
                <a:srgbClr val="444444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80888-E0FF-0EAF-60CA-76EE026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980B-3F56-46DD-8DEF-8B472F9DA80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2231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6766DE7D4B1242B60D5F644306D5FE" ma:contentTypeVersion="13" ma:contentTypeDescription="Create a new document." ma:contentTypeScope="" ma:versionID="c3e7806591b2f0a3762461389126ea7d">
  <xsd:schema xmlns:xsd="http://www.w3.org/2001/XMLSchema" xmlns:xs="http://www.w3.org/2001/XMLSchema" xmlns:p="http://schemas.microsoft.com/office/2006/metadata/properties" xmlns:ns2="2617389f-58e4-49c5-9807-a75b64a65690" xmlns:ns3="4fbe84ba-42ff-48fc-84b2-90bec8d5fc41" targetNamespace="http://schemas.microsoft.com/office/2006/metadata/properties" ma:root="true" ma:fieldsID="b131f0bf85b0a5f4b6b6fe65b0e0967e" ns2:_="" ns3:_="">
    <xsd:import namespace="2617389f-58e4-49c5-9807-a75b64a65690"/>
    <xsd:import namespace="4fbe84ba-42ff-48fc-84b2-90bec8d5fc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7389f-58e4-49c5-9807-a75b64a656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e84ba-42ff-48fc-84b2-90bec8d5fc4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4548E0-4B14-40B4-8F3F-00692C1190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17389f-58e4-49c5-9807-a75b64a65690"/>
    <ds:schemaRef ds:uri="4fbe84ba-42ff-48fc-84b2-90bec8d5fc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941C70-CCD1-4A8F-AFC4-05FE6CCB7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7FA7EB-9B9B-4910-AB53-08230ED54B6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3122</TotalTime>
  <Words>4301</Words>
  <Application>Microsoft Office PowerPoint</Application>
  <PresentationFormat>Widescreen</PresentationFormat>
  <Paragraphs>454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Retrospect</vt:lpstr>
      <vt:lpstr>Leveraging students’ voices to strengthen student support </vt:lpstr>
      <vt:lpstr>Acknowledgement of  Country</vt:lpstr>
      <vt:lpstr>Self-care reminder</vt:lpstr>
      <vt:lpstr>A note on language</vt:lpstr>
      <vt:lpstr>A note on terminology</vt:lpstr>
      <vt:lpstr>The importance of equitable access and opportunity  for all</vt:lpstr>
      <vt:lpstr>Why ensure equitable access and opportunity  for all?</vt:lpstr>
      <vt:lpstr>Student Support in Post-Secondary Education</vt:lpstr>
      <vt:lpstr>Accessing student support</vt:lpstr>
      <vt:lpstr>Accessing student support (2)</vt:lpstr>
      <vt:lpstr>Experiencing student support in Australia</vt:lpstr>
      <vt:lpstr>Experiencing student support in Australia (2)</vt:lpstr>
      <vt:lpstr>Leveraging students’ voices</vt:lpstr>
      <vt:lpstr>About this study</vt:lpstr>
      <vt:lpstr>Survey questions</vt:lpstr>
      <vt:lpstr>Effective  and/or  Positive</vt:lpstr>
      <vt:lpstr>Effective/Positive: Personalised and student-centred support</vt:lpstr>
      <vt:lpstr>Effective/Positive: Personalised and student-centred support (2)</vt:lpstr>
      <vt:lpstr>Effective/Positive: Personalised and student-centred support (3) </vt:lpstr>
      <vt:lpstr>Effective/Positive: Accessible support</vt:lpstr>
      <vt:lpstr>Effective/Positive: Accessible support (2)</vt:lpstr>
      <vt:lpstr>Effective/Positive: Student agency and empowerment</vt:lpstr>
      <vt:lpstr>Effective/Positive: Student agency and empowerment (2)</vt:lpstr>
      <vt:lpstr>Effective/Positive: Student agency and empowerment (3)</vt:lpstr>
      <vt:lpstr>Ineffective  and/or  Negative</vt:lpstr>
      <vt:lpstr>Ineffective/negative:  Lacking personalised and student-centred support</vt:lpstr>
      <vt:lpstr>Ineffective/negative:  Lacking personalised and student-centred support (2)</vt:lpstr>
      <vt:lpstr>Ineffective/negative:  Lacking personalised and student-centred support (3)</vt:lpstr>
      <vt:lpstr>Ineffective/negative: Challenges for accessibility</vt:lpstr>
      <vt:lpstr>Ineffective/negative: Challenges for accessibility (2)</vt:lpstr>
      <vt:lpstr>Ineffective/negative: Challenges for accessibility (3)</vt:lpstr>
      <vt:lpstr>Ineffective/negative: Challenges for accessibility (4)</vt:lpstr>
      <vt:lpstr>Ineffective/negative: Challenges for accessibility (5)</vt:lpstr>
      <vt:lpstr>Ineffective/negative:  Challenges for student agency and empowerment</vt:lpstr>
      <vt:lpstr>Students’ Suggested Improvements</vt:lpstr>
      <vt:lpstr>Suggestion: Provide personalised and student-centred support</vt:lpstr>
      <vt:lpstr>Suggestion: Provide personalised and student-centred support (2)</vt:lpstr>
      <vt:lpstr>Content warning</vt:lpstr>
      <vt:lpstr>Suggestion: Provide personalised and student-centred support (3)</vt:lpstr>
      <vt:lpstr>Suggestion: Improve accessibility</vt:lpstr>
      <vt:lpstr>Suggestion: Improve accessibility (2)</vt:lpstr>
      <vt:lpstr>Suggestion: Improve accessibility (3)</vt:lpstr>
      <vt:lpstr>Suggestion: Improve accessibility (4)</vt:lpstr>
      <vt:lpstr>Suggestion: Support student agency and empowerment</vt:lpstr>
      <vt:lpstr>Leveraging students’ suggestions</vt:lpstr>
      <vt:lpstr>Why leverage?</vt:lpstr>
      <vt:lpstr>Strengthening personalised and student-centred support</vt:lpstr>
      <vt:lpstr>Strengthening personalised and student-centred support (2)</vt:lpstr>
      <vt:lpstr>Strengthening accessibility</vt:lpstr>
      <vt:lpstr>Strengthening accessibility (2)</vt:lpstr>
      <vt:lpstr>Strengthening student agency and empowerment</vt:lpstr>
      <vt:lpstr>Strengthening student agency and empowerment (2)</vt:lpstr>
      <vt:lpstr>Key take-away thoughts</vt:lpstr>
      <vt:lpstr>Key take-away thoughts (2)</vt:lpstr>
      <vt:lpstr>Further exploration</vt:lpstr>
      <vt:lpstr>Students’ academic stress</vt:lpstr>
      <vt:lpstr>Reducing academic stress</vt:lpstr>
      <vt:lpstr>Thank you!</vt:lpstr>
      <vt:lpstr>References</vt:lpstr>
      <vt:lpstr>References (2)</vt:lpstr>
      <vt:lpstr>References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students’ voices to strengthen student support </dc:title>
  <dc:creator>Elizabeth Hitches</dc:creator>
  <cp:lastModifiedBy>Elizabeth Hitches</cp:lastModifiedBy>
  <cp:revision>26</cp:revision>
  <dcterms:created xsi:type="dcterms:W3CDTF">2022-06-03T03:32:09Z</dcterms:created>
  <dcterms:modified xsi:type="dcterms:W3CDTF">2022-07-05T05:27:41Z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0x0101003E6766DE7D4B1242B60D5F644306D5FE</vt:lpwstr>
  </property>
</Properties>
</file>