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8" r:id="rId5"/>
    <p:sldId id="256" r:id="rId6"/>
    <p:sldId id="261" r:id="rId7"/>
    <p:sldId id="260" r:id="rId8"/>
    <p:sldId id="26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4C8B"/>
    <a:srgbClr val="6D47A6"/>
    <a:srgbClr val="6643A6"/>
    <a:srgbClr val="581996"/>
    <a:srgbClr val="682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7BE08-AADD-4935-8ACF-7655D213A756}" v="4" dt="2021-12-02T05:50:32.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94"/>
  </p:normalViewPr>
  <p:slideViewPr>
    <p:cSldViewPr snapToGrid="0" snapToObjects="1">
      <p:cViewPr varScale="1">
        <p:scale>
          <a:sx n="60" d="100"/>
          <a:sy n="60" d="100"/>
        </p:scale>
        <p:origin x="744" y="2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B8D3C-2CEA-4D4B-869A-23AFD5817BEE}" type="datetimeFigureOut">
              <a:rPr lang="en-US" smtClean="0"/>
              <a:t>12/2/2021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66D41-54AE-BA46-B308-DBE8B7D27D5E}" type="slidenum">
              <a:rPr lang="en-US" smtClean="0"/>
              <a:t>‹#›</a:t>
            </a:fld>
            <a:endParaRPr lang="en-US" dirty="0"/>
          </a:p>
        </p:txBody>
      </p:sp>
    </p:spTree>
    <p:extLst>
      <p:ext uri="{BB962C8B-B14F-4D97-AF65-F5344CB8AC3E}">
        <p14:creationId xmlns:p14="http://schemas.microsoft.com/office/powerpoint/2010/main" val="321051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66D41-54AE-BA46-B308-DBE8B7D27D5E}" type="slidenum">
              <a:rPr lang="en-US" smtClean="0"/>
              <a:t>1</a:t>
            </a:fld>
            <a:endParaRPr lang="en-US" dirty="0"/>
          </a:p>
        </p:txBody>
      </p:sp>
    </p:spTree>
    <p:extLst>
      <p:ext uri="{BB962C8B-B14F-4D97-AF65-F5344CB8AC3E}">
        <p14:creationId xmlns:p14="http://schemas.microsoft.com/office/powerpoint/2010/main" val="131606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66D41-54AE-BA46-B308-DBE8B7D27D5E}" type="slidenum">
              <a:rPr lang="en-US" smtClean="0"/>
              <a:t>2</a:t>
            </a:fld>
            <a:endParaRPr lang="en-US" dirty="0"/>
          </a:p>
        </p:txBody>
      </p:sp>
    </p:spTree>
    <p:extLst>
      <p:ext uri="{BB962C8B-B14F-4D97-AF65-F5344CB8AC3E}">
        <p14:creationId xmlns:p14="http://schemas.microsoft.com/office/powerpoint/2010/main" val="236271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66D41-54AE-BA46-B308-DBE8B7D27D5E}" type="slidenum">
              <a:rPr lang="en-US" smtClean="0"/>
              <a:t>4</a:t>
            </a:fld>
            <a:endParaRPr lang="en-US" dirty="0"/>
          </a:p>
        </p:txBody>
      </p:sp>
    </p:spTree>
    <p:extLst>
      <p:ext uri="{BB962C8B-B14F-4D97-AF65-F5344CB8AC3E}">
        <p14:creationId xmlns:p14="http://schemas.microsoft.com/office/powerpoint/2010/main" val="135672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66D41-54AE-BA46-B308-DBE8B7D27D5E}" type="slidenum">
              <a:rPr lang="en-US" smtClean="0"/>
              <a:t>5</a:t>
            </a:fld>
            <a:endParaRPr lang="en-US" dirty="0"/>
          </a:p>
        </p:txBody>
      </p:sp>
    </p:spTree>
    <p:extLst>
      <p:ext uri="{BB962C8B-B14F-4D97-AF65-F5344CB8AC3E}">
        <p14:creationId xmlns:p14="http://schemas.microsoft.com/office/powerpoint/2010/main" val="403629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66D41-54AE-BA46-B308-DBE8B7D27D5E}" type="slidenum">
              <a:rPr lang="en-US" smtClean="0"/>
              <a:t>6</a:t>
            </a:fld>
            <a:endParaRPr lang="en-US" dirty="0"/>
          </a:p>
        </p:txBody>
      </p:sp>
    </p:spTree>
    <p:extLst>
      <p:ext uri="{BB962C8B-B14F-4D97-AF65-F5344CB8AC3E}">
        <p14:creationId xmlns:p14="http://schemas.microsoft.com/office/powerpoint/2010/main" val="119824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CE41-374D-1548-B275-0FF5478572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9B3DFC2-0BFA-2C43-AA2F-36135BC4E8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341707E-0601-BD42-B663-5CF628780B65}"/>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5" name="Footer Placeholder 4">
            <a:extLst>
              <a:ext uri="{FF2B5EF4-FFF2-40B4-BE49-F238E27FC236}">
                <a16:creationId xmlns:a16="http://schemas.microsoft.com/office/drawing/2014/main" id="{D40B7024-2677-034F-80D8-5E67E24814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2BDFB9-F34D-7F41-9F6B-5722CFEA0B93}"/>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132055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9AA5-4C40-F743-B739-993D3C981E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D83D7EF-2363-C64A-9D46-CF8FB57DC9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365D43-97C8-9546-B720-31C98EC6F172}"/>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5" name="Footer Placeholder 4">
            <a:extLst>
              <a:ext uri="{FF2B5EF4-FFF2-40B4-BE49-F238E27FC236}">
                <a16:creationId xmlns:a16="http://schemas.microsoft.com/office/drawing/2014/main" id="{3F71D400-08D5-4C42-80FC-79519661F9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D4671B-073F-F143-BF8E-5697F2A09D27}"/>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148369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41ECC-6F86-4B48-BBF9-DB3C5C1012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7EB05E-5155-784D-849E-742323D342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076709-BCA4-3A44-8223-8F2519BCB85C}"/>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5" name="Footer Placeholder 4">
            <a:extLst>
              <a:ext uri="{FF2B5EF4-FFF2-40B4-BE49-F238E27FC236}">
                <a16:creationId xmlns:a16="http://schemas.microsoft.com/office/drawing/2014/main" id="{35807029-3F34-234E-A0EC-6F0E3C90B1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282F90-0831-814E-BF35-0953E1807BF4}"/>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99335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869B-9389-9343-B3F4-9762AE5DAE6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90DFED-73A2-9B44-9449-594F1735CF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92CBBD-D08E-4944-AB4C-9FFABACE954B}"/>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5" name="Footer Placeholder 4">
            <a:extLst>
              <a:ext uri="{FF2B5EF4-FFF2-40B4-BE49-F238E27FC236}">
                <a16:creationId xmlns:a16="http://schemas.microsoft.com/office/drawing/2014/main" id="{5B0E0B11-E4A3-E043-8D16-0E9FED49E5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5CFA58-86DF-0E41-9ECA-19CF0F1AA867}"/>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302005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A9D6-E7B6-FC4B-B793-A5D681919B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6957B3-6B71-2744-8299-6E561A006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A073C7C-DCB6-4A4B-86A5-0DDC01225D67}"/>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5" name="Footer Placeholder 4">
            <a:extLst>
              <a:ext uri="{FF2B5EF4-FFF2-40B4-BE49-F238E27FC236}">
                <a16:creationId xmlns:a16="http://schemas.microsoft.com/office/drawing/2014/main" id="{5FEADC5D-2741-2747-95D5-59EA30A11C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7C8AD-1AC9-AD4C-8BC8-9558853746E8}"/>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68781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929F-0F38-9244-8DD6-86CE3C7EDD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4487FB-8BCE-D344-980A-020DD204E78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074A0E-B748-0D47-A42C-9073A35C18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D2D622C-A6A3-EF40-89E1-0FC6737A0E39}"/>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6" name="Footer Placeholder 5">
            <a:extLst>
              <a:ext uri="{FF2B5EF4-FFF2-40B4-BE49-F238E27FC236}">
                <a16:creationId xmlns:a16="http://schemas.microsoft.com/office/drawing/2014/main" id="{30873A0F-F789-8A4B-AFD2-1E0FBF41B2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FCC8680-71C2-2F42-9092-672162FCECA0}"/>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37991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8467A-185F-5541-ABBB-9E26B5FBE5F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82B524-E256-874C-9159-14CBB2BE4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8077D9-30B5-4B47-A2AF-DAFC4A4CB4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FBA68B2-18C7-7A41-AED1-9C3D338E3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1750E8-5CE3-984F-9184-38C743361A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05C42D-7ECA-D642-832D-0156D8BB5A39}"/>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8" name="Footer Placeholder 7">
            <a:extLst>
              <a:ext uri="{FF2B5EF4-FFF2-40B4-BE49-F238E27FC236}">
                <a16:creationId xmlns:a16="http://schemas.microsoft.com/office/drawing/2014/main" id="{886595B4-C381-BD41-AA50-DE7EE531FDA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25C234C-39E2-2C47-868F-C37AFD57FD4E}"/>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75268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BC69-3EAB-CE45-B553-D5640CC9C25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1299F6-A2ED-1A42-A55E-7C0F0913C83F}"/>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4" name="Footer Placeholder 3">
            <a:extLst>
              <a:ext uri="{FF2B5EF4-FFF2-40B4-BE49-F238E27FC236}">
                <a16:creationId xmlns:a16="http://schemas.microsoft.com/office/drawing/2014/main" id="{850549D6-14AF-DA40-85B1-6175E1DD1F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DD91BC-B494-3946-808D-53C0F2F96945}"/>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248346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7C6BE6-8FFF-D547-BC66-5F8A9A2CB26D}"/>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3" name="Footer Placeholder 2">
            <a:extLst>
              <a:ext uri="{FF2B5EF4-FFF2-40B4-BE49-F238E27FC236}">
                <a16:creationId xmlns:a16="http://schemas.microsoft.com/office/drawing/2014/main" id="{B7166A39-C614-504D-A83C-2F43E213144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6342A3F-B9F5-0B46-8EF0-BACC6FDEE309}"/>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86035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8817-1E9F-2C45-B1E4-E706EA6620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EF582A-064C-D14F-9E65-88E8E5EDD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0C6064-D9C1-9944-BD5D-8A5C4446C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959827-6B95-BC4E-9141-51837EFC18B8}"/>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6" name="Footer Placeholder 5">
            <a:extLst>
              <a:ext uri="{FF2B5EF4-FFF2-40B4-BE49-F238E27FC236}">
                <a16:creationId xmlns:a16="http://schemas.microsoft.com/office/drawing/2014/main" id="{927836B2-29F3-4448-BD5F-C597F13FF6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D88027-98D2-AD4F-A40B-337E649FA42F}"/>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102600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F9BC-2BB4-CA44-879D-7A42DBD9BF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E960766-4B5E-F64A-863F-AE1A4B19D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BBE8C4-393F-EA43-9BA0-5F7EEDAC8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D14471-A04E-6044-ADE2-A04F2AA6EEB0}"/>
              </a:ext>
            </a:extLst>
          </p:cNvPr>
          <p:cNvSpPr>
            <a:spLocks noGrp="1"/>
          </p:cNvSpPr>
          <p:nvPr>
            <p:ph type="dt" sz="half" idx="10"/>
          </p:nvPr>
        </p:nvSpPr>
        <p:spPr/>
        <p:txBody>
          <a:bodyPr/>
          <a:lstStyle/>
          <a:p>
            <a:fld id="{D1D50FBE-D662-EB48-AEE4-BA1BA2D0D0EA}" type="datetimeFigureOut">
              <a:rPr lang="en-US" smtClean="0"/>
              <a:t>12/2/2021</a:t>
            </a:fld>
            <a:endParaRPr lang="en-US" dirty="0"/>
          </a:p>
        </p:txBody>
      </p:sp>
      <p:sp>
        <p:nvSpPr>
          <p:cNvPr id="6" name="Footer Placeholder 5">
            <a:extLst>
              <a:ext uri="{FF2B5EF4-FFF2-40B4-BE49-F238E27FC236}">
                <a16:creationId xmlns:a16="http://schemas.microsoft.com/office/drawing/2014/main" id="{74BFAFBD-D4BE-204E-9CB8-886C330D96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E201CC-5E1C-D54E-B4F7-B37EC3A33338}"/>
              </a:ext>
            </a:extLst>
          </p:cNvPr>
          <p:cNvSpPr>
            <a:spLocks noGrp="1"/>
          </p:cNvSpPr>
          <p:nvPr>
            <p:ph type="sldNum" sz="quarter" idx="12"/>
          </p:nvPr>
        </p:nvSpPr>
        <p:spPr/>
        <p:txBody>
          <a:bodyPr/>
          <a:lstStyle/>
          <a:p>
            <a:fld id="{901864EC-5366-7646-B3E6-9F8EE86D86CD}" type="slidenum">
              <a:rPr lang="en-US" smtClean="0"/>
              <a:t>‹#›</a:t>
            </a:fld>
            <a:endParaRPr lang="en-US" dirty="0"/>
          </a:p>
        </p:txBody>
      </p:sp>
    </p:spTree>
    <p:extLst>
      <p:ext uri="{BB962C8B-B14F-4D97-AF65-F5344CB8AC3E}">
        <p14:creationId xmlns:p14="http://schemas.microsoft.com/office/powerpoint/2010/main" val="284482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34A4E-22A9-2740-A86D-677690311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F448C2-451F-9C47-8400-0C055C1F6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C1C189-6197-AD45-ABDF-DDD0DFC86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50FBE-D662-EB48-AEE4-BA1BA2D0D0EA}" type="datetimeFigureOut">
              <a:rPr lang="en-US" smtClean="0"/>
              <a:t>12/2/2021</a:t>
            </a:fld>
            <a:endParaRPr lang="en-US" dirty="0"/>
          </a:p>
        </p:txBody>
      </p:sp>
      <p:sp>
        <p:nvSpPr>
          <p:cNvPr id="5" name="Footer Placeholder 4">
            <a:extLst>
              <a:ext uri="{FF2B5EF4-FFF2-40B4-BE49-F238E27FC236}">
                <a16:creationId xmlns:a16="http://schemas.microsoft.com/office/drawing/2014/main" id="{A89EA967-CAA5-CE47-9697-E39464377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01E52D9-ECCC-3E4F-8899-4183E4EEC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864EC-5366-7646-B3E6-9F8EE86D86CD}" type="slidenum">
              <a:rPr lang="en-US" smtClean="0"/>
              <a:t>‹#›</a:t>
            </a:fld>
            <a:endParaRPr lang="en-US" dirty="0"/>
          </a:p>
        </p:txBody>
      </p:sp>
    </p:spTree>
    <p:extLst>
      <p:ext uri="{BB962C8B-B14F-4D97-AF65-F5344CB8AC3E}">
        <p14:creationId xmlns:p14="http://schemas.microsoft.com/office/powerpoint/2010/main" val="192371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adcet.edu.au/inclusive-teaching/universal-design-for-lear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FF306-2B77-C146-8B14-459D1E499FC8}"/>
              </a:ext>
            </a:extLst>
          </p:cNvPr>
          <p:cNvSpPr>
            <a:spLocks noGrp="1"/>
          </p:cNvSpPr>
          <p:nvPr>
            <p:ph type="ctrTitle"/>
          </p:nvPr>
        </p:nvSpPr>
        <p:spPr>
          <a:xfrm>
            <a:off x="2376616" y="7270621"/>
            <a:ext cx="9144000" cy="2387600"/>
          </a:xfrm>
        </p:spPr>
        <p:txBody>
          <a:bodyPr/>
          <a:lstStyle/>
          <a:p>
            <a:r>
              <a:rPr lang="en-US" dirty="0"/>
              <a:t>Universal Design for Learning in Tertiary Education - launch</a:t>
            </a:r>
          </a:p>
        </p:txBody>
      </p:sp>
      <p:pic>
        <p:nvPicPr>
          <p:cNvPr id="6" name="Picture 5" descr="Image of Dr Frederic Fovet.&#10;Logo: Universal Design for Learning in Tertiary Education&#10;Text reads: Universal Design for Learning in Tertiary Education. Meeting the needs of diverse learners. E-Learning launching 3rd December 2021 from 1pm - 2:15pm AEDT with Special Guest Presenter Dr. Frederic Fovet">
            <a:extLst>
              <a:ext uri="{FF2B5EF4-FFF2-40B4-BE49-F238E27FC236}">
                <a16:creationId xmlns:a16="http://schemas.microsoft.com/office/drawing/2014/main" id="{D7E9DABD-4A95-1A4F-BA44-C11C574E4A30}"/>
              </a:ext>
            </a:extLst>
          </p:cNvPr>
          <p:cNvPicPr>
            <a:picLocks noChangeAspect="1"/>
          </p:cNvPicPr>
          <p:nvPr/>
        </p:nvPicPr>
        <p:blipFill>
          <a:blip r:embed="rId3"/>
          <a:stretch>
            <a:fillRect/>
          </a:stretch>
        </p:blipFill>
        <p:spPr>
          <a:xfrm>
            <a:off x="-15019" y="377245"/>
            <a:ext cx="12207019" cy="6103510"/>
          </a:xfrm>
          <a:prstGeom prst="rect">
            <a:avLst/>
          </a:prstGeom>
        </p:spPr>
      </p:pic>
    </p:spTree>
    <p:extLst>
      <p:ext uri="{BB962C8B-B14F-4D97-AF65-F5344CB8AC3E}">
        <p14:creationId xmlns:p14="http://schemas.microsoft.com/office/powerpoint/2010/main" val="406092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A7E14-F1A0-AA49-B992-3D7EDDEA5B33}"/>
              </a:ext>
            </a:extLst>
          </p:cNvPr>
          <p:cNvSpPr>
            <a:spLocks noGrp="1"/>
          </p:cNvSpPr>
          <p:nvPr>
            <p:ph type="title"/>
          </p:nvPr>
        </p:nvSpPr>
        <p:spPr>
          <a:xfrm>
            <a:off x="1238250" y="7008813"/>
            <a:ext cx="10515600" cy="1325563"/>
          </a:xfrm>
        </p:spPr>
        <p:txBody>
          <a:bodyPr/>
          <a:lstStyle/>
          <a:p>
            <a:r>
              <a:rPr lang="en-US" dirty="0"/>
              <a:t>UDL in Tertiary Education eLearning</a:t>
            </a:r>
          </a:p>
        </p:txBody>
      </p:sp>
      <p:sp>
        <p:nvSpPr>
          <p:cNvPr id="7" name="Content Placeholder 6">
            <a:extLst>
              <a:ext uri="{FF2B5EF4-FFF2-40B4-BE49-F238E27FC236}">
                <a16:creationId xmlns:a16="http://schemas.microsoft.com/office/drawing/2014/main" id="{4F6257D3-A988-004F-AE1F-B0D91EAFF4DC}"/>
              </a:ext>
            </a:extLst>
          </p:cNvPr>
          <p:cNvSpPr>
            <a:spLocks noGrp="1"/>
          </p:cNvSpPr>
          <p:nvPr>
            <p:ph idx="1"/>
          </p:nvPr>
        </p:nvSpPr>
        <p:spPr>
          <a:xfrm>
            <a:off x="838200" y="3448050"/>
            <a:ext cx="10515600" cy="3136900"/>
          </a:xfrm>
        </p:spPr>
        <p:txBody>
          <a:bodyPr>
            <a:normAutofit lnSpcReduction="10000"/>
          </a:bodyPr>
          <a:lstStyle/>
          <a:p>
            <a:pPr lvl="0"/>
            <a:r>
              <a:rPr lang="en-AU" dirty="0"/>
              <a:t>Presentation: Frédéric Fovet - From curiosity to systemic implementation: Making UDL buy-in a strategic institutional reality</a:t>
            </a:r>
          </a:p>
          <a:p>
            <a:pPr lvl="0"/>
            <a:r>
              <a:rPr lang="en-AU" dirty="0"/>
              <a:t>Q&amp;A session </a:t>
            </a:r>
          </a:p>
          <a:p>
            <a:r>
              <a:rPr lang="en-AU" dirty="0"/>
              <a:t>Brief introduction to the UDL in Tertiary Education eLearning course</a:t>
            </a:r>
          </a:p>
          <a:p>
            <a:pPr lvl="0"/>
            <a:r>
              <a:rPr lang="en-AU" dirty="0"/>
              <a:t>The official launch of the eLearning </a:t>
            </a:r>
          </a:p>
          <a:p>
            <a:pPr lvl="0"/>
            <a:r>
              <a:rPr lang="en-AU" dirty="0"/>
              <a:t>Information on how to access the eLearning and be involved in ongoing conversations about UDL in tertiary education.</a:t>
            </a:r>
          </a:p>
          <a:p>
            <a:pPr marL="0" indent="0">
              <a:buNone/>
            </a:pPr>
            <a:endParaRPr lang="en-US" dirty="0"/>
          </a:p>
        </p:txBody>
      </p:sp>
      <p:pic>
        <p:nvPicPr>
          <p:cNvPr id="1026" name="Picture 2" descr="Logo: Disability Awareness - Universal Design for Learning in Tertiary Education&#10;&#10;Image: People sitting and learning in an adult education environment with a man presenting at an electornic whiteboard">
            <a:extLst>
              <a:ext uri="{FF2B5EF4-FFF2-40B4-BE49-F238E27FC236}">
                <a16:creationId xmlns:a16="http://schemas.microsoft.com/office/drawing/2014/main" id="{A169AE16-4D15-994C-9291-00325EFD67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55" b="20644"/>
          <a:stretch/>
        </p:blipFill>
        <p:spPr bwMode="auto">
          <a:xfrm>
            <a:off x="0" y="0"/>
            <a:ext cx="12192000" cy="322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1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A765F6-8C54-1046-A54F-B21A2C9E6D42}"/>
              </a:ext>
            </a:extLst>
          </p:cNvPr>
          <p:cNvSpPr>
            <a:spLocks noGrp="1"/>
          </p:cNvSpPr>
          <p:nvPr>
            <p:ph type="title"/>
          </p:nvPr>
        </p:nvSpPr>
        <p:spPr>
          <a:xfrm>
            <a:off x="1132114" y="7179276"/>
            <a:ext cx="10515600" cy="1710381"/>
          </a:xfrm>
        </p:spPr>
        <p:txBody>
          <a:bodyPr>
            <a:normAutofit fontScale="90000"/>
          </a:bodyPr>
          <a:lstStyle/>
          <a:p>
            <a:r>
              <a:rPr lang="en-US" dirty="0"/>
              <a:t>Screenshot of the Universal Design for Learning in Tertiary Education landing page on the Disability Awareness training website.</a:t>
            </a:r>
          </a:p>
        </p:txBody>
      </p:sp>
      <p:pic>
        <p:nvPicPr>
          <p:cNvPr id="7" name="Picture 6" descr="Image of four people around a desk with laptops, a whiteboard and a pinboard covered in notes, memos and ideas&#10;&#10;Text reads Universal Design for Learning in Tertiary Education&#10;Universal Design for Learning (UDL) is a learning design approach that recognises there is no ‘average’ learner. Learners come with a wide variety of prior experiences, abilities, preferences and needs. Courses are often designed for the ‘average’ learner, then individualised adjustments are added as required to support learners with additional needs. A UDL approach requires course design to consider the broadest possible range of needs and preferences of all learners. UDL reduces the need for reasonable adjustments and enhances the experience of all learners, including those with disability.">
            <a:extLst>
              <a:ext uri="{FF2B5EF4-FFF2-40B4-BE49-F238E27FC236}">
                <a16:creationId xmlns:a16="http://schemas.microsoft.com/office/drawing/2014/main" id="{BE582D18-5093-174E-BAAF-6EBEC0984D68}"/>
              </a:ext>
            </a:extLst>
          </p:cNvPr>
          <p:cNvPicPr>
            <a:picLocks noChangeAspect="1"/>
          </p:cNvPicPr>
          <p:nvPr/>
        </p:nvPicPr>
        <p:blipFill>
          <a:blip r:embed="rId2"/>
          <a:stretch>
            <a:fillRect/>
          </a:stretch>
        </p:blipFill>
        <p:spPr>
          <a:xfrm>
            <a:off x="127000" y="0"/>
            <a:ext cx="11938000" cy="5842000"/>
          </a:xfrm>
          <a:prstGeom prst="rect">
            <a:avLst/>
          </a:prstGeom>
        </p:spPr>
      </p:pic>
      <p:pic>
        <p:nvPicPr>
          <p:cNvPr id="5" name="Picture 4" descr="Logo: Universal Design for Learning in Tertiary Education">
            <a:extLst>
              <a:ext uri="{FF2B5EF4-FFF2-40B4-BE49-F238E27FC236}">
                <a16:creationId xmlns:a16="http://schemas.microsoft.com/office/drawing/2014/main" id="{DDCF47E9-BBBC-484D-BF28-C5FE4256F8F5}"/>
              </a:ext>
            </a:extLst>
          </p:cNvPr>
          <p:cNvPicPr>
            <a:picLocks noChangeAspect="1"/>
          </p:cNvPicPr>
          <p:nvPr/>
        </p:nvPicPr>
        <p:blipFill>
          <a:blip r:embed="rId3"/>
          <a:stretch>
            <a:fillRect/>
          </a:stretch>
        </p:blipFill>
        <p:spPr>
          <a:xfrm>
            <a:off x="9652343" y="5468895"/>
            <a:ext cx="2850635" cy="1710381"/>
          </a:xfrm>
          <a:prstGeom prst="rect">
            <a:avLst/>
          </a:prstGeom>
        </p:spPr>
      </p:pic>
    </p:spTree>
    <p:extLst>
      <p:ext uri="{BB962C8B-B14F-4D97-AF65-F5344CB8AC3E}">
        <p14:creationId xmlns:p14="http://schemas.microsoft.com/office/powerpoint/2010/main" val="85723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FD535C8-0575-CD4F-89CA-5DC92A3AFA7D}"/>
              </a:ext>
            </a:extLst>
          </p:cNvPr>
          <p:cNvSpPr txBox="1">
            <a:spLocks noGrp="1"/>
          </p:cNvSpPr>
          <p:nvPr>
            <p:ph type="title"/>
          </p:nvPr>
        </p:nvSpPr>
        <p:spPr>
          <a:xfrm>
            <a:off x="0" y="-55449"/>
            <a:ext cx="12192000" cy="1325563"/>
          </a:xfrm>
          <a:prstGeom prst="rect">
            <a:avLst/>
          </a:prstGeom>
          <a:solidFill>
            <a:srgbClr val="674C8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solidFill>
                  <a:schemeClr val="bg1"/>
                </a:solidFill>
              </a:rPr>
              <a:t>Acknowledgements</a:t>
            </a:r>
          </a:p>
        </p:txBody>
      </p:sp>
      <p:sp>
        <p:nvSpPr>
          <p:cNvPr id="4" name="TextBox 3">
            <a:extLst>
              <a:ext uri="{FF2B5EF4-FFF2-40B4-BE49-F238E27FC236}">
                <a16:creationId xmlns:a16="http://schemas.microsoft.com/office/drawing/2014/main" id="{07BD800D-2B4B-A14B-9D15-24A242E5F80E}"/>
              </a:ext>
            </a:extLst>
          </p:cNvPr>
          <p:cNvSpPr txBox="1"/>
          <p:nvPr/>
        </p:nvSpPr>
        <p:spPr>
          <a:xfrm>
            <a:off x="1334528" y="1320539"/>
            <a:ext cx="9675343" cy="584775"/>
          </a:xfrm>
          <a:prstGeom prst="rect">
            <a:avLst/>
          </a:prstGeom>
          <a:noFill/>
        </p:spPr>
        <p:txBody>
          <a:bodyPr wrap="square" rtlCol="0">
            <a:spAutoFit/>
          </a:bodyPr>
          <a:lstStyle/>
          <a:p>
            <a:pPr algn="ctr"/>
            <a:r>
              <a:rPr lang="en-US" sz="3200" b="1" dirty="0"/>
              <a:t>Advisory Group</a:t>
            </a:r>
          </a:p>
        </p:txBody>
      </p:sp>
      <p:sp>
        <p:nvSpPr>
          <p:cNvPr id="7" name="Content Placeholder 6">
            <a:extLst>
              <a:ext uri="{FF2B5EF4-FFF2-40B4-BE49-F238E27FC236}">
                <a16:creationId xmlns:a16="http://schemas.microsoft.com/office/drawing/2014/main" id="{4F6257D3-A988-004F-AE1F-B0D91EAFF4DC}"/>
              </a:ext>
            </a:extLst>
          </p:cNvPr>
          <p:cNvSpPr>
            <a:spLocks noGrp="1"/>
          </p:cNvSpPr>
          <p:nvPr>
            <p:ph sz="half" idx="1"/>
          </p:nvPr>
        </p:nvSpPr>
        <p:spPr>
          <a:xfrm>
            <a:off x="838200" y="1977270"/>
            <a:ext cx="5181600" cy="4036332"/>
          </a:xfrm>
        </p:spPr>
        <p:txBody>
          <a:bodyPr>
            <a:normAutofit fontScale="85000" lnSpcReduction="10000"/>
          </a:bodyPr>
          <a:lstStyle/>
          <a:p>
            <a:r>
              <a:rPr lang="en-US" dirty="0"/>
              <a:t>Dr Alison Casey, </a:t>
            </a:r>
            <a:r>
              <a:rPr lang="en-AU" dirty="0"/>
              <a:t>University of Notre Dame </a:t>
            </a:r>
            <a:endParaRPr lang="en-US" dirty="0"/>
          </a:p>
          <a:p>
            <a:r>
              <a:rPr lang="en-US" dirty="0"/>
              <a:t>Andrew Downie, </a:t>
            </a:r>
            <a:r>
              <a:rPr lang="en-AU" dirty="0"/>
              <a:t>University of Technology Sydney </a:t>
            </a:r>
            <a:endParaRPr lang="en-US" dirty="0"/>
          </a:p>
          <a:p>
            <a:r>
              <a:rPr lang="en-US" dirty="0"/>
              <a:t>Annie Carney, </a:t>
            </a:r>
            <a:r>
              <a:rPr lang="en-AU" dirty="0"/>
              <a:t>Box Hill Institute </a:t>
            </a:r>
            <a:endParaRPr lang="en-US" dirty="0"/>
          </a:p>
          <a:p>
            <a:r>
              <a:rPr lang="en-US" dirty="0"/>
              <a:t>Dagmar Kminiak, </a:t>
            </a:r>
            <a:r>
              <a:rPr lang="en-AU" dirty="0"/>
              <a:t>University of Sydney </a:t>
            </a:r>
            <a:endParaRPr lang="en-US" dirty="0"/>
          </a:p>
          <a:p>
            <a:r>
              <a:rPr lang="en-US" dirty="0"/>
              <a:t>Dr Elizabeth Knight, </a:t>
            </a:r>
            <a:r>
              <a:rPr lang="en-AU" dirty="0"/>
              <a:t>Victoria University </a:t>
            </a:r>
            <a:endParaRPr lang="en-US" dirty="0"/>
          </a:p>
          <a:p>
            <a:r>
              <a:rPr lang="en-US" dirty="0"/>
              <a:t>Dr Erin Leif, </a:t>
            </a:r>
            <a:r>
              <a:rPr lang="en-AU" dirty="0"/>
              <a:t>Monash University </a:t>
            </a:r>
          </a:p>
          <a:p>
            <a:r>
              <a:rPr lang="en-US" dirty="0"/>
              <a:t>Jane Goodfellow, </a:t>
            </a:r>
            <a:r>
              <a:rPr lang="en-AU" dirty="0"/>
              <a:t>North Metropolitan TAFE Western Australia </a:t>
            </a:r>
            <a:endParaRPr lang="en-US" dirty="0"/>
          </a:p>
          <a:p>
            <a:endParaRPr lang="en-US" dirty="0"/>
          </a:p>
          <a:p>
            <a:endParaRPr lang="en-US" dirty="0"/>
          </a:p>
        </p:txBody>
      </p:sp>
      <p:sp>
        <p:nvSpPr>
          <p:cNvPr id="2" name="Content Placeholder 1">
            <a:extLst>
              <a:ext uri="{FF2B5EF4-FFF2-40B4-BE49-F238E27FC236}">
                <a16:creationId xmlns:a16="http://schemas.microsoft.com/office/drawing/2014/main" id="{E9419783-C81F-B045-9F3E-F81FCADF09EE}"/>
              </a:ext>
            </a:extLst>
          </p:cNvPr>
          <p:cNvSpPr>
            <a:spLocks noGrp="1"/>
          </p:cNvSpPr>
          <p:nvPr>
            <p:ph sz="half" idx="2"/>
          </p:nvPr>
        </p:nvSpPr>
        <p:spPr>
          <a:xfrm>
            <a:off x="6172199" y="1977270"/>
            <a:ext cx="5181600" cy="4036332"/>
          </a:xfrm>
        </p:spPr>
        <p:txBody>
          <a:bodyPr>
            <a:normAutofit fontScale="85000" lnSpcReduction="10000"/>
          </a:bodyPr>
          <a:lstStyle/>
          <a:p>
            <a:r>
              <a:rPr lang="en-US" dirty="0"/>
              <a:t>Jessica Seage, </a:t>
            </a:r>
            <a:r>
              <a:rPr lang="en-AU" dirty="0"/>
              <a:t>Curtin University </a:t>
            </a:r>
            <a:endParaRPr lang="en-US" dirty="0"/>
          </a:p>
          <a:p>
            <a:r>
              <a:rPr lang="en-US" dirty="0"/>
              <a:t>Dr Mary Dracup, </a:t>
            </a:r>
            <a:r>
              <a:rPr lang="en-AU" dirty="0"/>
              <a:t>Deakin University </a:t>
            </a:r>
            <a:endParaRPr lang="en-US" dirty="0"/>
          </a:p>
          <a:p>
            <a:r>
              <a:rPr lang="en-US" dirty="0"/>
              <a:t>Meredith Jackson, </a:t>
            </a:r>
            <a:r>
              <a:rPr lang="en-AU" dirty="0"/>
              <a:t>TAFE Queensland Skills Tech </a:t>
            </a:r>
            <a:endParaRPr lang="en-US" dirty="0"/>
          </a:p>
          <a:p>
            <a:r>
              <a:rPr lang="en-US" dirty="0"/>
              <a:t>Mirela Suciu, </a:t>
            </a:r>
            <a:r>
              <a:rPr lang="en-AU" dirty="0"/>
              <a:t>University of New England </a:t>
            </a:r>
            <a:endParaRPr lang="en-US" dirty="0"/>
          </a:p>
          <a:p>
            <a:r>
              <a:rPr lang="en-US" dirty="0"/>
              <a:t>Dr Stuart Dinmore, </a:t>
            </a:r>
            <a:r>
              <a:rPr lang="en-AU" dirty="0"/>
              <a:t>University of South Australia </a:t>
            </a:r>
            <a:endParaRPr lang="en-US" dirty="0"/>
          </a:p>
          <a:p>
            <a:endParaRPr lang="en-US" dirty="0"/>
          </a:p>
        </p:txBody>
      </p:sp>
      <p:sp>
        <p:nvSpPr>
          <p:cNvPr id="3" name="TextBox 2">
            <a:extLst>
              <a:ext uri="{FF2B5EF4-FFF2-40B4-BE49-F238E27FC236}">
                <a16:creationId xmlns:a16="http://schemas.microsoft.com/office/drawing/2014/main" id="{0FA1D06F-6B07-D944-A185-FCC689871F3B}"/>
              </a:ext>
            </a:extLst>
          </p:cNvPr>
          <p:cNvSpPr txBox="1"/>
          <p:nvPr/>
        </p:nvSpPr>
        <p:spPr>
          <a:xfrm>
            <a:off x="464728" y="6085558"/>
            <a:ext cx="9478058" cy="477054"/>
          </a:xfrm>
          <a:prstGeom prst="rect">
            <a:avLst/>
          </a:prstGeom>
          <a:noFill/>
        </p:spPr>
        <p:txBody>
          <a:bodyPr wrap="square" rtlCol="0">
            <a:spAutoFit/>
          </a:bodyPr>
          <a:lstStyle/>
          <a:p>
            <a:r>
              <a:rPr lang="en-US" sz="2400" dirty="0"/>
              <a:t>Special thanks to the many others who assisted and supported this project</a:t>
            </a:r>
          </a:p>
        </p:txBody>
      </p:sp>
      <p:pic>
        <p:nvPicPr>
          <p:cNvPr id="8" name="Picture 7" descr="Logo: Universal Design for Learning in Tertiary Education">
            <a:extLst>
              <a:ext uri="{FF2B5EF4-FFF2-40B4-BE49-F238E27FC236}">
                <a16:creationId xmlns:a16="http://schemas.microsoft.com/office/drawing/2014/main" id="{0AA76E83-6A6B-424B-A7D8-CD4F825D4F33}"/>
              </a:ext>
            </a:extLst>
          </p:cNvPr>
          <p:cNvPicPr>
            <a:picLocks noChangeAspect="1"/>
          </p:cNvPicPr>
          <p:nvPr/>
        </p:nvPicPr>
        <p:blipFill>
          <a:blip r:embed="rId3"/>
          <a:stretch>
            <a:fillRect/>
          </a:stretch>
        </p:blipFill>
        <p:spPr>
          <a:xfrm>
            <a:off x="9652343" y="5468895"/>
            <a:ext cx="2850635" cy="1710381"/>
          </a:xfrm>
          <a:prstGeom prst="rect">
            <a:avLst/>
          </a:prstGeom>
        </p:spPr>
      </p:pic>
    </p:spTree>
    <p:extLst>
      <p:ext uri="{BB962C8B-B14F-4D97-AF65-F5344CB8AC3E}">
        <p14:creationId xmlns:p14="http://schemas.microsoft.com/office/powerpoint/2010/main" val="86175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2899B0-ABE2-AD4D-9ADC-6387447CB5B4}"/>
              </a:ext>
            </a:extLst>
          </p:cNvPr>
          <p:cNvSpPr>
            <a:spLocks noGrp="1"/>
          </p:cNvSpPr>
          <p:nvPr>
            <p:ph type="title"/>
          </p:nvPr>
        </p:nvSpPr>
        <p:spPr>
          <a:xfrm>
            <a:off x="0" y="0"/>
            <a:ext cx="12192000" cy="1325563"/>
          </a:xfrm>
          <a:solidFill>
            <a:srgbClr val="674C8B"/>
          </a:solidFill>
        </p:spPr>
        <p:txBody>
          <a:bodyPr anchor="ctr">
            <a:normAutofit fontScale="90000"/>
          </a:bodyPr>
          <a:lstStyle/>
          <a:p>
            <a:r>
              <a:rPr lang="en-AU" sz="4900" dirty="0">
                <a:solidFill>
                  <a:schemeClr val="bg1"/>
                </a:solidFill>
              </a:rPr>
              <a:t>Official Launch of UDL in Tertiary Education eLearning</a:t>
            </a:r>
            <a:endParaRPr lang="en-US" dirty="0">
              <a:highlight>
                <a:srgbClr val="6D47A6"/>
              </a:highlight>
            </a:endParaRPr>
          </a:p>
        </p:txBody>
      </p:sp>
      <p:sp>
        <p:nvSpPr>
          <p:cNvPr id="3" name="Content Placeholder 2">
            <a:extLst>
              <a:ext uri="{FF2B5EF4-FFF2-40B4-BE49-F238E27FC236}">
                <a16:creationId xmlns:a16="http://schemas.microsoft.com/office/drawing/2014/main" id="{13022D46-1A06-E24F-9924-B7F3B7A44647}"/>
              </a:ext>
            </a:extLst>
          </p:cNvPr>
          <p:cNvSpPr>
            <a:spLocks noGrp="1"/>
          </p:cNvSpPr>
          <p:nvPr>
            <p:ph sz="half" idx="1"/>
          </p:nvPr>
        </p:nvSpPr>
        <p:spPr>
          <a:xfrm>
            <a:off x="914400" y="1591742"/>
            <a:ext cx="4981903" cy="4083324"/>
          </a:xfrm>
        </p:spPr>
        <p:txBody>
          <a:bodyPr anchor="ctr">
            <a:normAutofit/>
          </a:bodyPr>
          <a:lstStyle/>
          <a:p>
            <a:pPr marL="0" indent="0">
              <a:buNone/>
            </a:pPr>
            <a:r>
              <a:rPr lang="en-US" dirty="0"/>
              <a:t>A short video from former Disability Discrimination Commissioner and human rights practitioner Graeme Innes AM</a:t>
            </a:r>
          </a:p>
        </p:txBody>
      </p:sp>
      <p:pic>
        <p:nvPicPr>
          <p:cNvPr id="1026" name="Picture 2" descr="Graeme Innes, Former Disability Discrimination Commissioner and human rights practitioner">
            <a:extLst>
              <a:ext uri="{FF2B5EF4-FFF2-40B4-BE49-F238E27FC236}">
                <a16:creationId xmlns:a16="http://schemas.microsoft.com/office/drawing/2014/main" id="{899CAF5E-0E97-8D4D-AB9A-F2A9E47F5FC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71566" y="1557611"/>
            <a:ext cx="4117455" cy="4117455"/>
          </a:xfrm>
          <a:noFill/>
          <a:extLst>
            <a:ext uri="{909E8E84-426E-40DD-AFC4-6F175D3DCCD1}">
              <a14:hiddenFill xmlns:a14="http://schemas.microsoft.com/office/drawing/2010/main">
                <a:solidFill>
                  <a:srgbClr val="FFFFFF"/>
                </a:solidFill>
              </a14:hiddenFill>
            </a:ext>
          </a:extLst>
        </p:spPr>
      </p:pic>
      <p:pic>
        <p:nvPicPr>
          <p:cNvPr id="8" name="Picture 7" descr="Logo: Universal Design for Learning in Tertiary Education">
            <a:extLst>
              <a:ext uri="{FF2B5EF4-FFF2-40B4-BE49-F238E27FC236}">
                <a16:creationId xmlns:a16="http://schemas.microsoft.com/office/drawing/2014/main" id="{DA9CE5AF-1EFC-8B46-9ED4-8ED86826C6FD}"/>
              </a:ext>
            </a:extLst>
          </p:cNvPr>
          <p:cNvPicPr>
            <a:picLocks noChangeAspect="1"/>
          </p:cNvPicPr>
          <p:nvPr/>
        </p:nvPicPr>
        <p:blipFill>
          <a:blip r:embed="rId4"/>
          <a:stretch>
            <a:fillRect/>
          </a:stretch>
        </p:blipFill>
        <p:spPr>
          <a:xfrm>
            <a:off x="9652343" y="5468895"/>
            <a:ext cx="2850635" cy="1710381"/>
          </a:xfrm>
          <a:prstGeom prst="rect">
            <a:avLst/>
          </a:prstGeom>
        </p:spPr>
      </p:pic>
    </p:spTree>
    <p:extLst>
      <p:ext uri="{BB962C8B-B14F-4D97-AF65-F5344CB8AC3E}">
        <p14:creationId xmlns:p14="http://schemas.microsoft.com/office/powerpoint/2010/main" val="107334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A7E14-F1A0-AA49-B992-3D7EDDEA5B33}"/>
              </a:ext>
            </a:extLst>
          </p:cNvPr>
          <p:cNvSpPr>
            <a:spLocks noGrp="1"/>
          </p:cNvSpPr>
          <p:nvPr>
            <p:ph type="title"/>
          </p:nvPr>
        </p:nvSpPr>
        <p:spPr>
          <a:xfrm>
            <a:off x="1238250" y="7008813"/>
            <a:ext cx="10515600" cy="1325563"/>
          </a:xfrm>
        </p:spPr>
        <p:txBody>
          <a:bodyPr/>
          <a:lstStyle/>
          <a:p>
            <a:r>
              <a:rPr lang="en-US" dirty="0"/>
              <a:t>UDL in Tertiary Education enrolment details and other information</a:t>
            </a:r>
          </a:p>
        </p:txBody>
      </p:sp>
      <p:sp>
        <p:nvSpPr>
          <p:cNvPr id="7" name="Content Placeholder 6">
            <a:extLst>
              <a:ext uri="{FF2B5EF4-FFF2-40B4-BE49-F238E27FC236}">
                <a16:creationId xmlns:a16="http://schemas.microsoft.com/office/drawing/2014/main" id="{4F6257D3-A988-004F-AE1F-B0D91EAFF4DC}"/>
              </a:ext>
            </a:extLst>
          </p:cNvPr>
          <p:cNvSpPr>
            <a:spLocks noGrp="1"/>
          </p:cNvSpPr>
          <p:nvPr>
            <p:ph idx="1"/>
          </p:nvPr>
        </p:nvSpPr>
        <p:spPr>
          <a:xfrm>
            <a:off x="838200" y="292100"/>
            <a:ext cx="10515600" cy="3136900"/>
          </a:xfrm>
        </p:spPr>
        <p:txBody>
          <a:bodyPr anchor="ctr">
            <a:normAutofit/>
          </a:bodyPr>
          <a:lstStyle/>
          <a:p>
            <a:pPr marL="0" indent="0">
              <a:buNone/>
            </a:pPr>
            <a:r>
              <a:rPr lang="en-US" dirty="0"/>
              <a:t>To enrol in UDL in Tertiary Education training</a:t>
            </a:r>
          </a:p>
          <a:p>
            <a:pPr marL="0" indent="0">
              <a:buNone/>
            </a:pPr>
            <a:r>
              <a:rPr lang="en-US" dirty="0">
                <a:solidFill>
                  <a:schemeClr val="accent1"/>
                </a:solidFill>
              </a:rPr>
              <a:t>https://disabilityawareness.com.au/elearning/udl-in-tertiary-education/</a:t>
            </a:r>
          </a:p>
          <a:p>
            <a:pPr marL="0" indent="0">
              <a:buNone/>
            </a:pPr>
            <a:r>
              <a:rPr lang="en-US" dirty="0"/>
              <a:t>For additional UDL in Tertiary Education information and resources visit</a:t>
            </a:r>
          </a:p>
          <a:p>
            <a:pPr marL="0" indent="0">
              <a:buNone/>
            </a:pPr>
            <a:r>
              <a:rPr lang="en-US" dirty="0">
                <a:solidFill>
                  <a:schemeClr val="accent1"/>
                </a:solidFill>
                <a:hlinkClick r:id="rId3">
                  <a:extLst>
                    <a:ext uri="{A12FA001-AC4F-418D-AE19-62706E023703}">
                      <ahyp:hlinkClr xmlns:ahyp="http://schemas.microsoft.com/office/drawing/2018/hyperlinkcolor" val="tx"/>
                    </a:ext>
                  </a:extLst>
                </a:hlinkClick>
              </a:rPr>
              <a:t>https://www.adcet.edu.au/inclusive-teaching/universal-design-for-learning</a:t>
            </a:r>
            <a:endParaRPr lang="en-US" dirty="0">
              <a:solidFill>
                <a:schemeClr val="accent1"/>
              </a:solidFill>
            </a:endParaRPr>
          </a:p>
        </p:txBody>
      </p:sp>
      <p:pic>
        <p:nvPicPr>
          <p:cNvPr id="1026" name="Picture 2" descr="Logo: Disability Awareness - Universal Design for Learning in Tertiary Education&#10;&#10;Image: People sitting and learning in an adult education environment with a man presenting at an electornic whiteboard">
            <a:extLst>
              <a:ext uri="{FF2B5EF4-FFF2-40B4-BE49-F238E27FC236}">
                <a16:creationId xmlns:a16="http://schemas.microsoft.com/office/drawing/2014/main" id="{A169AE16-4D15-994C-9291-00325EFD67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955" b="20644"/>
          <a:stretch/>
        </p:blipFill>
        <p:spPr bwMode="auto">
          <a:xfrm>
            <a:off x="0" y="3632887"/>
            <a:ext cx="12192000" cy="322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83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B39B149EC2C741A2022CAB3B318051" ma:contentTypeVersion="10" ma:contentTypeDescription="Create a new document." ma:contentTypeScope="" ma:versionID="d33d4073762ee19c7d26ce4d7eaa8e2d">
  <xsd:schema xmlns:xsd="http://www.w3.org/2001/XMLSchema" xmlns:xs="http://www.w3.org/2001/XMLSchema" xmlns:p="http://schemas.microsoft.com/office/2006/metadata/properties" xmlns:ns2="0fe3fa14-9890-446b-b26a-c7cc117f9618" targetNamespace="http://schemas.microsoft.com/office/2006/metadata/properties" ma:root="true" ma:fieldsID="2c395b5c6c868bb12d7e39fbc4f9dda2" ns2:_="">
    <xsd:import namespace="0fe3fa14-9890-446b-b26a-c7cc117f96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e3fa14-9890-446b-b26a-c7cc117f96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F7D225-B29F-4012-96EB-4ADFA56B9999}">
  <ds:schemaRefs>
    <ds:schemaRef ds:uri="http://schemas.microsoft.com/sharepoint/v3/contenttype/forms"/>
  </ds:schemaRefs>
</ds:datastoreItem>
</file>

<file path=customXml/itemProps2.xml><?xml version="1.0" encoding="utf-8"?>
<ds:datastoreItem xmlns:ds="http://schemas.openxmlformats.org/officeDocument/2006/customXml" ds:itemID="{451867C1-00C0-43E9-B03A-C2427191F937}">
  <ds:schemaRefs>
    <ds:schemaRef ds:uri="0fe3fa14-9890-446b-b26a-c7cc117f96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520EDA-292A-4653-80A4-70B77FBC42A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296</TotalTime>
  <Words>265</Words>
  <Application>Microsoft Office PowerPoint</Application>
  <PresentationFormat>Widescreen</PresentationFormat>
  <Paragraphs>35</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Universal Design for Learning in Tertiary Education - launch</vt:lpstr>
      <vt:lpstr>UDL in Tertiary Education eLearning</vt:lpstr>
      <vt:lpstr>Screenshot of the Universal Design for Learning in Tertiary Education landing page on the Disability Awareness training website.</vt:lpstr>
      <vt:lpstr>Acknowledgements</vt:lpstr>
      <vt:lpstr>Official Launch of UDL in Tertiary Education eLearning</vt:lpstr>
      <vt:lpstr>UDL in Tertiary Education enrolment details and other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UDL in Tertiary Education eLearning</dc:title>
  <dc:creator>Elicia Ford</dc:creator>
  <cp:lastModifiedBy>Jane Hawkeswood</cp:lastModifiedBy>
  <cp:revision>6</cp:revision>
  <dcterms:created xsi:type="dcterms:W3CDTF">2021-11-26T03:14:19Z</dcterms:created>
  <dcterms:modified xsi:type="dcterms:W3CDTF">2021-12-02T05:50:47Z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0x01010017B39B149EC2C741A2022CAB3B318051</vt:lpwstr>
  </property>
</Properties>
</file>