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319" r:id="rId3"/>
    <p:sldId id="340" r:id="rId4"/>
    <p:sldId id="341" r:id="rId5"/>
    <p:sldId id="320" r:id="rId6"/>
    <p:sldId id="325" r:id="rId7"/>
    <p:sldId id="324" r:id="rId8"/>
    <p:sldId id="321" r:id="rId9"/>
    <p:sldId id="342" r:id="rId10"/>
    <p:sldId id="333" r:id="rId11"/>
    <p:sldId id="335" r:id="rId12"/>
    <p:sldId id="344" r:id="rId13"/>
    <p:sldId id="328" r:id="rId14"/>
    <p:sldId id="329" r:id="rId15"/>
    <p:sldId id="322" r:id="rId16"/>
    <p:sldId id="337" r:id="rId17"/>
    <p:sldId id="350" r:id="rId18"/>
    <p:sldId id="338" r:id="rId19"/>
    <p:sldId id="351" r:id="rId20"/>
    <p:sldId id="347" r:id="rId21"/>
    <p:sldId id="323" r:id="rId22"/>
    <p:sldId id="332" r:id="rId23"/>
    <p:sldId id="354" r:id="rId24"/>
    <p:sldId id="348" r:id="rId25"/>
    <p:sldId id="358" r:id="rId26"/>
    <p:sldId id="346" r:id="rId27"/>
    <p:sldId id="352" r:id="rId28"/>
    <p:sldId id="357" r:id="rId29"/>
    <p:sldId id="326" r:id="rId30"/>
    <p:sldId id="304" r:id="rId31"/>
    <p:sldId id="356" r:id="rId32"/>
    <p:sldId id="355" r:id="rId33"/>
    <p:sldId id="318"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E"/>
    <a:srgbClr val="C7ECF5"/>
    <a:srgbClr val="DAFEC2"/>
    <a:srgbClr val="FE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444" autoAdjust="0"/>
  </p:normalViewPr>
  <p:slideViewPr>
    <p:cSldViewPr snapToGrid="0">
      <p:cViewPr varScale="1">
        <p:scale>
          <a:sx n="73" d="100"/>
          <a:sy n="73" d="100"/>
        </p:scale>
        <p:origin x="77" y="7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wkeswood" userId="63bada2e-462c-4af3-bfba-3429ca74680e" providerId="ADAL" clId="{172613CA-AB9F-4482-B620-7B1207B04657}"/>
    <pc:docChg chg="modSld">
      <pc:chgData name="Jane Hawkeswood" userId="63bada2e-462c-4af3-bfba-3429ca74680e" providerId="ADAL" clId="{172613CA-AB9F-4482-B620-7B1207B04657}" dt="2021-12-02T01:14:35.407" v="23" actId="962"/>
      <pc:docMkLst>
        <pc:docMk/>
      </pc:docMkLst>
      <pc:sldChg chg="modSp mod">
        <pc:chgData name="Jane Hawkeswood" userId="63bada2e-462c-4af3-bfba-3429ca74680e" providerId="ADAL" clId="{172613CA-AB9F-4482-B620-7B1207B04657}" dt="2021-12-02T01:12:41.989" v="15" actId="1076"/>
        <pc:sldMkLst>
          <pc:docMk/>
          <pc:sldMk cId="456422708" sldId="318"/>
        </pc:sldMkLst>
        <pc:picChg chg="mod">
          <ac:chgData name="Jane Hawkeswood" userId="63bada2e-462c-4af3-bfba-3429ca74680e" providerId="ADAL" clId="{172613CA-AB9F-4482-B620-7B1207B04657}" dt="2021-12-02T01:12:41.989" v="15" actId="1076"/>
          <ac:picMkLst>
            <pc:docMk/>
            <pc:sldMk cId="456422708" sldId="318"/>
            <ac:picMk id="7" creationId="{00000000-0000-0000-0000-000000000000}"/>
          </ac:picMkLst>
        </pc:picChg>
      </pc:sldChg>
      <pc:sldChg chg="modSp mod">
        <pc:chgData name="Jane Hawkeswood" userId="63bada2e-462c-4af3-bfba-3429ca74680e" providerId="ADAL" clId="{172613CA-AB9F-4482-B620-7B1207B04657}" dt="2021-12-02T01:12:26.389" v="12" actId="14100"/>
        <pc:sldMkLst>
          <pc:docMk/>
          <pc:sldMk cId="3062097394" sldId="319"/>
        </pc:sldMkLst>
        <pc:picChg chg="mod">
          <ac:chgData name="Jane Hawkeswood" userId="63bada2e-462c-4af3-bfba-3429ca74680e" providerId="ADAL" clId="{172613CA-AB9F-4482-B620-7B1207B04657}" dt="2021-12-02T01:12:26.389" v="12" actId="14100"/>
          <ac:picMkLst>
            <pc:docMk/>
            <pc:sldMk cId="3062097394" sldId="319"/>
            <ac:picMk id="4" creationId="{00000000-0000-0000-0000-000000000000}"/>
          </ac:picMkLst>
        </pc:picChg>
      </pc:sldChg>
      <pc:sldChg chg="modSp mod">
        <pc:chgData name="Jane Hawkeswood" userId="63bada2e-462c-4af3-bfba-3429ca74680e" providerId="ADAL" clId="{172613CA-AB9F-4482-B620-7B1207B04657}" dt="2021-12-02T01:14:35.407" v="23" actId="962"/>
        <pc:sldMkLst>
          <pc:docMk/>
          <pc:sldMk cId="1684775082" sldId="358"/>
        </pc:sldMkLst>
        <pc:spChg chg="mod">
          <ac:chgData name="Jane Hawkeswood" userId="63bada2e-462c-4af3-bfba-3429ca74680e" providerId="ADAL" clId="{172613CA-AB9F-4482-B620-7B1207B04657}" dt="2021-12-02T01:11:43.919" v="6" actId="20577"/>
          <ac:spMkLst>
            <pc:docMk/>
            <pc:sldMk cId="1684775082" sldId="358"/>
            <ac:spMk id="2" creationId="{00000000-0000-0000-0000-000000000000}"/>
          </ac:spMkLst>
        </pc:spChg>
        <pc:picChg chg="mod">
          <ac:chgData name="Jane Hawkeswood" userId="63bada2e-462c-4af3-bfba-3429ca74680e" providerId="ADAL" clId="{172613CA-AB9F-4482-B620-7B1207B04657}" dt="2021-12-02T01:14:35.407" v="23" actId="962"/>
          <ac:picMkLst>
            <pc:docMk/>
            <pc:sldMk cId="1684775082" sldId="358"/>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AA645-6F9D-48B1-96D7-808BC446BC76}" type="datetimeFigureOut">
              <a:rPr lang="fr-CA" smtClean="0"/>
              <a:t>2021-12-02</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5D366-8C8A-4C80-B9ED-F298FBF0DFBA}" type="slidenum">
              <a:rPr lang="fr-CA" smtClean="0"/>
              <a:t>‹#›</a:t>
            </a:fld>
            <a:endParaRPr lang="fr-CA"/>
          </a:p>
        </p:txBody>
      </p:sp>
    </p:spTree>
    <p:extLst>
      <p:ext uri="{BB962C8B-B14F-4D97-AF65-F5344CB8AC3E}">
        <p14:creationId xmlns:p14="http://schemas.microsoft.com/office/powerpoint/2010/main" val="254066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68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29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76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5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85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29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42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6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55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62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6ECFF"/>
                </a:solidFill>
              </a:rPr>
              <a:pPr/>
              <a:t>12/2/2021</a:t>
            </a:fld>
            <a:endParaRPr lang="en-US">
              <a:solidFill>
                <a:srgbClr val="D6ECFF"/>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6ECFF"/>
              </a:solidFill>
            </a:endParaRPr>
          </a:p>
        </p:txBody>
      </p:sp>
    </p:spTree>
    <p:extLst>
      <p:ext uri="{BB962C8B-B14F-4D97-AF65-F5344CB8AC3E}">
        <p14:creationId xmlns:p14="http://schemas.microsoft.com/office/powerpoint/2010/main" val="274829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6ECFF"/>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6ECFF"/>
                </a:solidFill>
              </a:rPr>
              <a:pPr/>
              <a:t>12/2/2021</a:t>
            </a:fld>
            <a:endParaRPr lang="en-US">
              <a:solidFill>
                <a:srgbClr val="D6ECFF"/>
              </a:solidFill>
            </a:endParaRPr>
          </a:p>
        </p:txBody>
      </p:sp>
    </p:spTree>
    <p:extLst>
      <p:ext uri="{BB962C8B-B14F-4D97-AF65-F5344CB8AC3E}">
        <p14:creationId xmlns:p14="http://schemas.microsoft.com/office/powerpoint/2010/main" val="286893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9s3NZaLhcc4&amp;t=20s" TargetMode="External"/><Relationship Id="rId2" Type="http://schemas.openxmlformats.org/officeDocument/2006/relationships/hyperlink" Target="https://www.youtube.com/watch?v=k0HZaPkF6q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udloncampus.cast.org/page/udl_examples" TargetMode="External"/><Relationship Id="rId2" Type="http://schemas.openxmlformats.org/officeDocument/2006/relationships/hyperlink" Target="http://udloncampus.cast.org/page/udl_institut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ciencepublishinggroup.com/journal/paperinfo?journalid=196&amp;doi=10.11648/j.edu.20200906.1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implementudl.com/"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2"/>
            <a:ext cx="10058400" cy="2963212"/>
          </a:xfrm>
        </p:spPr>
        <p:txBody>
          <a:bodyPr/>
          <a:lstStyle/>
          <a:p>
            <a:r>
              <a:rPr lang="en-CA" sz="4800" dirty="0">
                <a:solidFill>
                  <a:schemeClr val="accent4">
                    <a:lumMod val="75000"/>
                  </a:schemeClr>
                </a:solidFill>
              </a:rPr>
              <a:t>From curiosity to systemic implementation: Making UDL buy-in a strategic institutional reality</a:t>
            </a:r>
            <a:endParaRPr lang="fr-CA" sz="4800" dirty="0">
              <a:solidFill>
                <a:schemeClr val="accent4">
                  <a:lumMod val="75000"/>
                </a:schemeClr>
              </a:solidFill>
            </a:endParaRPr>
          </a:p>
        </p:txBody>
      </p:sp>
      <p:sp>
        <p:nvSpPr>
          <p:cNvPr id="3" name="Subtitle 2"/>
          <p:cNvSpPr>
            <a:spLocks noGrp="1"/>
          </p:cNvSpPr>
          <p:nvPr>
            <p:ph type="subTitle" idx="1"/>
          </p:nvPr>
        </p:nvSpPr>
        <p:spPr>
          <a:xfrm>
            <a:off x="914400" y="5177307"/>
            <a:ext cx="8615680" cy="1352281"/>
          </a:xfrm>
        </p:spPr>
        <p:txBody>
          <a:bodyPr>
            <a:normAutofit fontScale="92500" lnSpcReduction="20000"/>
          </a:bodyPr>
          <a:lstStyle/>
          <a:p>
            <a:pPr lvl="0">
              <a:buClr>
                <a:srgbClr val="98C723"/>
              </a:buClr>
            </a:pPr>
            <a:r>
              <a:rPr lang="en-CA" sz="2400" b="1" kern="50" spc="10" dirty="0">
                <a:solidFill>
                  <a:schemeClr val="bg1">
                    <a:lumMod val="50000"/>
                  </a:schemeClr>
                </a:solidFill>
                <a:latin typeface="Arial Narrow"/>
                <a:ea typeface="Times New Roman"/>
                <a:cs typeface="Arial"/>
              </a:rPr>
              <a:t>UDL in Tertiary Education: Meeting the needs of diverse learners</a:t>
            </a:r>
          </a:p>
          <a:p>
            <a:pPr lvl="0">
              <a:buClr>
                <a:srgbClr val="98C723"/>
              </a:buClr>
            </a:pPr>
            <a:r>
              <a:rPr lang="en-CA" sz="2400" b="1" kern="50" spc="10" dirty="0">
                <a:solidFill>
                  <a:schemeClr val="bg1">
                    <a:lumMod val="50000"/>
                  </a:schemeClr>
                </a:solidFill>
                <a:latin typeface="Arial Narrow"/>
                <a:ea typeface="Times New Roman"/>
                <a:cs typeface="Arial"/>
              </a:rPr>
              <a:t>E-learning Launch/ International Day of People with Disability</a:t>
            </a:r>
            <a:endParaRPr lang="fr-CA" sz="2400" b="1" kern="50" spc="10" dirty="0">
              <a:solidFill>
                <a:schemeClr val="bg1">
                  <a:lumMod val="50000"/>
                </a:schemeClr>
              </a:solidFill>
              <a:latin typeface="Arial Narrow"/>
              <a:ea typeface="Times New Roman"/>
              <a:cs typeface="Arial"/>
            </a:endParaRPr>
          </a:p>
          <a:p>
            <a:pPr lvl="0">
              <a:buClr>
                <a:srgbClr val="98C723"/>
              </a:buClr>
            </a:pPr>
            <a:r>
              <a:rPr lang="fr-CA" sz="2400" b="1" kern="50" spc="10" dirty="0" err="1">
                <a:solidFill>
                  <a:schemeClr val="bg1">
                    <a:lumMod val="50000"/>
                  </a:schemeClr>
                </a:solidFill>
                <a:latin typeface="Arial Narrow"/>
                <a:ea typeface="Times New Roman"/>
                <a:cs typeface="Arial"/>
              </a:rPr>
              <a:t>Frederic</a:t>
            </a:r>
            <a:r>
              <a:rPr lang="fr-CA" sz="2400" b="1" kern="50" spc="10" dirty="0">
                <a:solidFill>
                  <a:schemeClr val="bg1">
                    <a:lumMod val="50000"/>
                  </a:schemeClr>
                </a:solidFill>
                <a:latin typeface="Arial Narrow"/>
                <a:ea typeface="Times New Roman"/>
                <a:cs typeface="Arial"/>
              </a:rPr>
              <a:t> Fovet,  </a:t>
            </a:r>
            <a:r>
              <a:rPr lang="fr-CA" sz="2400" b="1" kern="50" spc="10" dirty="0" err="1">
                <a:solidFill>
                  <a:schemeClr val="bg1">
                    <a:lumMod val="50000"/>
                  </a:schemeClr>
                </a:solidFill>
                <a:latin typeface="Arial Narrow"/>
                <a:ea typeface="Times New Roman"/>
                <a:cs typeface="Arial"/>
              </a:rPr>
              <a:t>School</a:t>
            </a:r>
            <a:r>
              <a:rPr lang="fr-CA" sz="2400" b="1" kern="50" spc="10" dirty="0">
                <a:solidFill>
                  <a:schemeClr val="bg1">
                    <a:lumMod val="50000"/>
                  </a:schemeClr>
                </a:solidFill>
                <a:latin typeface="Arial Narrow"/>
                <a:ea typeface="Times New Roman"/>
                <a:cs typeface="Arial"/>
              </a:rPr>
              <a:t> of </a:t>
            </a:r>
            <a:r>
              <a:rPr lang="fr-CA" sz="2400" b="1" kern="50" spc="10" dirty="0" err="1">
                <a:solidFill>
                  <a:schemeClr val="bg1">
                    <a:lumMod val="50000"/>
                  </a:schemeClr>
                </a:solidFill>
                <a:latin typeface="Arial Narrow"/>
                <a:ea typeface="Times New Roman"/>
                <a:cs typeface="Arial"/>
              </a:rPr>
              <a:t>Education</a:t>
            </a:r>
            <a:r>
              <a:rPr lang="fr-CA" sz="2400" b="1" kern="50" spc="10" dirty="0">
                <a:solidFill>
                  <a:schemeClr val="bg1">
                    <a:lumMod val="50000"/>
                  </a:schemeClr>
                </a:solidFill>
                <a:latin typeface="Arial Narrow"/>
                <a:ea typeface="Times New Roman"/>
                <a:cs typeface="Arial"/>
              </a:rPr>
              <a:t> and </a:t>
            </a:r>
            <a:r>
              <a:rPr lang="fr-CA" sz="2400" b="1" kern="50" spc="10" dirty="0" err="1">
                <a:solidFill>
                  <a:schemeClr val="bg1">
                    <a:lumMod val="50000"/>
                  </a:schemeClr>
                </a:solidFill>
                <a:latin typeface="Arial Narrow"/>
                <a:ea typeface="Times New Roman"/>
                <a:cs typeface="Arial"/>
              </a:rPr>
              <a:t>Technology</a:t>
            </a:r>
            <a:r>
              <a:rPr lang="fr-CA" sz="2400" b="1" kern="50" spc="10" dirty="0">
                <a:solidFill>
                  <a:schemeClr val="bg1">
                    <a:lumMod val="50000"/>
                  </a:schemeClr>
                </a:solidFill>
                <a:latin typeface="Arial Narrow"/>
                <a:ea typeface="Times New Roman"/>
                <a:cs typeface="Arial"/>
              </a:rPr>
              <a:t>, Royal </a:t>
            </a:r>
            <a:r>
              <a:rPr lang="fr-CA" sz="2400" b="1" kern="50" spc="10" dirty="0" err="1">
                <a:solidFill>
                  <a:schemeClr val="bg1">
                    <a:lumMod val="50000"/>
                  </a:schemeClr>
                </a:solidFill>
                <a:latin typeface="Arial Narrow"/>
                <a:ea typeface="Times New Roman"/>
                <a:cs typeface="Arial"/>
              </a:rPr>
              <a:t>Roads</a:t>
            </a:r>
            <a:r>
              <a:rPr lang="fr-CA" sz="2400" b="1" kern="50" spc="10" dirty="0">
                <a:solidFill>
                  <a:schemeClr val="bg1">
                    <a:lumMod val="50000"/>
                  </a:schemeClr>
                </a:solidFill>
                <a:latin typeface="Arial Narrow"/>
                <a:ea typeface="Times New Roman"/>
                <a:cs typeface="Arial"/>
              </a:rPr>
              <a:t> </a:t>
            </a:r>
            <a:r>
              <a:rPr lang="fr-CA" sz="2400" b="1" kern="50" spc="10" dirty="0" err="1">
                <a:solidFill>
                  <a:schemeClr val="bg1">
                    <a:lumMod val="50000"/>
                  </a:schemeClr>
                </a:solidFill>
                <a:latin typeface="Arial Narrow"/>
                <a:ea typeface="Times New Roman"/>
                <a:cs typeface="Arial"/>
              </a:rPr>
              <a:t>University</a:t>
            </a:r>
            <a:r>
              <a:rPr lang="fr-CA" sz="2400" b="1" kern="50" spc="10" dirty="0">
                <a:solidFill>
                  <a:schemeClr val="bg1">
                    <a:lumMod val="50000"/>
                  </a:schemeClr>
                </a:solidFill>
                <a:latin typeface="Arial Narrow"/>
                <a:ea typeface="Times New Roman"/>
                <a:cs typeface="Arial"/>
              </a:rPr>
              <a:t> </a:t>
            </a:r>
          </a:p>
          <a:p>
            <a:pPr lvl="0">
              <a:buClr>
                <a:srgbClr val="98C723"/>
              </a:buClr>
            </a:pPr>
            <a:endParaRPr lang="fr-CA" sz="3200" kern="50" dirty="0">
              <a:solidFill>
                <a:schemeClr val="bg1">
                  <a:lumMod val="50000"/>
                </a:schemeClr>
              </a:solidFill>
              <a:latin typeface="Times New Roman"/>
              <a:ea typeface="Times New Roman"/>
            </a:endParaRPr>
          </a:p>
          <a:p>
            <a:endParaRPr lang="fr-CA"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04209" y="729834"/>
            <a:ext cx="3599646" cy="155975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729834"/>
            <a:ext cx="3050623" cy="1303362"/>
          </a:xfrm>
          <a:prstGeom prst="rect">
            <a:avLst/>
          </a:prstGeom>
        </p:spPr>
      </p:pic>
    </p:spTree>
    <p:extLst>
      <p:ext uri="{BB962C8B-B14F-4D97-AF65-F5344CB8AC3E}">
        <p14:creationId xmlns:p14="http://schemas.microsoft.com/office/powerpoint/2010/main" val="4513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Interactive Resources around the Social Model</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sz="2400" dirty="0">
                <a:solidFill>
                  <a:schemeClr val="tx1">
                    <a:lumMod val="50000"/>
                    <a:lumOff val="50000"/>
                  </a:schemeClr>
                </a:solidFill>
              </a:rPr>
              <a:t>If faculty are not familiar with the social model of disability, a good resource to trigger a discussion around it is a video by Judith Butler entitled “Examined Life” (first 8 minutes)</a:t>
            </a:r>
          </a:p>
          <a:p>
            <a:r>
              <a:rPr lang="en-CA" sz="2400" dirty="0">
                <a:solidFill>
                  <a:schemeClr val="tx1">
                    <a:lumMod val="50000"/>
                    <a:lumOff val="50000"/>
                  </a:schemeClr>
                </a:solidFill>
              </a:rPr>
              <a:t>Butler, J., &amp; Taylor, S. (2010) Examined Life.  </a:t>
            </a:r>
            <a:r>
              <a:rPr lang="en-CA" sz="2400" i="1" dirty="0">
                <a:solidFill>
                  <a:schemeClr val="tx1">
                    <a:lumMod val="50000"/>
                    <a:lumOff val="50000"/>
                  </a:schemeClr>
                </a:solidFill>
              </a:rPr>
              <a:t>YouTube </a:t>
            </a:r>
            <a:r>
              <a:rPr lang="en-CA" sz="2400" dirty="0">
                <a:solidFill>
                  <a:schemeClr val="tx1">
                    <a:lumMod val="50000"/>
                    <a:lumOff val="50000"/>
                  </a:schemeClr>
                </a:solidFill>
              </a:rPr>
              <a:t>[Video] </a:t>
            </a:r>
            <a:r>
              <a:rPr lang="en-CA" sz="2400" dirty="0">
                <a:solidFill>
                  <a:schemeClr val="tx1">
                    <a:lumMod val="50000"/>
                    <a:lumOff val="50000"/>
                  </a:schemeClr>
                </a:solidFill>
                <a:hlinkClick r:id="rId2"/>
              </a:rPr>
              <a:t>https://www.youtube.com/watch?v=k0HZaPkF6qE</a:t>
            </a:r>
            <a:r>
              <a:rPr lang="en-CA" sz="2400" dirty="0">
                <a:solidFill>
                  <a:schemeClr val="tx1">
                    <a:lumMod val="50000"/>
                    <a:lumOff val="50000"/>
                  </a:schemeClr>
                </a:solidFill>
              </a:rPr>
              <a:t> </a:t>
            </a:r>
          </a:p>
          <a:p>
            <a:r>
              <a:rPr lang="en-CA" sz="2400" dirty="0">
                <a:solidFill>
                  <a:schemeClr val="tx1">
                    <a:lumMod val="50000"/>
                    <a:lumOff val="50000"/>
                  </a:schemeClr>
                </a:solidFill>
              </a:rPr>
              <a:t>Another useful, tongue in cheek segment that is useful when introducing the concept of the social mode comes from the UK.</a:t>
            </a:r>
          </a:p>
          <a:p>
            <a:r>
              <a:rPr lang="en-CA" sz="2400" dirty="0">
                <a:solidFill>
                  <a:schemeClr val="tx1">
                    <a:lumMod val="50000"/>
                    <a:lumOff val="50000"/>
                  </a:schemeClr>
                </a:solidFill>
              </a:rPr>
              <a:t>Adams-</a:t>
            </a:r>
            <a:r>
              <a:rPr lang="en-CA" sz="2400" dirty="0" err="1">
                <a:solidFill>
                  <a:schemeClr val="tx1">
                    <a:lumMod val="50000"/>
                    <a:lumOff val="50000"/>
                  </a:schemeClr>
                </a:solidFill>
              </a:rPr>
              <a:t>Spink</a:t>
            </a:r>
            <a:r>
              <a:rPr lang="en-CA" sz="2400" dirty="0">
                <a:solidFill>
                  <a:schemeClr val="tx1">
                    <a:lumMod val="50000"/>
                    <a:lumOff val="50000"/>
                  </a:schemeClr>
                </a:solidFill>
              </a:rPr>
              <a:t>, G. (2011) Social Model Animation.  </a:t>
            </a:r>
            <a:r>
              <a:rPr lang="en-CA" sz="2400" i="1" dirty="0">
                <a:solidFill>
                  <a:schemeClr val="tx1">
                    <a:lumMod val="50000"/>
                    <a:lumOff val="50000"/>
                  </a:schemeClr>
                </a:solidFill>
              </a:rPr>
              <a:t>YouTube </a:t>
            </a:r>
            <a:r>
              <a:rPr lang="en-CA" sz="2400" dirty="0">
                <a:solidFill>
                  <a:schemeClr val="tx1">
                    <a:lumMod val="50000"/>
                    <a:lumOff val="50000"/>
                  </a:schemeClr>
                </a:solidFill>
              </a:rPr>
              <a:t>[Video] </a:t>
            </a:r>
            <a:r>
              <a:rPr lang="en-CA" sz="2400" dirty="0">
                <a:solidFill>
                  <a:schemeClr val="tx1">
                    <a:lumMod val="50000"/>
                    <a:lumOff val="50000"/>
                  </a:schemeClr>
                </a:solidFill>
                <a:hlinkClick r:id="rId3"/>
              </a:rPr>
              <a:t>https://www.youtube.com/watch?v=9s3NZaLhcc4&amp;t=20s</a:t>
            </a:r>
            <a:r>
              <a:rPr lang="en-CA" sz="2400" dirty="0">
                <a:solidFill>
                  <a:schemeClr val="tx1">
                    <a:lumMod val="50000"/>
                    <a:lumOff val="50000"/>
                  </a:schemeClr>
                </a:solidFill>
              </a:rPr>
              <a:t> </a:t>
            </a:r>
          </a:p>
        </p:txBody>
      </p:sp>
    </p:spTree>
    <p:extLst>
      <p:ext uri="{BB962C8B-B14F-4D97-AF65-F5344CB8AC3E}">
        <p14:creationId xmlns:p14="http://schemas.microsoft.com/office/powerpoint/2010/main" val="337504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The social model of disability</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400" dirty="0">
                <a:solidFill>
                  <a:schemeClr val="tx1">
                    <a:lumMod val="50000"/>
                    <a:lumOff val="50000"/>
                  </a:schemeClr>
                </a:solidFill>
              </a:rPr>
              <a:t>Why is the notion of social model so important?</a:t>
            </a:r>
          </a:p>
          <a:p>
            <a:r>
              <a:rPr lang="en-CA" sz="2400" dirty="0">
                <a:solidFill>
                  <a:schemeClr val="tx1">
                    <a:lumMod val="50000"/>
                    <a:lumOff val="50000"/>
                  </a:schemeClr>
                </a:solidFill>
              </a:rPr>
              <a:t>It positions disability as an interaction between personal embodiments and the design of spaces and experiences</a:t>
            </a:r>
          </a:p>
          <a:p>
            <a:r>
              <a:rPr lang="en-CA" sz="2400" dirty="0">
                <a:solidFill>
                  <a:schemeClr val="tx1">
                    <a:lumMod val="50000"/>
                    <a:lumOff val="50000"/>
                  </a:schemeClr>
                </a:solidFill>
              </a:rPr>
              <a:t>Once an instructor is introduced to the social model, they are likely to shift away from the social model and to embrace their role as designer who can able/ disable learners</a:t>
            </a:r>
          </a:p>
          <a:p>
            <a:r>
              <a:rPr lang="en-CA" sz="2400" dirty="0">
                <a:solidFill>
                  <a:schemeClr val="tx1">
                    <a:lumMod val="50000"/>
                    <a:lumOff val="50000"/>
                  </a:schemeClr>
                </a:solidFill>
              </a:rPr>
              <a:t>When using the social model, one </a:t>
            </a:r>
            <a:r>
              <a:rPr lang="en-CA" sz="2400" b="1" dirty="0">
                <a:solidFill>
                  <a:schemeClr val="tx1">
                    <a:lumMod val="50000"/>
                    <a:lumOff val="50000"/>
                  </a:schemeClr>
                </a:solidFill>
              </a:rPr>
              <a:t>shifts from focusing on the exceptionality of diverse learners to examining the barriers in the learning experience</a:t>
            </a:r>
          </a:p>
          <a:p>
            <a:r>
              <a:rPr lang="en-CA" sz="2400" dirty="0">
                <a:solidFill>
                  <a:schemeClr val="tx1">
                    <a:lumMod val="50000"/>
                    <a:lumOff val="50000"/>
                  </a:schemeClr>
                </a:solidFill>
              </a:rPr>
              <a:t>This </a:t>
            </a:r>
            <a:r>
              <a:rPr lang="en-CA" sz="2400" b="1" dirty="0">
                <a:solidFill>
                  <a:schemeClr val="tx1">
                    <a:lumMod val="50000"/>
                    <a:lumOff val="50000"/>
                  </a:schemeClr>
                </a:solidFill>
              </a:rPr>
              <a:t>barriers analysis is pertinent for all diverse learners</a:t>
            </a:r>
          </a:p>
          <a:p>
            <a:r>
              <a:rPr lang="en-CA" sz="2400" dirty="0">
                <a:solidFill>
                  <a:schemeClr val="tx1">
                    <a:lumMod val="50000"/>
                    <a:lumOff val="50000"/>
                  </a:schemeClr>
                </a:solidFill>
              </a:rPr>
              <a:t>The onus is no longer on the diverse learner to adapt and change</a:t>
            </a:r>
          </a:p>
          <a:p>
            <a:r>
              <a:rPr lang="en-CA" sz="2400" dirty="0">
                <a:solidFill>
                  <a:schemeClr val="tx1">
                    <a:lumMod val="50000"/>
                    <a:lumOff val="50000"/>
                  </a:schemeClr>
                </a:solidFill>
              </a:rPr>
              <a:t>Barriers can be identified and removed through an inclusive design process</a:t>
            </a:r>
            <a:endParaRPr lang="fr-CA" sz="2400" dirty="0">
              <a:solidFill>
                <a:schemeClr val="tx1">
                  <a:lumMod val="50000"/>
                  <a:lumOff val="50000"/>
                </a:schemeClr>
              </a:solidFill>
            </a:endParaRPr>
          </a:p>
        </p:txBody>
      </p:sp>
    </p:spTree>
    <p:extLst>
      <p:ext uri="{BB962C8B-B14F-4D97-AF65-F5344CB8AC3E}">
        <p14:creationId xmlns:p14="http://schemas.microsoft.com/office/powerpoint/2010/main" val="338380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Recap on the ‘need’ as it is felt by Accessibility folks</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r>
              <a:rPr lang="en-CA" dirty="0">
                <a:solidFill>
                  <a:schemeClr val="tx1">
                    <a:lumMod val="50000"/>
                    <a:lumOff val="50000"/>
                  </a:schemeClr>
                </a:solidFill>
              </a:rPr>
              <a:t>This 5 ‘pillars’ were the result of qualitative data collection during my work at McGill on UDL implementation.</a:t>
            </a:r>
          </a:p>
          <a:p>
            <a:r>
              <a:rPr lang="en-CA" dirty="0">
                <a:solidFill>
                  <a:schemeClr val="tx1">
                    <a:lumMod val="50000"/>
                    <a:lumOff val="50000"/>
                  </a:schemeClr>
                </a:solidFill>
              </a:rPr>
              <a:t>Originally argued for change simply with the Social Model arguments.</a:t>
            </a:r>
          </a:p>
          <a:p>
            <a:r>
              <a:rPr lang="en-CA" dirty="0">
                <a:solidFill>
                  <a:schemeClr val="tx1">
                    <a:lumMod val="50000"/>
                    <a:lumOff val="50000"/>
                  </a:schemeClr>
                </a:solidFill>
              </a:rPr>
              <a:t>The other 4 arguments were added progressively through triangulation with workshop and session participants.</a:t>
            </a:r>
          </a:p>
          <a:p>
            <a:r>
              <a:rPr lang="en-CA" dirty="0">
                <a:solidFill>
                  <a:schemeClr val="tx1">
                    <a:lumMod val="50000"/>
                    <a:lumOff val="50000"/>
                  </a:schemeClr>
                </a:solidFill>
              </a:rPr>
              <a:t>It reflects the reality of a fast changing landscape in inclusion and access to learning in Higher Ed</a:t>
            </a:r>
          </a:p>
          <a:p>
            <a:r>
              <a:rPr lang="en-CA" dirty="0">
                <a:solidFill>
                  <a:schemeClr val="tx1">
                    <a:lumMod val="50000"/>
                    <a:lumOff val="50000"/>
                  </a:schemeClr>
                </a:solidFill>
              </a:rPr>
              <a:t>This pressure is tangible, mounting and is having significant impact: insurmountable wave of demand for services in Accessibility centres and quick rising rise in Human Rights claims and litigation.</a:t>
            </a:r>
          </a:p>
          <a:p>
            <a:r>
              <a:rPr lang="en-CA" dirty="0">
                <a:solidFill>
                  <a:schemeClr val="tx1">
                    <a:lumMod val="50000"/>
                    <a:lumOff val="50000"/>
                  </a:schemeClr>
                </a:solidFill>
              </a:rPr>
              <a:t>The current model of ‘inclusion through accommodations’ no longer works.  The system is overloaded and cracking at the seams.</a:t>
            </a:r>
          </a:p>
          <a:p>
            <a:r>
              <a:rPr lang="en-CA" dirty="0">
                <a:solidFill>
                  <a:schemeClr val="tx1">
                    <a:lumMod val="50000"/>
                    <a:lumOff val="50000"/>
                  </a:schemeClr>
                </a:solidFill>
              </a:rPr>
              <a:t>It is no longer sustainable, regardless of perspective.</a:t>
            </a:r>
            <a:endParaRPr lang="fr-CA" dirty="0">
              <a:solidFill>
                <a:schemeClr val="tx1">
                  <a:lumMod val="50000"/>
                  <a:lumOff val="50000"/>
                </a:schemeClr>
              </a:solidFill>
            </a:endParaRPr>
          </a:p>
        </p:txBody>
      </p:sp>
    </p:spTree>
    <p:extLst>
      <p:ext uri="{BB962C8B-B14F-4D97-AF65-F5344CB8AC3E}">
        <p14:creationId xmlns:p14="http://schemas.microsoft.com/office/powerpoint/2010/main" val="50914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The ‘need’ for change has wider dimensions</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tx1">
                    <a:lumMod val="50000"/>
                    <a:lumOff val="50000"/>
                  </a:schemeClr>
                </a:solidFill>
              </a:rPr>
              <a:t>There is also an urgent need for change in the way we address inclusion more generally in the post-secondary sector</a:t>
            </a:r>
          </a:p>
          <a:p>
            <a:r>
              <a:rPr lang="en-CA" b="1" dirty="0">
                <a:solidFill>
                  <a:schemeClr val="tx1">
                    <a:lumMod val="50000"/>
                    <a:lumOff val="50000"/>
                  </a:schemeClr>
                </a:solidFill>
              </a:rPr>
              <a:t>Issues at institutional level</a:t>
            </a:r>
          </a:p>
          <a:p>
            <a:r>
              <a:rPr lang="en-CA" dirty="0">
                <a:solidFill>
                  <a:schemeClr val="tx1">
                    <a:lumMod val="50000"/>
                    <a:lumOff val="50000"/>
                  </a:schemeClr>
                </a:solidFill>
              </a:rPr>
              <a:t>Structures in place relate to a world that is no longer a reality</a:t>
            </a:r>
          </a:p>
          <a:p>
            <a:r>
              <a:rPr lang="en-CA" dirty="0">
                <a:solidFill>
                  <a:schemeClr val="tx1">
                    <a:lumMod val="50000"/>
                    <a:lumOff val="50000"/>
                  </a:schemeClr>
                </a:solidFill>
              </a:rPr>
              <a:t>EDI efforts address many campus dimensions but rarely pedagogy itself</a:t>
            </a:r>
          </a:p>
          <a:p>
            <a:r>
              <a:rPr lang="en-CA" dirty="0">
                <a:solidFill>
                  <a:schemeClr val="tx1">
                    <a:lumMod val="50000"/>
                    <a:lumOff val="50000"/>
                  </a:schemeClr>
                </a:solidFill>
              </a:rPr>
              <a:t>Our vision of diverse learners is misleading because the support services that address their needs are fragmented</a:t>
            </a:r>
          </a:p>
          <a:p>
            <a:r>
              <a:rPr lang="en-CA" dirty="0">
                <a:solidFill>
                  <a:schemeClr val="tx1">
                    <a:lumMod val="50000"/>
                    <a:lumOff val="50000"/>
                  </a:schemeClr>
                </a:solidFill>
              </a:rPr>
              <a:t>Hierarchical issues mean these services are reluctant to interfere in pedagogy</a:t>
            </a:r>
          </a:p>
          <a:p>
            <a:r>
              <a:rPr lang="en-CA" dirty="0">
                <a:solidFill>
                  <a:schemeClr val="tx1">
                    <a:lumMod val="50000"/>
                    <a:lumOff val="50000"/>
                  </a:schemeClr>
                </a:solidFill>
              </a:rPr>
              <a:t>At present all support services are grounded in a deficit model view of the non-traditional learner</a:t>
            </a:r>
          </a:p>
          <a:p>
            <a:r>
              <a:rPr lang="en-CA" dirty="0">
                <a:solidFill>
                  <a:schemeClr val="tx1">
                    <a:lumMod val="50000"/>
                    <a:lumOff val="50000"/>
                  </a:schemeClr>
                </a:solidFill>
              </a:rPr>
              <a:t>The deficit model sees the learner as lacking/ interventions happen outside the classroom/ there is no accompanying critical look at pedagogy</a:t>
            </a:r>
            <a:endParaRPr lang="fr-CA" dirty="0">
              <a:solidFill>
                <a:schemeClr val="tx1">
                  <a:lumMod val="50000"/>
                  <a:lumOff val="50000"/>
                </a:schemeClr>
              </a:solidFill>
            </a:endParaRPr>
          </a:p>
        </p:txBody>
      </p:sp>
    </p:spTree>
    <p:extLst>
      <p:ext uri="{BB962C8B-B14F-4D97-AF65-F5344CB8AC3E}">
        <p14:creationId xmlns:p14="http://schemas.microsoft.com/office/powerpoint/2010/main" val="128619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solidFill>
                  <a:srgbClr val="00ADDC">
                    <a:lumMod val="75000"/>
                  </a:srgbClr>
                </a:solidFill>
              </a:rPr>
              <a:t>The wider ‘need’ for change in the way we conceptualize Inclusion in the Tertiary sector(contd.)</a:t>
            </a:r>
            <a:endParaRPr lang="fr-CA" sz="3600" dirty="0"/>
          </a:p>
        </p:txBody>
      </p:sp>
      <p:sp>
        <p:nvSpPr>
          <p:cNvPr id="3" name="Content Placeholder 2"/>
          <p:cNvSpPr>
            <a:spLocks noGrp="1"/>
          </p:cNvSpPr>
          <p:nvPr>
            <p:ph idx="1"/>
          </p:nvPr>
        </p:nvSpPr>
        <p:spPr/>
        <p:txBody>
          <a:bodyPr/>
          <a:lstStyle/>
          <a:p>
            <a:r>
              <a:rPr lang="en-CA" dirty="0">
                <a:solidFill>
                  <a:schemeClr val="tx1">
                    <a:lumMod val="50000"/>
                    <a:lumOff val="50000"/>
                  </a:schemeClr>
                </a:solidFill>
              </a:rPr>
              <a:t>Deficit model interventions occur outside the classroom and create issues of stigmatization and loss of social capital (parallel to the streaming that still occurs in the K-12 sector)</a:t>
            </a:r>
          </a:p>
          <a:p>
            <a:r>
              <a:rPr lang="en-CA" dirty="0">
                <a:solidFill>
                  <a:schemeClr val="tx1">
                    <a:lumMod val="50000"/>
                    <a:lumOff val="50000"/>
                  </a:schemeClr>
                </a:solidFill>
              </a:rPr>
              <a:t>Lack of sustainability of these structures and policy: sustainability of support services, financial sustainability of institutions, sustainability of teaching practices </a:t>
            </a:r>
          </a:p>
          <a:p>
            <a:r>
              <a:rPr lang="en-CA" b="1" dirty="0">
                <a:solidFill>
                  <a:schemeClr val="tx1">
                    <a:lumMod val="50000"/>
                    <a:lumOff val="50000"/>
                  </a:schemeClr>
                </a:solidFill>
              </a:rPr>
              <a:t>Issues at instructor level</a:t>
            </a:r>
          </a:p>
          <a:p>
            <a:r>
              <a:rPr lang="en-CA" dirty="0">
                <a:solidFill>
                  <a:schemeClr val="tx1">
                    <a:lumMod val="50000"/>
                    <a:lumOff val="50000"/>
                  </a:schemeClr>
                </a:solidFill>
              </a:rPr>
              <a:t>Apart from medical model services (accommodations and retrofitting) which disempower instructors, the only other model at play is differentiation</a:t>
            </a:r>
          </a:p>
          <a:p>
            <a:r>
              <a:rPr lang="en-CA" dirty="0">
                <a:solidFill>
                  <a:schemeClr val="tx1">
                    <a:lumMod val="50000"/>
                    <a:lumOff val="50000"/>
                  </a:schemeClr>
                </a:solidFill>
              </a:rPr>
              <a:t>Differentiated instruction is problematic from an instructor perspective   </a:t>
            </a:r>
            <a:endParaRPr lang="fr-CA" dirty="0">
              <a:solidFill>
                <a:schemeClr val="tx1">
                  <a:lumMod val="50000"/>
                  <a:lumOff val="50000"/>
                </a:schemeClr>
              </a:solidFill>
            </a:endParaRPr>
          </a:p>
        </p:txBody>
      </p:sp>
    </p:spTree>
    <p:extLst>
      <p:ext uri="{BB962C8B-B14F-4D97-AF65-F5344CB8AC3E}">
        <p14:creationId xmlns:p14="http://schemas.microsoft.com/office/powerpoint/2010/main" val="279088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Part 2: Moving from curiosity to pragmatic implementation</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tx1">
                    <a:lumMod val="50000"/>
                    <a:lumOff val="50000"/>
                  </a:schemeClr>
                </a:solidFill>
              </a:rPr>
              <a:t>Moving from the initial curiosity to campus-wide implementation is a complex process</a:t>
            </a:r>
          </a:p>
          <a:p>
            <a:r>
              <a:rPr lang="en-CA" dirty="0">
                <a:solidFill>
                  <a:schemeClr val="tx1">
                    <a:lumMod val="50000"/>
                    <a:lumOff val="50000"/>
                  </a:schemeClr>
                </a:solidFill>
              </a:rPr>
              <a:t>The way we present UDL to instructors and stakeholders needs ton be realistic and pragmatic, as well as lucid. </a:t>
            </a:r>
          </a:p>
          <a:p>
            <a:r>
              <a:rPr lang="en-CA" dirty="0">
                <a:solidFill>
                  <a:schemeClr val="tx1">
                    <a:lumMod val="50000"/>
                    <a:lumOff val="50000"/>
                  </a:schemeClr>
                </a:solidFill>
              </a:rPr>
              <a:t>In this section of the presentation, we will examine some of the subtlety of the discourse that must be developed to get buy-in.</a:t>
            </a:r>
          </a:p>
          <a:p>
            <a:r>
              <a:rPr lang="en-CA" dirty="0">
                <a:solidFill>
                  <a:schemeClr val="tx1">
                    <a:lumMod val="50000"/>
                    <a:lumOff val="50000"/>
                  </a:schemeClr>
                </a:solidFill>
              </a:rPr>
              <a:t>This process is important to examine in organizational and strategic terms, and again there is very little literature on these issues.</a:t>
            </a:r>
          </a:p>
          <a:p>
            <a:r>
              <a:rPr lang="en-CA" dirty="0">
                <a:solidFill>
                  <a:schemeClr val="tx1">
                    <a:lumMod val="50000"/>
                    <a:lumOff val="50000"/>
                  </a:schemeClr>
                </a:solidFill>
              </a:rPr>
              <a:t>As you begin the process of developing UDL in tertiary training, it will be crucial to examine how training on UDL is generally perceived and received.   </a:t>
            </a:r>
            <a:endParaRPr lang="fr-CA" dirty="0">
              <a:solidFill>
                <a:schemeClr val="tx1">
                  <a:lumMod val="50000"/>
                  <a:lumOff val="50000"/>
                </a:schemeClr>
              </a:solidFill>
            </a:endParaRPr>
          </a:p>
        </p:txBody>
      </p:sp>
    </p:spTree>
    <p:extLst>
      <p:ext uri="{BB962C8B-B14F-4D97-AF65-F5344CB8AC3E}">
        <p14:creationId xmlns:p14="http://schemas.microsoft.com/office/powerpoint/2010/main" val="2938465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Showcasing it effectively to colleagues</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CA" sz="2400" dirty="0">
                <a:solidFill>
                  <a:schemeClr val="tx1">
                    <a:lumMod val="50000"/>
                    <a:lumOff val="50000"/>
                  </a:schemeClr>
                </a:solidFill>
              </a:rPr>
              <a:t>UDL is a spectrum.  Nothing is black and white.  All instructors are necessarily doing something UDL already.</a:t>
            </a:r>
          </a:p>
          <a:p>
            <a:r>
              <a:rPr lang="en-CA" sz="2400" dirty="0">
                <a:solidFill>
                  <a:schemeClr val="tx1">
                    <a:lumMod val="50000"/>
                    <a:lumOff val="50000"/>
                  </a:schemeClr>
                </a:solidFill>
              </a:rPr>
              <a:t>The aim is to encourage them to progress slowly on this spectrum, progressively through their career</a:t>
            </a:r>
          </a:p>
          <a:p>
            <a:r>
              <a:rPr lang="en-CA" sz="2400" dirty="0">
                <a:solidFill>
                  <a:schemeClr val="tx1">
                    <a:lumMod val="50000"/>
                    <a:lumOff val="50000"/>
                  </a:schemeClr>
                </a:solidFill>
              </a:rPr>
              <a:t>Help your colleagues situate themselves on this spectrum</a:t>
            </a:r>
          </a:p>
          <a:p>
            <a:r>
              <a:rPr lang="en-CA" sz="2400" dirty="0">
                <a:solidFill>
                  <a:schemeClr val="tx1">
                    <a:lumMod val="50000"/>
                    <a:lumOff val="50000"/>
                  </a:schemeClr>
                </a:solidFill>
              </a:rPr>
              <a:t>UDL has often been presented as something new and ‘out of the box’</a:t>
            </a:r>
          </a:p>
          <a:p>
            <a:r>
              <a:rPr lang="en-CA" sz="2400" dirty="0">
                <a:solidFill>
                  <a:schemeClr val="tx1">
                    <a:lumMod val="50000"/>
                    <a:lumOff val="50000"/>
                  </a:schemeClr>
                </a:solidFill>
              </a:rPr>
              <a:t>This branding can be counter-productive</a:t>
            </a:r>
          </a:p>
          <a:p>
            <a:r>
              <a:rPr lang="en-CA" sz="2400" dirty="0">
                <a:solidFill>
                  <a:schemeClr val="tx1">
                    <a:lumMod val="50000"/>
                    <a:lumOff val="50000"/>
                  </a:schemeClr>
                </a:solidFill>
              </a:rPr>
              <a:t>It is more productive to present UDL as the convenient packaging of many existing principles of learning and teaching/ several philosophical approaches to pedagogy</a:t>
            </a:r>
          </a:p>
          <a:p>
            <a:r>
              <a:rPr lang="en-CA" sz="2400" dirty="0">
                <a:solidFill>
                  <a:schemeClr val="tx1">
                    <a:lumMod val="50000"/>
                    <a:lumOff val="50000"/>
                  </a:schemeClr>
                </a:solidFill>
              </a:rPr>
              <a:t>UDL is a way to find a common discourse around the best practices we are probably all already exploring actively</a:t>
            </a:r>
          </a:p>
          <a:p>
            <a:r>
              <a:rPr lang="en-CA" sz="2400" dirty="0">
                <a:solidFill>
                  <a:schemeClr val="tx1">
                    <a:lumMod val="50000"/>
                    <a:lumOff val="50000"/>
                  </a:schemeClr>
                </a:solidFill>
              </a:rPr>
              <a:t>It is often difficult to implement UDL if an instructor/ department/ faculty has not clearly identified teaching objectives/ core competencies being taught and assessed </a:t>
            </a:r>
            <a:endParaRPr lang="fr-CA" sz="2400" dirty="0">
              <a:solidFill>
                <a:schemeClr val="tx1">
                  <a:lumMod val="50000"/>
                  <a:lumOff val="50000"/>
                </a:schemeClr>
              </a:solidFill>
            </a:endParaRPr>
          </a:p>
        </p:txBody>
      </p:sp>
    </p:spTree>
    <p:extLst>
      <p:ext uri="{BB962C8B-B14F-4D97-AF65-F5344CB8AC3E}">
        <p14:creationId xmlns:p14="http://schemas.microsoft.com/office/powerpoint/2010/main" val="254940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The ‘check list’ pitfall</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400" dirty="0">
                <a:solidFill>
                  <a:schemeClr val="tx1">
                    <a:lumMod val="50000"/>
                    <a:lumOff val="50000"/>
                  </a:schemeClr>
                </a:solidFill>
              </a:rPr>
              <a:t>UDL is not a checklist.</a:t>
            </a:r>
          </a:p>
          <a:p>
            <a:r>
              <a:rPr lang="en-CA" sz="2400" dirty="0">
                <a:solidFill>
                  <a:schemeClr val="tx1">
                    <a:lumMod val="50000"/>
                    <a:lumOff val="50000"/>
                  </a:schemeClr>
                </a:solidFill>
              </a:rPr>
              <a:t>It is a process rather than a deliverable.</a:t>
            </a:r>
          </a:p>
          <a:p>
            <a:r>
              <a:rPr lang="en-CA" sz="2400" dirty="0">
                <a:solidFill>
                  <a:schemeClr val="tx1">
                    <a:lumMod val="50000"/>
                    <a:lumOff val="50000"/>
                  </a:schemeClr>
                </a:solidFill>
              </a:rPr>
              <a:t>Two instructors may come up with different re-design solutions to a barrier identified in teaching.</a:t>
            </a:r>
          </a:p>
          <a:p>
            <a:r>
              <a:rPr lang="en-CA" sz="2400" dirty="0">
                <a:solidFill>
                  <a:schemeClr val="tx1">
                    <a:lumMod val="50000"/>
                    <a:lumOff val="50000"/>
                  </a:schemeClr>
                </a:solidFill>
              </a:rPr>
              <a:t>Those re-design solutions will depend on the instructor’s content area, experience teaching, classroom environment, undergrad vs. grad class, ease with design thinking, etc.</a:t>
            </a:r>
          </a:p>
          <a:p>
            <a:r>
              <a:rPr lang="en-CA" sz="2400" dirty="0">
                <a:solidFill>
                  <a:schemeClr val="tx1">
                    <a:lumMod val="50000"/>
                    <a:lumOff val="50000"/>
                  </a:schemeClr>
                </a:solidFill>
              </a:rPr>
              <a:t>Seeing UDL as a checklist is reductionist  </a:t>
            </a:r>
          </a:p>
          <a:p>
            <a:r>
              <a:rPr lang="en-CA" sz="2400" dirty="0">
                <a:solidFill>
                  <a:schemeClr val="tx1">
                    <a:lumMod val="50000"/>
                    <a:lumOff val="50000"/>
                  </a:schemeClr>
                </a:solidFill>
              </a:rPr>
              <a:t>We need to remain vigilant to avoid this common pitfall</a:t>
            </a:r>
            <a:endParaRPr lang="fr-CA" sz="2400" dirty="0">
              <a:solidFill>
                <a:schemeClr val="tx1">
                  <a:lumMod val="50000"/>
                  <a:lumOff val="50000"/>
                </a:schemeClr>
              </a:solidFill>
            </a:endParaRPr>
          </a:p>
        </p:txBody>
      </p:sp>
    </p:spTree>
    <p:extLst>
      <p:ext uri="{BB962C8B-B14F-4D97-AF65-F5344CB8AC3E}">
        <p14:creationId xmlns:p14="http://schemas.microsoft.com/office/powerpoint/2010/main" val="419504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Caveat: Not just colleagues who need to understand your objectives!</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tx1">
                    <a:lumMod val="50000"/>
                    <a:lumOff val="50000"/>
                  </a:schemeClr>
                </a:solidFill>
              </a:rPr>
              <a:t>It is important to do this job of introducing UDL not just with colleagues but with students as well.</a:t>
            </a:r>
          </a:p>
          <a:p>
            <a:r>
              <a:rPr lang="en-CA" dirty="0">
                <a:solidFill>
                  <a:schemeClr val="tx1">
                    <a:lumMod val="50000"/>
                    <a:lumOff val="50000"/>
                  </a:schemeClr>
                </a:solidFill>
              </a:rPr>
              <a:t>Students can be resistant to change in the classroom even when the change in question represents a shift to a more accessible, more inclusive and more student-centered pedagogy.</a:t>
            </a:r>
          </a:p>
          <a:p>
            <a:r>
              <a:rPr lang="en-CA" dirty="0">
                <a:solidFill>
                  <a:schemeClr val="tx1">
                    <a:lumMod val="50000"/>
                    <a:lumOff val="50000"/>
                  </a:schemeClr>
                </a:solidFill>
              </a:rPr>
              <a:t>I often call this phenomenon ‘transitional friction’: students need to understand the changes we make to learning and the objectives of these changes.</a:t>
            </a:r>
          </a:p>
          <a:p>
            <a:r>
              <a:rPr lang="en-CA" dirty="0">
                <a:solidFill>
                  <a:schemeClr val="tx1">
                    <a:lumMod val="50000"/>
                    <a:lumOff val="50000"/>
                  </a:schemeClr>
                </a:solidFill>
              </a:rPr>
              <a:t>Students must become partners in the work we carry out around UDL</a:t>
            </a:r>
          </a:p>
          <a:p>
            <a:r>
              <a:rPr lang="en-CA" dirty="0">
                <a:solidFill>
                  <a:schemeClr val="tx1">
                    <a:lumMod val="50000"/>
                    <a:lumOff val="50000"/>
                  </a:schemeClr>
                </a:solidFill>
              </a:rPr>
              <a:t>This means that we must find a language to discuss UDL with students, as well as organic opportunities to trigger these conversations.</a:t>
            </a:r>
            <a:endParaRPr lang="fr-CA" dirty="0">
              <a:solidFill>
                <a:schemeClr val="tx1">
                  <a:lumMod val="50000"/>
                  <a:lumOff val="50000"/>
                </a:schemeClr>
              </a:solidFill>
            </a:endParaRPr>
          </a:p>
        </p:txBody>
      </p:sp>
    </p:spTree>
    <p:extLst>
      <p:ext uri="{BB962C8B-B14F-4D97-AF65-F5344CB8AC3E}">
        <p14:creationId xmlns:p14="http://schemas.microsoft.com/office/powerpoint/2010/main" val="208282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dirty="0">
                <a:solidFill>
                  <a:schemeClr val="accent4">
                    <a:lumMod val="75000"/>
                  </a:schemeClr>
                </a:solidFill>
              </a:rPr>
              <a:t>Debunking certain myths: Implementing UDL is easy!</a:t>
            </a:r>
            <a:endParaRPr lang="fr-CA" dirty="0">
              <a:solidFill>
                <a:schemeClr val="accent4">
                  <a:lumMod val="75000"/>
                </a:schemeClr>
              </a:solidFill>
            </a:endParaRPr>
          </a:p>
        </p:txBody>
      </p:sp>
      <p:sp>
        <p:nvSpPr>
          <p:cNvPr id="3" name="Content Placeholder 2"/>
          <p:cNvSpPr>
            <a:spLocks noGrp="1"/>
          </p:cNvSpPr>
          <p:nvPr>
            <p:ph idx="1"/>
          </p:nvPr>
        </p:nvSpPr>
        <p:spPr/>
        <p:txBody>
          <a:bodyPr>
            <a:noAutofit/>
          </a:bodyPr>
          <a:lstStyle/>
          <a:p>
            <a:r>
              <a:rPr lang="en-CA" sz="2400" dirty="0">
                <a:solidFill>
                  <a:schemeClr val="tx1">
                    <a:lumMod val="50000"/>
                    <a:lumOff val="50000"/>
                  </a:schemeClr>
                </a:solidFill>
              </a:rPr>
              <a:t>Like any sustainable change UDL implementation is resource extensive to start with in the short term, and then enables you to reduce friction, tension, retrofitting efforts and accommodation worries in the long term.  </a:t>
            </a:r>
          </a:p>
          <a:p>
            <a:r>
              <a:rPr lang="en-CA" sz="2400" dirty="0">
                <a:solidFill>
                  <a:schemeClr val="tx1">
                    <a:lumMod val="50000"/>
                    <a:lumOff val="50000"/>
                  </a:schemeClr>
                </a:solidFill>
              </a:rPr>
              <a:t>The reflection and integration of UDL strategies must be progressive for fear of becoming overwhelming, exhausting or burdensome.  It’s a spectrum.  Move your professional reflection along this spectrum slowly and methodically.</a:t>
            </a:r>
          </a:p>
          <a:p>
            <a:r>
              <a:rPr lang="en-CA" sz="2400" dirty="0">
                <a:solidFill>
                  <a:schemeClr val="tx1">
                    <a:lumMod val="50000"/>
                    <a:lumOff val="50000"/>
                  </a:schemeClr>
                </a:solidFill>
              </a:rPr>
              <a:t>If you fail, try again!  Many instructors try one UDL strategy, fail to obtain immediate positive feedback and abandon immediately as a result.  Give it time.  The learner too needs to understand the shift you are operating.</a:t>
            </a:r>
          </a:p>
        </p:txBody>
      </p:sp>
    </p:spTree>
    <p:extLst>
      <p:ext uri="{BB962C8B-B14F-4D97-AF65-F5344CB8AC3E}">
        <p14:creationId xmlns:p14="http://schemas.microsoft.com/office/powerpoint/2010/main" val="281885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Objectives of the Session</a:t>
            </a:r>
            <a:endParaRPr lang="fr-CA" dirty="0">
              <a:solidFill>
                <a:schemeClr val="accent4">
                  <a:lumMod val="75000"/>
                </a:schemeClr>
              </a:solidFill>
            </a:endParaRPr>
          </a:p>
        </p:txBody>
      </p:sp>
      <p:sp>
        <p:nvSpPr>
          <p:cNvPr id="3" name="Content Placeholder 2"/>
          <p:cNvSpPr>
            <a:spLocks noGrp="1"/>
          </p:cNvSpPr>
          <p:nvPr>
            <p:ph idx="1"/>
          </p:nvPr>
        </p:nvSpPr>
        <p:spPr>
          <a:xfrm>
            <a:off x="609600" y="1600201"/>
            <a:ext cx="10160000" cy="2624070"/>
          </a:xfrm>
        </p:spPr>
        <p:txBody>
          <a:bodyPr>
            <a:normAutofit/>
          </a:bodyPr>
          <a:lstStyle/>
          <a:p>
            <a:r>
              <a:rPr lang="en-CA" dirty="0">
                <a:solidFill>
                  <a:schemeClr val="tx1">
                    <a:lumMod val="50000"/>
                    <a:lumOff val="50000"/>
                  </a:schemeClr>
                </a:solidFill>
              </a:rPr>
              <a:t>Explore how work related to UDL in tertiary education needs to go beyond pedagogical considerations.</a:t>
            </a:r>
          </a:p>
          <a:p>
            <a:r>
              <a:rPr lang="en-CA" dirty="0">
                <a:solidFill>
                  <a:schemeClr val="tx1">
                    <a:lumMod val="50000"/>
                    <a:lumOff val="50000"/>
                  </a:schemeClr>
                </a:solidFill>
              </a:rPr>
              <a:t>Identify the ‘need’ that makes the adoption of UDL urgent in tertiary education</a:t>
            </a:r>
          </a:p>
          <a:p>
            <a:r>
              <a:rPr lang="en-CA" dirty="0">
                <a:solidFill>
                  <a:schemeClr val="tx1">
                    <a:lumMod val="50000"/>
                    <a:lumOff val="50000"/>
                  </a:schemeClr>
                </a:solidFill>
              </a:rPr>
              <a:t>Examine how to engage in a campus discussion around the ‘how’ of UDL implementation</a:t>
            </a:r>
          </a:p>
          <a:p>
            <a:r>
              <a:rPr lang="en-CA" dirty="0">
                <a:solidFill>
                  <a:schemeClr val="tx1">
                    <a:lumMod val="50000"/>
                    <a:lumOff val="50000"/>
                  </a:schemeClr>
                </a:solidFill>
              </a:rPr>
              <a:t>Identify strategic and organizational challenges to keep an eye on</a:t>
            </a:r>
          </a:p>
          <a:p>
            <a:endParaRPr lang="fr-CA" dirty="0">
              <a:solidFill>
                <a:schemeClr val="tx1">
                  <a:lumMod val="50000"/>
                  <a:lumOff val="50000"/>
                </a:schemeClr>
              </a:solidFill>
            </a:endParaRPr>
          </a:p>
        </p:txBody>
      </p:sp>
      <p:pic>
        <p:nvPicPr>
          <p:cNvPr id="4" name="Picture 3" descr="Australian Disability Clearinghouse on Education and Training ADCET Supporting you Supporting Students"/>
          <p:cNvPicPr>
            <a:picLocks noChangeAspect="1"/>
          </p:cNvPicPr>
          <p:nvPr/>
        </p:nvPicPr>
        <p:blipFill>
          <a:blip r:embed="rId2"/>
          <a:stretch>
            <a:fillRect/>
          </a:stretch>
        </p:blipFill>
        <p:spPr>
          <a:xfrm>
            <a:off x="2300425" y="4406835"/>
            <a:ext cx="6353751" cy="1714565"/>
          </a:xfrm>
          <a:prstGeom prst="rect">
            <a:avLst/>
          </a:prstGeom>
        </p:spPr>
      </p:pic>
    </p:spTree>
    <p:extLst>
      <p:ext uri="{BB962C8B-B14F-4D97-AF65-F5344CB8AC3E}">
        <p14:creationId xmlns:p14="http://schemas.microsoft.com/office/powerpoint/2010/main" val="3062097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z="4000" dirty="0">
                <a:solidFill>
                  <a:schemeClr val="accent4">
                    <a:lumMod val="75000"/>
                  </a:schemeClr>
                </a:solidFill>
              </a:rPr>
              <a:t>Debunking certain myths: UDL is more suitable to certain HE disciplines than others</a:t>
            </a:r>
            <a:endParaRPr lang="fr-CA" sz="4000" dirty="0">
              <a:solidFill>
                <a:schemeClr val="accent4">
                  <a:lumMod val="75000"/>
                </a:schemeClr>
              </a:solidFill>
            </a:endParaRPr>
          </a:p>
        </p:txBody>
      </p:sp>
      <p:sp>
        <p:nvSpPr>
          <p:cNvPr id="6" name="Content Placeholder 5"/>
          <p:cNvSpPr>
            <a:spLocks noGrp="1"/>
          </p:cNvSpPr>
          <p:nvPr>
            <p:ph idx="1"/>
          </p:nvPr>
        </p:nvSpPr>
        <p:spPr/>
        <p:txBody>
          <a:bodyPr>
            <a:normAutofit/>
          </a:bodyPr>
          <a:lstStyle/>
          <a:p>
            <a:r>
              <a:rPr lang="en-CA" sz="3200" dirty="0">
                <a:solidFill>
                  <a:schemeClr val="tx1">
                    <a:lumMod val="50000"/>
                    <a:lumOff val="50000"/>
                  </a:schemeClr>
                </a:solidFill>
              </a:rPr>
              <a:t>Do you think this is an accurate statement?</a:t>
            </a:r>
          </a:p>
          <a:p>
            <a:r>
              <a:rPr lang="en-CA" sz="3200" dirty="0">
                <a:solidFill>
                  <a:schemeClr val="tx1">
                    <a:lumMod val="50000"/>
                    <a:lumOff val="50000"/>
                  </a:schemeClr>
                </a:solidFill>
              </a:rPr>
              <a:t>If so, what leads you to make this assessment?</a:t>
            </a:r>
          </a:p>
          <a:p>
            <a:r>
              <a:rPr lang="en-CA" sz="3200" dirty="0">
                <a:solidFill>
                  <a:schemeClr val="tx1">
                    <a:lumMod val="50000"/>
                    <a:lumOff val="50000"/>
                  </a:schemeClr>
                </a:solidFill>
              </a:rPr>
              <a:t>What disciplines, according to you, might lend themselves better to UDL than others?</a:t>
            </a:r>
            <a:endParaRPr lang="fr-CA" sz="3200" dirty="0">
              <a:solidFill>
                <a:schemeClr val="tx1">
                  <a:lumMod val="50000"/>
                  <a:lumOff val="50000"/>
                </a:schemeClr>
              </a:solidFill>
            </a:endParaRPr>
          </a:p>
        </p:txBody>
      </p:sp>
    </p:spTree>
    <p:extLst>
      <p:ext uri="{BB962C8B-B14F-4D97-AF65-F5344CB8AC3E}">
        <p14:creationId xmlns:p14="http://schemas.microsoft.com/office/powerpoint/2010/main" val="113111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Part 3: Strategic and organizational challenges</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tx1">
                    <a:lumMod val="50000"/>
                    <a:lumOff val="50000"/>
                  </a:schemeClr>
                </a:solidFill>
              </a:rPr>
              <a:t>More widely, management of change around UDL implementation must be examined as an organizational process of management of change.</a:t>
            </a:r>
          </a:p>
          <a:p>
            <a:r>
              <a:rPr lang="en-CA" dirty="0">
                <a:solidFill>
                  <a:schemeClr val="tx1">
                    <a:lumMod val="50000"/>
                    <a:lumOff val="50000"/>
                  </a:schemeClr>
                </a:solidFill>
              </a:rPr>
              <a:t>UDL implementation is extremely complex in the tertiary sector.</a:t>
            </a:r>
          </a:p>
          <a:p>
            <a:r>
              <a:rPr lang="en-CA" dirty="0">
                <a:solidFill>
                  <a:schemeClr val="tx1">
                    <a:lumMod val="50000"/>
                    <a:lumOff val="50000"/>
                  </a:schemeClr>
                </a:solidFill>
              </a:rPr>
              <a:t>As a sector this is a field that is multilayered, complex, and highly political.</a:t>
            </a:r>
          </a:p>
          <a:p>
            <a:r>
              <a:rPr lang="en-CA" dirty="0">
                <a:solidFill>
                  <a:schemeClr val="tx1">
                    <a:lumMod val="50000"/>
                    <a:lumOff val="50000"/>
                  </a:schemeClr>
                </a:solidFill>
              </a:rPr>
              <a:t>A suitable lens must be developed to fully capture this complexity and plan proactively for it.</a:t>
            </a:r>
          </a:p>
          <a:p>
            <a:endParaRPr lang="fr-CA" dirty="0">
              <a:solidFill>
                <a:schemeClr val="tx1">
                  <a:lumMod val="50000"/>
                  <a:lumOff val="50000"/>
                </a:schemeClr>
              </a:solidFill>
            </a:endParaRPr>
          </a:p>
        </p:txBody>
      </p:sp>
    </p:spTree>
    <p:extLst>
      <p:ext uri="{BB962C8B-B14F-4D97-AF65-F5344CB8AC3E}">
        <p14:creationId xmlns:p14="http://schemas.microsoft.com/office/powerpoint/2010/main" val="2386755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spc="0" dirty="0">
                <a:solidFill>
                  <a:srgbClr val="00ADDC">
                    <a:lumMod val="75000"/>
                  </a:srgbClr>
                </a:solidFill>
                <a:latin typeface="Cambria" panose="02040503050406030204" pitchFamily="18" charset="0"/>
                <a:ea typeface="Cambria" panose="02040503050406030204" pitchFamily="18" charset="0"/>
              </a:rPr>
              <a:t>Navigating a delicate landscape</a:t>
            </a:r>
            <a:endParaRPr lang="fr-CA" dirty="0"/>
          </a:p>
        </p:txBody>
      </p:sp>
      <p:sp>
        <p:nvSpPr>
          <p:cNvPr id="3" name="Content Placeholder 2"/>
          <p:cNvSpPr>
            <a:spLocks noGrp="1"/>
          </p:cNvSpPr>
          <p:nvPr>
            <p:ph idx="1"/>
          </p:nvPr>
        </p:nvSpPr>
        <p:spPr/>
        <p:txBody>
          <a:bodyPr>
            <a:normAutofit fontScale="92500" lnSpcReduction="10000"/>
          </a:bodyPr>
          <a:lstStyle/>
          <a:p>
            <a:r>
              <a:rPr lang="en-CA" dirty="0">
                <a:solidFill>
                  <a:schemeClr val="tx1">
                    <a:lumMod val="50000"/>
                    <a:lumOff val="50000"/>
                  </a:schemeClr>
                </a:solidFill>
              </a:rPr>
              <a:t>There is a need for a coordinated approach at the blue print stage: Who has ownership over the momentum?</a:t>
            </a:r>
          </a:p>
          <a:p>
            <a:r>
              <a:rPr lang="en-CA" dirty="0">
                <a:solidFill>
                  <a:schemeClr val="tx1">
                    <a:lumMod val="50000"/>
                    <a:lumOff val="50000"/>
                  </a:schemeClr>
                </a:solidFill>
              </a:rPr>
              <a:t>What are this stakeholder’s existing relationships with other key units? </a:t>
            </a:r>
          </a:p>
          <a:p>
            <a:r>
              <a:rPr lang="en-CA" dirty="0">
                <a:solidFill>
                  <a:schemeClr val="tx1">
                    <a:lumMod val="50000"/>
                    <a:lumOff val="50000"/>
                  </a:schemeClr>
                </a:solidFill>
              </a:rPr>
              <a:t>Accessibility services are not the natural stakeholder to lead implementation – ambivalence of preaching a model that clashes with one’s own funding model</a:t>
            </a:r>
          </a:p>
          <a:p>
            <a:r>
              <a:rPr lang="en-CA" dirty="0">
                <a:solidFill>
                  <a:schemeClr val="tx1">
                    <a:lumMod val="50000"/>
                    <a:lumOff val="50000"/>
                  </a:schemeClr>
                </a:solidFill>
              </a:rPr>
              <a:t>Danger in preaching to the converts – any implementation strategy must seek to reach the most reticent instructors/ stakeholders.</a:t>
            </a:r>
          </a:p>
          <a:p>
            <a:r>
              <a:rPr lang="en-CA" dirty="0">
                <a:solidFill>
                  <a:schemeClr val="tx1">
                    <a:lumMod val="50000"/>
                    <a:lumOff val="50000"/>
                  </a:schemeClr>
                </a:solidFill>
              </a:rPr>
              <a:t>Strategic implementation must acknowledge the political complexity of the process of management of change in higher education.</a:t>
            </a:r>
          </a:p>
          <a:p>
            <a:r>
              <a:rPr lang="en-CA" dirty="0">
                <a:solidFill>
                  <a:schemeClr val="tx1">
                    <a:lumMod val="50000"/>
                    <a:lumOff val="50000"/>
                  </a:schemeClr>
                </a:solidFill>
              </a:rPr>
              <a:t>Need to acknowledge that inclusion goes beyond impairment and concerns racialized students, first generation students, Indigenous students, socio-economically challenges learners, members of the LGBTQ2S+ community, etc.</a:t>
            </a:r>
          </a:p>
          <a:p>
            <a:r>
              <a:rPr lang="en-CA" dirty="0">
                <a:solidFill>
                  <a:schemeClr val="tx1">
                    <a:lumMod val="50000"/>
                    <a:lumOff val="50000"/>
                  </a:schemeClr>
                </a:solidFill>
              </a:rPr>
              <a:t>Needs to create osmosis and involved a variety of supporting student affairs personnel.</a:t>
            </a:r>
          </a:p>
          <a:p>
            <a:r>
              <a:rPr lang="en-CA" dirty="0">
                <a:solidFill>
                  <a:schemeClr val="tx1">
                    <a:lumMod val="50000"/>
                    <a:lumOff val="50000"/>
                  </a:schemeClr>
                </a:solidFill>
              </a:rPr>
              <a:t>Many of the staff members who support these students are reluctant to trigger a reflection around inclusive pedagogy – hierarchical reticence to disrupt and engage with instructors </a:t>
            </a:r>
          </a:p>
        </p:txBody>
      </p:sp>
    </p:spTree>
    <p:extLst>
      <p:ext uri="{BB962C8B-B14F-4D97-AF65-F5344CB8AC3E}">
        <p14:creationId xmlns:p14="http://schemas.microsoft.com/office/powerpoint/2010/main" val="228666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solidFill>
                  <a:schemeClr val="accent4">
                    <a:lumMod val="75000"/>
                  </a:schemeClr>
                </a:solidFill>
              </a:rPr>
              <a:t>How would I go about it strategically if I wanted to explore UDL further?</a:t>
            </a:r>
            <a:endParaRPr lang="fr-CA" sz="4000"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400" dirty="0">
                <a:solidFill>
                  <a:schemeClr val="tx1">
                    <a:lumMod val="50000"/>
                    <a:lumOff val="50000"/>
                  </a:schemeClr>
                </a:solidFill>
              </a:rPr>
              <a:t>Top down or bottom up? Which is the best way of implementing UDL?</a:t>
            </a:r>
          </a:p>
          <a:p>
            <a:r>
              <a:rPr lang="en-CA" sz="2400" dirty="0">
                <a:solidFill>
                  <a:schemeClr val="tx1">
                    <a:lumMod val="50000"/>
                    <a:lumOff val="50000"/>
                  </a:schemeClr>
                </a:solidFill>
              </a:rPr>
              <a:t>What factors should I take into account when making these decisions?</a:t>
            </a:r>
          </a:p>
          <a:p>
            <a:r>
              <a:rPr lang="en-CA" sz="2400" dirty="0">
                <a:solidFill>
                  <a:schemeClr val="tx1">
                    <a:lumMod val="50000"/>
                    <a:lumOff val="50000"/>
                  </a:schemeClr>
                </a:solidFill>
              </a:rPr>
              <a:t>What are some the effective strategies observed out there in the field?</a:t>
            </a:r>
          </a:p>
          <a:p>
            <a:r>
              <a:rPr lang="en-CA" sz="2400" dirty="0">
                <a:solidFill>
                  <a:schemeClr val="tx1">
                    <a:lumMod val="50000"/>
                    <a:lumOff val="50000"/>
                  </a:schemeClr>
                </a:solidFill>
              </a:rPr>
              <a:t>Just like ‘one size does not fit all’ in the classroom, there is no single UDL implementation model that works for all institutions</a:t>
            </a:r>
          </a:p>
          <a:p>
            <a:r>
              <a:rPr lang="en-CA" sz="2400" dirty="0">
                <a:solidFill>
                  <a:schemeClr val="tx1">
                    <a:lumMod val="50000"/>
                    <a:lumOff val="50000"/>
                  </a:schemeClr>
                </a:solidFill>
              </a:rPr>
              <a:t>There is a need for mapping of the context, history, culture, before a unique UDL implementation plan can be designed.</a:t>
            </a:r>
          </a:p>
          <a:p>
            <a:r>
              <a:rPr lang="en-CA" sz="2400" dirty="0">
                <a:solidFill>
                  <a:schemeClr val="tx1">
                    <a:lumMod val="50000"/>
                    <a:lumOff val="50000"/>
                  </a:schemeClr>
                </a:solidFill>
              </a:rPr>
              <a:t>Importance of carrying out this work proactively, not after the facts – when it is too late.</a:t>
            </a:r>
          </a:p>
        </p:txBody>
      </p:sp>
    </p:spTree>
    <p:extLst>
      <p:ext uri="{BB962C8B-B14F-4D97-AF65-F5344CB8AC3E}">
        <p14:creationId xmlns:p14="http://schemas.microsoft.com/office/powerpoint/2010/main" val="218714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Need for an ecological lens on UDL implementation across institutions</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tx1">
                    <a:lumMod val="50000"/>
                    <a:lumOff val="50000"/>
                  </a:schemeClr>
                </a:solidFill>
              </a:rPr>
              <a:t>An ecological lens will be essential in carrying out this ecological mapping and addressing the uniqueness of each landscape.</a:t>
            </a:r>
          </a:p>
          <a:p>
            <a:r>
              <a:rPr lang="en-CA" dirty="0">
                <a:solidFill>
                  <a:schemeClr val="tx1">
                    <a:lumMod val="50000"/>
                    <a:lumOff val="50000"/>
                  </a:schemeClr>
                </a:solidFill>
              </a:rPr>
              <a:t>An ecological lens will be capable of acknowledging the complexity of the landscape </a:t>
            </a:r>
          </a:p>
          <a:p>
            <a:r>
              <a:rPr lang="en-CA" dirty="0">
                <a:solidFill>
                  <a:schemeClr val="tx1">
                    <a:lumMod val="50000"/>
                    <a:lumOff val="50000"/>
                  </a:schemeClr>
                </a:solidFill>
              </a:rPr>
              <a:t>It allows for the proactive strategic planning of systemic UDL implementation across large organizations</a:t>
            </a:r>
          </a:p>
          <a:p>
            <a:r>
              <a:rPr lang="en-CA" dirty="0">
                <a:solidFill>
                  <a:schemeClr val="tx1">
                    <a:lumMod val="50000"/>
                    <a:lumOff val="50000"/>
                  </a:schemeClr>
                </a:solidFill>
              </a:rPr>
              <a:t>The following slides is an illustration from an article I have published on this topic.  I will read out the examples of ecological variables that come into action in the UDL implementation process which are mentioned in the illustration (institutional culture and history, red tape and admin heaviness/ willingness to streamline, support from senior administration/ embedding of UDL in mission statement, multiple competing stakeholders, collaboration with natural stakeholders, administrative strategic planning, credibility with student body, size and resources, external variables affecting all parts of the campus).  </a:t>
            </a:r>
            <a:endParaRPr lang="fr-CA" dirty="0">
              <a:solidFill>
                <a:schemeClr val="tx1">
                  <a:lumMod val="50000"/>
                  <a:lumOff val="50000"/>
                </a:schemeClr>
              </a:solidFill>
            </a:endParaRPr>
          </a:p>
        </p:txBody>
      </p:sp>
    </p:spTree>
    <p:extLst>
      <p:ext uri="{BB962C8B-B14F-4D97-AF65-F5344CB8AC3E}">
        <p14:creationId xmlns:p14="http://schemas.microsoft.com/office/powerpoint/2010/main" val="6190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ADDC">
                    <a:lumMod val="75000"/>
                  </a:srgbClr>
                </a:solidFill>
              </a:rPr>
              <a:t>Need for an ecological lens on UDL implementation across institutions. </a:t>
            </a:r>
            <a:endParaRPr lang="fr-CA" dirty="0"/>
          </a:p>
        </p:txBody>
      </p:sp>
      <p:pic>
        <p:nvPicPr>
          <p:cNvPr id="4" name="Content Placeholder 3" descr="Middle circle surrounded by nine circles, each with an arrow pointing inwards towards the middle circle.  Middle circle says: Stakeholder accepting responsibility.  Outside circles say: Multiple competing stakeholders. Relationship with natural collaborators. Administrative strategic planning. Credibility with student body. Size and resources. External variables affecting all parts of the campus. Institutional culture and history. Red tape/admin heaviness and willingness to streamline. and Support from senior administration - embedding of UDL in mission statement."/>
          <p:cNvPicPr>
            <a:picLocks noGrp="1" noChangeAspect="1"/>
          </p:cNvPicPr>
          <p:nvPr>
            <p:ph idx="1"/>
          </p:nvPr>
        </p:nvPicPr>
        <p:blipFill>
          <a:blip r:embed="rId2"/>
          <a:stretch>
            <a:fillRect/>
          </a:stretch>
        </p:blipFill>
        <p:spPr>
          <a:xfrm>
            <a:off x="386366" y="1417638"/>
            <a:ext cx="10194432" cy="5440362"/>
          </a:xfrm>
          <a:prstGeom prst="rect">
            <a:avLst/>
          </a:prstGeom>
        </p:spPr>
      </p:pic>
    </p:spTree>
    <p:extLst>
      <p:ext uri="{BB962C8B-B14F-4D97-AF65-F5344CB8AC3E}">
        <p14:creationId xmlns:p14="http://schemas.microsoft.com/office/powerpoint/2010/main" val="168477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solidFill>
                  <a:schemeClr val="accent4">
                    <a:lumMod val="75000"/>
                  </a:schemeClr>
                </a:solidFill>
              </a:rPr>
              <a:t>How to avoid reinventing the wheel</a:t>
            </a:r>
            <a:endParaRPr lang="fr-CA" dirty="0">
              <a:solidFill>
                <a:schemeClr val="accent4">
                  <a:lumMod val="75000"/>
                </a:schemeClr>
              </a:solidFill>
            </a:endParaRPr>
          </a:p>
        </p:txBody>
      </p:sp>
      <p:sp>
        <p:nvSpPr>
          <p:cNvPr id="6" name="Content Placeholder 5"/>
          <p:cNvSpPr>
            <a:spLocks noGrp="1"/>
          </p:cNvSpPr>
          <p:nvPr>
            <p:ph idx="1"/>
          </p:nvPr>
        </p:nvSpPr>
        <p:spPr/>
        <p:txBody>
          <a:bodyPr>
            <a:normAutofit/>
          </a:bodyPr>
          <a:lstStyle/>
          <a:p>
            <a:r>
              <a:rPr lang="en-CA" sz="2800" dirty="0">
                <a:solidFill>
                  <a:schemeClr val="tx1">
                    <a:lumMod val="50000"/>
                    <a:lumOff val="50000"/>
                  </a:schemeClr>
                </a:solidFill>
              </a:rPr>
              <a:t>Take a look at what is being done out there and where you might want to look for examples and best practices that have proven useful in landscapes similar to your own.</a:t>
            </a:r>
          </a:p>
          <a:p>
            <a:r>
              <a:rPr lang="en-CA" sz="2800" dirty="0">
                <a:solidFill>
                  <a:schemeClr val="tx1">
                    <a:lumMod val="50000"/>
                    <a:lumOff val="50000"/>
                  </a:schemeClr>
                </a:solidFill>
              </a:rPr>
              <a:t>Where is UDL being implemented in HE?</a:t>
            </a:r>
          </a:p>
          <a:p>
            <a:r>
              <a:rPr lang="fr-CA" sz="2800" dirty="0">
                <a:solidFill>
                  <a:schemeClr val="tx1">
                    <a:lumMod val="50000"/>
                    <a:lumOff val="50000"/>
                  </a:schemeClr>
                </a:solidFill>
                <a:hlinkClick r:id="rId2"/>
              </a:rPr>
              <a:t>http://udloncampus.cast.org/page/udl_institutions</a:t>
            </a:r>
            <a:endParaRPr lang="fr-CA" sz="2800" dirty="0">
              <a:solidFill>
                <a:schemeClr val="tx1">
                  <a:lumMod val="50000"/>
                  <a:lumOff val="50000"/>
                </a:schemeClr>
              </a:solidFill>
            </a:endParaRPr>
          </a:p>
          <a:p>
            <a:r>
              <a:rPr lang="en-CA" sz="2800" dirty="0">
                <a:solidFill>
                  <a:schemeClr val="tx1">
                    <a:lumMod val="50000"/>
                    <a:lumOff val="50000"/>
                  </a:schemeClr>
                </a:solidFill>
              </a:rPr>
              <a:t>What disciplines is it being applied to?</a:t>
            </a:r>
          </a:p>
          <a:p>
            <a:r>
              <a:rPr lang="fr-CA" sz="2800" dirty="0">
                <a:solidFill>
                  <a:schemeClr val="tx1">
                    <a:lumMod val="50000"/>
                    <a:lumOff val="50000"/>
                  </a:schemeClr>
                </a:solidFill>
                <a:hlinkClick r:id="rId3"/>
              </a:rPr>
              <a:t>http://udloncampus.cast.org/page/udl_examples</a:t>
            </a:r>
            <a:r>
              <a:rPr lang="fr-CA" sz="2800" dirty="0">
                <a:solidFill>
                  <a:schemeClr val="tx1">
                    <a:lumMod val="50000"/>
                    <a:lumOff val="50000"/>
                  </a:schemeClr>
                </a:solidFill>
              </a:rPr>
              <a:t> </a:t>
            </a:r>
          </a:p>
        </p:txBody>
      </p:sp>
    </p:spTree>
    <p:extLst>
      <p:ext uri="{BB962C8B-B14F-4D97-AF65-F5344CB8AC3E}">
        <p14:creationId xmlns:p14="http://schemas.microsoft.com/office/powerpoint/2010/main" val="661045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Gauging lucidly the complexity of UDL implementation </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sz="2400" dirty="0">
                <a:solidFill>
                  <a:schemeClr val="tx1">
                    <a:lumMod val="50000"/>
                    <a:lumOff val="50000"/>
                  </a:schemeClr>
                </a:solidFill>
              </a:rPr>
              <a:t>Be transparent with the stakeholders: they must all understand how you are moving away from a medical model approach, and why.  </a:t>
            </a:r>
          </a:p>
          <a:p>
            <a:r>
              <a:rPr lang="en-CA" sz="2400" dirty="0">
                <a:solidFill>
                  <a:schemeClr val="tx1">
                    <a:lumMod val="50000"/>
                    <a:lumOff val="50000"/>
                  </a:schemeClr>
                </a:solidFill>
              </a:rPr>
              <a:t>Examine your motivational factors.  An inclusive framework does not get implemented just because it is socially just.  That is wishful thinking and will backfire.</a:t>
            </a:r>
          </a:p>
          <a:p>
            <a:r>
              <a:rPr lang="en-CA" sz="2400" dirty="0">
                <a:solidFill>
                  <a:schemeClr val="tx1">
                    <a:lumMod val="50000"/>
                    <a:lumOff val="50000"/>
                  </a:schemeClr>
                </a:solidFill>
              </a:rPr>
              <a:t>Pro-social choices are not carried out just because of the value of the outcomes; they are the result of a complex (and often unconscious) ‘cost analysis’ by your brain.  </a:t>
            </a:r>
          </a:p>
          <a:p>
            <a:r>
              <a:rPr lang="en-CA" sz="2400" dirty="0">
                <a:solidFill>
                  <a:schemeClr val="tx1">
                    <a:lumMod val="50000"/>
                    <a:lumOff val="50000"/>
                  </a:schemeClr>
                </a:solidFill>
              </a:rPr>
              <a:t>Examine the facilitator that motivate you and others.  Identify the stressors that create resistance.  Assess how to positively balance this analysis in favour of UDL implementation and learn how to keep your momentum &amp; motivation up.   </a:t>
            </a:r>
            <a:endParaRPr lang="fr-CA" sz="2400" dirty="0">
              <a:solidFill>
                <a:schemeClr val="tx1">
                  <a:lumMod val="50000"/>
                  <a:lumOff val="50000"/>
                </a:schemeClr>
              </a:solidFill>
            </a:endParaRPr>
          </a:p>
          <a:p>
            <a:endParaRPr lang="fr-CA" dirty="0"/>
          </a:p>
        </p:txBody>
      </p:sp>
    </p:spTree>
    <p:extLst>
      <p:ext uri="{BB962C8B-B14F-4D97-AF65-F5344CB8AC3E}">
        <p14:creationId xmlns:p14="http://schemas.microsoft.com/office/powerpoint/2010/main" val="1287850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solidFill>
                  <a:schemeClr val="accent4">
                    <a:lumMod val="75000"/>
                  </a:schemeClr>
                </a:solidFill>
              </a:rPr>
              <a:t>Interactive activity - How has the COVID pandemic changed attitudes towards inclusion and UDL?</a:t>
            </a:r>
            <a:endParaRPr lang="fr-CA" sz="3600"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tx1">
                    <a:lumMod val="50000"/>
                    <a:lumOff val="50000"/>
                  </a:schemeClr>
                </a:solidFill>
              </a:rPr>
              <a:t>We will use </a:t>
            </a:r>
            <a:r>
              <a:rPr lang="en-CA" dirty="0" err="1">
                <a:solidFill>
                  <a:schemeClr val="tx1">
                    <a:lumMod val="50000"/>
                    <a:lumOff val="50000"/>
                  </a:schemeClr>
                </a:solidFill>
              </a:rPr>
              <a:t>Menti</a:t>
            </a:r>
            <a:r>
              <a:rPr lang="en-CA" dirty="0">
                <a:solidFill>
                  <a:schemeClr val="tx1">
                    <a:lumMod val="50000"/>
                    <a:lumOff val="50000"/>
                  </a:schemeClr>
                </a:solidFill>
              </a:rPr>
              <a:t> to quickly poll you as participants.</a:t>
            </a:r>
          </a:p>
          <a:p>
            <a:r>
              <a:rPr lang="en-CA" dirty="0">
                <a:solidFill>
                  <a:schemeClr val="tx1">
                    <a:lumMod val="50000"/>
                    <a:lumOff val="50000"/>
                  </a:schemeClr>
                </a:solidFill>
              </a:rPr>
              <a:t>I will generate the </a:t>
            </a:r>
            <a:r>
              <a:rPr lang="en-CA" dirty="0" err="1">
                <a:solidFill>
                  <a:schemeClr val="tx1">
                    <a:lumMod val="50000"/>
                    <a:lumOff val="50000"/>
                  </a:schemeClr>
                </a:solidFill>
              </a:rPr>
              <a:t>Menti</a:t>
            </a:r>
            <a:r>
              <a:rPr lang="en-CA" dirty="0">
                <a:solidFill>
                  <a:schemeClr val="tx1">
                    <a:lumMod val="50000"/>
                    <a:lumOff val="50000"/>
                  </a:schemeClr>
                </a:solidFill>
              </a:rPr>
              <a:t> code synchronously as otherwise it resets if not used immediately</a:t>
            </a:r>
          </a:p>
          <a:p>
            <a:r>
              <a:rPr lang="en-CA" dirty="0">
                <a:solidFill>
                  <a:schemeClr val="tx1">
                    <a:lumMod val="50000"/>
                    <a:lumOff val="50000"/>
                  </a:schemeClr>
                </a:solidFill>
              </a:rPr>
              <a:t>Visit </a:t>
            </a:r>
            <a:r>
              <a:rPr lang="en-CA" dirty="0">
                <a:solidFill>
                  <a:schemeClr val="tx1">
                    <a:lumMod val="50000"/>
                    <a:lumOff val="50000"/>
                  </a:schemeClr>
                </a:solidFill>
                <a:hlinkClick r:id="rId2"/>
              </a:rPr>
              <a:t>www.menti.com</a:t>
            </a:r>
            <a:r>
              <a:rPr lang="en-CA" dirty="0">
                <a:solidFill>
                  <a:schemeClr val="tx1">
                    <a:lumMod val="50000"/>
                    <a:lumOff val="50000"/>
                  </a:schemeClr>
                </a:solidFill>
              </a:rPr>
              <a:t> and use the code that will be generated during the session</a:t>
            </a:r>
          </a:p>
          <a:p>
            <a:r>
              <a:rPr lang="en-CA" dirty="0">
                <a:solidFill>
                  <a:schemeClr val="tx1">
                    <a:lumMod val="50000"/>
                    <a:lumOff val="50000"/>
                  </a:schemeClr>
                </a:solidFill>
              </a:rPr>
              <a:t>Do you feel that the COVID crisis has:</a:t>
            </a:r>
          </a:p>
          <a:p>
            <a:r>
              <a:rPr lang="en-CA" dirty="0">
                <a:solidFill>
                  <a:schemeClr val="tx1">
                    <a:lumMod val="50000"/>
                    <a:lumOff val="50000"/>
                  </a:schemeClr>
                </a:solidFill>
              </a:rPr>
              <a:t>(1) improved awareness of accessibility and inclusion, and made UDL more appealing</a:t>
            </a:r>
          </a:p>
          <a:p>
            <a:r>
              <a:rPr lang="en-CA" dirty="0">
                <a:solidFill>
                  <a:schemeClr val="tx1">
                    <a:lumMod val="50000"/>
                    <a:lumOff val="50000"/>
                  </a:schemeClr>
                </a:solidFill>
              </a:rPr>
              <a:t>(2) made accessibility and inclusion more challenging, and has been detrimental the buy-in for UDL</a:t>
            </a:r>
            <a:endParaRPr lang="fr-CA" dirty="0">
              <a:solidFill>
                <a:schemeClr val="tx1">
                  <a:lumMod val="50000"/>
                  <a:lumOff val="50000"/>
                </a:schemeClr>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10311" y="4937633"/>
            <a:ext cx="3633531" cy="1463167"/>
          </a:xfrm>
          <a:prstGeom prst="rect">
            <a:avLst/>
          </a:prstGeom>
        </p:spPr>
      </p:pic>
    </p:spTree>
    <p:extLst>
      <p:ext uri="{BB962C8B-B14F-4D97-AF65-F5344CB8AC3E}">
        <p14:creationId xmlns:p14="http://schemas.microsoft.com/office/powerpoint/2010/main" val="2969506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Additional caveat: Examining the impact of COVID crisis</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pPr lvl="0">
              <a:buClr>
                <a:srgbClr val="7FD13B"/>
              </a:buClr>
            </a:pPr>
            <a:r>
              <a:rPr lang="en-CA" dirty="0">
                <a:solidFill>
                  <a:prstClr val="black">
                    <a:lumMod val="50000"/>
                    <a:lumOff val="50000"/>
                  </a:prstClr>
                </a:solidFill>
              </a:rPr>
              <a:t>This is a profoundly disrupted landscape:</a:t>
            </a:r>
          </a:p>
          <a:p>
            <a:pPr lvl="0">
              <a:buClr>
                <a:srgbClr val="7FD13B"/>
              </a:buClr>
            </a:pPr>
            <a:r>
              <a:rPr lang="en-CA" dirty="0">
                <a:solidFill>
                  <a:prstClr val="black">
                    <a:lumMod val="50000"/>
                    <a:lumOff val="50000"/>
                  </a:prstClr>
                </a:solidFill>
              </a:rPr>
              <a:t>Some unprecedented initiatives have emerged during the pandemic.</a:t>
            </a:r>
          </a:p>
          <a:p>
            <a:pPr lvl="0">
              <a:buClr>
                <a:srgbClr val="7FD13B"/>
              </a:buClr>
            </a:pPr>
            <a:r>
              <a:rPr lang="en-CA" dirty="0">
                <a:solidFill>
                  <a:prstClr val="black">
                    <a:lumMod val="50000"/>
                    <a:lumOff val="50000"/>
                  </a:prstClr>
                </a:solidFill>
              </a:rPr>
              <a:t>Instructors are responding to the urgency with creative innovations, often overnight.</a:t>
            </a:r>
          </a:p>
          <a:p>
            <a:pPr lvl="0">
              <a:buClr>
                <a:srgbClr val="7FD13B"/>
              </a:buClr>
            </a:pPr>
            <a:r>
              <a:rPr lang="en-CA" dirty="0">
                <a:solidFill>
                  <a:prstClr val="black">
                    <a:lumMod val="50000"/>
                    <a:lumOff val="50000"/>
                  </a:prstClr>
                </a:solidFill>
              </a:rPr>
              <a:t>These practices are usually not inherently accessible or inaccessible.  It becomes a matter of degree of use/ detail of the implementation effort (e.g. flipped classroom,  synchronous vs. asynchronous participation, transformation of exams for open book assessment, etc.).  A rich and complex reflection around ‘barriers’ is necessary just-in-time</a:t>
            </a:r>
          </a:p>
          <a:p>
            <a:pPr lvl="0">
              <a:buClr>
                <a:srgbClr val="7FD13B"/>
              </a:buClr>
            </a:pPr>
            <a:r>
              <a:rPr lang="en-CA" dirty="0">
                <a:solidFill>
                  <a:prstClr val="black">
                    <a:lumMod val="50000"/>
                    <a:lumOff val="50000"/>
                  </a:prstClr>
                </a:solidFill>
              </a:rPr>
              <a:t>Interaction with accessibility services is now much more difficult and accessibility services are often these days confronted with practices they have had no chance to evaluate.</a:t>
            </a:r>
          </a:p>
          <a:p>
            <a:pPr lvl="0">
              <a:buClr>
                <a:srgbClr val="7FD13B"/>
              </a:buClr>
            </a:pPr>
            <a:r>
              <a:rPr lang="en-CA" dirty="0">
                <a:solidFill>
                  <a:prstClr val="black">
                    <a:lumMod val="50000"/>
                    <a:lumOff val="50000"/>
                  </a:prstClr>
                </a:solidFill>
              </a:rPr>
              <a:t>An accommodations approach is often simply not available during the COVID pivot.</a:t>
            </a:r>
          </a:p>
          <a:p>
            <a:pPr lvl="0">
              <a:buClr>
                <a:srgbClr val="7FD13B"/>
              </a:buClr>
            </a:pPr>
            <a:r>
              <a:rPr lang="en-CA" dirty="0">
                <a:solidFill>
                  <a:prstClr val="black">
                    <a:lumMod val="50000"/>
                    <a:lumOff val="50000"/>
                  </a:prstClr>
                </a:solidFill>
              </a:rPr>
              <a:t>The result of this matrix is that instructors are constantly assessing inclusive nature of their practices live and in the moment.  UDL is the only lens available to them </a:t>
            </a:r>
            <a:endParaRPr lang="fr-CA" dirty="0">
              <a:solidFill>
                <a:prstClr val="black">
                  <a:lumMod val="50000"/>
                  <a:lumOff val="50000"/>
                </a:prstClr>
              </a:solidFill>
            </a:endParaRPr>
          </a:p>
          <a:p>
            <a:endParaRPr lang="fr-CA" dirty="0"/>
          </a:p>
        </p:txBody>
      </p:sp>
    </p:spTree>
    <p:extLst>
      <p:ext uri="{BB962C8B-B14F-4D97-AF65-F5344CB8AC3E}">
        <p14:creationId xmlns:p14="http://schemas.microsoft.com/office/powerpoint/2010/main" val="122109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Format of Workshop</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400" dirty="0">
                <a:solidFill>
                  <a:schemeClr val="tx1">
                    <a:lumMod val="50000"/>
                    <a:lumOff val="50000"/>
                  </a:schemeClr>
                </a:solidFill>
              </a:rPr>
              <a:t>It is always difficult to be fully interactive when online.  It can also be challenging to be entirely UDL in short presentations.</a:t>
            </a:r>
          </a:p>
          <a:p>
            <a:r>
              <a:rPr lang="en-CA" sz="2400" dirty="0">
                <a:solidFill>
                  <a:schemeClr val="tx1">
                    <a:lumMod val="50000"/>
                    <a:lumOff val="50000"/>
                  </a:schemeClr>
                </a:solidFill>
              </a:rPr>
              <a:t>I have nevertheless tried to incorporate as many inclusive features as possible:</a:t>
            </a:r>
          </a:p>
          <a:p>
            <a:r>
              <a:rPr lang="en-CA" sz="2400" dirty="0">
                <a:solidFill>
                  <a:schemeClr val="tx1">
                    <a:lumMod val="50000"/>
                    <a:lumOff val="50000"/>
                  </a:schemeClr>
                </a:solidFill>
              </a:rPr>
              <a:t>Have shared with participants an interactive Google doc to gauge the interests of the attendees</a:t>
            </a:r>
          </a:p>
          <a:p>
            <a:r>
              <a:rPr lang="en-CA" sz="2400" dirty="0">
                <a:solidFill>
                  <a:schemeClr val="tx1">
                    <a:lumMod val="50000"/>
                    <a:lumOff val="50000"/>
                  </a:schemeClr>
                </a:solidFill>
              </a:rPr>
              <a:t>Use of interactive activities with Menti.com.  Will not switch screens in the interest of time but will talk to the results of the polls.</a:t>
            </a:r>
          </a:p>
          <a:p>
            <a:r>
              <a:rPr lang="en-CA" sz="2400" dirty="0">
                <a:solidFill>
                  <a:schemeClr val="tx1">
                    <a:lumMod val="50000"/>
                    <a:lumOff val="50000"/>
                  </a:schemeClr>
                </a:solidFill>
              </a:rPr>
              <a:t>Will also be monitoring the conference hashtag through the session and for the rest of the day (@</a:t>
            </a:r>
            <a:r>
              <a:rPr lang="en-CA" sz="2400" dirty="0" err="1">
                <a:solidFill>
                  <a:schemeClr val="tx1">
                    <a:lumMod val="50000"/>
                    <a:lumOff val="50000"/>
                  </a:schemeClr>
                </a:solidFill>
              </a:rPr>
              <a:t>Ffovet</a:t>
            </a:r>
            <a:r>
              <a:rPr lang="en-CA" sz="2400" dirty="0">
                <a:solidFill>
                  <a:schemeClr val="tx1">
                    <a:lumMod val="50000"/>
                    <a:lumOff val="50000"/>
                  </a:schemeClr>
                </a:solidFill>
              </a:rPr>
              <a:t>) </a:t>
            </a:r>
          </a:p>
        </p:txBody>
      </p:sp>
    </p:spTree>
    <p:extLst>
      <p:ext uri="{BB962C8B-B14F-4D97-AF65-F5344CB8AC3E}">
        <p14:creationId xmlns:p14="http://schemas.microsoft.com/office/powerpoint/2010/main" val="81083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274638"/>
            <a:ext cx="9996868" cy="1143000"/>
          </a:xfrm>
        </p:spPr>
        <p:txBody>
          <a:bodyPr/>
          <a:lstStyle/>
          <a:p>
            <a:r>
              <a:rPr lang="en-CA" dirty="0">
                <a:solidFill>
                  <a:schemeClr val="accent4">
                    <a:lumMod val="75000"/>
                  </a:schemeClr>
                </a:solidFill>
              </a:rPr>
              <a:t>References &amp; Resources</a:t>
            </a:r>
            <a:endParaRPr lang="fr-CA" dirty="0">
              <a:solidFill>
                <a:schemeClr val="accent4">
                  <a:lumMod val="75000"/>
                </a:schemeClr>
              </a:solidFill>
            </a:endParaRPr>
          </a:p>
        </p:txBody>
      </p:sp>
      <p:sp>
        <p:nvSpPr>
          <p:cNvPr id="3" name="Content Placeholder 2"/>
          <p:cNvSpPr>
            <a:spLocks noGrp="1"/>
          </p:cNvSpPr>
          <p:nvPr>
            <p:ph idx="1"/>
          </p:nvPr>
        </p:nvSpPr>
        <p:spPr>
          <a:xfrm>
            <a:off x="772732" y="1600200"/>
            <a:ext cx="9996867" cy="4800600"/>
          </a:xfrm>
        </p:spPr>
        <p:txBody>
          <a:bodyPr>
            <a:normAutofit fontScale="92500" lnSpcReduction="20000"/>
          </a:bodyPr>
          <a:lstStyle/>
          <a:p>
            <a:pPr marL="114300" lvl="0" indent="0">
              <a:buClr>
                <a:srgbClr val="7FD13B"/>
              </a:buClr>
              <a:buNone/>
            </a:pPr>
            <a:r>
              <a:rPr lang="en-CA" sz="2000" dirty="0">
                <a:solidFill>
                  <a:prstClr val="black">
                    <a:lumMod val="50000"/>
                    <a:lumOff val="50000"/>
                  </a:prstClr>
                </a:solidFill>
              </a:rPr>
              <a:t>Black, R. D., Weinberg, L. A., &amp; </a:t>
            </a:r>
            <a:r>
              <a:rPr lang="en-CA" sz="2000" dirty="0" err="1">
                <a:solidFill>
                  <a:prstClr val="black">
                    <a:lumMod val="50000"/>
                    <a:lumOff val="50000"/>
                  </a:prstClr>
                </a:solidFill>
              </a:rPr>
              <a:t>Brodwin</a:t>
            </a:r>
            <a:r>
              <a:rPr lang="en-CA" sz="2000" dirty="0">
                <a:solidFill>
                  <a:prstClr val="black">
                    <a:lumMod val="50000"/>
                    <a:lumOff val="50000"/>
                  </a:prstClr>
                </a:solidFill>
              </a:rPr>
              <a:t>, M. G. (2015). Universal design for learning and instruction: Perspectives of students with disabilities in higher education. </a:t>
            </a:r>
            <a:r>
              <a:rPr lang="en-CA" sz="2000" i="1" dirty="0">
                <a:solidFill>
                  <a:prstClr val="black">
                    <a:lumMod val="50000"/>
                    <a:lumOff val="50000"/>
                  </a:prstClr>
                </a:solidFill>
              </a:rPr>
              <a:t>Exceptionality Education International, 25</a:t>
            </a:r>
            <a:r>
              <a:rPr lang="en-CA" sz="2000" dirty="0">
                <a:solidFill>
                  <a:prstClr val="black">
                    <a:lumMod val="50000"/>
                    <a:lumOff val="50000"/>
                  </a:prstClr>
                </a:solidFill>
              </a:rPr>
              <a:t>(2), 1-16</a:t>
            </a:r>
            <a:endParaRPr lang="fr-CA" sz="2000" dirty="0">
              <a:solidFill>
                <a:prstClr val="black">
                  <a:lumMod val="50000"/>
                  <a:lumOff val="50000"/>
                </a:prstClr>
              </a:solidFill>
            </a:endParaRPr>
          </a:p>
          <a:p>
            <a:pPr marL="114300" lvl="0" indent="0">
              <a:buClr>
                <a:srgbClr val="7FD13B"/>
              </a:buClr>
              <a:buNone/>
            </a:pPr>
            <a:r>
              <a:rPr lang="en-CA" sz="2000" dirty="0" err="1">
                <a:solidFill>
                  <a:prstClr val="black">
                    <a:lumMod val="50000"/>
                    <a:lumOff val="50000"/>
                  </a:prstClr>
                </a:solidFill>
              </a:rPr>
              <a:t>Boothe</a:t>
            </a:r>
            <a:r>
              <a:rPr lang="en-CA" sz="2000" dirty="0">
                <a:solidFill>
                  <a:prstClr val="black">
                    <a:lumMod val="50000"/>
                    <a:lumOff val="50000"/>
                  </a:prstClr>
                </a:solidFill>
              </a:rPr>
              <a:t>, K., </a:t>
            </a:r>
            <a:r>
              <a:rPr lang="en-CA" sz="2000" dirty="0" err="1">
                <a:solidFill>
                  <a:prstClr val="black">
                    <a:lumMod val="50000"/>
                    <a:lumOff val="50000"/>
                  </a:prstClr>
                </a:solidFill>
              </a:rPr>
              <a:t>Lohmann</a:t>
            </a:r>
            <a:r>
              <a:rPr lang="en-CA" sz="2000" dirty="0">
                <a:solidFill>
                  <a:prstClr val="black">
                    <a:lumMod val="50000"/>
                    <a:lumOff val="50000"/>
                  </a:prstClr>
                </a:solidFill>
              </a:rPr>
              <a:t>, M., Donnell, K., &amp; Hall, D. (2018) Applying the Principles of Universal Design for Learning (UDL) in the College Classroom.  </a:t>
            </a:r>
            <a:r>
              <a:rPr lang="en-CA" sz="2000" i="1" dirty="0">
                <a:solidFill>
                  <a:prstClr val="black">
                    <a:lumMod val="50000"/>
                    <a:lumOff val="50000"/>
                  </a:prstClr>
                </a:solidFill>
              </a:rPr>
              <a:t>Journal of Special Education Apprenticeship, 7</a:t>
            </a:r>
            <a:r>
              <a:rPr lang="en-CA" sz="2000" dirty="0">
                <a:solidFill>
                  <a:prstClr val="black">
                    <a:lumMod val="50000"/>
                    <a:lumOff val="50000"/>
                  </a:prstClr>
                </a:solidFill>
              </a:rPr>
              <a:t>(3).</a:t>
            </a:r>
            <a:endParaRPr lang="fr-CA" sz="2000" dirty="0">
              <a:solidFill>
                <a:prstClr val="black">
                  <a:lumMod val="50000"/>
                  <a:lumOff val="50000"/>
                </a:prstClr>
              </a:solidFill>
            </a:endParaRPr>
          </a:p>
          <a:p>
            <a:pPr marL="114300" lvl="0" indent="0">
              <a:buClr>
                <a:srgbClr val="7FD13B"/>
              </a:buClr>
              <a:buNone/>
            </a:pPr>
            <a:r>
              <a:rPr lang="en-CA" sz="2000" dirty="0" err="1">
                <a:solidFill>
                  <a:prstClr val="black">
                    <a:lumMod val="50000"/>
                    <a:lumOff val="50000"/>
                  </a:prstClr>
                </a:solidFill>
              </a:rPr>
              <a:t>Burgstahler</a:t>
            </a:r>
            <a:r>
              <a:rPr lang="en-CA" sz="2000" dirty="0">
                <a:solidFill>
                  <a:prstClr val="black">
                    <a:lumMod val="50000"/>
                    <a:lumOff val="50000"/>
                  </a:prstClr>
                </a:solidFill>
              </a:rPr>
              <a:t>, S.E. (2015) </a:t>
            </a:r>
            <a:r>
              <a:rPr lang="en-CA" sz="2000" i="1" dirty="0">
                <a:solidFill>
                  <a:prstClr val="black">
                    <a:lumMod val="50000"/>
                    <a:lumOff val="50000"/>
                  </a:prstClr>
                </a:solidFill>
              </a:rPr>
              <a:t>Universal Design in Higher Education: From Principles to Practice</a:t>
            </a:r>
            <a:r>
              <a:rPr lang="en-CA" sz="2000" dirty="0">
                <a:solidFill>
                  <a:prstClr val="black">
                    <a:lumMod val="50000"/>
                    <a:lumOff val="50000"/>
                  </a:prstClr>
                </a:solidFill>
              </a:rPr>
              <a:t>. Harvard Education Press, MA</a:t>
            </a:r>
            <a:endParaRPr lang="fr-CA" sz="2000" dirty="0">
              <a:solidFill>
                <a:prstClr val="black">
                  <a:lumMod val="50000"/>
                  <a:lumOff val="50000"/>
                </a:prstClr>
              </a:solidFill>
            </a:endParaRPr>
          </a:p>
          <a:p>
            <a:pPr marL="114300" lvl="0" indent="0">
              <a:buClr>
                <a:srgbClr val="7FD13B"/>
              </a:buClr>
              <a:buNone/>
            </a:pPr>
            <a:r>
              <a:rPr lang="en-CA" sz="2000" dirty="0">
                <a:solidFill>
                  <a:prstClr val="black">
                    <a:lumMod val="50000"/>
                    <a:lumOff val="50000"/>
                  </a:prstClr>
                </a:solidFill>
              </a:rPr>
              <a:t>Capp, M. (2018) Teacher confidence to implement the principles, guidelines, and checkpoints of universal design for learning. </a:t>
            </a:r>
            <a:r>
              <a:rPr lang="en-CA" sz="2000" i="1" dirty="0">
                <a:solidFill>
                  <a:prstClr val="black">
                    <a:lumMod val="50000"/>
                    <a:lumOff val="50000"/>
                  </a:prstClr>
                </a:solidFill>
              </a:rPr>
              <a:t>International Journal of Inclusive Education</a:t>
            </a:r>
            <a:endParaRPr lang="fr-CA" sz="2000" dirty="0">
              <a:solidFill>
                <a:prstClr val="black">
                  <a:lumMod val="50000"/>
                  <a:lumOff val="50000"/>
                </a:prstClr>
              </a:solidFill>
            </a:endParaRPr>
          </a:p>
          <a:p>
            <a:pPr marL="114300" lvl="0" indent="0">
              <a:buClr>
                <a:srgbClr val="7FD13B"/>
              </a:buClr>
              <a:buNone/>
            </a:pPr>
            <a:r>
              <a:rPr lang="en-CA" sz="2000" dirty="0">
                <a:solidFill>
                  <a:prstClr val="black">
                    <a:lumMod val="50000"/>
                    <a:lumOff val="50000"/>
                  </a:prstClr>
                </a:solidFill>
              </a:rPr>
              <a:t>Cook, S. C., &amp; Rao, K. (2018). Systematically Applying UDL to Effective Practices for Students with Learning Disabilities. </a:t>
            </a:r>
            <a:r>
              <a:rPr lang="en-CA" sz="2000" i="1" dirty="0">
                <a:solidFill>
                  <a:prstClr val="black">
                    <a:lumMod val="50000"/>
                    <a:lumOff val="50000"/>
                  </a:prstClr>
                </a:solidFill>
              </a:rPr>
              <a:t>Learning Disability Quarterly, 41</a:t>
            </a:r>
            <a:r>
              <a:rPr lang="en-CA" sz="2000" dirty="0">
                <a:solidFill>
                  <a:prstClr val="black">
                    <a:lumMod val="50000"/>
                    <a:lumOff val="50000"/>
                  </a:prstClr>
                </a:solidFill>
              </a:rPr>
              <a:t>(3), 179–191</a:t>
            </a:r>
            <a:endParaRPr lang="fr-CA" sz="2000" dirty="0">
              <a:solidFill>
                <a:prstClr val="black">
                  <a:lumMod val="50000"/>
                  <a:lumOff val="50000"/>
                </a:prstClr>
              </a:solidFill>
            </a:endParaRPr>
          </a:p>
          <a:p>
            <a:pPr marL="114300" lvl="0" indent="0">
              <a:buClr>
                <a:srgbClr val="7FD13B"/>
              </a:buClr>
              <a:buNone/>
            </a:pPr>
            <a:r>
              <a:rPr lang="en-CA" sz="2000" dirty="0">
                <a:solidFill>
                  <a:prstClr val="black">
                    <a:lumMod val="50000"/>
                    <a:lumOff val="50000"/>
                  </a:prstClr>
                </a:solidFill>
              </a:rPr>
              <a:t>Dalton, E. M., </a:t>
            </a:r>
            <a:r>
              <a:rPr lang="en-CA" sz="2000" dirty="0" err="1">
                <a:solidFill>
                  <a:prstClr val="black">
                    <a:lumMod val="50000"/>
                    <a:lumOff val="50000"/>
                  </a:prstClr>
                </a:solidFill>
              </a:rPr>
              <a:t>Lyner-Cleophas</a:t>
            </a:r>
            <a:r>
              <a:rPr lang="en-CA" sz="2000" dirty="0">
                <a:solidFill>
                  <a:prstClr val="black">
                    <a:lumMod val="50000"/>
                    <a:lumOff val="50000"/>
                  </a:prstClr>
                </a:solidFill>
              </a:rPr>
              <a:t>, M., Ferguson, B. T., &amp; McKenzie, J. (2019). Inclusion, universal design and universal design for learning in higher education: South Africa and the United States. </a:t>
            </a:r>
            <a:r>
              <a:rPr lang="en-CA" sz="2000" i="1" dirty="0">
                <a:solidFill>
                  <a:prstClr val="black">
                    <a:lumMod val="50000"/>
                    <a:lumOff val="50000"/>
                  </a:prstClr>
                </a:solidFill>
              </a:rPr>
              <a:t>African Journal of Disability, 8</a:t>
            </a:r>
            <a:r>
              <a:rPr lang="en-CA" sz="2000" dirty="0">
                <a:solidFill>
                  <a:prstClr val="black">
                    <a:lumMod val="50000"/>
                    <a:lumOff val="50000"/>
                  </a:prstClr>
                </a:solidFill>
              </a:rPr>
              <a:t>, 519</a:t>
            </a:r>
            <a:endParaRPr lang="fr-CA" sz="2000" dirty="0">
              <a:solidFill>
                <a:prstClr val="black">
                  <a:lumMod val="50000"/>
                  <a:lumOff val="50000"/>
                </a:prstClr>
              </a:solidFill>
            </a:endParaRPr>
          </a:p>
          <a:p>
            <a:pPr marL="114300" lvl="0" indent="0">
              <a:buClr>
                <a:srgbClr val="7FD13B"/>
              </a:buClr>
              <a:buNone/>
            </a:pPr>
            <a:r>
              <a:rPr lang="en-CA" sz="2000" dirty="0">
                <a:solidFill>
                  <a:prstClr val="black">
                    <a:lumMod val="50000"/>
                    <a:lumOff val="50000"/>
                  </a:prstClr>
                </a:solidFill>
              </a:rPr>
              <a:t>Dean, T., Lee-Post, A., &amp; </a:t>
            </a:r>
            <a:r>
              <a:rPr lang="en-CA" sz="2000" dirty="0" err="1">
                <a:solidFill>
                  <a:prstClr val="black">
                    <a:lumMod val="50000"/>
                    <a:lumOff val="50000"/>
                  </a:prstClr>
                </a:solidFill>
              </a:rPr>
              <a:t>Hapke</a:t>
            </a:r>
            <a:r>
              <a:rPr lang="en-CA" sz="2000" dirty="0">
                <a:solidFill>
                  <a:prstClr val="black">
                    <a:lumMod val="50000"/>
                    <a:lumOff val="50000"/>
                  </a:prstClr>
                </a:solidFill>
              </a:rPr>
              <a:t>, H. (2017). Universal design for learning in teaching large lecture classes. </a:t>
            </a:r>
            <a:r>
              <a:rPr lang="en-CA" sz="2000" i="1" dirty="0">
                <a:solidFill>
                  <a:prstClr val="black">
                    <a:lumMod val="50000"/>
                    <a:lumOff val="50000"/>
                  </a:prstClr>
                </a:solidFill>
              </a:rPr>
              <a:t>Journal of Marketing Education, 39</a:t>
            </a:r>
            <a:r>
              <a:rPr lang="en-CA" sz="2000" dirty="0">
                <a:solidFill>
                  <a:prstClr val="black">
                    <a:lumMod val="50000"/>
                    <a:lumOff val="50000"/>
                  </a:prstClr>
                </a:solidFill>
              </a:rPr>
              <a:t>(1), 5-16</a:t>
            </a:r>
          </a:p>
          <a:p>
            <a:pPr marL="114300" lvl="0" indent="0">
              <a:buClr>
                <a:srgbClr val="7FD13B"/>
              </a:buClr>
              <a:buNone/>
            </a:pPr>
            <a:r>
              <a:rPr lang="en-CA" sz="2000" dirty="0" err="1">
                <a:solidFill>
                  <a:prstClr val="black">
                    <a:lumMod val="50000"/>
                    <a:lumOff val="50000"/>
                  </a:prstClr>
                </a:solidFill>
              </a:rPr>
              <a:t>Fovet</a:t>
            </a:r>
            <a:r>
              <a:rPr lang="en-CA" sz="2000" dirty="0">
                <a:solidFill>
                  <a:prstClr val="black">
                    <a:lumMod val="50000"/>
                    <a:lumOff val="50000"/>
                  </a:prstClr>
                </a:solidFill>
              </a:rPr>
              <a:t>, F. (2021) Developing an Ecological Approach to Strategic UDL Implementation in Higher Education.  </a:t>
            </a:r>
            <a:r>
              <a:rPr lang="en-CA" sz="2000" i="1" dirty="0">
                <a:solidFill>
                  <a:prstClr val="black">
                    <a:lumMod val="50000"/>
                    <a:lumOff val="50000"/>
                  </a:prstClr>
                </a:solidFill>
              </a:rPr>
              <a:t>Journal of Education and Learning, 10</a:t>
            </a:r>
            <a:r>
              <a:rPr lang="en-CA" sz="2000" dirty="0">
                <a:solidFill>
                  <a:prstClr val="black">
                    <a:lumMod val="50000"/>
                    <a:lumOff val="50000"/>
                  </a:prstClr>
                </a:solidFill>
              </a:rPr>
              <a:t>(4).  </a:t>
            </a:r>
          </a:p>
          <a:p>
            <a:pPr marL="114300" indent="0">
              <a:buNone/>
            </a:pPr>
            <a:endParaRPr lang="fr-CA" dirty="0">
              <a:solidFill>
                <a:schemeClr val="tx1">
                  <a:lumMod val="50000"/>
                  <a:lumOff val="50000"/>
                </a:schemeClr>
              </a:solidFill>
            </a:endParaRPr>
          </a:p>
        </p:txBody>
      </p:sp>
    </p:spTree>
    <p:extLst>
      <p:ext uri="{BB962C8B-B14F-4D97-AF65-F5344CB8AC3E}">
        <p14:creationId xmlns:p14="http://schemas.microsoft.com/office/powerpoint/2010/main" val="240501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solidFill>
                  <a:schemeClr val="accent4">
                    <a:lumMod val="75000"/>
                  </a:schemeClr>
                </a:solidFill>
              </a:rPr>
              <a:t>References</a:t>
            </a:r>
            <a:r>
              <a:rPr lang="fr-CA" dirty="0">
                <a:solidFill>
                  <a:schemeClr val="accent4">
                    <a:lumMod val="75000"/>
                  </a:schemeClr>
                </a:solidFill>
              </a:rPr>
              <a:t> &amp; </a:t>
            </a:r>
            <a:r>
              <a:rPr lang="fr-CA" dirty="0" err="1">
                <a:solidFill>
                  <a:schemeClr val="accent4">
                    <a:lumMod val="75000"/>
                  </a:schemeClr>
                </a:solidFill>
              </a:rPr>
              <a:t>Resources</a:t>
            </a:r>
            <a:r>
              <a:rPr lang="fr-CA" dirty="0">
                <a:solidFill>
                  <a:schemeClr val="accent4">
                    <a:lumMod val="75000"/>
                  </a:schemeClr>
                </a:solidFill>
              </a:rPr>
              <a:t> (</a:t>
            </a:r>
            <a:r>
              <a:rPr lang="fr-CA" dirty="0" err="1">
                <a:solidFill>
                  <a:schemeClr val="accent4">
                    <a:lumMod val="75000"/>
                  </a:schemeClr>
                </a:solidFill>
              </a:rPr>
              <a:t>contd</a:t>
            </a:r>
            <a:r>
              <a:rPr lang="fr-CA" dirty="0">
                <a:solidFill>
                  <a:schemeClr val="accent4">
                    <a:lumMod val="75000"/>
                  </a:schemeClr>
                </a:solidFill>
              </a:rPr>
              <a:t>.)</a:t>
            </a:r>
          </a:p>
        </p:txBody>
      </p:sp>
      <p:sp>
        <p:nvSpPr>
          <p:cNvPr id="3" name="Content Placeholder 2"/>
          <p:cNvSpPr>
            <a:spLocks noGrp="1"/>
          </p:cNvSpPr>
          <p:nvPr>
            <p:ph idx="1"/>
          </p:nvPr>
        </p:nvSpPr>
        <p:spPr/>
        <p:txBody>
          <a:bodyPr>
            <a:normAutofit fontScale="85000" lnSpcReduction="10000"/>
          </a:bodyPr>
          <a:lstStyle/>
          <a:p>
            <a:pPr marL="114300" lvl="0" indent="0">
              <a:buClr>
                <a:srgbClr val="7FD13B"/>
              </a:buClr>
              <a:buNone/>
            </a:pPr>
            <a:r>
              <a:rPr lang="en-CA" sz="2000" dirty="0" err="1">
                <a:solidFill>
                  <a:prstClr val="black">
                    <a:lumMod val="50000"/>
                    <a:lumOff val="50000"/>
                  </a:prstClr>
                </a:solidFill>
              </a:rPr>
              <a:t>Fovet</a:t>
            </a:r>
            <a:r>
              <a:rPr lang="en-CA" sz="2000" dirty="0">
                <a:solidFill>
                  <a:prstClr val="black">
                    <a:lumMod val="50000"/>
                    <a:lumOff val="50000"/>
                  </a:prstClr>
                </a:solidFill>
              </a:rPr>
              <a:t>, F. (Ed.) (2021) </a:t>
            </a:r>
            <a:r>
              <a:rPr lang="en-CA" sz="2000" i="1" dirty="0">
                <a:solidFill>
                  <a:prstClr val="black">
                    <a:lumMod val="50000"/>
                    <a:lumOff val="50000"/>
                  </a:prstClr>
                </a:solidFill>
              </a:rPr>
              <a:t>Handbook of Research on Applying Universal Design for Learning Across Disciplines: Concepts, Case Studies, and Practical Implementation</a:t>
            </a:r>
            <a:r>
              <a:rPr lang="en-CA" sz="2000" dirty="0">
                <a:solidFill>
                  <a:prstClr val="black">
                    <a:lumMod val="50000"/>
                    <a:lumOff val="50000"/>
                  </a:prstClr>
                </a:solidFill>
              </a:rPr>
              <a:t>.  IGI Global</a:t>
            </a:r>
          </a:p>
          <a:p>
            <a:pPr marL="114300" lvl="0" indent="0">
              <a:buClr>
                <a:srgbClr val="7FD13B"/>
              </a:buClr>
              <a:buNone/>
            </a:pPr>
            <a:r>
              <a:rPr lang="en-CA" sz="2000" dirty="0" err="1">
                <a:solidFill>
                  <a:prstClr val="black">
                    <a:lumMod val="50000"/>
                    <a:lumOff val="50000"/>
                  </a:prstClr>
                </a:solidFill>
              </a:rPr>
              <a:t>Fovet</a:t>
            </a:r>
            <a:r>
              <a:rPr lang="en-CA" sz="2000" dirty="0">
                <a:solidFill>
                  <a:prstClr val="black">
                    <a:lumMod val="50000"/>
                    <a:lumOff val="50000"/>
                  </a:prstClr>
                </a:solidFill>
              </a:rPr>
              <a:t>, F. (2020) Universal Design for Learning as a Tool for Inclusion in the Higher Education Classroom: Tips for the Next Decade of Implementation. </a:t>
            </a:r>
            <a:r>
              <a:rPr lang="en-CA" sz="2000" i="1" dirty="0">
                <a:solidFill>
                  <a:prstClr val="black">
                    <a:lumMod val="50000"/>
                    <a:lumOff val="50000"/>
                  </a:prstClr>
                </a:solidFill>
              </a:rPr>
              <a:t>Education Journal. Special Issue: Effective Teaching Practices for Addressing Diverse Students’ Needs for Academic Success in Universities, 9</a:t>
            </a:r>
            <a:r>
              <a:rPr lang="en-CA" sz="2000" dirty="0">
                <a:solidFill>
                  <a:prstClr val="black">
                    <a:lumMod val="50000"/>
                    <a:lumOff val="50000"/>
                  </a:prstClr>
                </a:solidFill>
              </a:rPr>
              <a:t>(6), 163-172.  </a:t>
            </a:r>
            <a:r>
              <a:rPr lang="en-CA" sz="2000" dirty="0">
                <a:solidFill>
                  <a:prstClr val="black">
                    <a:lumMod val="50000"/>
                    <a:lumOff val="50000"/>
                  </a:prstClr>
                </a:solidFill>
                <a:hlinkClick r:id="rId2"/>
              </a:rPr>
              <a:t>http://www.sciencepublishinggroup.com/journal/paperinfo?journalid=196&amp;doi=10.11648/j.edu.20200906.13</a:t>
            </a:r>
            <a:r>
              <a:rPr lang="en-CA" sz="2000" dirty="0">
                <a:solidFill>
                  <a:prstClr val="black">
                    <a:lumMod val="50000"/>
                    <a:lumOff val="50000"/>
                  </a:prstClr>
                </a:solidFill>
              </a:rPr>
              <a:t> </a:t>
            </a:r>
          </a:p>
          <a:p>
            <a:pPr marL="114300" lvl="0" indent="0">
              <a:buClr>
                <a:srgbClr val="7FD13B"/>
              </a:buClr>
              <a:buNone/>
            </a:pPr>
            <a:r>
              <a:rPr lang="en-CA" sz="2000" dirty="0" err="1">
                <a:solidFill>
                  <a:prstClr val="black">
                    <a:lumMod val="50000"/>
                    <a:lumOff val="50000"/>
                  </a:prstClr>
                </a:solidFill>
              </a:rPr>
              <a:t>Griful-Freixenet</a:t>
            </a:r>
            <a:r>
              <a:rPr lang="en-CA" sz="2000" dirty="0">
                <a:solidFill>
                  <a:prstClr val="black">
                    <a:lumMod val="50000"/>
                    <a:lumOff val="50000"/>
                  </a:prstClr>
                </a:solidFill>
              </a:rPr>
              <a:t>, J., </a:t>
            </a:r>
            <a:r>
              <a:rPr lang="en-CA" sz="2000" dirty="0" err="1">
                <a:solidFill>
                  <a:prstClr val="black">
                    <a:lumMod val="50000"/>
                    <a:lumOff val="50000"/>
                  </a:prstClr>
                </a:solidFill>
              </a:rPr>
              <a:t>Struyven</a:t>
            </a:r>
            <a:r>
              <a:rPr lang="en-CA" sz="2000" dirty="0">
                <a:solidFill>
                  <a:prstClr val="black">
                    <a:lumMod val="50000"/>
                    <a:lumOff val="50000"/>
                  </a:prstClr>
                </a:solidFill>
              </a:rPr>
              <a:t>, K., </a:t>
            </a:r>
            <a:r>
              <a:rPr lang="en-CA" sz="2000" dirty="0" err="1">
                <a:solidFill>
                  <a:prstClr val="black">
                    <a:lumMod val="50000"/>
                    <a:lumOff val="50000"/>
                  </a:prstClr>
                </a:solidFill>
              </a:rPr>
              <a:t>Verstichele</a:t>
            </a:r>
            <a:r>
              <a:rPr lang="en-CA" sz="2000" dirty="0">
                <a:solidFill>
                  <a:prstClr val="black">
                    <a:lumMod val="50000"/>
                    <a:lumOff val="50000"/>
                  </a:prstClr>
                </a:solidFill>
              </a:rPr>
              <a:t>, M., &amp; </a:t>
            </a:r>
            <a:r>
              <a:rPr lang="en-CA" sz="2000" dirty="0" err="1">
                <a:solidFill>
                  <a:prstClr val="black">
                    <a:lumMod val="50000"/>
                    <a:lumOff val="50000"/>
                  </a:prstClr>
                </a:solidFill>
              </a:rPr>
              <a:t>Andries</a:t>
            </a:r>
            <a:r>
              <a:rPr lang="en-CA" sz="2000" dirty="0">
                <a:solidFill>
                  <a:prstClr val="black">
                    <a:lumMod val="50000"/>
                    <a:lumOff val="50000"/>
                  </a:prstClr>
                </a:solidFill>
              </a:rPr>
              <a:t>, C. (2017) Higher education students with disabilities speaking out: perceived barriers and opportunities of the Universal Design for Learning framework</a:t>
            </a:r>
            <a:r>
              <a:rPr lang="en-CA" sz="2000" i="1" dirty="0">
                <a:solidFill>
                  <a:prstClr val="black">
                    <a:lumMod val="50000"/>
                    <a:lumOff val="50000"/>
                  </a:prstClr>
                </a:solidFill>
              </a:rPr>
              <a:t>. Disability &amp; Society, 32</a:t>
            </a:r>
            <a:r>
              <a:rPr lang="en-CA" sz="2000" dirty="0">
                <a:solidFill>
                  <a:prstClr val="black">
                    <a:lumMod val="50000"/>
                    <a:lumOff val="50000"/>
                  </a:prstClr>
                </a:solidFill>
              </a:rPr>
              <a:t>, 10 </a:t>
            </a:r>
          </a:p>
          <a:p>
            <a:pPr marL="114300" lvl="0" indent="0">
              <a:buClr>
                <a:srgbClr val="7FD13B"/>
              </a:buClr>
              <a:buNone/>
            </a:pPr>
            <a:r>
              <a:rPr lang="en-CA" sz="2000" dirty="0">
                <a:solidFill>
                  <a:prstClr val="black">
                    <a:lumMod val="50000"/>
                    <a:lumOff val="50000"/>
                  </a:prstClr>
                </a:solidFill>
              </a:rPr>
              <a:t>James, K. (2018) Universal Design for Learning (UDL) as a Structure for Culturally Responsive Practice.  </a:t>
            </a:r>
            <a:r>
              <a:rPr lang="en-CA" sz="2000" i="1" dirty="0">
                <a:solidFill>
                  <a:prstClr val="black">
                    <a:lumMod val="50000"/>
                    <a:lumOff val="50000"/>
                  </a:prstClr>
                </a:solidFill>
              </a:rPr>
              <a:t>Northwest Journal of Teacher Education, 13</a:t>
            </a:r>
            <a:r>
              <a:rPr lang="en-CA" sz="2000" dirty="0">
                <a:solidFill>
                  <a:prstClr val="black">
                    <a:lumMod val="50000"/>
                    <a:lumOff val="50000"/>
                  </a:prstClr>
                </a:solidFill>
              </a:rPr>
              <a:t>(1), Article 4.</a:t>
            </a:r>
          </a:p>
          <a:p>
            <a:pPr marL="114300" lvl="0" indent="0">
              <a:buClr>
                <a:srgbClr val="7FD13B"/>
              </a:buClr>
              <a:buNone/>
            </a:pPr>
            <a:r>
              <a:rPr lang="en-CA" sz="2000" dirty="0" err="1">
                <a:solidFill>
                  <a:prstClr val="black">
                    <a:lumMod val="50000"/>
                    <a:lumOff val="50000"/>
                  </a:prstClr>
                </a:solidFill>
              </a:rPr>
              <a:t>Kennette</a:t>
            </a:r>
            <a:r>
              <a:rPr lang="en-CA" sz="2000" dirty="0">
                <a:solidFill>
                  <a:prstClr val="black">
                    <a:lumMod val="50000"/>
                    <a:lumOff val="50000"/>
                  </a:prstClr>
                </a:solidFill>
              </a:rPr>
              <a:t>, L., &amp; Wilson, N. (2019) Universal Design for Learning: What is it and how do I implement it?  </a:t>
            </a:r>
            <a:r>
              <a:rPr lang="en-CA" sz="2000" i="1" dirty="0">
                <a:solidFill>
                  <a:prstClr val="black">
                    <a:lumMod val="50000"/>
                    <a:lumOff val="50000"/>
                  </a:prstClr>
                </a:solidFill>
              </a:rPr>
              <a:t>Transformative Dialogues: Teaching &amp; Learning, 12</a:t>
            </a:r>
            <a:r>
              <a:rPr lang="en-CA" sz="2000" dirty="0">
                <a:solidFill>
                  <a:prstClr val="black">
                    <a:lumMod val="50000"/>
                    <a:lumOff val="50000"/>
                  </a:prstClr>
                </a:solidFill>
              </a:rPr>
              <a:t>(1)</a:t>
            </a:r>
          </a:p>
          <a:p>
            <a:pPr marL="114300" lvl="0" indent="0">
              <a:buClr>
                <a:srgbClr val="7FD13B"/>
              </a:buClr>
              <a:buNone/>
            </a:pPr>
            <a:r>
              <a:rPr lang="en-CA" sz="2000" dirty="0" err="1">
                <a:solidFill>
                  <a:prstClr val="black">
                    <a:lumMod val="50000"/>
                    <a:lumOff val="50000"/>
                  </a:prstClr>
                </a:solidFill>
              </a:rPr>
              <a:t>Nieminen</a:t>
            </a:r>
            <a:r>
              <a:rPr lang="en-CA" sz="2000" dirty="0">
                <a:solidFill>
                  <a:prstClr val="black">
                    <a:lumMod val="50000"/>
                    <a:lumOff val="50000"/>
                  </a:prstClr>
                </a:solidFill>
              </a:rPr>
              <a:t>, J.H., &amp; </a:t>
            </a:r>
            <a:r>
              <a:rPr lang="en-CA" sz="2000" dirty="0" err="1">
                <a:solidFill>
                  <a:prstClr val="black">
                    <a:lumMod val="50000"/>
                    <a:lumOff val="50000"/>
                  </a:prstClr>
                </a:solidFill>
              </a:rPr>
              <a:t>Pesonen</a:t>
            </a:r>
            <a:r>
              <a:rPr lang="en-CA" sz="2000" dirty="0">
                <a:solidFill>
                  <a:prstClr val="black">
                    <a:lumMod val="50000"/>
                    <a:lumOff val="50000"/>
                  </a:prstClr>
                </a:solidFill>
              </a:rPr>
              <a:t>, H.V. (2020) Taking Universal Design back to its roots: Perspectives on accessibility and identity in Undergraduate Mathematics.  </a:t>
            </a:r>
            <a:r>
              <a:rPr lang="en-CA" sz="2000" i="1" dirty="0">
                <a:solidFill>
                  <a:prstClr val="black">
                    <a:lumMod val="50000"/>
                    <a:lumOff val="50000"/>
                  </a:prstClr>
                </a:solidFill>
              </a:rPr>
              <a:t>Education Sciences, 10</a:t>
            </a:r>
            <a:r>
              <a:rPr lang="en-CA" sz="2000" dirty="0">
                <a:solidFill>
                  <a:prstClr val="black">
                    <a:lumMod val="50000"/>
                    <a:lumOff val="50000"/>
                  </a:prstClr>
                </a:solidFill>
              </a:rPr>
              <a:t>(1). 2020, 10(1), 12</a:t>
            </a:r>
          </a:p>
          <a:p>
            <a:pPr marL="114300" lvl="0" indent="0">
              <a:buClr>
                <a:srgbClr val="7FD13B"/>
              </a:buClr>
              <a:buNone/>
            </a:pPr>
            <a:r>
              <a:rPr lang="en-CA" sz="2000" dirty="0">
                <a:solidFill>
                  <a:prstClr val="black">
                    <a:lumMod val="50000"/>
                    <a:lumOff val="50000"/>
                  </a:prstClr>
                </a:solidFill>
              </a:rPr>
              <a:t>Novak, K. &amp; Bracken, S. (Eds.) </a:t>
            </a:r>
            <a:r>
              <a:rPr lang="en-CA" sz="2000" i="1" dirty="0">
                <a:solidFill>
                  <a:prstClr val="black">
                    <a:lumMod val="50000"/>
                    <a:lumOff val="50000"/>
                  </a:prstClr>
                </a:solidFill>
              </a:rPr>
              <a:t>Transforming Higher Education through Universal Design for Learning: An International Perspective. Routledge</a:t>
            </a:r>
          </a:p>
          <a:p>
            <a:endParaRPr lang="fr-CA" dirty="0"/>
          </a:p>
        </p:txBody>
      </p:sp>
    </p:spTree>
    <p:extLst>
      <p:ext uri="{BB962C8B-B14F-4D97-AF65-F5344CB8AC3E}">
        <p14:creationId xmlns:p14="http://schemas.microsoft.com/office/powerpoint/2010/main" val="119008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Questions</a:t>
            </a:r>
            <a:endParaRPr lang="fr-CA" dirty="0">
              <a:solidFill>
                <a:schemeClr val="accent4">
                  <a:lumMod val="75000"/>
                </a:schemeClr>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72794" y="1939276"/>
            <a:ext cx="5233611" cy="3482730"/>
          </a:xfrm>
          <a:prstGeom prst="rect">
            <a:avLst/>
          </a:prstGeom>
        </p:spPr>
      </p:pic>
    </p:spTree>
    <p:extLst>
      <p:ext uri="{BB962C8B-B14F-4D97-AF65-F5344CB8AC3E}">
        <p14:creationId xmlns:p14="http://schemas.microsoft.com/office/powerpoint/2010/main" val="280223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4">
                    <a:lumMod val="75000"/>
                  </a:schemeClr>
                </a:solidFill>
              </a:rPr>
              <a:t>Contact </a:t>
            </a:r>
            <a:r>
              <a:rPr lang="fr-CA" dirty="0" err="1">
                <a:solidFill>
                  <a:schemeClr val="accent4">
                    <a:lumMod val="75000"/>
                  </a:schemeClr>
                </a:solidFill>
              </a:rPr>
              <a:t>details</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pPr lvl="0">
              <a:buClr>
                <a:srgbClr val="7FD13B"/>
              </a:buClr>
            </a:pPr>
            <a:r>
              <a:rPr lang="fr-CA" sz="2400" dirty="0" err="1">
                <a:solidFill>
                  <a:prstClr val="black">
                    <a:lumMod val="50000"/>
                    <a:lumOff val="50000"/>
                  </a:prstClr>
                </a:solidFill>
              </a:rPr>
              <a:t>Frederic</a:t>
            </a:r>
            <a:r>
              <a:rPr lang="fr-CA" sz="2400" dirty="0">
                <a:solidFill>
                  <a:prstClr val="black">
                    <a:lumMod val="50000"/>
                    <a:lumOff val="50000"/>
                  </a:prstClr>
                </a:solidFill>
              </a:rPr>
              <a:t> </a:t>
            </a:r>
            <a:r>
              <a:rPr lang="fr-CA" sz="2400" dirty="0" err="1">
                <a:solidFill>
                  <a:prstClr val="black">
                    <a:lumMod val="50000"/>
                    <a:lumOff val="50000"/>
                  </a:prstClr>
                </a:solidFill>
              </a:rPr>
              <a:t>Fovet</a:t>
            </a:r>
            <a:r>
              <a:rPr lang="fr-CA" sz="2400" dirty="0">
                <a:solidFill>
                  <a:prstClr val="black">
                    <a:lumMod val="50000"/>
                    <a:lumOff val="50000"/>
                  </a:prstClr>
                </a:solidFill>
              </a:rPr>
              <a:t> (PhD.)</a:t>
            </a:r>
          </a:p>
          <a:p>
            <a:pPr lvl="0">
              <a:buClr>
                <a:srgbClr val="7FD13B"/>
              </a:buClr>
            </a:pPr>
            <a:r>
              <a:rPr lang="fr-CA" sz="2400" dirty="0">
                <a:solidFill>
                  <a:prstClr val="black">
                    <a:lumMod val="50000"/>
                    <a:lumOff val="50000"/>
                  </a:prstClr>
                </a:solidFill>
              </a:rPr>
              <a:t>Associate Professor, School of Education and Technology, Royal </a:t>
            </a:r>
            <a:r>
              <a:rPr lang="fr-CA" sz="2400" dirty="0" err="1">
                <a:solidFill>
                  <a:prstClr val="black">
                    <a:lumMod val="50000"/>
                    <a:lumOff val="50000"/>
                  </a:prstClr>
                </a:solidFill>
              </a:rPr>
              <a:t>Roads</a:t>
            </a:r>
            <a:r>
              <a:rPr lang="fr-CA" sz="2400" dirty="0">
                <a:solidFill>
                  <a:prstClr val="black">
                    <a:lumMod val="50000"/>
                    <a:lumOff val="50000"/>
                  </a:prstClr>
                </a:solidFill>
              </a:rPr>
              <a:t> </a:t>
            </a:r>
            <a:r>
              <a:rPr lang="fr-CA" sz="2400" dirty="0" err="1">
                <a:solidFill>
                  <a:prstClr val="black">
                    <a:lumMod val="50000"/>
                    <a:lumOff val="50000"/>
                  </a:prstClr>
                </a:solidFill>
              </a:rPr>
              <a:t>University</a:t>
            </a:r>
            <a:endParaRPr lang="fr-CA" sz="2400" dirty="0">
              <a:solidFill>
                <a:prstClr val="black">
                  <a:lumMod val="50000"/>
                  <a:lumOff val="50000"/>
                </a:prstClr>
              </a:solidFill>
            </a:endParaRPr>
          </a:p>
          <a:p>
            <a:pPr lvl="0">
              <a:buClr>
                <a:srgbClr val="7FD13B"/>
              </a:buClr>
            </a:pPr>
            <a:r>
              <a:rPr lang="fr-CA" sz="2400" dirty="0">
                <a:solidFill>
                  <a:prstClr val="black">
                    <a:lumMod val="50000"/>
                    <a:lumOff val="50000"/>
                  </a:prstClr>
                </a:solidFill>
              </a:rPr>
              <a:t>Frederic.fovet@royalroads.ca</a:t>
            </a:r>
          </a:p>
          <a:p>
            <a:pPr lvl="0">
              <a:buClr>
                <a:srgbClr val="7FD13B"/>
              </a:buClr>
            </a:pPr>
            <a:r>
              <a:rPr lang="fr-CA" sz="2400" dirty="0">
                <a:solidFill>
                  <a:prstClr val="black">
                    <a:lumMod val="50000"/>
                    <a:lumOff val="50000"/>
                  </a:prstClr>
                </a:solidFill>
              </a:rPr>
              <a:t>@Ffovet</a:t>
            </a:r>
          </a:p>
          <a:p>
            <a:pPr lvl="0">
              <a:buClr>
                <a:srgbClr val="7FD13B"/>
              </a:buClr>
            </a:pPr>
            <a:r>
              <a:rPr lang="fr-CA" sz="2400" dirty="0">
                <a:solidFill>
                  <a:prstClr val="black">
                    <a:lumMod val="50000"/>
                    <a:lumOff val="50000"/>
                  </a:prstClr>
                </a:solidFill>
                <a:hlinkClick r:id="rId2"/>
              </a:rPr>
              <a:t>www.implementudl.com</a:t>
            </a:r>
            <a:r>
              <a:rPr lang="fr-CA" sz="2400" dirty="0">
                <a:solidFill>
                  <a:prstClr val="black">
                    <a:lumMod val="50000"/>
                    <a:lumOff val="50000"/>
                  </a:prstClr>
                </a:solidFill>
              </a:rPr>
              <a:t> </a:t>
            </a:r>
          </a:p>
          <a:p>
            <a:endParaRPr lang="fr-CA"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8356" y="535472"/>
            <a:ext cx="2944623" cy="1481456"/>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6700" y="722339"/>
            <a:ext cx="1969179" cy="84132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7400" y="4772988"/>
            <a:ext cx="6788531" cy="1664352"/>
          </a:xfrm>
          <a:prstGeom prst="rect">
            <a:avLst/>
          </a:prstGeom>
        </p:spPr>
      </p:pic>
    </p:spTree>
    <p:extLst>
      <p:ext uri="{BB962C8B-B14F-4D97-AF65-F5344CB8AC3E}">
        <p14:creationId xmlns:p14="http://schemas.microsoft.com/office/powerpoint/2010/main" val="45642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ADDC">
                    <a:lumMod val="75000"/>
                  </a:srgbClr>
                </a:solidFill>
              </a:rPr>
              <a:t>Format of Workshop (contd.)</a:t>
            </a:r>
            <a:endParaRPr lang="fr-CA" dirty="0"/>
          </a:p>
        </p:txBody>
      </p:sp>
      <p:sp>
        <p:nvSpPr>
          <p:cNvPr id="3" name="Content Placeholder 2"/>
          <p:cNvSpPr>
            <a:spLocks noGrp="1"/>
          </p:cNvSpPr>
          <p:nvPr>
            <p:ph idx="1"/>
          </p:nvPr>
        </p:nvSpPr>
        <p:spPr/>
        <p:txBody>
          <a:bodyPr/>
          <a:lstStyle/>
          <a:p>
            <a:pPr lvl="0">
              <a:buClr>
                <a:srgbClr val="7FD13B"/>
              </a:buClr>
            </a:pPr>
            <a:r>
              <a:rPr lang="en-CA" sz="2400" dirty="0">
                <a:solidFill>
                  <a:prstClr val="black">
                    <a:lumMod val="50000"/>
                    <a:lumOff val="50000"/>
                  </a:prstClr>
                </a:solidFill>
              </a:rPr>
              <a:t>We will also have approximately 10 minutes at the end of the session for questions.  You can also use the chat function throughout and the facilitators will inform me during the talk when questions pop up.</a:t>
            </a:r>
          </a:p>
          <a:p>
            <a:pPr lvl="0">
              <a:buClr>
                <a:srgbClr val="7FD13B"/>
              </a:buClr>
            </a:pPr>
            <a:r>
              <a:rPr lang="en-CA" sz="2400" dirty="0">
                <a:solidFill>
                  <a:prstClr val="black">
                    <a:lumMod val="50000"/>
                    <a:lumOff val="50000"/>
                  </a:prstClr>
                </a:solidFill>
              </a:rPr>
              <a:t>Happy to engage with all participants one on one beyond the session via email or social media.</a:t>
            </a:r>
          </a:p>
          <a:p>
            <a:pPr lvl="0">
              <a:buClr>
                <a:srgbClr val="7FD13B"/>
              </a:buClr>
            </a:pPr>
            <a:r>
              <a:rPr lang="en-CA" sz="2400" dirty="0">
                <a:solidFill>
                  <a:prstClr val="black">
                    <a:lumMod val="50000"/>
                    <a:lumOff val="50000"/>
                  </a:prstClr>
                </a:solidFill>
              </a:rPr>
              <a:t>The slides of the presentation will be available on </a:t>
            </a:r>
            <a:r>
              <a:rPr lang="en-CA" sz="2400" dirty="0" err="1">
                <a:solidFill>
                  <a:prstClr val="black">
                    <a:lumMod val="50000"/>
                    <a:lumOff val="50000"/>
                  </a:prstClr>
                </a:solidFill>
              </a:rPr>
              <a:t>SlideShare</a:t>
            </a:r>
            <a:r>
              <a:rPr lang="en-CA" sz="2400" dirty="0">
                <a:solidFill>
                  <a:prstClr val="black">
                    <a:lumMod val="50000"/>
                    <a:lumOff val="50000"/>
                  </a:prstClr>
                </a:solidFill>
              </a:rPr>
              <a:t> immediately after the workshop (and appear on my LinkedIn and Twitter accounts).  I will integrate the </a:t>
            </a:r>
            <a:r>
              <a:rPr lang="en-CA" sz="2400" dirty="0" err="1">
                <a:solidFill>
                  <a:prstClr val="black">
                    <a:lumMod val="50000"/>
                    <a:lumOff val="50000"/>
                  </a:prstClr>
                </a:solidFill>
              </a:rPr>
              <a:t>Menti</a:t>
            </a:r>
            <a:r>
              <a:rPr lang="en-CA" sz="2400" dirty="0">
                <a:solidFill>
                  <a:prstClr val="black">
                    <a:lumMod val="50000"/>
                    <a:lumOff val="50000"/>
                  </a:prstClr>
                </a:solidFill>
              </a:rPr>
              <a:t> slides for your use.</a:t>
            </a:r>
            <a:endParaRPr lang="fr-CA" sz="2400" dirty="0">
              <a:solidFill>
                <a:prstClr val="black">
                  <a:lumMod val="50000"/>
                  <a:lumOff val="50000"/>
                </a:prstClr>
              </a:solidFill>
            </a:endParaRPr>
          </a:p>
          <a:p>
            <a:endParaRPr lang="fr-CA" dirty="0"/>
          </a:p>
        </p:txBody>
      </p:sp>
    </p:spTree>
    <p:extLst>
      <p:ext uri="{BB962C8B-B14F-4D97-AF65-F5344CB8AC3E}">
        <p14:creationId xmlns:p14="http://schemas.microsoft.com/office/powerpoint/2010/main" val="428877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Personal lens and methodological stance</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r>
              <a:rPr lang="en-CA" dirty="0">
                <a:solidFill>
                  <a:schemeClr val="tx1">
                    <a:lumMod val="50000"/>
                    <a:lumOff val="50000"/>
                  </a:schemeClr>
                </a:solidFill>
              </a:rPr>
              <a:t>Unique positioning as a scholar: have been both an Accessibility Services manager and a faculty member</a:t>
            </a:r>
          </a:p>
          <a:p>
            <a:r>
              <a:rPr lang="en-CA" dirty="0">
                <a:solidFill>
                  <a:schemeClr val="tx1">
                    <a:lumMod val="50000"/>
                    <a:lumOff val="50000"/>
                  </a:schemeClr>
                </a:solidFill>
              </a:rPr>
              <a:t>Was involved in large scale UDL implementation from 2011 to 2016 across a campus – experienced this process in its full complexity</a:t>
            </a:r>
          </a:p>
          <a:p>
            <a:r>
              <a:rPr lang="en-CA" dirty="0">
                <a:solidFill>
                  <a:schemeClr val="tx1">
                    <a:lumMod val="50000"/>
                    <a:lumOff val="50000"/>
                  </a:schemeClr>
                </a:solidFill>
              </a:rPr>
              <a:t>Have also been Academic Lead/ Program Head at UPEI and RRU, and have needed to guide contract faculty around inclusive teaching and the use of UDL.</a:t>
            </a:r>
          </a:p>
          <a:p>
            <a:r>
              <a:rPr lang="en-CA" dirty="0">
                <a:solidFill>
                  <a:schemeClr val="tx1">
                    <a:lumMod val="50000"/>
                    <a:lumOff val="50000"/>
                  </a:schemeClr>
                </a:solidFill>
              </a:rPr>
              <a:t>Act as a UDL consultant with colleges and universities in Canada.</a:t>
            </a:r>
          </a:p>
          <a:p>
            <a:r>
              <a:rPr lang="en-CA" dirty="0">
                <a:solidFill>
                  <a:schemeClr val="tx1">
                    <a:lumMod val="50000"/>
                    <a:lumOff val="50000"/>
                  </a:schemeClr>
                </a:solidFill>
              </a:rPr>
              <a:t>My research and scholarship also focuses on UDL</a:t>
            </a:r>
          </a:p>
          <a:p>
            <a:r>
              <a:rPr lang="en-CA" dirty="0">
                <a:solidFill>
                  <a:schemeClr val="tx1">
                    <a:lumMod val="50000"/>
                    <a:lumOff val="50000"/>
                  </a:schemeClr>
                </a:solidFill>
              </a:rPr>
              <a:t>I will be drawing from these multiple and varied perspectives</a:t>
            </a:r>
          </a:p>
          <a:p>
            <a:r>
              <a:rPr lang="en-CA" dirty="0">
                <a:solidFill>
                  <a:schemeClr val="tx1">
                    <a:lumMod val="50000"/>
                    <a:lumOff val="50000"/>
                  </a:schemeClr>
                </a:solidFill>
              </a:rPr>
              <a:t>Particularly excited to be making this presentation: (</a:t>
            </a:r>
            <a:r>
              <a:rPr lang="en-CA" dirty="0" err="1">
                <a:solidFill>
                  <a:schemeClr val="tx1">
                    <a:lumMod val="50000"/>
                    <a:lumOff val="50000"/>
                  </a:schemeClr>
                </a:solidFill>
              </a:rPr>
              <a:t>i</a:t>
            </a:r>
            <a:r>
              <a:rPr lang="en-CA" dirty="0">
                <a:solidFill>
                  <a:schemeClr val="tx1">
                    <a:lumMod val="50000"/>
                    <a:lumOff val="50000"/>
                  </a:schemeClr>
                </a:solidFill>
              </a:rPr>
              <a:t>) It coincides with the International Day of Persons with Disabilities, (ii) I am an alumni of an Australian university, (iii) I have attempted on several occasions during my PhD to generate momentum around UDL within Australia and it is encouraging to see this recent increased degree of interest.</a:t>
            </a:r>
            <a:endParaRPr lang="fr-CA" dirty="0">
              <a:solidFill>
                <a:schemeClr val="tx1">
                  <a:lumMod val="50000"/>
                  <a:lumOff val="50000"/>
                </a:schemeClr>
              </a:solidFill>
            </a:endParaRPr>
          </a:p>
        </p:txBody>
      </p:sp>
    </p:spTree>
    <p:extLst>
      <p:ext uri="{BB962C8B-B14F-4D97-AF65-F5344CB8AC3E}">
        <p14:creationId xmlns:p14="http://schemas.microsoft.com/office/powerpoint/2010/main" val="242560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Interactive activity</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r>
              <a:rPr lang="en-CA" dirty="0">
                <a:solidFill>
                  <a:schemeClr val="tx1">
                    <a:lumMod val="50000"/>
                    <a:lumOff val="50000"/>
                  </a:schemeClr>
                </a:solidFill>
              </a:rPr>
              <a:t>We will use </a:t>
            </a:r>
            <a:r>
              <a:rPr lang="en-CA" dirty="0" err="1">
                <a:solidFill>
                  <a:schemeClr val="tx1">
                    <a:lumMod val="50000"/>
                    <a:lumOff val="50000"/>
                  </a:schemeClr>
                </a:solidFill>
              </a:rPr>
              <a:t>Menti</a:t>
            </a:r>
            <a:r>
              <a:rPr lang="en-CA" dirty="0">
                <a:solidFill>
                  <a:schemeClr val="tx1">
                    <a:lumMod val="50000"/>
                    <a:lumOff val="50000"/>
                  </a:schemeClr>
                </a:solidFill>
              </a:rPr>
              <a:t> to quickly poll you as participants.</a:t>
            </a:r>
          </a:p>
          <a:p>
            <a:r>
              <a:rPr lang="en-CA" dirty="0">
                <a:solidFill>
                  <a:schemeClr val="tx1">
                    <a:lumMod val="50000"/>
                    <a:lumOff val="50000"/>
                  </a:schemeClr>
                </a:solidFill>
              </a:rPr>
              <a:t>I will generate the </a:t>
            </a:r>
            <a:r>
              <a:rPr lang="en-CA" dirty="0" err="1">
                <a:solidFill>
                  <a:schemeClr val="tx1">
                    <a:lumMod val="50000"/>
                    <a:lumOff val="50000"/>
                  </a:schemeClr>
                </a:solidFill>
              </a:rPr>
              <a:t>Menti</a:t>
            </a:r>
            <a:r>
              <a:rPr lang="en-CA" dirty="0">
                <a:solidFill>
                  <a:schemeClr val="tx1">
                    <a:lumMod val="50000"/>
                    <a:lumOff val="50000"/>
                  </a:schemeClr>
                </a:solidFill>
              </a:rPr>
              <a:t> code synchronously as otherwise it resets if not used immediately</a:t>
            </a:r>
          </a:p>
          <a:p>
            <a:r>
              <a:rPr lang="en-CA" dirty="0">
                <a:solidFill>
                  <a:schemeClr val="tx1">
                    <a:lumMod val="50000"/>
                    <a:lumOff val="50000"/>
                  </a:schemeClr>
                </a:solidFill>
              </a:rPr>
              <a:t>Visit </a:t>
            </a:r>
            <a:r>
              <a:rPr lang="en-CA" dirty="0">
                <a:solidFill>
                  <a:schemeClr val="tx1">
                    <a:lumMod val="50000"/>
                    <a:lumOff val="50000"/>
                  </a:schemeClr>
                </a:solidFill>
                <a:hlinkClick r:id="rId2"/>
              </a:rPr>
              <a:t>www.menti.com</a:t>
            </a:r>
            <a:r>
              <a:rPr lang="en-CA" dirty="0">
                <a:solidFill>
                  <a:schemeClr val="tx1">
                    <a:lumMod val="50000"/>
                    <a:lumOff val="50000"/>
                  </a:schemeClr>
                </a:solidFill>
              </a:rPr>
              <a:t> and use the code that will be generated during the session</a:t>
            </a:r>
          </a:p>
          <a:p>
            <a:r>
              <a:rPr lang="en-CA" dirty="0">
                <a:solidFill>
                  <a:schemeClr val="tx1">
                    <a:lumMod val="50000"/>
                    <a:lumOff val="50000"/>
                  </a:schemeClr>
                </a:solidFill>
              </a:rPr>
              <a:t>‘What is the degree of comfort and experience your own context/ campus/ office has achieved with regards to UDL implementation?’</a:t>
            </a:r>
          </a:p>
          <a:p>
            <a:endParaRPr lang="en-CA" dirty="0">
              <a:solidFill>
                <a:schemeClr val="tx1">
                  <a:lumMod val="50000"/>
                  <a:lumOff val="50000"/>
                </a:schemeClr>
              </a:solidFill>
            </a:endParaRPr>
          </a:p>
          <a:p>
            <a:r>
              <a:rPr lang="en-CA" dirty="0">
                <a:solidFill>
                  <a:schemeClr val="tx1">
                    <a:lumMod val="50000"/>
                    <a:lumOff val="50000"/>
                  </a:schemeClr>
                </a:solidFill>
              </a:rPr>
              <a:t>Here are the five options you will be able to choose from:</a:t>
            </a:r>
          </a:p>
          <a:p>
            <a:r>
              <a:rPr lang="en-CA" dirty="0">
                <a:solidFill>
                  <a:schemeClr val="tx1">
                    <a:lumMod val="50000"/>
                    <a:lumOff val="50000"/>
                  </a:schemeClr>
                </a:solidFill>
              </a:rPr>
              <a:t>Campus-wide campus implementation</a:t>
            </a:r>
          </a:p>
          <a:p>
            <a:r>
              <a:rPr lang="en-CA" dirty="0">
                <a:solidFill>
                  <a:schemeClr val="tx1">
                    <a:lumMod val="50000"/>
                    <a:lumOff val="50000"/>
                  </a:schemeClr>
                </a:solidFill>
              </a:rPr>
              <a:t>Some in-depth implementation in sporadic pockets within the campus</a:t>
            </a:r>
          </a:p>
          <a:p>
            <a:r>
              <a:rPr lang="en-CA" dirty="0">
                <a:solidFill>
                  <a:schemeClr val="tx1">
                    <a:lumMod val="50000"/>
                    <a:lumOff val="50000"/>
                  </a:schemeClr>
                </a:solidFill>
              </a:rPr>
              <a:t>Campus wide curiosity but not hands on implementation</a:t>
            </a:r>
          </a:p>
          <a:p>
            <a:r>
              <a:rPr lang="en-CA" dirty="0">
                <a:solidFill>
                  <a:schemeClr val="tx1">
                    <a:lumMod val="50000"/>
                    <a:lumOff val="50000"/>
                  </a:schemeClr>
                </a:solidFill>
              </a:rPr>
              <a:t>Budding curiosity around pedagogical benefits of UDL adoption</a:t>
            </a:r>
          </a:p>
          <a:p>
            <a:r>
              <a:rPr lang="en-CA" dirty="0">
                <a:solidFill>
                  <a:schemeClr val="tx1">
                    <a:lumMod val="50000"/>
                    <a:lumOff val="50000"/>
                  </a:schemeClr>
                </a:solidFill>
              </a:rPr>
              <a:t>Interest is only just beginning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71935" y="115765"/>
            <a:ext cx="3636471" cy="1460746"/>
          </a:xfrm>
          <a:prstGeom prst="rect">
            <a:avLst/>
          </a:prstGeom>
        </p:spPr>
      </p:pic>
    </p:spTree>
    <p:extLst>
      <p:ext uri="{BB962C8B-B14F-4D97-AF65-F5344CB8AC3E}">
        <p14:creationId xmlns:p14="http://schemas.microsoft.com/office/powerpoint/2010/main" val="42058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Context</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tx1">
                    <a:lumMod val="50000"/>
                    <a:lumOff val="50000"/>
                  </a:schemeClr>
                </a:solidFill>
              </a:rPr>
              <a:t>There has been much momentum in North America over the last decade around UDL</a:t>
            </a:r>
          </a:p>
          <a:p>
            <a:r>
              <a:rPr lang="en-CA" dirty="0">
                <a:solidFill>
                  <a:schemeClr val="tx1">
                    <a:lumMod val="50000"/>
                    <a:lumOff val="50000"/>
                  </a:schemeClr>
                </a:solidFill>
              </a:rPr>
              <a:t>This in itself is encouraging and leads us to expect effervescence in relation to UDL for the decade to come.</a:t>
            </a:r>
          </a:p>
          <a:p>
            <a:r>
              <a:rPr lang="en-CA" dirty="0">
                <a:solidFill>
                  <a:schemeClr val="tx1">
                    <a:lumMod val="50000"/>
                    <a:lumOff val="50000"/>
                  </a:schemeClr>
                </a:solidFill>
              </a:rPr>
              <a:t>However, there is also a lack of focus on the complexity of the process of change in itself.</a:t>
            </a:r>
          </a:p>
          <a:p>
            <a:r>
              <a:rPr lang="en-CA" dirty="0">
                <a:solidFill>
                  <a:schemeClr val="tx1">
                    <a:lumMod val="50000"/>
                    <a:lumOff val="50000"/>
                  </a:schemeClr>
                </a:solidFill>
              </a:rPr>
              <a:t>There is currently a striking paucity of research around the organizational dimension of UDL implementation and its scaling up.</a:t>
            </a:r>
          </a:p>
          <a:p>
            <a:r>
              <a:rPr lang="en-CA" dirty="0">
                <a:solidFill>
                  <a:schemeClr val="tx1">
                    <a:lumMod val="50000"/>
                    <a:lumOff val="50000"/>
                  </a:schemeClr>
                </a:solidFill>
              </a:rPr>
              <a:t>This is concerning as many communities of practice or individual explorations of UDL by instructors are unsustainable.</a:t>
            </a:r>
          </a:p>
          <a:p>
            <a:r>
              <a:rPr lang="en-CA" dirty="0">
                <a:solidFill>
                  <a:schemeClr val="tx1">
                    <a:lumMod val="50000"/>
                    <a:lumOff val="50000"/>
                  </a:schemeClr>
                </a:solidFill>
              </a:rPr>
              <a:t>Burn out is a very frequent phenomenon among UDL advocates</a:t>
            </a:r>
            <a:endParaRPr lang="fr-CA" dirty="0">
              <a:solidFill>
                <a:schemeClr val="tx1">
                  <a:lumMod val="50000"/>
                  <a:lumOff val="50000"/>
                </a:schemeClr>
              </a:solidFill>
            </a:endParaRPr>
          </a:p>
        </p:txBody>
      </p:sp>
    </p:spTree>
    <p:extLst>
      <p:ext uri="{BB962C8B-B14F-4D97-AF65-F5344CB8AC3E}">
        <p14:creationId xmlns:p14="http://schemas.microsoft.com/office/powerpoint/2010/main" val="71512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Part 1: Identifying and using the ‘need’</a:t>
            </a:r>
            <a:endParaRPr lang="fr-CA" dirty="0">
              <a:solidFill>
                <a:schemeClr val="accent4">
                  <a:lumMod val="75000"/>
                </a:schemeClr>
              </a:solidFill>
            </a:endParaRPr>
          </a:p>
        </p:txBody>
      </p:sp>
      <p:sp>
        <p:nvSpPr>
          <p:cNvPr id="3" name="Content Placeholder 2"/>
          <p:cNvSpPr>
            <a:spLocks noGrp="1"/>
          </p:cNvSpPr>
          <p:nvPr>
            <p:ph idx="1"/>
          </p:nvPr>
        </p:nvSpPr>
        <p:spPr/>
        <p:txBody>
          <a:bodyPr/>
          <a:lstStyle/>
          <a:p>
            <a:r>
              <a:rPr lang="en-CA" dirty="0">
                <a:solidFill>
                  <a:schemeClr val="tx1">
                    <a:lumMod val="50000"/>
                    <a:lumOff val="50000"/>
                  </a:schemeClr>
                </a:solidFill>
              </a:rPr>
              <a:t>In this first part of the presentation we will consider how one might contextualize UDL implementation within a pragmatic context of urgency for change.</a:t>
            </a:r>
          </a:p>
          <a:p>
            <a:r>
              <a:rPr lang="en-CA" dirty="0">
                <a:solidFill>
                  <a:schemeClr val="tx1">
                    <a:lumMod val="50000"/>
                    <a:lumOff val="50000"/>
                  </a:schemeClr>
                </a:solidFill>
              </a:rPr>
              <a:t>It is quasi impossible to make UDL appealing to the tertiary sector if we do not first take the time to demonstrate to stakeholders that there is a need for change.</a:t>
            </a:r>
          </a:p>
          <a:p>
            <a:r>
              <a:rPr lang="en-CA" dirty="0">
                <a:solidFill>
                  <a:schemeClr val="tx1">
                    <a:lumMod val="50000"/>
                    <a:lumOff val="50000"/>
                  </a:schemeClr>
                </a:solidFill>
              </a:rPr>
              <a:t>We often, as UDL advocate, rush through this stage but any initiative that fails to evidence the need for change is doomed.</a:t>
            </a:r>
          </a:p>
          <a:p>
            <a:r>
              <a:rPr lang="en-CA" dirty="0">
                <a:solidFill>
                  <a:schemeClr val="tx1">
                    <a:lumMod val="50000"/>
                    <a:lumOff val="50000"/>
                  </a:schemeClr>
                </a:solidFill>
              </a:rPr>
              <a:t>Faculty are bombarded with pedagogical initiatives that compete for their attention.  The reflex is to ignore calls for transformation to maintain some sanity.  </a:t>
            </a:r>
            <a:endParaRPr lang="fr-CA" dirty="0">
              <a:solidFill>
                <a:schemeClr val="tx1">
                  <a:lumMod val="50000"/>
                  <a:lumOff val="50000"/>
                </a:schemeClr>
              </a:solidFill>
            </a:endParaRPr>
          </a:p>
        </p:txBody>
      </p:sp>
    </p:spTree>
    <p:extLst>
      <p:ext uri="{BB962C8B-B14F-4D97-AF65-F5344CB8AC3E}">
        <p14:creationId xmlns:p14="http://schemas.microsoft.com/office/powerpoint/2010/main" val="384577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6366" y="228600"/>
            <a:ext cx="9752997" cy="968152"/>
          </a:xfrm>
        </p:spPr>
        <p:txBody>
          <a:bodyPr>
            <a:normAutofit/>
          </a:bodyPr>
          <a:lstStyle/>
          <a:p>
            <a:pPr eaLnBrk="1" hangingPunct="1"/>
            <a:r>
              <a:rPr lang="fr-CA" sz="2800" b="1" dirty="0" err="1">
                <a:solidFill>
                  <a:schemeClr val="accent4">
                    <a:lumMod val="75000"/>
                  </a:schemeClr>
                </a:solidFill>
              </a:rPr>
              <a:t>Why</a:t>
            </a:r>
            <a:r>
              <a:rPr lang="fr-CA" sz="2800" b="1" dirty="0">
                <a:solidFill>
                  <a:schemeClr val="accent4">
                    <a:lumMod val="75000"/>
                  </a:schemeClr>
                </a:solidFill>
              </a:rPr>
              <a:t> </a:t>
            </a:r>
            <a:r>
              <a:rPr lang="fr-CA" sz="2800" b="1" dirty="0" err="1">
                <a:solidFill>
                  <a:schemeClr val="accent4">
                    <a:lumMod val="75000"/>
                  </a:schemeClr>
                </a:solidFill>
              </a:rPr>
              <a:t>is</a:t>
            </a:r>
            <a:r>
              <a:rPr lang="fr-CA" sz="2800" b="1" dirty="0">
                <a:solidFill>
                  <a:schemeClr val="accent4">
                    <a:lumMod val="75000"/>
                  </a:schemeClr>
                </a:solidFill>
              </a:rPr>
              <a:t> a new </a:t>
            </a:r>
            <a:r>
              <a:rPr lang="fr-CA" sz="2800" b="1" dirty="0" err="1">
                <a:solidFill>
                  <a:schemeClr val="accent4">
                    <a:lumMod val="75000"/>
                  </a:schemeClr>
                </a:solidFill>
              </a:rPr>
              <a:t>framework</a:t>
            </a:r>
            <a:r>
              <a:rPr lang="fr-CA" sz="2800" b="1" dirty="0">
                <a:solidFill>
                  <a:schemeClr val="accent4">
                    <a:lumMod val="75000"/>
                  </a:schemeClr>
                </a:solidFill>
              </a:rPr>
              <a:t> </a:t>
            </a:r>
            <a:r>
              <a:rPr lang="fr-CA" sz="2800" b="1" dirty="0" err="1">
                <a:solidFill>
                  <a:schemeClr val="accent4">
                    <a:lumMod val="75000"/>
                  </a:schemeClr>
                </a:solidFill>
              </a:rPr>
              <a:t>required</a:t>
            </a:r>
            <a:r>
              <a:rPr lang="fr-CA" sz="2800" b="1" dirty="0">
                <a:solidFill>
                  <a:schemeClr val="accent4">
                    <a:lumMod val="75000"/>
                  </a:schemeClr>
                </a:solidFill>
              </a:rPr>
              <a:t>?  Five </a:t>
            </a:r>
            <a:r>
              <a:rPr lang="fr-CA" sz="2800" b="1" dirty="0" err="1">
                <a:solidFill>
                  <a:schemeClr val="accent4">
                    <a:lumMod val="75000"/>
                  </a:schemeClr>
                </a:solidFill>
              </a:rPr>
              <a:t>factors</a:t>
            </a:r>
            <a:r>
              <a:rPr lang="fr-CA" sz="2800" b="1" dirty="0">
                <a:solidFill>
                  <a:schemeClr val="accent4">
                    <a:lumMod val="75000"/>
                  </a:schemeClr>
                </a:solidFill>
              </a:rPr>
              <a:t> </a:t>
            </a:r>
            <a:r>
              <a:rPr lang="fr-CA" sz="2800" b="1" dirty="0" err="1">
                <a:solidFill>
                  <a:schemeClr val="accent4">
                    <a:lumMod val="75000"/>
                  </a:schemeClr>
                </a:solidFill>
              </a:rPr>
              <a:t>that</a:t>
            </a:r>
            <a:r>
              <a:rPr lang="fr-CA" sz="2800" b="1" dirty="0">
                <a:solidFill>
                  <a:schemeClr val="accent4">
                    <a:lumMod val="75000"/>
                  </a:schemeClr>
                </a:solidFill>
              </a:rPr>
              <a:t> are forcing change in </a:t>
            </a:r>
            <a:r>
              <a:rPr lang="fr-CA" sz="2800" b="1" dirty="0" err="1">
                <a:solidFill>
                  <a:schemeClr val="accent4">
                    <a:lumMod val="75000"/>
                  </a:schemeClr>
                </a:solidFill>
              </a:rPr>
              <a:t>Disability</a:t>
            </a:r>
            <a:r>
              <a:rPr lang="fr-CA" sz="2800" b="1" dirty="0">
                <a:solidFill>
                  <a:schemeClr val="accent4">
                    <a:lumMod val="75000"/>
                  </a:schemeClr>
                </a:solidFill>
              </a:rPr>
              <a:t> &amp; </a:t>
            </a:r>
            <a:r>
              <a:rPr lang="fr-CA" sz="2800" b="1" dirty="0" err="1">
                <a:solidFill>
                  <a:schemeClr val="accent4">
                    <a:lumMod val="75000"/>
                  </a:schemeClr>
                </a:solidFill>
              </a:rPr>
              <a:t>Education</a:t>
            </a:r>
            <a:endParaRPr lang="fr-CA" sz="2800" b="1" dirty="0">
              <a:solidFill>
                <a:schemeClr val="accent4">
                  <a:lumMod val="75000"/>
                </a:schemeClr>
              </a:solidFill>
            </a:endParaRPr>
          </a:p>
        </p:txBody>
      </p:sp>
      <p:sp>
        <p:nvSpPr>
          <p:cNvPr id="33795" name="Content Placeholder 2"/>
          <p:cNvSpPr>
            <a:spLocks noGrp="1"/>
          </p:cNvSpPr>
          <p:nvPr>
            <p:ph idx="1"/>
          </p:nvPr>
        </p:nvSpPr>
        <p:spPr>
          <a:xfrm>
            <a:off x="90152" y="1544515"/>
            <a:ext cx="10573086" cy="5038850"/>
          </a:xfrm>
        </p:spPr>
        <p:txBody>
          <a:bodyPr/>
          <a:lstStyle/>
          <a:p>
            <a:pPr eaLnBrk="1" hangingPunct="1"/>
            <a:r>
              <a:rPr lang="fr-CA" sz="2400" b="1" dirty="0">
                <a:solidFill>
                  <a:schemeClr val="tx1">
                    <a:lumMod val="50000"/>
                    <a:lumOff val="50000"/>
                  </a:schemeClr>
                </a:solidFill>
              </a:rPr>
              <a:t>Resource management</a:t>
            </a:r>
          </a:p>
          <a:p>
            <a:pPr eaLnBrk="1" hangingPunct="1"/>
            <a:endParaRPr lang="fr-CA" sz="2400" b="1" dirty="0">
              <a:solidFill>
                <a:schemeClr val="tx1">
                  <a:lumMod val="50000"/>
                  <a:lumOff val="50000"/>
                </a:schemeClr>
              </a:solidFill>
            </a:endParaRPr>
          </a:p>
          <a:p>
            <a:pPr eaLnBrk="1" hangingPunct="1"/>
            <a:r>
              <a:rPr lang="fr-CA" sz="2400" dirty="0" err="1">
                <a:solidFill>
                  <a:schemeClr val="tx1">
                    <a:lumMod val="50000"/>
                    <a:lumOff val="50000"/>
                  </a:schemeClr>
                </a:solidFill>
              </a:rPr>
              <a:t>Increase</a:t>
            </a:r>
            <a:r>
              <a:rPr lang="fr-CA" sz="2400" dirty="0">
                <a:solidFill>
                  <a:schemeClr val="tx1">
                    <a:lumMod val="50000"/>
                    <a:lumOff val="50000"/>
                  </a:schemeClr>
                </a:solidFill>
              </a:rPr>
              <a:t> in the </a:t>
            </a:r>
            <a:r>
              <a:rPr lang="fr-CA" sz="2400" b="1" dirty="0" err="1">
                <a:solidFill>
                  <a:schemeClr val="tx1">
                    <a:lumMod val="50000"/>
                    <a:lumOff val="50000"/>
                  </a:schemeClr>
                </a:solidFill>
              </a:rPr>
              <a:t>complexity</a:t>
            </a:r>
            <a:r>
              <a:rPr lang="fr-CA" sz="2400" b="1" dirty="0">
                <a:solidFill>
                  <a:schemeClr val="tx1">
                    <a:lumMod val="50000"/>
                    <a:lumOff val="50000"/>
                  </a:schemeClr>
                </a:solidFill>
              </a:rPr>
              <a:t> of diagnoses </a:t>
            </a:r>
          </a:p>
          <a:p>
            <a:pPr eaLnBrk="1" hangingPunct="1"/>
            <a:endParaRPr lang="fr-CA" sz="2400" b="1" dirty="0">
              <a:solidFill>
                <a:schemeClr val="tx1">
                  <a:lumMod val="50000"/>
                  <a:lumOff val="50000"/>
                </a:schemeClr>
              </a:solidFill>
            </a:endParaRPr>
          </a:p>
          <a:p>
            <a:pPr eaLnBrk="1" hangingPunct="1"/>
            <a:r>
              <a:rPr lang="fr-CA" sz="2400" b="1" dirty="0">
                <a:solidFill>
                  <a:schemeClr val="tx1">
                    <a:lumMod val="50000"/>
                    <a:lumOff val="50000"/>
                  </a:schemeClr>
                </a:solidFill>
              </a:rPr>
              <a:t>Sustainability </a:t>
            </a:r>
            <a:r>
              <a:rPr lang="fr-CA" sz="2400" dirty="0">
                <a:solidFill>
                  <a:schemeClr val="tx1">
                    <a:lumMod val="50000"/>
                    <a:lumOff val="50000"/>
                  </a:schemeClr>
                </a:solidFill>
              </a:rPr>
              <a:t>as a </a:t>
            </a:r>
            <a:r>
              <a:rPr lang="fr-CA" sz="2400" dirty="0" err="1">
                <a:solidFill>
                  <a:schemeClr val="tx1">
                    <a:lumMod val="50000"/>
                    <a:lumOff val="50000"/>
                  </a:schemeClr>
                </a:solidFill>
              </a:rPr>
              <a:t>criterion</a:t>
            </a:r>
            <a:r>
              <a:rPr lang="fr-CA" sz="2400" dirty="0">
                <a:solidFill>
                  <a:schemeClr val="tx1">
                    <a:lumMod val="50000"/>
                    <a:lumOff val="50000"/>
                  </a:schemeClr>
                </a:solidFill>
              </a:rPr>
              <a:t> for </a:t>
            </a:r>
            <a:r>
              <a:rPr lang="fr-CA" sz="2400" dirty="0" err="1">
                <a:solidFill>
                  <a:schemeClr val="tx1">
                    <a:lumMod val="50000"/>
                    <a:lumOff val="50000"/>
                  </a:schemeClr>
                </a:solidFill>
              </a:rPr>
              <a:t>development</a:t>
            </a:r>
            <a:r>
              <a:rPr lang="fr-CA" sz="2400" dirty="0">
                <a:solidFill>
                  <a:schemeClr val="tx1">
                    <a:lumMod val="50000"/>
                    <a:lumOff val="50000"/>
                  </a:schemeClr>
                </a:solidFill>
              </a:rPr>
              <a:t> </a:t>
            </a:r>
          </a:p>
          <a:p>
            <a:pPr eaLnBrk="1" hangingPunct="1"/>
            <a:endParaRPr lang="fr-CA" sz="2400" dirty="0">
              <a:solidFill>
                <a:schemeClr val="tx1">
                  <a:lumMod val="50000"/>
                  <a:lumOff val="50000"/>
                </a:schemeClr>
              </a:solidFill>
            </a:endParaRPr>
          </a:p>
          <a:p>
            <a:pPr eaLnBrk="1" hangingPunct="1"/>
            <a:r>
              <a:rPr lang="fr-CA" sz="2400" dirty="0">
                <a:solidFill>
                  <a:schemeClr val="tx1">
                    <a:lumMod val="50000"/>
                    <a:lumOff val="50000"/>
                  </a:schemeClr>
                </a:solidFill>
              </a:rPr>
              <a:t>Shift </a:t>
            </a:r>
            <a:r>
              <a:rPr lang="fr-CA" sz="2400" dirty="0" err="1">
                <a:solidFill>
                  <a:schemeClr val="tx1">
                    <a:lumMod val="50000"/>
                    <a:lumOff val="50000"/>
                  </a:schemeClr>
                </a:solidFill>
              </a:rPr>
              <a:t>from</a:t>
            </a:r>
            <a:r>
              <a:rPr lang="fr-CA" sz="2400" dirty="0">
                <a:solidFill>
                  <a:schemeClr val="tx1">
                    <a:lumMod val="50000"/>
                    <a:lumOff val="50000"/>
                  </a:schemeClr>
                </a:solidFill>
              </a:rPr>
              <a:t> the </a:t>
            </a:r>
            <a:r>
              <a:rPr lang="fr-CA" sz="2400" dirty="0" err="1">
                <a:solidFill>
                  <a:schemeClr val="tx1">
                    <a:lumMod val="50000"/>
                    <a:lumOff val="50000"/>
                  </a:schemeClr>
                </a:solidFill>
              </a:rPr>
              <a:t>medical</a:t>
            </a:r>
            <a:r>
              <a:rPr lang="fr-CA" sz="2400" dirty="0">
                <a:solidFill>
                  <a:schemeClr val="tx1">
                    <a:lumMod val="50000"/>
                    <a:lumOff val="50000"/>
                  </a:schemeClr>
                </a:solidFill>
              </a:rPr>
              <a:t> model to the </a:t>
            </a:r>
            <a:r>
              <a:rPr lang="fr-CA" sz="2400" b="1" dirty="0">
                <a:solidFill>
                  <a:schemeClr val="tx1">
                    <a:lumMod val="50000"/>
                    <a:lumOff val="50000"/>
                  </a:schemeClr>
                </a:solidFill>
              </a:rPr>
              <a:t>Social Model </a:t>
            </a:r>
          </a:p>
          <a:p>
            <a:pPr eaLnBrk="1" hangingPunct="1"/>
            <a:endParaRPr lang="fr-CA" sz="2400" b="1" dirty="0">
              <a:solidFill>
                <a:schemeClr val="tx1">
                  <a:lumMod val="50000"/>
                  <a:lumOff val="50000"/>
                </a:schemeClr>
              </a:solidFill>
            </a:endParaRPr>
          </a:p>
          <a:p>
            <a:pPr eaLnBrk="1" hangingPunct="1"/>
            <a:r>
              <a:rPr lang="fr-CA" sz="2400" dirty="0" err="1">
                <a:solidFill>
                  <a:schemeClr val="tx1">
                    <a:lumMod val="50000"/>
                    <a:lumOff val="50000"/>
                  </a:schemeClr>
                </a:solidFill>
              </a:rPr>
              <a:t>Appearance</a:t>
            </a:r>
            <a:r>
              <a:rPr lang="fr-CA" sz="2400" dirty="0">
                <a:solidFill>
                  <a:schemeClr val="tx1">
                    <a:lumMod val="50000"/>
                    <a:lumOff val="50000"/>
                  </a:schemeClr>
                </a:solidFill>
              </a:rPr>
              <a:t> of an i</a:t>
            </a:r>
            <a:r>
              <a:rPr lang="fr-CA" sz="2400" b="1" dirty="0">
                <a:solidFill>
                  <a:schemeClr val="tx1">
                    <a:lumMod val="50000"/>
                    <a:lumOff val="50000"/>
                  </a:schemeClr>
                </a:solidFill>
              </a:rPr>
              <a:t>nclusion</a:t>
            </a:r>
            <a:r>
              <a:rPr lang="fr-CA" sz="2400" dirty="0">
                <a:solidFill>
                  <a:schemeClr val="tx1">
                    <a:lumMod val="50000"/>
                    <a:lumOff val="50000"/>
                  </a:schemeClr>
                </a:solidFill>
              </a:rPr>
              <a:t> </a:t>
            </a:r>
            <a:r>
              <a:rPr lang="fr-CA" sz="2400" dirty="0" err="1">
                <a:solidFill>
                  <a:schemeClr val="tx1">
                    <a:lumMod val="50000"/>
                    <a:lumOff val="50000"/>
                  </a:schemeClr>
                </a:solidFill>
              </a:rPr>
              <a:t>imperative</a:t>
            </a:r>
            <a:r>
              <a:rPr lang="fr-CA" sz="2400" dirty="0">
                <a:solidFill>
                  <a:schemeClr val="tx1">
                    <a:lumMod val="50000"/>
                    <a:lumOff val="50000"/>
                  </a:schemeClr>
                </a:solidFill>
              </a:rPr>
              <a:t> in </a:t>
            </a:r>
            <a:r>
              <a:rPr lang="fr-CA" sz="2400" dirty="0" err="1">
                <a:solidFill>
                  <a:schemeClr val="tx1">
                    <a:lumMod val="50000"/>
                    <a:lumOff val="50000"/>
                  </a:schemeClr>
                </a:solidFill>
              </a:rPr>
              <a:t>student</a:t>
            </a:r>
            <a:r>
              <a:rPr lang="fr-CA" sz="2400" dirty="0">
                <a:solidFill>
                  <a:schemeClr val="tx1">
                    <a:lumMod val="50000"/>
                    <a:lumOff val="50000"/>
                  </a:schemeClr>
                </a:solidFill>
              </a:rPr>
              <a:t> </a:t>
            </a:r>
          </a:p>
          <a:p>
            <a:pPr marL="114300" indent="0">
              <a:buNone/>
            </a:pPr>
            <a:r>
              <a:rPr lang="fr-CA" sz="2400" dirty="0">
                <a:solidFill>
                  <a:schemeClr val="tx1">
                    <a:lumMod val="50000"/>
                    <a:lumOff val="50000"/>
                  </a:schemeClr>
                </a:solidFill>
              </a:rPr>
              <a:t>expectations</a:t>
            </a:r>
          </a:p>
        </p:txBody>
      </p:sp>
      <p:pic>
        <p:nvPicPr>
          <p:cNvPr id="33797" name="Picture Placeholder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5643" r="5643"/>
          <a:stretch>
            <a:fillRect/>
          </a:stretch>
        </p:blipFill>
        <p:spPr bwMode="auto">
          <a:xfrm>
            <a:off x="5971505" y="1377090"/>
            <a:ext cx="1179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Placeholder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9841" y="2258728"/>
            <a:ext cx="1136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Placeholder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t="10699" b="10699"/>
          <a:stretch>
            <a:fillRect/>
          </a:stretch>
        </p:blipFill>
        <p:spPr bwMode="auto">
          <a:xfrm>
            <a:off x="8667749" y="3236853"/>
            <a:ext cx="110331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5519" y="4207619"/>
            <a:ext cx="84194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9841" y="533834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586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9040</TotalTime>
  <Words>3770</Words>
  <Application>Microsoft Office PowerPoint</Application>
  <PresentationFormat>Widescreen</PresentationFormat>
  <Paragraphs>211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Narrow</vt:lpstr>
      <vt:lpstr>Calibri</vt:lpstr>
      <vt:lpstr>Cambria</vt:lpstr>
      <vt:lpstr>Times New Roman</vt:lpstr>
      <vt:lpstr>Adjacency</vt:lpstr>
      <vt:lpstr>From curiosity to systemic implementation: Making UDL buy-in a strategic institutional reality</vt:lpstr>
      <vt:lpstr>Objectives of the Session</vt:lpstr>
      <vt:lpstr>Format of Workshop</vt:lpstr>
      <vt:lpstr>Format of Workshop (contd.)</vt:lpstr>
      <vt:lpstr>Personal lens and methodological stance</vt:lpstr>
      <vt:lpstr>Interactive activity</vt:lpstr>
      <vt:lpstr>Context</vt:lpstr>
      <vt:lpstr>Part 1: Identifying and using the ‘need’</vt:lpstr>
      <vt:lpstr>Why is a new framework required?  Five factors that are forcing change in Disability &amp; Education</vt:lpstr>
      <vt:lpstr>Interactive Resources around the Social Model</vt:lpstr>
      <vt:lpstr>The social model of disability</vt:lpstr>
      <vt:lpstr>Recap on the ‘need’ as it is felt by Accessibility folks</vt:lpstr>
      <vt:lpstr>The ‘need’ for change has wider dimensions</vt:lpstr>
      <vt:lpstr>The wider ‘need’ for change in the way we conceptualize Inclusion in the Tertiary sector(contd.)</vt:lpstr>
      <vt:lpstr>Part 2: Moving from curiosity to pragmatic implementation</vt:lpstr>
      <vt:lpstr>Showcasing it effectively to colleagues</vt:lpstr>
      <vt:lpstr>The ‘check list’ pitfall</vt:lpstr>
      <vt:lpstr>Caveat: Not just colleagues who need to understand your objectives!</vt:lpstr>
      <vt:lpstr>Debunking certain myths: Implementing UDL is easy!</vt:lpstr>
      <vt:lpstr>Debunking certain myths: UDL is more suitable to certain HE disciplines than others</vt:lpstr>
      <vt:lpstr>Part 3: Strategic and organizational challenges</vt:lpstr>
      <vt:lpstr>Navigating a delicate landscape</vt:lpstr>
      <vt:lpstr>How would I go about it strategically if I wanted to explore UDL further?</vt:lpstr>
      <vt:lpstr>Need for an ecological lens on UDL implementation across institutions</vt:lpstr>
      <vt:lpstr>Need for an ecological lens on UDL implementation across institutions. </vt:lpstr>
      <vt:lpstr>How to avoid reinventing the wheel</vt:lpstr>
      <vt:lpstr>Gauging lucidly the complexity of UDL implementation </vt:lpstr>
      <vt:lpstr>Interactive activity - How has the COVID pandemic changed attitudes towards inclusion and UDL?</vt:lpstr>
      <vt:lpstr>Additional caveat: Examining the impact of COVID crisis</vt:lpstr>
      <vt:lpstr>References &amp; Resources</vt:lpstr>
      <vt:lpstr>References &amp; Resources (contd.)</vt:lpstr>
      <vt:lpstr>Questions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FOVET</dc:creator>
  <cp:lastModifiedBy>Jane Hawkeswood</cp:lastModifiedBy>
  <cp:revision>251</cp:revision>
  <dcterms:created xsi:type="dcterms:W3CDTF">2016-01-05T17:31:38Z</dcterms:created>
  <dcterms:modified xsi:type="dcterms:W3CDTF">2021-12-02T01:15:04Z</dcterms:modified>
</cp:coreProperties>
</file>