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A98B6A0-06BC-487E-9E44-19DB319BA396}">
  <a:tblStyle styleId="{CA98B6A0-06BC-487E-9E44-19DB319BA39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72" y="3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g3407a33ede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 name="Google Shape;51;g3407a33ede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4193765fc5_2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4193765fc5_2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4193765fc5_2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4193765fc5_2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8817724fed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8817724fed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200">
                <a:latin typeface="Calibri"/>
                <a:ea typeface="Calibri"/>
                <a:cs typeface="Calibri"/>
                <a:sym typeface="Calibri"/>
              </a:rPr>
              <a:t>4.5 A variety of instructional materials is used in the course.</a:t>
            </a:r>
            <a:endParaRPr sz="1200">
              <a:latin typeface="Calibri"/>
              <a:ea typeface="Calibri"/>
              <a:cs typeface="Calibri"/>
              <a:sym typeface="Calibri"/>
            </a:endParaRPr>
          </a:p>
          <a:p>
            <a:pPr marL="0" lvl="0" indent="0" algn="l" rtl="0">
              <a:spcBef>
                <a:spcPts val="0"/>
              </a:spcBef>
              <a:spcAft>
                <a:spcPts val="0"/>
              </a:spcAft>
              <a:buNone/>
            </a:pPr>
            <a:r>
              <a:rPr lang="en-GB" sz="1200">
                <a:solidFill>
                  <a:schemeClr val="dk1"/>
                </a:solidFill>
                <a:latin typeface="Calibri"/>
                <a:ea typeface="Calibri"/>
                <a:cs typeface="Calibri"/>
                <a:sym typeface="Calibri"/>
              </a:rPr>
              <a:t>6.3 A variety of technology is used in the course</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GB" sz="1200">
                <a:solidFill>
                  <a:schemeClr val="dk1"/>
                </a:solidFill>
                <a:latin typeface="Calibri"/>
                <a:ea typeface="Calibri"/>
                <a:cs typeface="Calibri"/>
                <a:sym typeface="Calibri"/>
              </a:rPr>
              <a:t>7.1 The course instructions articulate or link to a clear description of the technical support offered and how to obtain it.</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GB" sz="1200">
                <a:latin typeface="Calibri"/>
                <a:ea typeface="Calibri"/>
                <a:cs typeface="Calibri"/>
                <a:sym typeface="Calibri"/>
              </a:rPr>
              <a:t>8.1 Course navigation facilitates ease of use.</a:t>
            </a:r>
            <a:endParaRPr sz="1200">
              <a:latin typeface="Calibri"/>
              <a:ea typeface="Calibri"/>
              <a:cs typeface="Calibri"/>
              <a:sym typeface="Calibri"/>
            </a:endParaRPr>
          </a:p>
          <a:p>
            <a:pPr marL="0" lvl="0" indent="0" algn="l" rtl="0">
              <a:spcBef>
                <a:spcPts val="0"/>
              </a:spcBef>
              <a:spcAft>
                <a:spcPts val="0"/>
              </a:spcAft>
              <a:buNone/>
            </a:pPr>
            <a:r>
              <a:rPr lang="en-GB" sz="1200">
                <a:latin typeface="Calibri"/>
                <a:ea typeface="Calibri"/>
                <a:cs typeface="Calibri"/>
                <a:sym typeface="Calibri"/>
              </a:rPr>
              <a:t>8.2 The course design facilitates readability.</a:t>
            </a:r>
            <a:endParaRPr sz="1200">
              <a:latin typeface="Calibri"/>
              <a:ea typeface="Calibri"/>
              <a:cs typeface="Calibri"/>
              <a:sym typeface="Calibri"/>
            </a:endParaRPr>
          </a:p>
          <a:p>
            <a:pPr marL="0" lvl="0" indent="0" algn="l" rtl="0">
              <a:spcBef>
                <a:spcPts val="0"/>
              </a:spcBef>
              <a:spcAft>
                <a:spcPts val="0"/>
              </a:spcAft>
              <a:buNone/>
            </a:pPr>
            <a:r>
              <a:rPr lang="en-GB" sz="1200">
                <a:latin typeface="Calibri"/>
                <a:ea typeface="Calibri"/>
                <a:cs typeface="Calibri"/>
                <a:sym typeface="Calibri"/>
              </a:rPr>
              <a:t>8.3 The course provides accessible text and images in files, documents, LMS pages, and web pages to meet the needs of diverse learners.</a:t>
            </a:r>
            <a:endParaRPr sz="1200">
              <a:latin typeface="Calibri"/>
              <a:ea typeface="Calibri"/>
              <a:cs typeface="Calibri"/>
              <a:sym typeface="Calibri"/>
            </a:endParaRPr>
          </a:p>
          <a:p>
            <a:pPr marL="0" lvl="0" indent="0" algn="l" rtl="0">
              <a:spcBef>
                <a:spcPts val="0"/>
              </a:spcBef>
              <a:spcAft>
                <a:spcPts val="0"/>
              </a:spcAft>
              <a:buNone/>
            </a:pPr>
            <a:r>
              <a:rPr lang="en-GB" sz="1200">
                <a:latin typeface="Calibri"/>
                <a:ea typeface="Calibri"/>
                <a:cs typeface="Calibri"/>
                <a:sym typeface="Calibri"/>
              </a:rPr>
              <a:t>8.4 The course provides alternative means of access to multimedia content in formats that meet the needs of diverse learners.</a:t>
            </a:r>
            <a:endParaRPr sz="1200">
              <a:latin typeface="Calibri"/>
              <a:ea typeface="Calibri"/>
              <a:cs typeface="Calibri"/>
              <a:sym typeface="Calibri"/>
            </a:endParaRPr>
          </a:p>
          <a:p>
            <a:pPr marL="0" lvl="0" indent="0" algn="l" rtl="0">
              <a:spcBef>
                <a:spcPts val="0"/>
              </a:spcBef>
              <a:spcAft>
                <a:spcPts val="0"/>
              </a:spcAft>
              <a:buNone/>
            </a:pPr>
            <a:r>
              <a:rPr lang="en-GB" sz="1200">
                <a:latin typeface="Calibri"/>
                <a:ea typeface="Calibri"/>
                <a:cs typeface="Calibri"/>
                <a:sym typeface="Calibri"/>
              </a:rPr>
              <a:t>8.5 Course multimedia facilitate ease of use.</a:t>
            </a:r>
            <a:endParaRPr sz="1200">
              <a:latin typeface="Calibri"/>
              <a:ea typeface="Calibri"/>
              <a:cs typeface="Calibri"/>
              <a:sym typeface="Calibri"/>
            </a:endParaRPr>
          </a:p>
          <a:p>
            <a:pPr marL="0" lvl="0" indent="0" algn="l" rtl="0">
              <a:spcBef>
                <a:spcPts val="0"/>
              </a:spcBef>
              <a:spcAft>
                <a:spcPts val="0"/>
              </a:spcAft>
              <a:buNone/>
            </a:pPr>
            <a:r>
              <a:rPr lang="en-GB" sz="1200">
                <a:latin typeface="Calibri"/>
                <a:ea typeface="Calibri"/>
                <a:cs typeface="Calibri"/>
                <a:sym typeface="Calibri"/>
              </a:rPr>
              <a:t>8.6 Vendor accessibility statements are provided for all technologies required in the course.</a:t>
            </a:r>
            <a:endParaRPr sz="1200">
              <a:latin typeface="Calibri"/>
              <a:ea typeface="Calibri"/>
              <a:cs typeface="Calibri"/>
              <a:sym typeface="Calibri"/>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193765fc5_2_1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4193765fc5_2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4193765fc5_2_7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4193765fc5_2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4193765fc5_2_1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4193765fc5_2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4193765fc5_2_18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4193765fc5_2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4193765fc5_2_2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4193765fc5_2_2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c license footer"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
        <p:nvSpPr>
          <p:cNvPr id="11" name="Google Shape;11;p2"/>
          <p:cNvSpPr txBox="1"/>
          <p:nvPr/>
        </p:nvSpPr>
        <p:spPr>
          <a:xfrm>
            <a:off x="0" y="4855600"/>
            <a:ext cx="9021000" cy="323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a:solidFill>
                  <a:srgbClr val="0B5394"/>
                </a:solidFill>
              </a:rPr>
              <a:t>Created by Suzanne Stone &amp; Karen Buckley for Teaching Enhancement Unit licensed under a Creative Commons 4.0 attribution license </a:t>
            </a:r>
            <a:endParaRPr sz="1300">
              <a:solidFill>
                <a:srgbClr val="0B5394"/>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3"/>
        <p:cNvGrpSpPr/>
        <p:nvPr/>
      </p:nvGrpSpPr>
      <p:grpSpPr>
        <a:xfrm>
          <a:off x="0" y="0"/>
          <a:ext cx="0" cy="0"/>
          <a:chOff x="0" y="0"/>
          <a:chExt cx="0" cy="0"/>
        </a:xfrm>
      </p:grpSpPr>
      <p:sp>
        <p:nvSpPr>
          <p:cNvPr id="44" name="Google Shape;44;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5" name="Google Shape;45;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6" name="Google Shape;46;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
        <p:cNvGrpSpPr/>
        <p:nvPr/>
      </p:nvGrpSpPr>
      <p:grpSpPr>
        <a:xfrm>
          <a:off x="0" y="0"/>
          <a:ext cx="0" cy="0"/>
          <a:chOff x="0" y="0"/>
          <a:chExt cx="0" cy="0"/>
        </a:xfrm>
      </p:grpSpPr>
      <p:sp>
        <p:nvSpPr>
          <p:cNvPr id="48" name="Google Shape;48;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
        <p:cNvGrpSpPr/>
        <p:nvPr/>
      </p:nvGrpSpPr>
      <p:grpSpPr>
        <a:xfrm>
          <a:off x="0" y="0"/>
          <a:ext cx="0" cy="0"/>
          <a:chOff x="0" y="0"/>
          <a:chExt cx="0" cy="0"/>
        </a:xfrm>
      </p:grpSpPr>
      <p:sp>
        <p:nvSpPr>
          <p:cNvPr id="13" name="Google Shape;13;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4" name="Google Shape;1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7" name="Google Shape;17;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8" name="Google Shape;18;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2" name="Google Shape;22;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4"/>
        <p:cNvGrpSpPr/>
        <p:nvPr/>
      </p:nvGrpSpPr>
      <p:grpSpPr>
        <a:xfrm>
          <a:off x="0" y="0"/>
          <a:ext cx="0" cy="0"/>
          <a:chOff x="0" y="0"/>
          <a:chExt cx="0" cy="0"/>
        </a:xfrm>
      </p:grpSpPr>
      <p:sp>
        <p:nvSpPr>
          <p:cNvPr id="25" name="Google Shape;25;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6" name="Google Shape;26;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29" name="Google Shape;29;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1"/>
        <p:cNvGrpSpPr/>
        <p:nvPr/>
      </p:nvGrpSpPr>
      <p:grpSpPr>
        <a:xfrm>
          <a:off x="0" y="0"/>
          <a:ext cx="0" cy="0"/>
          <a:chOff x="0" y="0"/>
          <a:chExt cx="0" cy="0"/>
        </a:xfrm>
      </p:grpSpPr>
      <p:sp>
        <p:nvSpPr>
          <p:cNvPr id="32" name="Google Shape;32;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3" name="Google Shape;33;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4"/>
        <p:cNvGrpSpPr/>
        <p:nvPr/>
      </p:nvGrpSpPr>
      <p:grpSpPr>
        <a:xfrm>
          <a:off x="0" y="0"/>
          <a:ext cx="0" cy="0"/>
          <a:chOff x="0" y="0"/>
          <a:chExt cx="0" cy="0"/>
        </a:xfrm>
      </p:grpSpPr>
      <p:sp>
        <p:nvSpPr>
          <p:cNvPr id="35" name="Google Shape;35;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7" name="Google Shape;37;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8" name="Google Shape;38;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9" name="Google Shape;39;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0"/>
        <p:cNvGrpSpPr/>
        <p:nvPr/>
      </p:nvGrpSpPr>
      <p:grpSpPr>
        <a:xfrm>
          <a:off x="0" y="0"/>
          <a:ext cx="0" cy="0"/>
          <a:chOff x="0" y="0"/>
          <a:chExt cx="0" cy="0"/>
        </a:xfrm>
      </p:grpSpPr>
      <p:sp>
        <p:nvSpPr>
          <p:cNvPr id="41" name="Google Shape;41;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2" name="Google Shape;42;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graphicFrame>
        <p:nvGraphicFramePr>
          <p:cNvPr id="53" name="Google Shape;53;p13"/>
          <p:cNvGraphicFramePr/>
          <p:nvPr/>
        </p:nvGraphicFramePr>
        <p:xfrm>
          <a:off x="106388" y="922425"/>
          <a:ext cx="8968400" cy="3888200"/>
        </p:xfrm>
        <a:graphic>
          <a:graphicData uri="http://schemas.openxmlformats.org/drawingml/2006/table">
            <a:tbl>
              <a:tblPr>
                <a:noFill/>
                <a:tableStyleId>{CA98B6A0-06BC-487E-9E44-19DB319BA396}</a:tableStyleId>
              </a:tblPr>
              <a:tblGrid>
                <a:gridCol w="1282475">
                  <a:extLst>
                    <a:ext uri="{9D8B030D-6E8A-4147-A177-3AD203B41FA5}">
                      <a16:colId xmlns:a16="http://schemas.microsoft.com/office/drawing/2014/main" val="20000"/>
                    </a:ext>
                  </a:extLst>
                </a:gridCol>
                <a:gridCol w="2561975">
                  <a:extLst>
                    <a:ext uri="{9D8B030D-6E8A-4147-A177-3AD203B41FA5}">
                      <a16:colId xmlns:a16="http://schemas.microsoft.com/office/drawing/2014/main" val="20001"/>
                    </a:ext>
                  </a:extLst>
                </a:gridCol>
                <a:gridCol w="2561975">
                  <a:extLst>
                    <a:ext uri="{9D8B030D-6E8A-4147-A177-3AD203B41FA5}">
                      <a16:colId xmlns:a16="http://schemas.microsoft.com/office/drawing/2014/main" val="20002"/>
                    </a:ext>
                  </a:extLst>
                </a:gridCol>
                <a:gridCol w="2561975">
                  <a:extLst>
                    <a:ext uri="{9D8B030D-6E8A-4147-A177-3AD203B41FA5}">
                      <a16:colId xmlns:a16="http://schemas.microsoft.com/office/drawing/2014/main" val="20003"/>
                    </a:ext>
                  </a:extLst>
                </a:gridCol>
              </a:tblGrid>
              <a:tr h="1833175">
                <a:tc>
                  <a:txBody>
                    <a:bodyPr/>
                    <a:lstStyle/>
                    <a:p>
                      <a:pPr marL="0" lvl="0" indent="0" algn="l" rtl="0">
                        <a:lnSpc>
                          <a:spcPct val="100000"/>
                        </a:lnSpc>
                        <a:spcBef>
                          <a:spcPts val="0"/>
                        </a:spcBef>
                        <a:spcAft>
                          <a:spcPts val="0"/>
                        </a:spcAft>
                        <a:buNone/>
                      </a:pPr>
                      <a:r>
                        <a:rPr lang="en-GB" sz="1000" b="1"/>
                        <a:t>Checkpoint 1</a:t>
                      </a:r>
                      <a:endParaRPr sz="1000" b="1"/>
                    </a:p>
                    <a:p>
                      <a:pPr marL="0" lvl="0" indent="0" algn="l" rtl="0">
                        <a:lnSpc>
                          <a:spcPct val="100000"/>
                        </a:lnSpc>
                        <a:spcBef>
                          <a:spcPts val="0"/>
                        </a:spcBef>
                        <a:spcAft>
                          <a:spcPts val="0"/>
                        </a:spcAft>
                        <a:buNone/>
                      </a:pPr>
                      <a:r>
                        <a:rPr lang="en-GB" sz="1000"/>
                        <a:t>Optimise individual choice &amp; autonomy</a:t>
                      </a:r>
                      <a:endParaRPr sz="1000"/>
                    </a:p>
                    <a:p>
                      <a:pPr marL="0" lvl="0" indent="0" algn="l" rtl="0">
                        <a:lnSpc>
                          <a:spcPct val="100000"/>
                        </a:lnSpc>
                        <a:spcBef>
                          <a:spcPts val="0"/>
                        </a:spcBef>
                        <a:spcAft>
                          <a:spcPts val="0"/>
                        </a:spcAft>
                        <a:buNone/>
                      </a:pPr>
                      <a:endParaRPr sz="1000"/>
                    </a:p>
                    <a:p>
                      <a:pPr marL="0" lvl="0" indent="0" algn="l" rtl="0">
                        <a:lnSpc>
                          <a:spcPct val="100000"/>
                        </a:lnSpc>
                        <a:spcBef>
                          <a:spcPts val="0"/>
                        </a:spcBef>
                        <a:spcAft>
                          <a:spcPts val="0"/>
                        </a:spcAft>
                        <a:buNone/>
                      </a:pPr>
                      <a:endParaRPr sz="1000"/>
                    </a:p>
                  </a:txBody>
                  <a:tcPr marL="54000" marR="54000" marT="54000" marB="54000"/>
                </a:tc>
                <a:tc>
                  <a:txBody>
                    <a:bodyPr/>
                    <a:lstStyle/>
                    <a:p>
                      <a:pPr marL="136800" lvl="0" indent="-149900" algn="l" rtl="0">
                        <a:lnSpc>
                          <a:spcPct val="100000"/>
                        </a:lnSpc>
                        <a:spcBef>
                          <a:spcPts val="0"/>
                        </a:spcBef>
                        <a:spcAft>
                          <a:spcPts val="0"/>
                        </a:spcAft>
                        <a:buSzPts val="1000"/>
                        <a:buChar char="●"/>
                      </a:pPr>
                      <a:r>
                        <a:rPr lang="en-GB" sz="1000"/>
                        <a:t>Offer choice for</a:t>
                      </a:r>
                      <a:r>
                        <a:rPr lang="en-GB" sz="1000">
                          <a:solidFill>
                            <a:schemeClr val="dk1"/>
                          </a:solidFill>
                        </a:rPr>
                        <a:t> students in </a:t>
                      </a:r>
                      <a:r>
                        <a:rPr lang="en-GB" sz="1000" b="1">
                          <a:solidFill>
                            <a:schemeClr val="dk1"/>
                          </a:solidFill>
                        </a:rPr>
                        <a:t>what </a:t>
                      </a:r>
                      <a:r>
                        <a:rPr lang="en-GB" sz="1000">
                          <a:solidFill>
                            <a:schemeClr val="dk1"/>
                          </a:solidFill>
                        </a:rPr>
                        <a:t>they learn.  </a:t>
                      </a:r>
                      <a:r>
                        <a:rPr lang="en-GB" sz="1000" b="1">
                          <a:solidFill>
                            <a:schemeClr val="dk1"/>
                          </a:solidFill>
                        </a:rPr>
                        <a:t>Example:</a:t>
                      </a:r>
                      <a:r>
                        <a:rPr lang="en-GB" sz="1000" b="1" i="1">
                          <a:solidFill>
                            <a:schemeClr val="dk1"/>
                          </a:solidFill>
                        </a:rPr>
                        <a:t> </a:t>
                      </a:r>
                      <a:r>
                        <a:rPr lang="en-GB" sz="1000" b="1">
                          <a:solidFill>
                            <a:schemeClr val="dk1"/>
                          </a:solidFill>
                        </a:rPr>
                        <a:t>Create a choice activity and allow students to select from range of topics.</a:t>
                      </a:r>
                      <a:endParaRPr sz="1000" b="1">
                        <a:solidFill>
                          <a:schemeClr val="dk1"/>
                        </a:solidFill>
                      </a:endParaRPr>
                    </a:p>
                    <a:p>
                      <a:pPr marL="136800" lvl="0" indent="-149900" algn="l" rtl="0">
                        <a:lnSpc>
                          <a:spcPct val="100000"/>
                        </a:lnSpc>
                        <a:spcBef>
                          <a:spcPts val="0"/>
                        </a:spcBef>
                        <a:spcAft>
                          <a:spcPts val="0"/>
                        </a:spcAft>
                        <a:buSzPts val="1000"/>
                        <a:buChar char="●"/>
                      </a:pPr>
                      <a:r>
                        <a:rPr lang="en-GB" sz="1000">
                          <a:solidFill>
                            <a:schemeClr val="dk1"/>
                          </a:solidFill>
                        </a:rPr>
                        <a:t>Offer choice in </a:t>
                      </a:r>
                      <a:r>
                        <a:rPr lang="en-GB" sz="1000" b="1"/>
                        <a:t>how</a:t>
                      </a:r>
                      <a:r>
                        <a:rPr lang="en-GB" sz="1000"/>
                        <a:t> students learn </a:t>
                      </a:r>
                      <a:br>
                        <a:rPr lang="en-GB" sz="1000"/>
                      </a:br>
                      <a:r>
                        <a:rPr lang="en-GB" sz="1000" b="1"/>
                        <a:t>Example:</a:t>
                      </a:r>
                      <a:r>
                        <a:rPr lang="en-GB" sz="1000" b="1" i="1"/>
                        <a:t> </a:t>
                      </a:r>
                      <a:r>
                        <a:rPr lang="en-GB" sz="1000" b="1"/>
                        <a:t>Use Loop books, videos, H5P content to build understanding</a:t>
                      </a:r>
                      <a:endParaRPr sz="1000" b="1"/>
                    </a:p>
                    <a:p>
                      <a:pPr marL="136800" lvl="0" indent="-149900" algn="l" rtl="0">
                        <a:lnSpc>
                          <a:spcPct val="100000"/>
                        </a:lnSpc>
                        <a:spcBef>
                          <a:spcPts val="0"/>
                        </a:spcBef>
                        <a:spcAft>
                          <a:spcPts val="0"/>
                        </a:spcAft>
                        <a:buSzPts val="1000"/>
                        <a:buChar char="●"/>
                      </a:pPr>
                      <a:r>
                        <a:rPr lang="en-GB" sz="1000"/>
                        <a:t>Offer choice in </a:t>
                      </a:r>
                      <a:r>
                        <a:rPr lang="en-GB" sz="1000" b="1"/>
                        <a:t>how students express </a:t>
                      </a:r>
                      <a:r>
                        <a:rPr lang="en-GB" sz="1000"/>
                        <a:t>what they know.</a:t>
                      </a:r>
                      <a:br>
                        <a:rPr lang="en-GB" sz="1000"/>
                      </a:br>
                      <a:r>
                        <a:rPr lang="en-GB" sz="1000" b="1"/>
                        <a:t>Example: Offer students a choice to submit a written text/Loop portfolio.</a:t>
                      </a:r>
                      <a:endParaRPr sz="1000" b="1"/>
                    </a:p>
                  </a:txBody>
                  <a:tcPr marL="54000" marR="54000" marT="54000" marB="54000"/>
                </a:tc>
                <a:tc>
                  <a:txBody>
                    <a:bodyPr/>
                    <a:lstStyle/>
                    <a:p>
                      <a:pPr marL="0" lvl="0" indent="0" algn="l" rtl="0">
                        <a:lnSpc>
                          <a:spcPct val="100000"/>
                        </a:lnSpc>
                        <a:spcBef>
                          <a:spcPts val="0"/>
                        </a:spcBef>
                        <a:spcAft>
                          <a:spcPts val="0"/>
                        </a:spcAft>
                        <a:buNone/>
                      </a:pPr>
                      <a:r>
                        <a:rPr lang="en-GB" sz="1000"/>
                        <a:t>Encourage students to suggest additional options for what and how they learn and how to express what they know, while still meeting standards. </a:t>
                      </a:r>
                      <a:br>
                        <a:rPr lang="en-GB" sz="1000"/>
                      </a:br>
                      <a:r>
                        <a:rPr lang="en-GB" sz="1000" b="1"/>
                        <a:t>Example: Use a choice activity in Loop to collect ideas from students.</a:t>
                      </a:r>
                      <a:r>
                        <a:rPr lang="en-GB" sz="1000"/>
                        <a:t> </a:t>
                      </a:r>
                      <a:endParaRPr sz="1000"/>
                    </a:p>
                  </a:txBody>
                  <a:tcPr marL="54000" marR="54000" marT="54000" marB="54000"/>
                </a:tc>
                <a:tc>
                  <a:txBody>
                    <a:bodyPr/>
                    <a:lstStyle/>
                    <a:p>
                      <a:pPr marL="0" lvl="0" indent="0" algn="l" rtl="0">
                        <a:lnSpc>
                          <a:spcPct val="100000"/>
                        </a:lnSpc>
                        <a:spcBef>
                          <a:spcPts val="0"/>
                        </a:spcBef>
                        <a:spcAft>
                          <a:spcPts val="0"/>
                        </a:spcAft>
                        <a:buNone/>
                      </a:pPr>
                      <a:r>
                        <a:rPr lang="en-GB" sz="1000"/>
                        <a:t>Empower students to make choices or suggest alternatives for what they will learn, how they will learn, and how they will express what they know in authentic ways. </a:t>
                      </a:r>
                      <a:br>
                        <a:rPr lang="en-GB" sz="1000"/>
                      </a:br>
                      <a:r>
                        <a:rPr lang="en-GB" sz="1000" b="1"/>
                        <a:t>Example: Work with students to co-design an assessment in a ‘sprint’ session live in Zoom or asynchronously using a Loop forum.</a:t>
                      </a:r>
                      <a:endParaRPr sz="1000" b="1"/>
                    </a:p>
                  </a:txBody>
                  <a:tcPr marL="54000" marR="54000" marT="54000" marB="54000"/>
                </a:tc>
                <a:extLst>
                  <a:ext uri="{0D108BD9-81ED-4DB2-BD59-A6C34878D82A}">
                    <a16:rowId xmlns:a16="http://schemas.microsoft.com/office/drawing/2014/main" val="10000"/>
                  </a:ext>
                </a:extLst>
              </a:tr>
              <a:tr h="1183000">
                <a:tc>
                  <a:txBody>
                    <a:bodyPr/>
                    <a:lstStyle/>
                    <a:p>
                      <a:pPr marL="0" lvl="0" indent="0" algn="l" rtl="0">
                        <a:lnSpc>
                          <a:spcPct val="100000"/>
                        </a:lnSpc>
                        <a:spcBef>
                          <a:spcPts val="0"/>
                        </a:spcBef>
                        <a:spcAft>
                          <a:spcPts val="0"/>
                        </a:spcAft>
                        <a:buNone/>
                      </a:pPr>
                      <a:r>
                        <a:rPr lang="en-GB" sz="1000" b="1"/>
                        <a:t>Checkpoint 2 </a:t>
                      </a:r>
                      <a:r>
                        <a:rPr lang="en-GB" sz="1000"/>
                        <a:t>Optimise relevance, value &amp; authenticity</a:t>
                      </a:r>
                      <a:endParaRPr sz="1000"/>
                    </a:p>
                    <a:p>
                      <a:pPr marL="0" lvl="0" indent="0" algn="l" rtl="0">
                        <a:lnSpc>
                          <a:spcPct val="100000"/>
                        </a:lnSpc>
                        <a:spcBef>
                          <a:spcPts val="0"/>
                        </a:spcBef>
                        <a:spcAft>
                          <a:spcPts val="0"/>
                        </a:spcAft>
                        <a:buNone/>
                      </a:pPr>
                      <a:endParaRPr sz="1000"/>
                    </a:p>
                    <a:p>
                      <a:pPr marL="0" lvl="0" indent="0" algn="l" rtl="0">
                        <a:lnSpc>
                          <a:spcPct val="100000"/>
                        </a:lnSpc>
                        <a:spcBef>
                          <a:spcPts val="0"/>
                        </a:spcBef>
                        <a:spcAft>
                          <a:spcPts val="0"/>
                        </a:spcAft>
                        <a:buNone/>
                      </a:pPr>
                      <a:endParaRPr sz="1000"/>
                    </a:p>
                  </a:txBody>
                  <a:tcPr marL="54000" marR="54000" marT="54000" marB="54000"/>
                </a:tc>
                <a:tc>
                  <a:txBody>
                    <a:bodyPr/>
                    <a:lstStyle/>
                    <a:p>
                      <a:pPr marL="0" lvl="0" indent="0" algn="l" rtl="0">
                        <a:lnSpc>
                          <a:spcPct val="100000"/>
                        </a:lnSpc>
                        <a:spcBef>
                          <a:spcPts val="0"/>
                        </a:spcBef>
                        <a:spcAft>
                          <a:spcPts val="0"/>
                        </a:spcAft>
                        <a:buNone/>
                      </a:pPr>
                      <a:r>
                        <a:rPr lang="en-GB" sz="1000">
                          <a:solidFill>
                            <a:schemeClr val="dk1"/>
                          </a:solidFill>
                        </a:rPr>
                        <a:t>Offer options relevant to your learners (culturally, socially, age and ability appropriate). </a:t>
                      </a:r>
                      <a:r>
                        <a:rPr lang="en-GB" sz="1100">
                          <a:solidFill>
                            <a:schemeClr val="dk1"/>
                          </a:solidFill>
                        </a:rPr>
                        <a:t>	 </a:t>
                      </a:r>
                      <a:endParaRPr sz="1100">
                        <a:solidFill>
                          <a:schemeClr val="dk1"/>
                        </a:solidFill>
                      </a:endParaRPr>
                    </a:p>
                    <a:p>
                      <a:pPr marL="0" lvl="0" indent="0" algn="l" rtl="0">
                        <a:lnSpc>
                          <a:spcPct val="100000"/>
                        </a:lnSpc>
                        <a:spcBef>
                          <a:spcPts val="0"/>
                        </a:spcBef>
                        <a:spcAft>
                          <a:spcPts val="0"/>
                        </a:spcAft>
                        <a:buNone/>
                      </a:pPr>
                      <a:r>
                        <a:rPr lang="en-GB" sz="1000" b="1">
                          <a:solidFill>
                            <a:schemeClr val="dk1"/>
                          </a:solidFill>
                        </a:rPr>
                        <a:t>Example: Conduct a survey to inform the direction of a module.</a:t>
                      </a:r>
                      <a:r>
                        <a:rPr lang="en-GB" sz="1100">
                          <a:solidFill>
                            <a:schemeClr val="dk1"/>
                          </a:solidFill>
                        </a:rPr>
                        <a:t>	</a:t>
                      </a:r>
                      <a:endParaRPr sz="1000"/>
                    </a:p>
                  </a:txBody>
                  <a:tcPr marL="54000" marR="54000" marT="54000" marB="54000"/>
                </a:tc>
                <a:tc>
                  <a:txBody>
                    <a:bodyPr/>
                    <a:lstStyle/>
                    <a:p>
                      <a:pPr marL="0" lvl="0" indent="0" algn="l" rtl="0">
                        <a:lnSpc>
                          <a:spcPct val="100000"/>
                        </a:lnSpc>
                        <a:spcBef>
                          <a:spcPts val="0"/>
                        </a:spcBef>
                        <a:spcAft>
                          <a:spcPts val="0"/>
                        </a:spcAft>
                        <a:buNone/>
                      </a:pPr>
                      <a:r>
                        <a:rPr lang="en-GB" sz="1000"/>
                        <a:t>Encourage students to share what is relevant, valuable and authentic to them.</a:t>
                      </a:r>
                      <a:endParaRPr sz="1000"/>
                    </a:p>
                    <a:p>
                      <a:pPr marL="0" lvl="0" indent="0" algn="l" rtl="0">
                        <a:lnSpc>
                          <a:spcPct val="100000"/>
                        </a:lnSpc>
                        <a:spcBef>
                          <a:spcPts val="0"/>
                        </a:spcBef>
                        <a:spcAft>
                          <a:spcPts val="0"/>
                        </a:spcAft>
                        <a:buNone/>
                      </a:pPr>
                      <a:r>
                        <a:rPr lang="en-GB" sz="1000"/>
                        <a:t>Encourage students to suggest relevant assessment. </a:t>
                      </a:r>
                      <a:br>
                        <a:rPr lang="en-GB" sz="1000"/>
                      </a:br>
                      <a:r>
                        <a:rPr lang="en-GB" sz="1000" b="1"/>
                        <a:t>Example: Class discussion on Loop forum. </a:t>
                      </a:r>
                      <a:endParaRPr sz="1000" b="1"/>
                    </a:p>
                  </a:txBody>
                  <a:tcPr marL="54000" marR="54000" marT="54000" marB="54000"/>
                </a:tc>
                <a:tc>
                  <a:txBody>
                    <a:bodyPr/>
                    <a:lstStyle/>
                    <a:p>
                      <a:pPr marL="0" lvl="0" indent="0" algn="l" rtl="0">
                        <a:lnSpc>
                          <a:spcPct val="100000"/>
                        </a:lnSpc>
                        <a:spcBef>
                          <a:spcPts val="0"/>
                        </a:spcBef>
                        <a:spcAft>
                          <a:spcPts val="0"/>
                        </a:spcAft>
                        <a:buNone/>
                      </a:pPr>
                      <a:r>
                        <a:rPr lang="en-GB" sz="1000"/>
                        <a:t>Empower students to make connections between the content and their own interests and real world scenarios. </a:t>
                      </a:r>
                      <a:r>
                        <a:rPr lang="en-GB" sz="1000" b="1"/>
                        <a:t>Example: Use Loop Reflect to   support students in exploring connections between content and graduate attributes. </a:t>
                      </a:r>
                      <a:endParaRPr sz="1000" b="1"/>
                    </a:p>
                  </a:txBody>
                  <a:tcPr marL="54000" marR="54000" marT="54000" marB="54000"/>
                </a:tc>
                <a:extLst>
                  <a:ext uri="{0D108BD9-81ED-4DB2-BD59-A6C34878D82A}">
                    <a16:rowId xmlns:a16="http://schemas.microsoft.com/office/drawing/2014/main" val="10001"/>
                  </a:ext>
                </a:extLst>
              </a:tr>
              <a:tr h="872025">
                <a:tc>
                  <a:txBody>
                    <a:bodyPr/>
                    <a:lstStyle/>
                    <a:p>
                      <a:pPr marL="0" lvl="0" indent="0" algn="l" rtl="0">
                        <a:lnSpc>
                          <a:spcPct val="100000"/>
                        </a:lnSpc>
                        <a:spcBef>
                          <a:spcPts val="0"/>
                        </a:spcBef>
                        <a:spcAft>
                          <a:spcPts val="0"/>
                        </a:spcAft>
                        <a:buNone/>
                      </a:pPr>
                      <a:r>
                        <a:rPr lang="en-GB" sz="1000" b="1"/>
                        <a:t>Checkpoint 3 </a:t>
                      </a:r>
                      <a:r>
                        <a:rPr lang="en-GB" sz="1000"/>
                        <a:t>Minimise threats and distractions</a:t>
                      </a:r>
                      <a:endParaRPr sz="1000"/>
                    </a:p>
                  </a:txBody>
                  <a:tcPr marL="54000" marR="54000" marT="54000" marB="54000"/>
                </a:tc>
                <a:tc>
                  <a:txBody>
                    <a:bodyPr/>
                    <a:lstStyle/>
                    <a:p>
                      <a:pPr marL="0" lvl="0" indent="0" algn="l" rtl="0">
                        <a:lnSpc>
                          <a:spcPct val="100000"/>
                        </a:lnSpc>
                        <a:spcBef>
                          <a:spcPts val="0"/>
                        </a:spcBef>
                        <a:spcAft>
                          <a:spcPts val="0"/>
                        </a:spcAft>
                        <a:buNone/>
                      </a:pPr>
                      <a:r>
                        <a:rPr lang="en-GB" sz="1000"/>
                        <a:t>Create a safe space for learning with minimal risk of distractions.</a:t>
                      </a:r>
                      <a:endParaRPr sz="1000"/>
                    </a:p>
                    <a:p>
                      <a:pPr marL="0" lvl="0" indent="0" algn="l" rtl="0">
                        <a:lnSpc>
                          <a:spcPct val="100000"/>
                        </a:lnSpc>
                        <a:spcBef>
                          <a:spcPts val="0"/>
                        </a:spcBef>
                        <a:spcAft>
                          <a:spcPts val="0"/>
                        </a:spcAft>
                        <a:buNone/>
                      </a:pPr>
                      <a:r>
                        <a:rPr lang="en-GB" sz="1000" b="1"/>
                        <a:t>Example: Offer choice in online learning activities eg forum/synchronous space, offer anonymity if appropriate.</a:t>
                      </a:r>
                      <a:endParaRPr sz="1000" b="1"/>
                    </a:p>
                  </a:txBody>
                  <a:tcPr marL="54000" marR="54000" marT="54000" marB="54000"/>
                </a:tc>
                <a:tc>
                  <a:txBody>
                    <a:bodyPr/>
                    <a:lstStyle/>
                    <a:p>
                      <a:pPr marL="0" lvl="0" indent="0" algn="l" rtl="0">
                        <a:lnSpc>
                          <a:spcPct val="100000"/>
                        </a:lnSpc>
                        <a:spcBef>
                          <a:spcPts val="0"/>
                        </a:spcBef>
                        <a:spcAft>
                          <a:spcPts val="0"/>
                        </a:spcAft>
                        <a:buNone/>
                      </a:pPr>
                      <a:r>
                        <a:rPr lang="en-GB" sz="1000"/>
                        <a:t>Collaborate with students to define classroom norms and expectations.</a:t>
                      </a:r>
                      <a:endParaRPr sz="1000"/>
                    </a:p>
                    <a:p>
                      <a:pPr marL="0" lvl="0" indent="0" algn="l" rtl="0">
                        <a:lnSpc>
                          <a:spcPct val="100000"/>
                        </a:lnSpc>
                        <a:spcBef>
                          <a:spcPts val="0"/>
                        </a:spcBef>
                        <a:spcAft>
                          <a:spcPts val="0"/>
                        </a:spcAft>
                        <a:buNone/>
                      </a:pPr>
                      <a:r>
                        <a:rPr lang="en-GB" sz="1000" b="1"/>
                        <a:t>Example: Students co-design the online learning space.</a:t>
                      </a:r>
                      <a:endParaRPr sz="1000" b="1"/>
                    </a:p>
                  </a:txBody>
                  <a:tcPr marL="54000" marR="54000" marT="54000" marB="54000"/>
                </a:tc>
                <a:tc>
                  <a:txBody>
                    <a:bodyPr/>
                    <a:lstStyle/>
                    <a:p>
                      <a:pPr marL="0" lvl="0" indent="0" algn="l" rtl="0">
                        <a:lnSpc>
                          <a:spcPct val="100000"/>
                        </a:lnSpc>
                        <a:spcBef>
                          <a:spcPts val="0"/>
                        </a:spcBef>
                        <a:spcAft>
                          <a:spcPts val="0"/>
                        </a:spcAft>
                        <a:buNone/>
                      </a:pPr>
                      <a:r>
                        <a:rPr lang="en-GB" sz="1000"/>
                        <a:t>Empower students to identify threats and distractions.</a:t>
                      </a:r>
                      <a:br>
                        <a:rPr lang="en-GB" sz="1000"/>
                      </a:br>
                      <a:r>
                        <a:rPr lang="en-GB" sz="1000" b="1"/>
                        <a:t>Example: Use a Loop feedback tool to collect information.</a:t>
                      </a:r>
                      <a:endParaRPr sz="1000"/>
                    </a:p>
                  </a:txBody>
                  <a:tcPr marL="54000" marR="54000" marT="54000" marB="54000"/>
                </a:tc>
                <a:extLst>
                  <a:ext uri="{0D108BD9-81ED-4DB2-BD59-A6C34878D82A}">
                    <a16:rowId xmlns:a16="http://schemas.microsoft.com/office/drawing/2014/main" val="10002"/>
                  </a:ext>
                </a:extLst>
              </a:tr>
            </a:tbl>
          </a:graphicData>
        </a:graphic>
      </p:graphicFrame>
      <p:sp>
        <p:nvSpPr>
          <p:cNvPr id="54" name="Google Shape;54;p13"/>
          <p:cNvSpPr txBox="1"/>
          <p:nvPr/>
        </p:nvSpPr>
        <p:spPr>
          <a:xfrm>
            <a:off x="106400" y="21600"/>
            <a:ext cx="8602200" cy="554100"/>
          </a:xfrm>
          <a:prstGeom prst="rect">
            <a:avLst/>
          </a:prstGeom>
          <a:noFill/>
          <a:ln>
            <a:noFill/>
          </a:ln>
        </p:spPr>
        <p:txBody>
          <a:bodyPr spcFirstLastPara="1" wrap="square" lIns="54000" tIns="54000" rIns="54000" bIns="54000" anchor="t" anchorCtr="0">
            <a:noAutofit/>
          </a:bodyPr>
          <a:lstStyle/>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Principle # 1: Provide multiple means of Engagement </a:t>
            </a:r>
            <a:br>
              <a:rPr lang="en-GB" b="1">
                <a:solidFill>
                  <a:srgbClr val="0070C0"/>
                </a:solidFill>
                <a:latin typeface="Calibri"/>
                <a:ea typeface="Calibri"/>
                <a:cs typeface="Calibri"/>
                <a:sym typeface="Calibri"/>
              </a:rPr>
            </a:br>
            <a:r>
              <a:rPr lang="en-GB" sz="1000" b="1">
                <a:solidFill>
                  <a:schemeClr val="dk1"/>
                </a:solidFill>
              </a:rPr>
              <a:t>Guideline 1: </a:t>
            </a:r>
            <a:r>
              <a:rPr lang="en-GB" sz="1000">
                <a:solidFill>
                  <a:schemeClr val="dk1"/>
                </a:solidFill>
              </a:rPr>
              <a:t>Provide options for sustaining interest</a:t>
            </a:r>
            <a:endParaRPr b="1">
              <a:solidFill>
                <a:srgbClr val="0070C0"/>
              </a:solidFill>
              <a:latin typeface="Calibri"/>
              <a:ea typeface="Calibri"/>
              <a:cs typeface="Calibri"/>
              <a:sym typeface="Calibri"/>
            </a:endParaRPr>
          </a:p>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 </a:t>
            </a:r>
            <a:br>
              <a:rPr lang="en-GB" b="1">
                <a:solidFill>
                  <a:srgbClr val="0070C0"/>
                </a:solidFill>
                <a:latin typeface="Calibri"/>
                <a:ea typeface="Calibri"/>
                <a:cs typeface="Calibri"/>
                <a:sym typeface="Calibri"/>
              </a:rPr>
            </a:br>
            <a:r>
              <a:rPr lang="en-GB" sz="1200" b="1">
                <a:solidFill>
                  <a:srgbClr val="0070C0"/>
                </a:solidFill>
                <a:latin typeface="Calibri"/>
                <a:ea typeface="Calibri"/>
                <a:cs typeface="Calibri"/>
                <a:sym typeface="Calibri"/>
              </a:rPr>
              <a:t>  </a:t>
            </a:r>
            <a:endParaRPr/>
          </a:p>
        </p:txBody>
      </p:sp>
      <p:sp>
        <p:nvSpPr>
          <p:cNvPr id="55" name="Google Shape;55;p13"/>
          <p:cNvSpPr/>
          <p:nvPr/>
        </p:nvSpPr>
        <p:spPr>
          <a:xfrm>
            <a:off x="1388875" y="490425"/>
            <a:ext cx="2732100" cy="351000"/>
          </a:xfrm>
          <a:prstGeom prst="chevron">
            <a:avLst>
              <a:gd name="adj" fmla="val 50000"/>
            </a:avLst>
          </a:prstGeom>
          <a:solidFill>
            <a:srgbClr val="42719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3"/>
          <p:cNvSpPr/>
          <p:nvPr/>
        </p:nvSpPr>
        <p:spPr>
          <a:xfrm>
            <a:off x="3932350" y="490425"/>
            <a:ext cx="2795700" cy="3510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p:nvPr/>
        </p:nvSpPr>
        <p:spPr>
          <a:xfrm>
            <a:off x="6552925" y="490425"/>
            <a:ext cx="2521800" cy="351000"/>
          </a:xfrm>
          <a:prstGeom prst="chevron">
            <a:avLst>
              <a:gd name="adj" fmla="val 50000"/>
            </a:avLst>
          </a:prstGeom>
          <a:solidFill>
            <a:srgbClr val="262F7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3"/>
          <p:cNvSpPr txBox="1"/>
          <p:nvPr/>
        </p:nvSpPr>
        <p:spPr>
          <a:xfrm>
            <a:off x="2307436" y="453950"/>
            <a:ext cx="11316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Emerging</a:t>
            </a:r>
            <a:endParaRPr sz="1200" b="1">
              <a:solidFill>
                <a:srgbClr val="FFFFFF"/>
              </a:solidFill>
            </a:endParaRPr>
          </a:p>
        </p:txBody>
      </p:sp>
      <p:sp>
        <p:nvSpPr>
          <p:cNvPr id="59" name="Google Shape;59;p13"/>
          <p:cNvSpPr txBox="1"/>
          <p:nvPr/>
        </p:nvSpPr>
        <p:spPr>
          <a:xfrm>
            <a:off x="4700188" y="490420"/>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Proficient</a:t>
            </a:r>
            <a:endParaRPr sz="1200" b="1">
              <a:solidFill>
                <a:srgbClr val="FFFFFF"/>
              </a:solidFill>
            </a:endParaRPr>
          </a:p>
        </p:txBody>
      </p:sp>
      <p:sp>
        <p:nvSpPr>
          <p:cNvPr id="60" name="Google Shape;60;p13"/>
          <p:cNvSpPr txBox="1"/>
          <p:nvPr/>
        </p:nvSpPr>
        <p:spPr>
          <a:xfrm>
            <a:off x="7326850" y="483395"/>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Expert</a:t>
            </a:r>
            <a:endParaRPr sz="1200" b="1">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graphicFrame>
        <p:nvGraphicFramePr>
          <p:cNvPr id="65" name="Google Shape;65;p14"/>
          <p:cNvGraphicFramePr/>
          <p:nvPr/>
        </p:nvGraphicFramePr>
        <p:xfrm>
          <a:off x="108000" y="921600"/>
          <a:ext cx="8968400" cy="4011400"/>
        </p:xfrm>
        <a:graphic>
          <a:graphicData uri="http://schemas.openxmlformats.org/drawingml/2006/table">
            <a:tbl>
              <a:tblPr>
                <a:noFill/>
                <a:tableStyleId>{CA98B6A0-06BC-487E-9E44-19DB319BA396}</a:tableStyleId>
              </a:tblPr>
              <a:tblGrid>
                <a:gridCol w="1282475">
                  <a:extLst>
                    <a:ext uri="{9D8B030D-6E8A-4147-A177-3AD203B41FA5}">
                      <a16:colId xmlns:a16="http://schemas.microsoft.com/office/drawing/2014/main" val="20000"/>
                    </a:ext>
                  </a:extLst>
                </a:gridCol>
                <a:gridCol w="2561975">
                  <a:extLst>
                    <a:ext uri="{9D8B030D-6E8A-4147-A177-3AD203B41FA5}">
                      <a16:colId xmlns:a16="http://schemas.microsoft.com/office/drawing/2014/main" val="20001"/>
                    </a:ext>
                  </a:extLst>
                </a:gridCol>
                <a:gridCol w="2561975">
                  <a:extLst>
                    <a:ext uri="{9D8B030D-6E8A-4147-A177-3AD203B41FA5}">
                      <a16:colId xmlns:a16="http://schemas.microsoft.com/office/drawing/2014/main" val="20002"/>
                    </a:ext>
                  </a:extLst>
                </a:gridCol>
                <a:gridCol w="2561975">
                  <a:extLst>
                    <a:ext uri="{9D8B030D-6E8A-4147-A177-3AD203B41FA5}">
                      <a16:colId xmlns:a16="http://schemas.microsoft.com/office/drawing/2014/main" val="20003"/>
                    </a:ext>
                  </a:extLst>
                </a:gridCol>
              </a:tblGrid>
              <a:tr h="789775">
                <a:tc>
                  <a:txBody>
                    <a:bodyPr/>
                    <a:lstStyle/>
                    <a:p>
                      <a:pPr marL="0" lvl="0" indent="0" algn="l" rtl="0">
                        <a:spcBef>
                          <a:spcPts val="0"/>
                        </a:spcBef>
                        <a:spcAft>
                          <a:spcPts val="0"/>
                        </a:spcAft>
                        <a:buClr>
                          <a:schemeClr val="dk1"/>
                        </a:buClr>
                        <a:buSzPts val="1100"/>
                        <a:buFont typeface="Arial"/>
                        <a:buNone/>
                      </a:pPr>
                      <a:r>
                        <a:rPr lang="en-GB" sz="1000" b="1">
                          <a:solidFill>
                            <a:schemeClr val="dk1"/>
                          </a:solidFill>
                        </a:rPr>
                        <a:t>Checkpoint 4 </a:t>
                      </a:r>
                      <a:r>
                        <a:rPr lang="en-GB" sz="1000">
                          <a:solidFill>
                            <a:schemeClr val="dk1"/>
                          </a:solidFill>
                        </a:rPr>
                        <a:t>Heighten relevance of goals and objectives</a:t>
                      </a:r>
                      <a:endParaRPr sz="1000"/>
                    </a:p>
                  </a:txBody>
                  <a:tcPr marL="54000" marR="54000" marT="54000" marB="54000"/>
                </a:tc>
                <a:tc>
                  <a:txBody>
                    <a:bodyPr/>
                    <a:lstStyle/>
                    <a:p>
                      <a:pPr marL="0" lvl="0" indent="0" algn="l" rtl="0">
                        <a:lnSpc>
                          <a:spcPct val="100000"/>
                        </a:lnSpc>
                        <a:spcBef>
                          <a:spcPts val="0"/>
                        </a:spcBef>
                        <a:spcAft>
                          <a:spcPts val="0"/>
                        </a:spcAft>
                        <a:buNone/>
                      </a:pPr>
                      <a:r>
                        <a:rPr lang="en-GB" sz="1000"/>
                        <a:t>Build in reminders of both goals and the value of those goals. </a:t>
                      </a:r>
                      <a:br>
                        <a:rPr lang="en-GB" sz="1000"/>
                      </a:br>
                      <a:r>
                        <a:rPr lang="en-GB" sz="1000" b="1"/>
                        <a:t>Example: Add Learning Outcomes to the Loop page.</a:t>
                      </a:r>
                      <a:endParaRPr sz="1000" b="1"/>
                    </a:p>
                  </a:txBody>
                  <a:tcPr marL="54000" marR="54000" marT="54000" marB="54000"/>
                </a:tc>
                <a:tc>
                  <a:txBody>
                    <a:bodyPr/>
                    <a:lstStyle/>
                    <a:p>
                      <a:pPr marL="0" lvl="0" indent="0" algn="l" rtl="0">
                        <a:lnSpc>
                          <a:spcPct val="100000"/>
                        </a:lnSpc>
                        <a:spcBef>
                          <a:spcPts val="0"/>
                        </a:spcBef>
                        <a:spcAft>
                          <a:spcPts val="0"/>
                        </a:spcAft>
                        <a:buNone/>
                      </a:pPr>
                      <a:r>
                        <a:rPr lang="en-GB" sz="1000"/>
                        <a:t>Encourage students to collaboratively discuss goals in light of students' own passions and interests and to choose from various options to reach the goals.</a:t>
                      </a:r>
                      <a:br>
                        <a:rPr lang="en-GB" sz="1000"/>
                      </a:br>
                      <a:r>
                        <a:rPr lang="en-GB" sz="1000" b="1"/>
                        <a:t>Example: Use a Loop forum.</a:t>
                      </a:r>
                      <a:endParaRPr sz="1000" b="1"/>
                    </a:p>
                  </a:txBody>
                  <a:tcPr marL="54000" marR="54000" marT="54000" marB="54000"/>
                </a:tc>
                <a:tc>
                  <a:txBody>
                    <a:bodyPr/>
                    <a:lstStyle/>
                    <a:p>
                      <a:pPr marL="0" lvl="0" indent="0" algn="l" rtl="0">
                        <a:lnSpc>
                          <a:spcPct val="100000"/>
                        </a:lnSpc>
                        <a:spcBef>
                          <a:spcPts val="0"/>
                        </a:spcBef>
                        <a:spcAft>
                          <a:spcPts val="0"/>
                        </a:spcAft>
                        <a:buNone/>
                      </a:pPr>
                      <a:r>
                        <a:rPr lang="en-GB" sz="1000"/>
                        <a:t>Students create personal goals for how they will learn, express the content, and challenge themselves while learning. </a:t>
                      </a:r>
                      <a:endParaRPr sz="1000" b="1"/>
                    </a:p>
                    <a:p>
                      <a:pPr marL="0" lvl="0" indent="0" algn="l" rtl="0">
                        <a:lnSpc>
                          <a:spcPct val="100000"/>
                        </a:lnSpc>
                        <a:spcBef>
                          <a:spcPts val="0"/>
                        </a:spcBef>
                        <a:spcAft>
                          <a:spcPts val="0"/>
                        </a:spcAft>
                        <a:buNone/>
                      </a:pPr>
                      <a:r>
                        <a:rPr lang="en-GB" sz="1000" b="1"/>
                        <a:t>Example: Ask students to use Loop</a:t>
                      </a:r>
                      <a:endParaRPr sz="1000" b="1"/>
                    </a:p>
                    <a:p>
                      <a:pPr marL="0" lvl="0" indent="0" algn="l" rtl="0">
                        <a:lnSpc>
                          <a:spcPct val="100000"/>
                        </a:lnSpc>
                        <a:spcBef>
                          <a:spcPts val="0"/>
                        </a:spcBef>
                        <a:spcAft>
                          <a:spcPts val="0"/>
                        </a:spcAft>
                        <a:buNone/>
                      </a:pPr>
                      <a:r>
                        <a:rPr lang="en-GB" sz="1000" b="1"/>
                        <a:t>Reflect to create personal goals. </a:t>
                      </a:r>
                      <a:endParaRPr sz="1000" b="1"/>
                    </a:p>
                  </a:txBody>
                  <a:tcPr marL="54000" marR="54000" marT="54000" marB="54000"/>
                </a:tc>
                <a:extLst>
                  <a:ext uri="{0D108BD9-81ED-4DB2-BD59-A6C34878D82A}">
                    <a16:rowId xmlns:a16="http://schemas.microsoft.com/office/drawing/2014/main" val="10000"/>
                  </a:ext>
                </a:extLst>
              </a:tr>
              <a:tr h="1246975">
                <a:tc>
                  <a:txBody>
                    <a:bodyPr/>
                    <a:lstStyle/>
                    <a:p>
                      <a:pPr marL="0" lvl="0" indent="0" algn="l" rtl="0">
                        <a:spcBef>
                          <a:spcPts val="0"/>
                        </a:spcBef>
                        <a:spcAft>
                          <a:spcPts val="0"/>
                        </a:spcAft>
                        <a:buNone/>
                      </a:pPr>
                      <a:r>
                        <a:rPr lang="en-GB" sz="1000" b="1">
                          <a:solidFill>
                            <a:schemeClr val="dk1"/>
                          </a:solidFill>
                        </a:rPr>
                        <a:t>Checkpoint 5</a:t>
                      </a:r>
                      <a:endParaRPr sz="1000" b="1">
                        <a:solidFill>
                          <a:schemeClr val="dk1"/>
                        </a:solidFill>
                      </a:endParaRPr>
                    </a:p>
                    <a:p>
                      <a:pPr marL="0" lvl="0" indent="0" algn="l" rtl="0">
                        <a:spcBef>
                          <a:spcPts val="0"/>
                        </a:spcBef>
                        <a:spcAft>
                          <a:spcPts val="0"/>
                        </a:spcAft>
                        <a:buClr>
                          <a:schemeClr val="dk1"/>
                        </a:buClr>
                        <a:buSzPts val="1100"/>
                        <a:buFont typeface="Arial"/>
                        <a:buNone/>
                      </a:pPr>
                      <a:r>
                        <a:rPr lang="en-GB" sz="1000">
                          <a:solidFill>
                            <a:schemeClr val="dk1"/>
                          </a:solidFill>
                        </a:rPr>
                        <a:t>Vary demands and resources to optimise challenge</a:t>
                      </a:r>
                      <a:endParaRPr sz="1000">
                        <a:solidFill>
                          <a:schemeClr val="dk1"/>
                        </a:solidFill>
                      </a:endParaRPr>
                    </a:p>
                  </a:txBody>
                  <a:tcPr marL="54000" marR="54000" marT="54000" marB="54000"/>
                </a:tc>
                <a:tc>
                  <a:txBody>
                    <a:bodyPr/>
                    <a:lstStyle/>
                    <a:p>
                      <a:pPr marL="0" lvl="0" indent="0" algn="l" rtl="0">
                        <a:spcBef>
                          <a:spcPts val="0"/>
                        </a:spcBef>
                        <a:spcAft>
                          <a:spcPts val="0"/>
                        </a:spcAft>
                        <a:buNone/>
                      </a:pPr>
                      <a:r>
                        <a:rPr lang="en-GB" sz="1000"/>
                        <a:t>Provide options for students to learn content with clear degrees of difficulty</a:t>
                      </a:r>
                      <a:endParaRPr sz="1000"/>
                    </a:p>
                    <a:p>
                      <a:pPr marL="0" lvl="0" indent="0" algn="l" rtl="0">
                        <a:spcBef>
                          <a:spcPts val="0"/>
                        </a:spcBef>
                        <a:spcAft>
                          <a:spcPts val="0"/>
                        </a:spcAft>
                        <a:buNone/>
                      </a:pPr>
                      <a:r>
                        <a:rPr lang="en-GB" sz="1000" b="1"/>
                        <a:t>Example: Provide text and video resources.</a:t>
                      </a:r>
                      <a:r>
                        <a:rPr lang="en-GB" sz="1000"/>
                        <a:t> </a:t>
                      </a:r>
                      <a:endParaRPr sz="1000"/>
                    </a:p>
                    <a:p>
                      <a:pPr marL="0" lvl="0" indent="0" algn="l" rtl="0">
                        <a:spcBef>
                          <a:spcPts val="0"/>
                        </a:spcBef>
                        <a:spcAft>
                          <a:spcPts val="0"/>
                        </a:spcAft>
                        <a:buNone/>
                      </a:pPr>
                      <a:endParaRPr sz="1000"/>
                    </a:p>
                  </a:txBody>
                  <a:tcPr marL="54000" marR="54000" marT="54000" marB="54000"/>
                </a:tc>
                <a:tc>
                  <a:txBody>
                    <a:bodyPr/>
                    <a:lstStyle/>
                    <a:p>
                      <a:pPr marL="0" lvl="0" indent="0" algn="l" rtl="0">
                        <a:spcBef>
                          <a:spcPts val="0"/>
                        </a:spcBef>
                        <a:spcAft>
                          <a:spcPts val="0"/>
                        </a:spcAft>
                        <a:buNone/>
                      </a:pPr>
                      <a:r>
                        <a:rPr lang="en-GB" sz="1000"/>
                        <a:t>Provide choices for students to learn content with clear degrees of difficulty and reflect on these degrees of difficulty in relation to their own strategy for learning. </a:t>
                      </a:r>
                      <a:r>
                        <a:rPr lang="en-GB" sz="1000" b="1"/>
                        <a:t>Example: Offer  a range of resources on Loop: primary source documents, summary documents, videos, podcasts.</a:t>
                      </a:r>
                      <a:endParaRPr sz="1000" b="1"/>
                    </a:p>
                  </a:txBody>
                  <a:tcPr marL="54000" marR="54000" marT="54000" marB="54000"/>
                </a:tc>
                <a:tc>
                  <a:txBody>
                    <a:bodyPr/>
                    <a:lstStyle/>
                    <a:p>
                      <a:pPr marL="0" lvl="0" indent="0" algn="l" rtl="0">
                        <a:spcBef>
                          <a:spcPts val="0"/>
                        </a:spcBef>
                        <a:spcAft>
                          <a:spcPts val="0"/>
                        </a:spcAft>
                        <a:buNone/>
                      </a:pPr>
                      <a:r>
                        <a:rPr lang="en-GB" sz="1000"/>
                        <a:t>Empower students to select their own content and/or own assessments, based on standards</a:t>
                      </a:r>
                      <a:endParaRPr sz="1000"/>
                    </a:p>
                    <a:p>
                      <a:pPr marL="0" lvl="0" indent="0" algn="l" rtl="0">
                        <a:spcBef>
                          <a:spcPts val="0"/>
                        </a:spcBef>
                        <a:spcAft>
                          <a:spcPts val="0"/>
                        </a:spcAft>
                        <a:buNone/>
                      </a:pPr>
                      <a:r>
                        <a:rPr lang="en-GB" sz="1000" b="1"/>
                        <a:t>Example: Use a Loop choice to offer a variety of content options/assessments.</a:t>
                      </a:r>
                      <a:endParaRPr sz="1000" b="1"/>
                    </a:p>
                  </a:txBody>
                  <a:tcPr marL="54000" marR="54000" marT="54000" marB="54000"/>
                </a:tc>
                <a:extLst>
                  <a:ext uri="{0D108BD9-81ED-4DB2-BD59-A6C34878D82A}">
                    <a16:rowId xmlns:a16="http://schemas.microsoft.com/office/drawing/2014/main" val="10001"/>
                  </a:ext>
                </a:extLst>
              </a:tr>
              <a:tr h="932175">
                <a:tc>
                  <a:txBody>
                    <a:bodyPr/>
                    <a:lstStyle/>
                    <a:p>
                      <a:pPr marL="0" lvl="0" indent="0" algn="l" rtl="0">
                        <a:spcBef>
                          <a:spcPts val="0"/>
                        </a:spcBef>
                        <a:spcAft>
                          <a:spcPts val="0"/>
                        </a:spcAft>
                        <a:buClr>
                          <a:schemeClr val="dk1"/>
                        </a:buClr>
                        <a:buSzPts val="1100"/>
                        <a:buFont typeface="Arial"/>
                        <a:buNone/>
                      </a:pPr>
                      <a:r>
                        <a:rPr lang="en-GB" sz="1000" b="1">
                          <a:solidFill>
                            <a:schemeClr val="dk1"/>
                          </a:solidFill>
                        </a:rPr>
                        <a:t>Checkpoint 6 </a:t>
                      </a:r>
                      <a:r>
                        <a:rPr lang="en-GB" sz="1000">
                          <a:solidFill>
                            <a:schemeClr val="dk1"/>
                          </a:solidFill>
                        </a:rPr>
                        <a:t>Foster collaboration &amp; community</a:t>
                      </a:r>
                      <a:endParaRPr sz="1000"/>
                    </a:p>
                  </a:txBody>
                  <a:tcPr marL="54000" marR="54000" marT="54000" marB="54000"/>
                </a:tc>
                <a:tc>
                  <a:txBody>
                    <a:bodyPr/>
                    <a:lstStyle/>
                    <a:p>
                      <a:pPr marL="0" lvl="0" indent="0" algn="l" rtl="0">
                        <a:spcBef>
                          <a:spcPts val="0"/>
                        </a:spcBef>
                        <a:spcAft>
                          <a:spcPts val="0"/>
                        </a:spcAft>
                        <a:buNone/>
                      </a:pPr>
                      <a:r>
                        <a:rPr lang="en-GB" sz="1000"/>
                        <a:t>Provide opportunities for students to learn how to work effectively with others. </a:t>
                      </a:r>
                      <a:endParaRPr sz="1000"/>
                    </a:p>
                    <a:p>
                      <a:pPr marL="0" lvl="0" indent="0" algn="l" rtl="0">
                        <a:spcBef>
                          <a:spcPts val="0"/>
                        </a:spcBef>
                        <a:spcAft>
                          <a:spcPts val="0"/>
                        </a:spcAft>
                        <a:buNone/>
                      </a:pPr>
                      <a:r>
                        <a:rPr lang="en-GB" sz="1000" b="1"/>
                        <a:t>Example: Create group assessments on Loop.</a:t>
                      </a:r>
                      <a:endParaRPr sz="1000" b="1"/>
                    </a:p>
                  </a:txBody>
                  <a:tcPr marL="54000" marR="54000" marT="54000" marB="54000"/>
                </a:tc>
                <a:tc>
                  <a:txBody>
                    <a:bodyPr/>
                    <a:lstStyle/>
                    <a:p>
                      <a:pPr marL="0" lvl="0" indent="0" algn="l" rtl="0">
                        <a:spcBef>
                          <a:spcPts val="0"/>
                        </a:spcBef>
                        <a:spcAft>
                          <a:spcPts val="0"/>
                        </a:spcAft>
                        <a:buNone/>
                      </a:pPr>
                      <a:r>
                        <a:rPr lang="en-GB" sz="1000"/>
                        <a:t>Develop a classroom that values collaborative group work. Students construct their own groups and create their own group norms, responsibilities, etc. and students often seek out and work with diverse partners.</a:t>
                      </a:r>
                      <a:endParaRPr sz="1000"/>
                    </a:p>
                  </a:txBody>
                  <a:tcPr marL="54000" marR="54000" marT="54000" marB="54000"/>
                </a:tc>
                <a:tc>
                  <a:txBody>
                    <a:bodyPr/>
                    <a:lstStyle/>
                    <a:p>
                      <a:pPr marL="0" lvl="0" indent="0" algn="l" rtl="0">
                        <a:spcBef>
                          <a:spcPts val="0"/>
                        </a:spcBef>
                        <a:spcAft>
                          <a:spcPts val="0"/>
                        </a:spcAft>
                        <a:buNone/>
                      </a:pPr>
                      <a:r>
                        <a:rPr lang="en-GB" sz="1000"/>
                        <a:t>Create a classroom culture where students work together to define goals, create strategies, provide feedback to each other and push each other with mastery-oriented feedback while building integrative thinking. </a:t>
                      </a:r>
                      <a:endParaRPr sz="1000"/>
                    </a:p>
                  </a:txBody>
                  <a:tcPr marL="54000" marR="54000" marT="54000" marB="54000"/>
                </a:tc>
                <a:extLst>
                  <a:ext uri="{0D108BD9-81ED-4DB2-BD59-A6C34878D82A}">
                    <a16:rowId xmlns:a16="http://schemas.microsoft.com/office/drawing/2014/main" val="10002"/>
                  </a:ext>
                </a:extLst>
              </a:tr>
              <a:tr h="872025">
                <a:tc>
                  <a:txBody>
                    <a:bodyPr/>
                    <a:lstStyle/>
                    <a:p>
                      <a:pPr marL="0" lvl="0" indent="0" algn="l" rtl="0">
                        <a:spcBef>
                          <a:spcPts val="0"/>
                        </a:spcBef>
                        <a:spcAft>
                          <a:spcPts val="0"/>
                        </a:spcAft>
                        <a:buNone/>
                      </a:pPr>
                      <a:r>
                        <a:rPr lang="en-GB" sz="1000" b="1">
                          <a:solidFill>
                            <a:schemeClr val="dk1"/>
                          </a:solidFill>
                        </a:rPr>
                        <a:t>Checkpoint 7 </a:t>
                      </a:r>
                      <a:r>
                        <a:rPr lang="en-GB" sz="1000">
                          <a:solidFill>
                            <a:schemeClr val="dk1"/>
                          </a:solidFill>
                        </a:rPr>
                        <a:t>Increase mastery-oriented feedback</a:t>
                      </a:r>
                      <a:endParaRPr sz="1000">
                        <a:solidFill>
                          <a:schemeClr val="dk1"/>
                        </a:solidFill>
                      </a:endParaRPr>
                    </a:p>
                  </a:txBody>
                  <a:tcPr marL="54000" marR="54000" marT="54000" marB="54000"/>
                </a:tc>
                <a:tc>
                  <a:txBody>
                    <a:bodyPr/>
                    <a:lstStyle/>
                    <a:p>
                      <a:pPr marL="0" lvl="0" indent="0" algn="l" rtl="0">
                        <a:spcBef>
                          <a:spcPts val="0"/>
                        </a:spcBef>
                        <a:spcAft>
                          <a:spcPts val="0"/>
                        </a:spcAft>
                        <a:buNone/>
                      </a:pPr>
                      <a:r>
                        <a:rPr lang="en-GB" sz="1000"/>
                        <a:t>Provide feedback that guides learners toward mastery rather than a fixed notion of performance or compliance. </a:t>
                      </a:r>
                      <a:br>
                        <a:rPr lang="en-GB" sz="1000"/>
                      </a:br>
                      <a:r>
                        <a:rPr lang="en-GB" sz="1000" b="1"/>
                        <a:t>Example: Provide online feedback that includes links to supporting resources. </a:t>
                      </a:r>
                      <a:endParaRPr sz="1000" b="1"/>
                    </a:p>
                  </a:txBody>
                  <a:tcPr marL="54000" marR="54000" marT="54000" marB="54000"/>
                </a:tc>
                <a:tc>
                  <a:txBody>
                    <a:bodyPr/>
                    <a:lstStyle/>
                    <a:p>
                      <a:pPr marL="0" lvl="0" indent="0" algn="l" rtl="0">
                        <a:spcBef>
                          <a:spcPts val="0"/>
                        </a:spcBef>
                        <a:spcAft>
                          <a:spcPts val="0"/>
                        </a:spcAft>
                        <a:buNone/>
                      </a:pPr>
                      <a:r>
                        <a:rPr lang="en-GB" sz="1000"/>
                        <a:t>Empower students to provide mastery oriented feedback to each other to support specific improvement and increased effort and persistence.</a:t>
                      </a:r>
                      <a:endParaRPr sz="1000"/>
                    </a:p>
                    <a:p>
                      <a:pPr marL="0" lvl="0" indent="0" algn="l" rtl="0">
                        <a:spcBef>
                          <a:spcPts val="0"/>
                        </a:spcBef>
                        <a:spcAft>
                          <a:spcPts val="0"/>
                        </a:spcAft>
                        <a:buNone/>
                      </a:pPr>
                      <a:r>
                        <a:rPr lang="en-GB" sz="1000" b="1"/>
                        <a:t>Example: Use the Workshop activity. </a:t>
                      </a:r>
                      <a:endParaRPr sz="1000" b="1"/>
                    </a:p>
                  </a:txBody>
                  <a:tcPr marL="54000" marR="54000" marT="54000" marB="54000"/>
                </a:tc>
                <a:tc>
                  <a:txBody>
                    <a:bodyPr/>
                    <a:lstStyle/>
                    <a:p>
                      <a:pPr marL="0" lvl="0" indent="0" algn="l" rtl="0">
                        <a:spcBef>
                          <a:spcPts val="0"/>
                        </a:spcBef>
                        <a:spcAft>
                          <a:spcPts val="0"/>
                        </a:spcAft>
                        <a:buNone/>
                      </a:pPr>
                      <a:r>
                        <a:rPr lang="en-GB" sz="1000"/>
                        <a:t>Empower students to use mastery oriented feedback independently to self-reflect, self-direct, and pursue personal growth in areas of challenge. </a:t>
                      </a:r>
                      <a:endParaRPr sz="1000"/>
                    </a:p>
                    <a:p>
                      <a:pPr marL="0" lvl="0" indent="0" algn="l" rtl="0">
                        <a:spcBef>
                          <a:spcPts val="0"/>
                        </a:spcBef>
                        <a:spcAft>
                          <a:spcPts val="0"/>
                        </a:spcAft>
                        <a:buNone/>
                      </a:pPr>
                      <a:r>
                        <a:rPr lang="en-GB" sz="1000" b="1"/>
                        <a:t>Example: Use Loop Reflect.</a:t>
                      </a:r>
                      <a:endParaRPr sz="1000" b="1"/>
                    </a:p>
                  </a:txBody>
                  <a:tcPr marL="54000" marR="54000" marT="54000" marB="54000"/>
                </a:tc>
                <a:extLst>
                  <a:ext uri="{0D108BD9-81ED-4DB2-BD59-A6C34878D82A}">
                    <a16:rowId xmlns:a16="http://schemas.microsoft.com/office/drawing/2014/main" val="10003"/>
                  </a:ext>
                </a:extLst>
              </a:tr>
            </a:tbl>
          </a:graphicData>
        </a:graphic>
      </p:graphicFrame>
      <p:sp>
        <p:nvSpPr>
          <p:cNvPr id="66" name="Google Shape;66;p14"/>
          <p:cNvSpPr txBox="1"/>
          <p:nvPr/>
        </p:nvSpPr>
        <p:spPr>
          <a:xfrm>
            <a:off x="106400" y="22725"/>
            <a:ext cx="8602200" cy="554100"/>
          </a:xfrm>
          <a:prstGeom prst="rect">
            <a:avLst/>
          </a:prstGeom>
          <a:noFill/>
          <a:ln>
            <a:noFill/>
          </a:ln>
        </p:spPr>
        <p:txBody>
          <a:bodyPr spcFirstLastPara="1" wrap="square" lIns="54000" tIns="54000" rIns="54000" bIns="54000" anchor="t" anchorCtr="0">
            <a:noAutofit/>
          </a:bodyPr>
          <a:lstStyle/>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Principle # 1: Provide multiple means of Engagement </a:t>
            </a:r>
            <a:br>
              <a:rPr lang="en-GB" b="1">
                <a:solidFill>
                  <a:srgbClr val="0070C0"/>
                </a:solidFill>
                <a:latin typeface="Calibri"/>
                <a:ea typeface="Calibri"/>
                <a:cs typeface="Calibri"/>
                <a:sym typeface="Calibri"/>
              </a:rPr>
            </a:br>
            <a:r>
              <a:rPr lang="en-GB" sz="1000" b="1">
                <a:solidFill>
                  <a:schemeClr val="dk1"/>
                </a:solidFill>
              </a:rPr>
              <a:t>Guideline 2: </a:t>
            </a:r>
            <a:r>
              <a:rPr lang="en-GB" sz="1000">
                <a:solidFill>
                  <a:schemeClr val="dk1"/>
                </a:solidFill>
              </a:rPr>
              <a:t>Provide options for sustaining effort and persistence</a:t>
            </a:r>
            <a:endParaRPr b="1">
              <a:solidFill>
                <a:srgbClr val="0070C0"/>
              </a:solidFill>
              <a:latin typeface="Calibri"/>
              <a:ea typeface="Calibri"/>
              <a:cs typeface="Calibri"/>
              <a:sym typeface="Calibri"/>
            </a:endParaRPr>
          </a:p>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 </a:t>
            </a:r>
            <a:br>
              <a:rPr lang="en-GB" b="1">
                <a:solidFill>
                  <a:srgbClr val="0070C0"/>
                </a:solidFill>
                <a:latin typeface="Calibri"/>
                <a:ea typeface="Calibri"/>
                <a:cs typeface="Calibri"/>
                <a:sym typeface="Calibri"/>
              </a:rPr>
            </a:br>
            <a:r>
              <a:rPr lang="en-GB" sz="1200" b="1">
                <a:solidFill>
                  <a:srgbClr val="0070C0"/>
                </a:solidFill>
                <a:latin typeface="Calibri"/>
                <a:ea typeface="Calibri"/>
                <a:cs typeface="Calibri"/>
                <a:sym typeface="Calibri"/>
              </a:rPr>
              <a:t>  </a:t>
            </a:r>
            <a:endParaRPr/>
          </a:p>
        </p:txBody>
      </p:sp>
      <p:sp>
        <p:nvSpPr>
          <p:cNvPr id="67" name="Google Shape;67;p14"/>
          <p:cNvSpPr/>
          <p:nvPr/>
        </p:nvSpPr>
        <p:spPr>
          <a:xfrm>
            <a:off x="1388875" y="490425"/>
            <a:ext cx="2732100" cy="351000"/>
          </a:xfrm>
          <a:prstGeom prst="chevron">
            <a:avLst>
              <a:gd name="adj" fmla="val 50000"/>
            </a:avLst>
          </a:prstGeom>
          <a:solidFill>
            <a:srgbClr val="42719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4"/>
          <p:cNvSpPr/>
          <p:nvPr/>
        </p:nvSpPr>
        <p:spPr>
          <a:xfrm>
            <a:off x="3932350" y="490425"/>
            <a:ext cx="2795700" cy="3510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4"/>
          <p:cNvSpPr/>
          <p:nvPr/>
        </p:nvSpPr>
        <p:spPr>
          <a:xfrm>
            <a:off x="6552925" y="490425"/>
            <a:ext cx="2521800" cy="351000"/>
          </a:xfrm>
          <a:prstGeom prst="chevron">
            <a:avLst>
              <a:gd name="adj" fmla="val 50000"/>
            </a:avLst>
          </a:prstGeom>
          <a:solidFill>
            <a:srgbClr val="262F7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4"/>
          <p:cNvSpPr txBox="1"/>
          <p:nvPr/>
        </p:nvSpPr>
        <p:spPr>
          <a:xfrm>
            <a:off x="2307436" y="453950"/>
            <a:ext cx="11316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Emerging</a:t>
            </a:r>
            <a:endParaRPr sz="1200" b="1">
              <a:solidFill>
                <a:srgbClr val="FFFFFF"/>
              </a:solidFill>
            </a:endParaRPr>
          </a:p>
        </p:txBody>
      </p:sp>
      <p:sp>
        <p:nvSpPr>
          <p:cNvPr id="71" name="Google Shape;71;p14"/>
          <p:cNvSpPr txBox="1"/>
          <p:nvPr/>
        </p:nvSpPr>
        <p:spPr>
          <a:xfrm>
            <a:off x="4700188" y="490420"/>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Proficient</a:t>
            </a:r>
            <a:endParaRPr sz="1200" b="1">
              <a:solidFill>
                <a:srgbClr val="FFFFFF"/>
              </a:solidFill>
            </a:endParaRPr>
          </a:p>
        </p:txBody>
      </p:sp>
      <p:sp>
        <p:nvSpPr>
          <p:cNvPr id="72" name="Google Shape;72;p14"/>
          <p:cNvSpPr txBox="1"/>
          <p:nvPr/>
        </p:nvSpPr>
        <p:spPr>
          <a:xfrm>
            <a:off x="7326850" y="483395"/>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Expert</a:t>
            </a:r>
            <a:endParaRPr sz="1200" b="1">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graphicFrame>
        <p:nvGraphicFramePr>
          <p:cNvPr id="77" name="Google Shape;77;p15"/>
          <p:cNvGraphicFramePr/>
          <p:nvPr/>
        </p:nvGraphicFramePr>
        <p:xfrm>
          <a:off x="106388" y="922425"/>
          <a:ext cx="8968400" cy="3981600"/>
        </p:xfrm>
        <a:graphic>
          <a:graphicData uri="http://schemas.openxmlformats.org/drawingml/2006/table">
            <a:tbl>
              <a:tblPr>
                <a:noFill/>
                <a:tableStyleId>{CA98B6A0-06BC-487E-9E44-19DB319BA396}</a:tableStyleId>
              </a:tblPr>
              <a:tblGrid>
                <a:gridCol w="1282475">
                  <a:extLst>
                    <a:ext uri="{9D8B030D-6E8A-4147-A177-3AD203B41FA5}">
                      <a16:colId xmlns:a16="http://schemas.microsoft.com/office/drawing/2014/main" val="20000"/>
                    </a:ext>
                  </a:extLst>
                </a:gridCol>
                <a:gridCol w="2561975">
                  <a:extLst>
                    <a:ext uri="{9D8B030D-6E8A-4147-A177-3AD203B41FA5}">
                      <a16:colId xmlns:a16="http://schemas.microsoft.com/office/drawing/2014/main" val="20001"/>
                    </a:ext>
                  </a:extLst>
                </a:gridCol>
                <a:gridCol w="2561975">
                  <a:extLst>
                    <a:ext uri="{9D8B030D-6E8A-4147-A177-3AD203B41FA5}">
                      <a16:colId xmlns:a16="http://schemas.microsoft.com/office/drawing/2014/main" val="20002"/>
                    </a:ext>
                  </a:extLst>
                </a:gridCol>
                <a:gridCol w="2561975">
                  <a:extLst>
                    <a:ext uri="{9D8B030D-6E8A-4147-A177-3AD203B41FA5}">
                      <a16:colId xmlns:a16="http://schemas.microsoft.com/office/drawing/2014/main" val="20003"/>
                    </a:ext>
                  </a:extLst>
                </a:gridCol>
              </a:tblGrid>
              <a:tr h="830525">
                <a:tc>
                  <a:txBody>
                    <a:bodyPr/>
                    <a:lstStyle/>
                    <a:p>
                      <a:pPr marL="0" lvl="0" indent="0" algn="l" rtl="0">
                        <a:lnSpc>
                          <a:spcPct val="100000"/>
                        </a:lnSpc>
                        <a:spcBef>
                          <a:spcPts val="0"/>
                        </a:spcBef>
                        <a:spcAft>
                          <a:spcPts val="0"/>
                        </a:spcAft>
                        <a:buNone/>
                      </a:pPr>
                      <a:r>
                        <a:rPr lang="en-GB" sz="1000" b="1"/>
                        <a:t>Checkpoint 8 </a:t>
                      </a:r>
                      <a:r>
                        <a:rPr lang="en-GB" sz="1000"/>
                        <a:t>Promote expectations and beliefs that optimize motivation </a:t>
                      </a:r>
                      <a:endParaRPr sz="1000"/>
                    </a:p>
                  </a:txBody>
                  <a:tcPr marL="54000" marR="54000" marT="54000" marB="54000"/>
                </a:tc>
                <a:tc>
                  <a:txBody>
                    <a:bodyPr/>
                    <a:lstStyle/>
                    <a:p>
                      <a:pPr marL="0" lvl="0" indent="0" algn="l" rtl="0">
                        <a:spcBef>
                          <a:spcPts val="0"/>
                        </a:spcBef>
                        <a:spcAft>
                          <a:spcPts val="0"/>
                        </a:spcAft>
                        <a:buNone/>
                      </a:pPr>
                      <a:r>
                        <a:rPr lang="en-GB" sz="1000"/>
                        <a:t>Use language and feedback that will allow all students to see themselves as capable learners. </a:t>
                      </a:r>
                      <a:br>
                        <a:rPr lang="en-GB" sz="1000"/>
                      </a:br>
                      <a:r>
                        <a:rPr lang="en-GB" sz="1000" b="1"/>
                        <a:t>Example: Use the progress bar on Loop.</a:t>
                      </a:r>
                      <a:endParaRPr sz="1000" b="1"/>
                    </a:p>
                  </a:txBody>
                  <a:tcPr marL="54000" marR="54000" marT="54000" marB="54000"/>
                </a:tc>
                <a:tc>
                  <a:txBody>
                    <a:bodyPr/>
                    <a:lstStyle/>
                    <a:p>
                      <a:pPr marL="0" lvl="0" indent="0" algn="l" rtl="0">
                        <a:spcBef>
                          <a:spcPts val="0"/>
                        </a:spcBef>
                        <a:spcAft>
                          <a:spcPts val="0"/>
                        </a:spcAft>
                        <a:buNone/>
                      </a:pPr>
                      <a:r>
                        <a:rPr lang="en-GB" sz="1000"/>
                        <a:t>Foster conversations with students to develop relationships and make authentic connections and use their personal passions and interests to help inspire them and push them toward success.</a:t>
                      </a:r>
                      <a:endParaRPr sz="1000"/>
                    </a:p>
                    <a:p>
                      <a:pPr marL="0" lvl="0" indent="0" algn="l" rtl="0">
                        <a:spcBef>
                          <a:spcPts val="0"/>
                        </a:spcBef>
                        <a:spcAft>
                          <a:spcPts val="0"/>
                        </a:spcAft>
                        <a:buNone/>
                      </a:pPr>
                      <a:r>
                        <a:rPr lang="en-GB" sz="1000" b="1"/>
                        <a:t>Example: Use Discussion forum.</a:t>
                      </a:r>
                      <a:endParaRPr sz="1000" b="1"/>
                    </a:p>
                  </a:txBody>
                  <a:tcPr marL="54000" marR="54000" marT="54000" marB="54000"/>
                </a:tc>
                <a:tc>
                  <a:txBody>
                    <a:bodyPr/>
                    <a:lstStyle/>
                    <a:p>
                      <a:pPr marL="0" lvl="0" indent="0" algn="l" rtl="0">
                        <a:spcBef>
                          <a:spcPts val="0"/>
                        </a:spcBef>
                        <a:spcAft>
                          <a:spcPts val="0"/>
                        </a:spcAft>
                        <a:buNone/>
                      </a:pPr>
                      <a:r>
                        <a:rPr lang="en-GB" sz="1000"/>
                        <a:t>Create a classroom culture where students are empowered and able to support their own self-talk and support one another's positive attitudes toward learning.</a:t>
                      </a:r>
                      <a:endParaRPr sz="1000"/>
                    </a:p>
                    <a:p>
                      <a:pPr marL="0" lvl="0" indent="0" algn="l" rtl="0">
                        <a:spcBef>
                          <a:spcPts val="0"/>
                        </a:spcBef>
                        <a:spcAft>
                          <a:spcPts val="0"/>
                        </a:spcAft>
                        <a:buClr>
                          <a:schemeClr val="dk1"/>
                        </a:buClr>
                        <a:buSzPts val="1100"/>
                        <a:buFont typeface="Arial"/>
                        <a:buNone/>
                      </a:pPr>
                      <a:r>
                        <a:rPr lang="en-GB" sz="1000" b="1">
                          <a:solidFill>
                            <a:schemeClr val="dk1"/>
                          </a:solidFill>
                        </a:rPr>
                        <a:t>Example: Use Discussion forum/Zoom breakout room discussions. </a:t>
                      </a:r>
                      <a:endParaRPr sz="1000"/>
                    </a:p>
                  </a:txBody>
                  <a:tcPr marL="54000" marR="54000" marT="54000" marB="54000"/>
                </a:tc>
                <a:extLst>
                  <a:ext uri="{0D108BD9-81ED-4DB2-BD59-A6C34878D82A}">
                    <a16:rowId xmlns:a16="http://schemas.microsoft.com/office/drawing/2014/main" val="10000"/>
                  </a:ext>
                </a:extLst>
              </a:tr>
              <a:tr h="1183000">
                <a:tc>
                  <a:txBody>
                    <a:bodyPr/>
                    <a:lstStyle/>
                    <a:p>
                      <a:pPr marL="0" lvl="0" indent="0" algn="l" rtl="0">
                        <a:lnSpc>
                          <a:spcPct val="100000"/>
                        </a:lnSpc>
                        <a:spcBef>
                          <a:spcPts val="0"/>
                        </a:spcBef>
                        <a:spcAft>
                          <a:spcPts val="0"/>
                        </a:spcAft>
                        <a:buNone/>
                      </a:pPr>
                      <a:r>
                        <a:rPr lang="en-GB" sz="1000" b="1"/>
                        <a:t>Checkpoint 9 </a:t>
                      </a:r>
                      <a:r>
                        <a:rPr lang="en-GB" sz="1000"/>
                        <a:t>Facilitate personal coping skills and strategies </a:t>
                      </a:r>
                      <a:endParaRPr sz="1000"/>
                    </a:p>
                  </a:txBody>
                  <a:tcPr marL="54000" marR="54000" marT="54000" marB="54000"/>
                </a:tc>
                <a:tc>
                  <a:txBody>
                    <a:bodyPr/>
                    <a:lstStyle/>
                    <a:p>
                      <a:pPr marL="0" lvl="0" indent="0" algn="l" rtl="0">
                        <a:spcBef>
                          <a:spcPts val="0"/>
                        </a:spcBef>
                        <a:spcAft>
                          <a:spcPts val="0"/>
                        </a:spcAft>
                        <a:buNone/>
                      </a:pPr>
                      <a:r>
                        <a:rPr lang="en-GB" sz="1000"/>
                        <a:t>Offer reminders, models, and tools, to assist learners in managing and directing their emotional responses. Offer options for stress release such as alternate seating, fidget tools, mindfulness breaks, etc.</a:t>
                      </a:r>
                      <a:endParaRPr sz="1000"/>
                    </a:p>
                    <a:p>
                      <a:pPr marL="0" lvl="0" indent="0" algn="l" rtl="0">
                        <a:spcBef>
                          <a:spcPts val="0"/>
                        </a:spcBef>
                        <a:spcAft>
                          <a:spcPts val="0"/>
                        </a:spcAft>
                        <a:buNone/>
                      </a:pPr>
                      <a:r>
                        <a:rPr lang="en-GB" sz="1000" b="1"/>
                        <a:t>Examples: Include links to well being resources and student support services. Provide space in live Zoom lectures for social chat. </a:t>
                      </a:r>
                      <a:endParaRPr sz="1000" b="1"/>
                    </a:p>
                  </a:txBody>
                  <a:tcPr marL="54000" marR="54000" marT="54000" marB="54000"/>
                </a:tc>
                <a:tc>
                  <a:txBody>
                    <a:bodyPr/>
                    <a:lstStyle/>
                    <a:p>
                      <a:pPr marL="0" lvl="0" indent="0" algn="l" rtl="0">
                        <a:spcBef>
                          <a:spcPts val="0"/>
                        </a:spcBef>
                        <a:spcAft>
                          <a:spcPts val="0"/>
                        </a:spcAft>
                        <a:buNone/>
                      </a:pPr>
                      <a:r>
                        <a:rPr lang="en-GB" sz="1000"/>
                        <a:t>Empower students to deal with difficult challenges by allowing them to choose from multiple strategies to regulate their learning.</a:t>
                      </a:r>
                      <a:endParaRPr sz="1000"/>
                    </a:p>
                    <a:p>
                      <a:pPr marL="0" lvl="0" indent="0" algn="l" rtl="0">
                        <a:spcBef>
                          <a:spcPts val="0"/>
                        </a:spcBef>
                        <a:spcAft>
                          <a:spcPts val="0"/>
                        </a:spcAft>
                        <a:buNone/>
                      </a:pPr>
                      <a:r>
                        <a:rPr lang="en-GB" sz="1000" b="1"/>
                        <a:t>Example: Encourage students to set up their own independent Zoom sessions for social learning. </a:t>
                      </a:r>
                      <a:endParaRPr sz="1000" b="1"/>
                    </a:p>
                  </a:txBody>
                  <a:tcPr marL="54000" marR="54000" marT="54000" marB="54000"/>
                </a:tc>
                <a:tc>
                  <a:txBody>
                    <a:bodyPr/>
                    <a:lstStyle/>
                    <a:p>
                      <a:pPr marL="0" lvl="0" indent="0" algn="l" rtl="0">
                        <a:spcBef>
                          <a:spcPts val="0"/>
                        </a:spcBef>
                        <a:spcAft>
                          <a:spcPts val="0"/>
                        </a:spcAft>
                        <a:buNone/>
                      </a:pPr>
                      <a:r>
                        <a:rPr lang="en-GB" sz="1000"/>
                        <a:t>Encourage students to self-reflect, accurately interpret their feelings, and use appropriate coping strategies and skills to foster learning for themselves and their classmates.</a:t>
                      </a:r>
                      <a:endParaRPr sz="1000"/>
                    </a:p>
                    <a:p>
                      <a:pPr marL="0" lvl="0" indent="0" algn="l" rtl="0">
                        <a:spcBef>
                          <a:spcPts val="0"/>
                        </a:spcBef>
                        <a:spcAft>
                          <a:spcPts val="0"/>
                        </a:spcAft>
                        <a:buNone/>
                      </a:pPr>
                      <a:r>
                        <a:rPr lang="en-GB" sz="1000" b="1"/>
                        <a:t>Example: Encourage students to use Loop Reflect to self reflect in a safe space. Direct to</a:t>
                      </a:r>
                      <a:r>
                        <a:rPr lang="en-GB" sz="1000" b="1">
                          <a:solidFill>
                            <a:schemeClr val="dk1"/>
                          </a:solidFill>
                        </a:rPr>
                        <a:t> well-being resources and student support services to support this process. </a:t>
                      </a:r>
                      <a:endParaRPr sz="1000" b="1"/>
                    </a:p>
                  </a:txBody>
                  <a:tcPr marL="54000" marR="54000" marT="54000" marB="54000"/>
                </a:tc>
                <a:extLst>
                  <a:ext uri="{0D108BD9-81ED-4DB2-BD59-A6C34878D82A}">
                    <a16:rowId xmlns:a16="http://schemas.microsoft.com/office/drawing/2014/main" val="10001"/>
                  </a:ext>
                </a:extLst>
              </a:tr>
              <a:tr h="872025">
                <a:tc>
                  <a:txBody>
                    <a:bodyPr/>
                    <a:lstStyle/>
                    <a:p>
                      <a:pPr marL="0" lvl="0" indent="0" algn="l" rtl="0">
                        <a:lnSpc>
                          <a:spcPct val="100000"/>
                        </a:lnSpc>
                        <a:spcBef>
                          <a:spcPts val="0"/>
                        </a:spcBef>
                        <a:spcAft>
                          <a:spcPts val="0"/>
                        </a:spcAft>
                        <a:buNone/>
                      </a:pPr>
                      <a:r>
                        <a:rPr lang="en-GB" sz="1000" b="1"/>
                        <a:t>Checkpoint 10</a:t>
                      </a:r>
                      <a:endParaRPr sz="1000" b="1"/>
                    </a:p>
                    <a:p>
                      <a:pPr marL="0" lvl="0" indent="0" algn="l" rtl="0">
                        <a:lnSpc>
                          <a:spcPct val="100000"/>
                        </a:lnSpc>
                        <a:spcBef>
                          <a:spcPts val="0"/>
                        </a:spcBef>
                        <a:spcAft>
                          <a:spcPts val="0"/>
                        </a:spcAft>
                        <a:buNone/>
                      </a:pPr>
                      <a:r>
                        <a:rPr lang="en-GB" sz="1000"/>
                        <a:t>Minimise threats and distractions</a:t>
                      </a:r>
                      <a:endParaRPr sz="1000"/>
                    </a:p>
                  </a:txBody>
                  <a:tcPr marL="54000" marR="54000" marT="54000" marB="54000"/>
                </a:tc>
                <a:tc>
                  <a:txBody>
                    <a:bodyPr/>
                    <a:lstStyle/>
                    <a:p>
                      <a:pPr marL="0" lvl="0" indent="0" algn="l" rtl="0">
                        <a:spcBef>
                          <a:spcPts val="0"/>
                        </a:spcBef>
                        <a:spcAft>
                          <a:spcPts val="0"/>
                        </a:spcAft>
                        <a:buNone/>
                      </a:pPr>
                      <a:r>
                        <a:rPr lang="en-GB" sz="1000"/>
                        <a:t>Provide students with tools to reflect on their learning through rubrics, marking guides, self-assessment, etc.</a:t>
                      </a:r>
                      <a:endParaRPr sz="1000"/>
                    </a:p>
                    <a:p>
                      <a:pPr marL="0" lvl="0" indent="0" algn="l" rtl="0">
                        <a:spcBef>
                          <a:spcPts val="0"/>
                        </a:spcBef>
                        <a:spcAft>
                          <a:spcPts val="0"/>
                        </a:spcAft>
                        <a:buNone/>
                      </a:pPr>
                      <a:r>
                        <a:rPr lang="en-GB" sz="1000" b="1"/>
                        <a:t>Example: Use Loop Rubrics/Marking Guides to offer students transparency and consistency in assessment.</a:t>
                      </a:r>
                      <a:endParaRPr sz="1000" b="1"/>
                    </a:p>
                  </a:txBody>
                  <a:tcPr marL="54000" marR="54000" marT="54000" marB="54000"/>
                </a:tc>
                <a:tc>
                  <a:txBody>
                    <a:bodyPr/>
                    <a:lstStyle/>
                    <a:p>
                      <a:pPr marL="0" lvl="0" indent="0" algn="l" rtl="0">
                        <a:spcBef>
                          <a:spcPts val="0"/>
                        </a:spcBef>
                        <a:spcAft>
                          <a:spcPts val="0"/>
                        </a:spcAft>
                        <a:buNone/>
                      </a:pPr>
                      <a:r>
                        <a:rPr lang="en-GB" sz="1000"/>
                        <a:t>Offer multiple models and scaffolds for self assessment so that students can choose ones that suit their individual needs. </a:t>
                      </a:r>
                      <a:endParaRPr sz="1000"/>
                    </a:p>
                    <a:p>
                      <a:pPr marL="0" lvl="0" indent="0" algn="l" rtl="0">
                        <a:spcBef>
                          <a:spcPts val="0"/>
                        </a:spcBef>
                        <a:spcAft>
                          <a:spcPts val="0"/>
                        </a:spcAft>
                        <a:buNone/>
                      </a:pPr>
                      <a:r>
                        <a:rPr lang="en-GB" sz="1000" b="1"/>
                        <a:t>Example: Offer students choice in the means of collecting/displaying data from their own behaviour/academic performance to monitor growth, eg Progress Bar/Quiz/Loop Reflect.</a:t>
                      </a:r>
                      <a:endParaRPr sz="1000" b="1"/>
                    </a:p>
                  </a:txBody>
                  <a:tcPr marL="54000" marR="54000" marT="54000" marB="54000"/>
                </a:tc>
                <a:tc>
                  <a:txBody>
                    <a:bodyPr/>
                    <a:lstStyle/>
                    <a:p>
                      <a:pPr marL="0" lvl="0" indent="0" algn="l" rtl="0">
                        <a:spcBef>
                          <a:spcPts val="0"/>
                        </a:spcBef>
                        <a:spcAft>
                          <a:spcPts val="0"/>
                        </a:spcAft>
                        <a:buNone/>
                      </a:pPr>
                      <a:r>
                        <a:rPr lang="en-GB" sz="1000"/>
                        <a:t>Create a culture where students consistently reflect on the learning process and assessments so they become self-directed learners who grow over time. </a:t>
                      </a:r>
                      <a:endParaRPr sz="1000"/>
                    </a:p>
                    <a:p>
                      <a:pPr marL="0" lvl="0" indent="0" algn="l" rtl="0">
                        <a:spcBef>
                          <a:spcPts val="0"/>
                        </a:spcBef>
                        <a:spcAft>
                          <a:spcPts val="0"/>
                        </a:spcAft>
                        <a:buNone/>
                      </a:pPr>
                      <a:r>
                        <a:rPr lang="en-GB" sz="1000" b="1"/>
                        <a:t>Example: Include Loop Reflect as a tool for assessment formative/summative. </a:t>
                      </a:r>
                      <a:endParaRPr sz="1000" b="1"/>
                    </a:p>
                  </a:txBody>
                  <a:tcPr marL="54000" marR="54000" marT="54000" marB="54000"/>
                </a:tc>
                <a:extLst>
                  <a:ext uri="{0D108BD9-81ED-4DB2-BD59-A6C34878D82A}">
                    <a16:rowId xmlns:a16="http://schemas.microsoft.com/office/drawing/2014/main" val="10002"/>
                  </a:ext>
                </a:extLst>
              </a:tr>
            </a:tbl>
          </a:graphicData>
        </a:graphic>
      </p:graphicFrame>
      <p:sp>
        <p:nvSpPr>
          <p:cNvPr id="78" name="Google Shape;78;p15"/>
          <p:cNvSpPr txBox="1"/>
          <p:nvPr/>
        </p:nvSpPr>
        <p:spPr>
          <a:xfrm>
            <a:off x="106400" y="22725"/>
            <a:ext cx="8602200" cy="554100"/>
          </a:xfrm>
          <a:prstGeom prst="rect">
            <a:avLst/>
          </a:prstGeom>
          <a:noFill/>
          <a:ln>
            <a:noFill/>
          </a:ln>
        </p:spPr>
        <p:txBody>
          <a:bodyPr spcFirstLastPara="1" wrap="square" lIns="54000" tIns="54000" rIns="54000" bIns="54000" anchor="t" anchorCtr="0">
            <a:noAutofit/>
          </a:bodyPr>
          <a:lstStyle/>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Principle # 1: Provide multiple means of Engagement </a:t>
            </a:r>
            <a:br>
              <a:rPr lang="en-GB" b="1">
                <a:solidFill>
                  <a:srgbClr val="0070C0"/>
                </a:solidFill>
                <a:latin typeface="Calibri"/>
                <a:ea typeface="Calibri"/>
                <a:cs typeface="Calibri"/>
                <a:sym typeface="Calibri"/>
              </a:rPr>
            </a:br>
            <a:r>
              <a:rPr lang="en-GB" sz="1000" b="1">
                <a:solidFill>
                  <a:schemeClr val="dk1"/>
                </a:solidFill>
              </a:rPr>
              <a:t>Guideline 3: </a:t>
            </a:r>
            <a:r>
              <a:rPr lang="en-GB" sz="1000">
                <a:solidFill>
                  <a:schemeClr val="dk1"/>
                </a:solidFill>
              </a:rPr>
              <a:t>Provide options for self regulation</a:t>
            </a:r>
            <a:endParaRPr b="1">
              <a:solidFill>
                <a:srgbClr val="0070C0"/>
              </a:solidFill>
              <a:latin typeface="Calibri"/>
              <a:ea typeface="Calibri"/>
              <a:cs typeface="Calibri"/>
              <a:sym typeface="Calibri"/>
            </a:endParaRPr>
          </a:p>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 </a:t>
            </a:r>
            <a:br>
              <a:rPr lang="en-GB" b="1">
                <a:solidFill>
                  <a:srgbClr val="0070C0"/>
                </a:solidFill>
                <a:latin typeface="Calibri"/>
                <a:ea typeface="Calibri"/>
                <a:cs typeface="Calibri"/>
                <a:sym typeface="Calibri"/>
              </a:rPr>
            </a:br>
            <a:r>
              <a:rPr lang="en-GB" sz="1200" b="1">
                <a:solidFill>
                  <a:srgbClr val="0070C0"/>
                </a:solidFill>
                <a:latin typeface="Calibri"/>
                <a:ea typeface="Calibri"/>
                <a:cs typeface="Calibri"/>
                <a:sym typeface="Calibri"/>
              </a:rPr>
              <a:t>  </a:t>
            </a:r>
            <a:endParaRPr/>
          </a:p>
        </p:txBody>
      </p:sp>
      <p:sp>
        <p:nvSpPr>
          <p:cNvPr id="79" name="Google Shape;79;p15"/>
          <p:cNvSpPr/>
          <p:nvPr/>
        </p:nvSpPr>
        <p:spPr>
          <a:xfrm>
            <a:off x="1388875" y="490425"/>
            <a:ext cx="2732100" cy="351000"/>
          </a:xfrm>
          <a:prstGeom prst="chevron">
            <a:avLst>
              <a:gd name="adj" fmla="val 50000"/>
            </a:avLst>
          </a:prstGeom>
          <a:solidFill>
            <a:srgbClr val="42719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5"/>
          <p:cNvSpPr/>
          <p:nvPr/>
        </p:nvSpPr>
        <p:spPr>
          <a:xfrm>
            <a:off x="3932350" y="490425"/>
            <a:ext cx="2795700" cy="3510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5"/>
          <p:cNvSpPr/>
          <p:nvPr/>
        </p:nvSpPr>
        <p:spPr>
          <a:xfrm>
            <a:off x="6552925" y="490425"/>
            <a:ext cx="2521800" cy="351000"/>
          </a:xfrm>
          <a:prstGeom prst="chevron">
            <a:avLst>
              <a:gd name="adj" fmla="val 50000"/>
            </a:avLst>
          </a:prstGeom>
          <a:solidFill>
            <a:srgbClr val="262F7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5"/>
          <p:cNvSpPr txBox="1"/>
          <p:nvPr/>
        </p:nvSpPr>
        <p:spPr>
          <a:xfrm>
            <a:off x="2307436" y="453950"/>
            <a:ext cx="11316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Emerging</a:t>
            </a:r>
            <a:endParaRPr sz="1200" b="1">
              <a:solidFill>
                <a:srgbClr val="FFFFFF"/>
              </a:solidFill>
            </a:endParaRPr>
          </a:p>
        </p:txBody>
      </p:sp>
      <p:sp>
        <p:nvSpPr>
          <p:cNvPr id="83" name="Google Shape;83;p15"/>
          <p:cNvSpPr txBox="1"/>
          <p:nvPr/>
        </p:nvSpPr>
        <p:spPr>
          <a:xfrm>
            <a:off x="4700188" y="490420"/>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Proficient</a:t>
            </a:r>
            <a:endParaRPr sz="1200" b="1">
              <a:solidFill>
                <a:srgbClr val="FFFFFF"/>
              </a:solidFill>
            </a:endParaRPr>
          </a:p>
        </p:txBody>
      </p:sp>
      <p:sp>
        <p:nvSpPr>
          <p:cNvPr id="84" name="Google Shape;84;p15"/>
          <p:cNvSpPr txBox="1"/>
          <p:nvPr/>
        </p:nvSpPr>
        <p:spPr>
          <a:xfrm>
            <a:off x="7326850" y="483395"/>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Expert</a:t>
            </a:r>
            <a:endParaRPr sz="1200" b="1">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graphicFrame>
        <p:nvGraphicFramePr>
          <p:cNvPr id="89" name="Google Shape;89;p16"/>
          <p:cNvGraphicFramePr/>
          <p:nvPr/>
        </p:nvGraphicFramePr>
        <p:xfrm>
          <a:off x="106388" y="921600"/>
          <a:ext cx="8968400" cy="3829200"/>
        </p:xfrm>
        <a:graphic>
          <a:graphicData uri="http://schemas.openxmlformats.org/drawingml/2006/table">
            <a:tbl>
              <a:tblPr>
                <a:noFill/>
                <a:tableStyleId>{CA98B6A0-06BC-487E-9E44-19DB319BA396}</a:tableStyleId>
              </a:tblPr>
              <a:tblGrid>
                <a:gridCol w="1282475">
                  <a:extLst>
                    <a:ext uri="{9D8B030D-6E8A-4147-A177-3AD203B41FA5}">
                      <a16:colId xmlns:a16="http://schemas.microsoft.com/office/drawing/2014/main" val="20000"/>
                    </a:ext>
                  </a:extLst>
                </a:gridCol>
                <a:gridCol w="2561975">
                  <a:extLst>
                    <a:ext uri="{9D8B030D-6E8A-4147-A177-3AD203B41FA5}">
                      <a16:colId xmlns:a16="http://schemas.microsoft.com/office/drawing/2014/main" val="20001"/>
                    </a:ext>
                  </a:extLst>
                </a:gridCol>
                <a:gridCol w="2561975">
                  <a:extLst>
                    <a:ext uri="{9D8B030D-6E8A-4147-A177-3AD203B41FA5}">
                      <a16:colId xmlns:a16="http://schemas.microsoft.com/office/drawing/2014/main" val="20002"/>
                    </a:ext>
                  </a:extLst>
                </a:gridCol>
                <a:gridCol w="2561975">
                  <a:extLst>
                    <a:ext uri="{9D8B030D-6E8A-4147-A177-3AD203B41FA5}">
                      <a16:colId xmlns:a16="http://schemas.microsoft.com/office/drawing/2014/main" val="20003"/>
                    </a:ext>
                  </a:extLst>
                </a:gridCol>
              </a:tblGrid>
              <a:tr h="830525">
                <a:tc>
                  <a:txBody>
                    <a:bodyPr/>
                    <a:lstStyle/>
                    <a:p>
                      <a:pPr marL="0" lvl="0" indent="0" algn="l" rtl="0">
                        <a:lnSpc>
                          <a:spcPct val="100000"/>
                        </a:lnSpc>
                        <a:spcBef>
                          <a:spcPts val="0"/>
                        </a:spcBef>
                        <a:spcAft>
                          <a:spcPts val="0"/>
                        </a:spcAft>
                        <a:buNone/>
                      </a:pPr>
                      <a:r>
                        <a:rPr lang="en-GB" sz="1000" b="1"/>
                        <a:t>Checkpoint 11</a:t>
                      </a:r>
                      <a:br>
                        <a:rPr lang="en-GB" sz="1000" b="1"/>
                      </a:br>
                      <a:r>
                        <a:rPr lang="en-GB" sz="1000"/>
                        <a:t>Offer ways of customizing the display of information</a:t>
                      </a:r>
                      <a:endParaRPr sz="1000"/>
                    </a:p>
                    <a:p>
                      <a:pPr marL="0" lvl="0" indent="0" algn="l" rtl="0">
                        <a:lnSpc>
                          <a:spcPct val="100000"/>
                        </a:lnSpc>
                        <a:spcBef>
                          <a:spcPts val="0"/>
                        </a:spcBef>
                        <a:spcAft>
                          <a:spcPts val="0"/>
                        </a:spcAft>
                        <a:buNone/>
                      </a:pPr>
                      <a:endParaRPr sz="1000"/>
                    </a:p>
                    <a:p>
                      <a:pPr marL="0" lvl="0" indent="0" algn="l" rtl="0">
                        <a:lnSpc>
                          <a:spcPct val="100000"/>
                        </a:lnSpc>
                        <a:spcBef>
                          <a:spcPts val="0"/>
                        </a:spcBef>
                        <a:spcAft>
                          <a:spcPts val="0"/>
                        </a:spcAft>
                        <a:buNone/>
                      </a:pPr>
                      <a:endParaRPr sz="1000">
                        <a:solidFill>
                          <a:srgbClr val="0070C0"/>
                        </a:solidFill>
                      </a:endParaRPr>
                    </a:p>
                  </a:txBody>
                  <a:tcPr marL="54000" marR="54000" marT="54000" marB="54000"/>
                </a:tc>
                <a:tc>
                  <a:txBody>
                    <a:bodyPr/>
                    <a:lstStyle/>
                    <a:p>
                      <a:pPr marL="0" lvl="0" indent="0" algn="l" rtl="0">
                        <a:spcBef>
                          <a:spcPts val="0"/>
                        </a:spcBef>
                        <a:spcAft>
                          <a:spcPts val="0"/>
                        </a:spcAft>
                        <a:buNone/>
                      </a:pPr>
                      <a:r>
                        <a:rPr lang="en-GB" sz="1000"/>
                        <a:t>Create resources and materials that address variability and meet the needs of more students. </a:t>
                      </a:r>
                      <a:endParaRPr sz="1000"/>
                    </a:p>
                    <a:p>
                      <a:pPr marL="0" lvl="0" indent="0" algn="l" rtl="0">
                        <a:spcBef>
                          <a:spcPts val="0"/>
                        </a:spcBef>
                        <a:spcAft>
                          <a:spcPts val="0"/>
                        </a:spcAft>
                        <a:buNone/>
                      </a:pPr>
                      <a:r>
                        <a:rPr lang="en-GB" sz="1000" b="1"/>
                        <a:t>Example: Include the accessibility block on your Loop page.</a:t>
                      </a:r>
                      <a:endParaRPr sz="1000"/>
                    </a:p>
                  </a:txBody>
                  <a:tcPr marL="54000" marR="54000" marT="54000" marB="54000"/>
                </a:tc>
                <a:tc>
                  <a:txBody>
                    <a:bodyPr/>
                    <a:lstStyle/>
                    <a:p>
                      <a:pPr marL="0" lvl="0" indent="0" algn="l" rtl="0">
                        <a:spcBef>
                          <a:spcPts val="0"/>
                        </a:spcBef>
                        <a:spcAft>
                          <a:spcPts val="0"/>
                        </a:spcAft>
                        <a:buNone/>
                      </a:pPr>
                      <a:r>
                        <a:rPr lang="en-GB" sz="1000"/>
                        <a:t>Create resources and materials that students can access electronically. Allow students to use their devices to interact with textual, visual and audio information so they can personalize, take notes, increase/decrease size/ volume, etc.</a:t>
                      </a:r>
                      <a:endParaRPr sz="1000"/>
                    </a:p>
                    <a:p>
                      <a:pPr marL="0" lvl="0" indent="0" algn="l" rtl="0">
                        <a:spcBef>
                          <a:spcPts val="0"/>
                        </a:spcBef>
                        <a:spcAft>
                          <a:spcPts val="0"/>
                        </a:spcAft>
                        <a:buNone/>
                      </a:pPr>
                      <a:r>
                        <a:rPr lang="en-GB" sz="1000" b="1"/>
                        <a:t>Example: Use H5P to create interactive content and include options for students to download their interactions with the material.</a:t>
                      </a:r>
                      <a:endParaRPr sz="1000" b="1"/>
                    </a:p>
                  </a:txBody>
                  <a:tcPr marL="54000" marR="54000" marT="54000" marB="54000"/>
                </a:tc>
                <a:tc>
                  <a:txBody>
                    <a:bodyPr/>
                    <a:lstStyle/>
                    <a:p>
                      <a:pPr marL="0" lvl="0" indent="0" algn="l" rtl="0">
                        <a:spcBef>
                          <a:spcPts val="0"/>
                        </a:spcBef>
                        <a:spcAft>
                          <a:spcPts val="0"/>
                        </a:spcAft>
                        <a:buNone/>
                      </a:pPr>
                      <a:r>
                        <a:rPr lang="en-GB" sz="1000"/>
                        <a:t>Empower students to choose resources and materials that best meet their needs. </a:t>
                      </a:r>
                      <a:endParaRPr sz="1000"/>
                    </a:p>
                    <a:p>
                      <a:pPr marL="0" lvl="0" indent="0" algn="l" rtl="0">
                        <a:spcBef>
                          <a:spcPts val="0"/>
                        </a:spcBef>
                        <a:spcAft>
                          <a:spcPts val="0"/>
                        </a:spcAft>
                        <a:buNone/>
                      </a:pPr>
                      <a:r>
                        <a:rPr lang="en-GB" sz="1000" b="1"/>
                        <a:t>Example: Provide a video and text version of content.</a:t>
                      </a:r>
                      <a:endParaRPr sz="1000" b="1"/>
                    </a:p>
                  </a:txBody>
                  <a:tcPr marL="54000" marR="54000" marT="54000" marB="54000"/>
                </a:tc>
                <a:extLst>
                  <a:ext uri="{0D108BD9-81ED-4DB2-BD59-A6C34878D82A}">
                    <a16:rowId xmlns:a16="http://schemas.microsoft.com/office/drawing/2014/main" val="10000"/>
                  </a:ext>
                </a:extLst>
              </a:tr>
              <a:tr h="1044525">
                <a:tc>
                  <a:txBody>
                    <a:bodyPr/>
                    <a:lstStyle/>
                    <a:p>
                      <a:pPr marL="0" lvl="0" indent="0" algn="l" rtl="0">
                        <a:lnSpc>
                          <a:spcPct val="100000"/>
                        </a:lnSpc>
                        <a:spcBef>
                          <a:spcPts val="0"/>
                        </a:spcBef>
                        <a:spcAft>
                          <a:spcPts val="0"/>
                        </a:spcAft>
                        <a:buNone/>
                      </a:pPr>
                      <a:r>
                        <a:rPr lang="en-GB" sz="1000" b="1"/>
                        <a:t>Checkpoint 12 </a:t>
                      </a:r>
                      <a:br>
                        <a:rPr lang="en-GB" sz="1000" b="1"/>
                      </a:br>
                      <a:r>
                        <a:rPr lang="en-GB" sz="1000"/>
                        <a:t>Offer alternatives for auditory information </a:t>
                      </a:r>
                      <a:endParaRPr sz="1000"/>
                    </a:p>
                  </a:txBody>
                  <a:tcPr marL="54000" marR="54000" marT="54000" marB="54000"/>
                </a:tc>
                <a:tc>
                  <a:txBody>
                    <a:bodyPr/>
                    <a:lstStyle/>
                    <a:p>
                      <a:pPr marL="0" lvl="0" indent="0" algn="l" rtl="0">
                        <a:spcBef>
                          <a:spcPts val="0"/>
                        </a:spcBef>
                        <a:spcAft>
                          <a:spcPts val="0"/>
                        </a:spcAft>
                        <a:buNone/>
                      </a:pPr>
                      <a:r>
                        <a:rPr lang="en-GB" sz="1000"/>
                        <a:t>Provide an embedded option for any information presented aurally. </a:t>
                      </a:r>
                      <a:endParaRPr sz="1000"/>
                    </a:p>
                    <a:p>
                      <a:pPr marL="0" lvl="0" indent="0" algn="l" rtl="0">
                        <a:spcBef>
                          <a:spcPts val="0"/>
                        </a:spcBef>
                        <a:spcAft>
                          <a:spcPts val="0"/>
                        </a:spcAft>
                        <a:buNone/>
                      </a:pPr>
                      <a:r>
                        <a:rPr lang="en-GB" sz="1000" b="1"/>
                        <a:t>Example: Provide closed-captions for video (automatic in YouTube)</a:t>
                      </a:r>
                      <a:endParaRPr sz="1000" b="1"/>
                    </a:p>
                  </a:txBody>
                  <a:tcPr marL="54000" marR="54000" marT="54000" marB="54000"/>
                </a:tc>
                <a:tc>
                  <a:txBody>
                    <a:bodyPr/>
                    <a:lstStyle/>
                    <a:p>
                      <a:pPr marL="0" lvl="0" indent="0" algn="l" rtl="0">
                        <a:spcBef>
                          <a:spcPts val="0"/>
                        </a:spcBef>
                        <a:spcAft>
                          <a:spcPts val="0"/>
                        </a:spcAft>
                        <a:buNone/>
                      </a:pPr>
                      <a:r>
                        <a:rPr lang="en-GB" sz="1000"/>
                        <a:t>Provide multiple options for students to choose alternatives to learn content so they don't have to rely on auditory information.</a:t>
                      </a:r>
                      <a:br>
                        <a:rPr lang="en-GB" sz="1000"/>
                      </a:br>
                      <a:r>
                        <a:rPr lang="en-GB" sz="1000" b="1"/>
                        <a:t>Example: Closed captions for video or the choice of reading a text.</a:t>
                      </a:r>
                      <a:endParaRPr sz="1000" b="1"/>
                    </a:p>
                  </a:txBody>
                  <a:tcPr marL="54000" marR="54000" marT="54000" marB="54000"/>
                </a:tc>
                <a:tc>
                  <a:txBody>
                    <a:bodyPr/>
                    <a:lstStyle/>
                    <a:p>
                      <a:pPr marL="0" lvl="0" indent="0" algn="l" rtl="0">
                        <a:spcBef>
                          <a:spcPts val="0"/>
                        </a:spcBef>
                        <a:spcAft>
                          <a:spcPts val="0"/>
                        </a:spcAft>
                        <a:buNone/>
                      </a:pPr>
                      <a:r>
                        <a:rPr lang="en-GB" sz="1000"/>
                        <a:t>Empower students to select auditory alternatives as well as provide them with a framework to locate additional, reputable resources to build their understanding.</a:t>
                      </a:r>
                      <a:endParaRPr sz="1000"/>
                    </a:p>
                    <a:p>
                      <a:pPr marL="0" lvl="0" indent="0" algn="l" rtl="0">
                        <a:spcBef>
                          <a:spcPts val="0"/>
                        </a:spcBef>
                        <a:spcAft>
                          <a:spcPts val="0"/>
                        </a:spcAft>
                        <a:buNone/>
                      </a:pPr>
                      <a:r>
                        <a:rPr lang="en-GB" sz="1000" b="1"/>
                        <a:t>Example: Provide resources on Loop to auditory alternatives and links to Library resources around Information Literacy. </a:t>
                      </a:r>
                      <a:endParaRPr sz="1000" b="1"/>
                    </a:p>
                  </a:txBody>
                  <a:tcPr marL="54000" marR="54000" marT="54000" marB="54000"/>
                </a:tc>
                <a:extLst>
                  <a:ext uri="{0D108BD9-81ED-4DB2-BD59-A6C34878D82A}">
                    <a16:rowId xmlns:a16="http://schemas.microsoft.com/office/drawing/2014/main" val="10001"/>
                  </a:ext>
                </a:extLst>
              </a:tr>
              <a:tr h="872025">
                <a:tc>
                  <a:txBody>
                    <a:bodyPr/>
                    <a:lstStyle/>
                    <a:p>
                      <a:pPr marL="0" lvl="0" indent="0" algn="l" rtl="0">
                        <a:lnSpc>
                          <a:spcPct val="100000"/>
                        </a:lnSpc>
                        <a:spcBef>
                          <a:spcPts val="0"/>
                        </a:spcBef>
                        <a:spcAft>
                          <a:spcPts val="0"/>
                        </a:spcAft>
                        <a:buNone/>
                      </a:pPr>
                      <a:r>
                        <a:rPr lang="en-GB" sz="1000" b="1"/>
                        <a:t>Checkpoint 13</a:t>
                      </a:r>
                      <a:br>
                        <a:rPr lang="en-GB" sz="1000" b="1"/>
                      </a:br>
                      <a:r>
                        <a:rPr lang="en-GB" sz="1000"/>
                        <a:t>Offer alternatives for visual information </a:t>
                      </a:r>
                      <a:endParaRPr sz="1000"/>
                    </a:p>
                  </a:txBody>
                  <a:tcPr marL="54000" marR="54000" marT="54000" marB="54000"/>
                </a:tc>
                <a:tc>
                  <a:txBody>
                    <a:bodyPr/>
                    <a:lstStyle/>
                    <a:p>
                      <a:pPr marL="0" lvl="0" indent="0" algn="l" rtl="0">
                        <a:spcBef>
                          <a:spcPts val="0"/>
                        </a:spcBef>
                        <a:spcAft>
                          <a:spcPts val="0"/>
                        </a:spcAft>
                        <a:buNone/>
                      </a:pPr>
                      <a:r>
                        <a:rPr lang="en-GB" sz="1000"/>
                        <a:t>Provide an embedded option for students so they don't have to rely on visual information. </a:t>
                      </a:r>
                      <a:endParaRPr sz="1000"/>
                    </a:p>
                    <a:p>
                      <a:pPr marL="0" lvl="0" indent="0" algn="l" rtl="0">
                        <a:spcBef>
                          <a:spcPts val="0"/>
                        </a:spcBef>
                        <a:spcAft>
                          <a:spcPts val="0"/>
                        </a:spcAft>
                        <a:buNone/>
                      </a:pPr>
                      <a:r>
                        <a:rPr lang="en-GB" sz="1000" b="1"/>
                        <a:t>Example: Provide audio/video alternatives to visual information.</a:t>
                      </a:r>
                      <a:endParaRPr sz="1000" b="1"/>
                    </a:p>
                  </a:txBody>
                  <a:tcPr marL="54000" marR="54000" marT="54000" marB="54000"/>
                </a:tc>
                <a:tc>
                  <a:txBody>
                    <a:bodyPr/>
                    <a:lstStyle/>
                    <a:p>
                      <a:pPr marL="0" lvl="0" indent="0" algn="l" rtl="0">
                        <a:spcBef>
                          <a:spcPts val="0"/>
                        </a:spcBef>
                        <a:spcAft>
                          <a:spcPts val="0"/>
                        </a:spcAft>
                        <a:buNone/>
                      </a:pPr>
                      <a:r>
                        <a:rPr lang="en-GB" sz="1000"/>
                        <a:t>Provide multiple options for students to choose alternatives to learn content so they don't have to rely on visual information.</a:t>
                      </a:r>
                      <a:endParaRPr sz="1000"/>
                    </a:p>
                    <a:p>
                      <a:pPr marL="0" lvl="0" indent="0" algn="l" rtl="0">
                        <a:spcBef>
                          <a:spcPts val="0"/>
                        </a:spcBef>
                        <a:spcAft>
                          <a:spcPts val="0"/>
                        </a:spcAft>
                        <a:buNone/>
                      </a:pPr>
                      <a:r>
                        <a:rPr lang="en-GB" sz="1000" b="1"/>
                        <a:t>Example: Provide a link  to an audiobook as an alternative to text based resources. </a:t>
                      </a:r>
                      <a:endParaRPr sz="1000" b="1"/>
                    </a:p>
                  </a:txBody>
                  <a:tcPr marL="54000" marR="54000" marT="54000" marB="54000"/>
                </a:tc>
                <a:tc>
                  <a:txBody>
                    <a:bodyPr/>
                    <a:lstStyle/>
                    <a:p>
                      <a:pPr marL="0" lvl="0" indent="0" algn="l" rtl="0">
                        <a:spcBef>
                          <a:spcPts val="0"/>
                        </a:spcBef>
                        <a:spcAft>
                          <a:spcPts val="0"/>
                        </a:spcAft>
                        <a:buNone/>
                      </a:pPr>
                      <a:r>
                        <a:rPr lang="en-GB" sz="1000"/>
                        <a:t>Empower students to select alternatives to visual information and provide them with a framework to locate additional, reputable resources to build their understanding.</a:t>
                      </a:r>
                      <a:endParaRPr sz="1000"/>
                    </a:p>
                    <a:p>
                      <a:pPr marL="0" lvl="0" indent="0" algn="l" rtl="0">
                        <a:spcBef>
                          <a:spcPts val="0"/>
                        </a:spcBef>
                        <a:spcAft>
                          <a:spcPts val="0"/>
                        </a:spcAft>
                        <a:buNone/>
                      </a:pPr>
                      <a:r>
                        <a:rPr lang="en-GB" sz="1000" b="1"/>
                        <a:t>Example: Provide resources on how to determine if a website/author is credible.</a:t>
                      </a:r>
                      <a:endParaRPr sz="1000" b="1"/>
                    </a:p>
                  </a:txBody>
                  <a:tcPr marL="54000" marR="54000" marT="54000" marB="54000"/>
                </a:tc>
                <a:extLst>
                  <a:ext uri="{0D108BD9-81ED-4DB2-BD59-A6C34878D82A}">
                    <a16:rowId xmlns:a16="http://schemas.microsoft.com/office/drawing/2014/main" val="10002"/>
                  </a:ext>
                </a:extLst>
              </a:tr>
            </a:tbl>
          </a:graphicData>
        </a:graphic>
      </p:graphicFrame>
      <p:sp>
        <p:nvSpPr>
          <p:cNvPr id="90" name="Google Shape;90;p16"/>
          <p:cNvSpPr txBox="1"/>
          <p:nvPr/>
        </p:nvSpPr>
        <p:spPr>
          <a:xfrm>
            <a:off x="106400" y="22725"/>
            <a:ext cx="8602200" cy="554100"/>
          </a:xfrm>
          <a:prstGeom prst="rect">
            <a:avLst/>
          </a:prstGeom>
          <a:noFill/>
          <a:ln>
            <a:noFill/>
          </a:ln>
        </p:spPr>
        <p:txBody>
          <a:bodyPr spcFirstLastPara="1" wrap="square" lIns="54000" tIns="54000" rIns="54000" bIns="54000" anchor="t" anchorCtr="0">
            <a:noAutofit/>
          </a:bodyPr>
          <a:lstStyle/>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Principle # 2: Provide multiple means of Representation</a:t>
            </a:r>
            <a:br>
              <a:rPr lang="en-GB" b="1">
                <a:solidFill>
                  <a:srgbClr val="0070C0"/>
                </a:solidFill>
                <a:latin typeface="Calibri"/>
                <a:ea typeface="Calibri"/>
                <a:cs typeface="Calibri"/>
                <a:sym typeface="Calibri"/>
              </a:rPr>
            </a:br>
            <a:r>
              <a:rPr lang="en-GB" sz="1000" b="1">
                <a:solidFill>
                  <a:schemeClr val="dk1"/>
                </a:solidFill>
              </a:rPr>
              <a:t>Guideline 1: </a:t>
            </a:r>
            <a:r>
              <a:rPr lang="en-GB" sz="1000">
                <a:solidFill>
                  <a:schemeClr val="dk1"/>
                </a:solidFill>
              </a:rPr>
              <a:t>Provide options for perception</a:t>
            </a:r>
            <a:endParaRPr b="1">
              <a:solidFill>
                <a:srgbClr val="0070C0"/>
              </a:solidFill>
              <a:latin typeface="Calibri"/>
              <a:ea typeface="Calibri"/>
              <a:cs typeface="Calibri"/>
              <a:sym typeface="Calibri"/>
            </a:endParaRPr>
          </a:p>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 </a:t>
            </a:r>
            <a:br>
              <a:rPr lang="en-GB" b="1">
                <a:solidFill>
                  <a:srgbClr val="0070C0"/>
                </a:solidFill>
                <a:latin typeface="Calibri"/>
                <a:ea typeface="Calibri"/>
                <a:cs typeface="Calibri"/>
                <a:sym typeface="Calibri"/>
              </a:rPr>
            </a:br>
            <a:r>
              <a:rPr lang="en-GB" sz="1200" b="1">
                <a:solidFill>
                  <a:srgbClr val="0070C0"/>
                </a:solidFill>
                <a:latin typeface="Calibri"/>
                <a:ea typeface="Calibri"/>
                <a:cs typeface="Calibri"/>
                <a:sym typeface="Calibri"/>
              </a:rPr>
              <a:t>  </a:t>
            </a:r>
            <a:endParaRPr/>
          </a:p>
        </p:txBody>
      </p:sp>
      <p:sp>
        <p:nvSpPr>
          <p:cNvPr id="91" name="Google Shape;91;p16"/>
          <p:cNvSpPr/>
          <p:nvPr/>
        </p:nvSpPr>
        <p:spPr>
          <a:xfrm>
            <a:off x="1388875" y="490425"/>
            <a:ext cx="2732100" cy="351000"/>
          </a:xfrm>
          <a:prstGeom prst="chevron">
            <a:avLst>
              <a:gd name="adj" fmla="val 50000"/>
            </a:avLst>
          </a:prstGeom>
          <a:solidFill>
            <a:srgbClr val="42719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6"/>
          <p:cNvSpPr/>
          <p:nvPr/>
        </p:nvSpPr>
        <p:spPr>
          <a:xfrm>
            <a:off x="3932350" y="490425"/>
            <a:ext cx="2795700" cy="3510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6"/>
          <p:cNvSpPr/>
          <p:nvPr/>
        </p:nvSpPr>
        <p:spPr>
          <a:xfrm>
            <a:off x="6552925" y="490425"/>
            <a:ext cx="2521800" cy="351000"/>
          </a:xfrm>
          <a:prstGeom prst="chevron">
            <a:avLst>
              <a:gd name="adj" fmla="val 50000"/>
            </a:avLst>
          </a:prstGeom>
          <a:solidFill>
            <a:srgbClr val="262F7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6"/>
          <p:cNvSpPr txBox="1"/>
          <p:nvPr/>
        </p:nvSpPr>
        <p:spPr>
          <a:xfrm>
            <a:off x="2307436" y="453950"/>
            <a:ext cx="11316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Emerging</a:t>
            </a:r>
            <a:endParaRPr sz="1200" b="1">
              <a:solidFill>
                <a:srgbClr val="FFFFFF"/>
              </a:solidFill>
            </a:endParaRPr>
          </a:p>
        </p:txBody>
      </p:sp>
      <p:sp>
        <p:nvSpPr>
          <p:cNvPr id="95" name="Google Shape;95;p16"/>
          <p:cNvSpPr txBox="1"/>
          <p:nvPr/>
        </p:nvSpPr>
        <p:spPr>
          <a:xfrm>
            <a:off x="4700188" y="490420"/>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Proficient</a:t>
            </a:r>
            <a:endParaRPr sz="1200" b="1">
              <a:solidFill>
                <a:srgbClr val="FFFFFF"/>
              </a:solidFill>
            </a:endParaRPr>
          </a:p>
        </p:txBody>
      </p:sp>
      <p:sp>
        <p:nvSpPr>
          <p:cNvPr id="96" name="Google Shape;96;p16"/>
          <p:cNvSpPr txBox="1"/>
          <p:nvPr/>
        </p:nvSpPr>
        <p:spPr>
          <a:xfrm>
            <a:off x="7326850" y="483395"/>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Expert</a:t>
            </a:r>
            <a:endParaRPr sz="1200" b="1">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graphicFrame>
        <p:nvGraphicFramePr>
          <p:cNvPr id="101" name="Google Shape;101;p17"/>
          <p:cNvGraphicFramePr/>
          <p:nvPr/>
        </p:nvGraphicFramePr>
        <p:xfrm>
          <a:off x="106388" y="921600"/>
          <a:ext cx="3000000" cy="3000000"/>
        </p:xfrm>
        <a:graphic>
          <a:graphicData uri="http://schemas.openxmlformats.org/drawingml/2006/table">
            <a:tbl>
              <a:tblPr>
                <a:noFill/>
                <a:tableStyleId>{CA98B6A0-06BC-487E-9E44-19DB319BA396}</a:tableStyleId>
              </a:tblPr>
              <a:tblGrid>
                <a:gridCol w="1282475">
                  <a:extLst>
                    <a:ext uri="{9D8B030D-6E8A-4147-A177-3AD203B41FA5}">
                      <a16:colId xmlns:a16="http://schemas.microsoft.com/office/drawing/2014/main" val="20000"/>
                    </a:ext>
                  </a:extLst>
                </a:gridCol>
                <a:gridCol w="2561975">
                  <a:extLst>
                    <a:ext uri="{9D8B030D-6E8A-4147-A177-3AD203B41FA5}">
                      <a16:colId xmlns:a16="http://schemas.microsoft.com/office/drawing/2014/main" val="20001"/>
                    </a:ext>
                  </a:extLst>
                </a:gridCol>
                <a:gridCol w="2561975">
                  <a:extLst>
                    <a:ext uri="{9D8B030D-6E8A-4147-A177-3AD203B41FA5}">
                      <a16:colId xmlns:a16="http://schemas.microsoft.com/office/drawing/2014/main" val="20002"/>
                    </a:ext>
                  </a:extLst>
                </a:gridCol>
                <a:gridCol w="2561975">
                  <a:extLst>
                    <a:ext uri="{9D8B030D-6E8A-4147-A177-3AD203B41FA5}">
                      <a16:colId xmlns:a16="http://schemas.microsoft.com/office/drawing/2014/main" val="20003"/>
                    </a:ext>
                  </a:extLst>
                </a:gridCol>
              </a:tblGrid>
              <a:tr h="648375">
                <a:tc>
                  <a:txBody>
                    <a:bodyPr/>
                    <a:lstStyle/>
                    <a:p>
                      <a:pPr marL="0" lvl="0" indent="0" algn="l" rtl="0">
                        <a:lnSpc>
                          <a:spcPct val="100000"/>
                        </a:lnSpc>
                        <a:spcBef>
                          <a:spcPts val="0"/>
                        </a:spcBef>
                        <a:spcAft>
                          <a:spcPts val="0"/>
                        </a:spcAft>
                        <a:buNone/>
                      </a:pPr>
                      <a:r>
                        <a:rPr lang="en-GB" sz="1000" b="1"/>
                        <a:t>Checkpoint 14</a:t>
                      </a:r>
                      <a:br>
                        <a:rPr lang="en-GB" sz="1000" b="1"/>
                      </a:br>
                      <a:r>
                        <a:rPr lang="en-GB" sz="1000"/>
                        <a:t>Clarify vocabulary and symbols </a:t>
                      </a:r>
                      <a:endParaRPr sz="1000"/>
                    </a:p>
                  </a:txBody>
                  <a:tcPr marL="54000" marR="54000" marT="54000" marB="54000"/>
                </a:tc>
                <a:tc>
                  <a:txBody>
                    <a:bodyPr/>
                    <a:lstStyle/>
                    <a:p>
                      <a:pPr marL="0" lvl="0" indent="0" algn="l" rtl="0">
                        <a:spcBef>
                          <a:spcPts val="0"/>
                        </a:spcBef>
                        <a:spcAft>
                          <a:spcPts val="0"/>
                        </a:spcAft>
                        <a:buNone/>
                      </a:pPr>
                      <a:r>
                        <a:rPr lang="en-GB" sz="1000"/>
                        <a:t>Translate idioms, archaic expressions, culturally exclusive phrases, and slang. </a:t>
                      </a:r>
                      <a:endParaRPr sz="1000"/>
                    </a:p>
                    <a:p>
                      <a:pPr marL="0" lvl="0" indent="0" algn="l" rtl="0">
                        <a:spcBef>
                          <a:spcPts val="0"/>
                        </a:spcBef>
                        <a:spcAft>
                          <a:spcPts val="0"/>
                        </a:spcAft>
                        <a:buNone/>
                      </a:pPr>
                      <a:r>
                        <a:rPr lang="en-GB" sz="1000" b="1"/>
                        <a:t>Example: Provide a Glossary of relevant terms on Loop.  </a:t>
                      </a:r>
                      <a:endParaRPr sz="1000" b="1"/>
                    </a:p>
                  </a:txBody>
                  <a:tcPr marL="54000" marR="54000" marT="54000" marB="54000"/>
                </a:tc>
                <a:tc>
                  <a:txBody>
                    <a:bodyPr/>
                    <a:lstStyle/>
                    <a:p>
                      <a:pPr marL="0" lvl="0" indent="0" algn="l" rtl="0">
                        <a:spcBef>
                          <a:spcPts val="0"/>
                        </a:spcBef>
                        <a:spcAft>
                          <a:spcPts val="0"/>
                        </a:spcAft>
                        <a:buNone/>
                      </a:pPr>
                      <a:r>
                        <a:rPr lang="en-GB" sz="1000"/>
                        <a:t>Provide students with in context clues to support independent learning. </a:t>
                      </a:r>
                      <a:endParaRPr sz="1000"/>
                    </a:p>
                    <a:p>
                      <a:pPr marL="0" lvl="0" indent="0" algn="l" rtl="0">
                        <a:spcBef>
                          <a:spcPts val="0"/>
                        </a:spcBef>
                        <a:spcAft>
                          <a:spcPts val="0"/>
                        </a:spcAft>
                        <a:buNone/>
                      </a:pPr>
                      <a:r>
                        <a:rPr lang="en-GB" sz="1000" b="1"/>
                        <a:t>Example: Use auto-links from the glossary tool for text based resources.</a:t>
                      </a:r>
                      <a:endParaRPr sz="1000" b="1"/>
                    </a:p>
                  </a:txBody>
                  <a:tcPr marL="54000" marR="54000" marT="54000" marB="54000"/>
                </a:tc>
                <a:tc>
                  <a:txBody>
                    <a:bodyPr/>
                    <a:lstStyle/>
                    <a:p>
                      <a:pPr marL="0" lvl="0" indent="0" algn="l" rtl="0">
                        <a:spcBef>
                          <a:spcPts val="0"/>
                        </a:spcBef>
                        <a:spcAft>
                          <a:spcPts val="0"/>
                        </a:spcAft>
                        <a:buNone/>
                      </a:pPr>
                      <a:r>
                        <a:rPr lang="en-GB" sz="1000"/>
                        <a:t>Empower students to work collaboratively to use relevant vocabulary. </a:t>
                      </a:r>
                      <a:endParaRPr sz="1000"/>
                    </a:p>
                    <a:p>
                      <a:pPr marL="0" lvl="0" indent="0" algn="l" rtl="0">
                        <a:spcBef>
                          <a:spcPts val="0"/>
                        </a:spcBef>
                        <a:spcAft>
                          <a:spcPts val="0"/>
                        </a:spcAft>
                        <a:buNone/>
                      </a:pPr>
                      <a:r>
                        <a:rPr lang="en-GB" sz="1000" b="1"/>
                        <a:t>Example: A collaborative glossary assignment.</a:t>
                      </a:r>
                      <a:endParaRPr sz="1000" b="1"/>
                    </a:p>
                  </a:txBody>
                  <a:tcPr marL="54000" marR="54000" marT="54000" marB="54000"/>
                </a:tc>
                <a:extLst>
                  <a:ext uri="{0D108BD9-81ED-4DB2-BD59-A6C34878D82A}">
                    <a16:rowId xmlns:a16="http://schemas.microsoft.com/office/drawing/2014/main" val="10000"/>
                  </a:ext>
                </a:extLst>
              </a:tr>
              <a:tr h="618675">
                <a:tc>
                  <a:txBody>
                    <a:bodyPr/>
                    <a:lstStyle/>
                    <a:p>
                      <a:pPr marL="0" lvl="0" indent="0" algn="l" rtl="0">
                        <a:lnSpc>
                          <a:spcPct val="100000"/>
                        </a:lnSpc>
                        <a:spcBef>
                          <a:spcPts val="0"/>
                        </a:spcBef>
                        <a:spcAft>
                          <a:spcPts val="0"/>
                        </a:spcAft>
                        <a:buNone/>
                      </a:pPr>
                      <a:r>
                        <a:rPr lang="en-GB" sz="1000" b="1"/>
                        <a:t>Checkpoint 15 </a:t>
                      </a:r>
                      <a:br>
                        <a:rPr lang="en-GB" sz="1000" b="1"/>
                      </a:br>
                      <a:r>
                        <a:rPr lang="en-GB" sz="1000"/>
                        <a:t>Clarify syntax and structure  </a:t>
                      </a:r>
                      <a:endParaRPr sz="1000"/>
                    </a:p>
                  </a:txBody>
                  <a:tcPr marL="54000" marR="54000" marT="54000" marB="54000"/>
                </a:tc>
                <a:tc>
                  <a:txBody>
                    <a:bodyPr/>
                    <a:lstStyle/>
                    <a:p>
                      <a:pPr marL="0" lvl="0" indent="0" algn="l" rtl="0">
                        <a:spcBef>
                          <a:spcPts val="0"/>
                        </a:spcBef>
                        <a:spcAft>
                          <a:spcPts val="0"/>
                        </a:spcAft>
                        <a:buNone/>
                      </a:pPr>
                      <a:r>
                        <a:rPr lang="en-GB" sz="1000"/>
                        <a:t>Clarify unfamiliar syntax.</a:t>
                      </a:r>
                      <a:endParaRPr sz="1000"/>
                    </a:p>
                    <a:p>
                      <a:pPr marL="0" lvl="0" indent="0" algn="l" rtl="0">
                        <a:spcBef>
                          <a:spcPts val="0"/>
                        </a:spcBef>
                        <a:spcAft>
                          <a:spcPts val="0"/>
                        </a:spcAft>
                        <a:buNone/>
                      </a:pPr>
                      <a:r>
                        <a:rPr lang="en-GB" sz="1000" b="1"/>
                        <a:t>Example: Use auto linking in the glossary tool.</a:t>
                      </a:r>
                      <a:r>
                        <a:rPr lang="en-GB" sz="1000"/>
                        <a:t> </a:t>
                      </a:r>
                      <a:endParaRPr sz="1000"/>
                    </a:p>
                  </a:txBody>
                  <a:tcPr marL="54000" marR="54000" marT="54000" marB="54000"/>
                </a:tc>
                <a:tc>
                  <a:txBody>
                    <a:bodyPr/>
                    <a:lstStyle/>
                    <a:p>
                      <a:pPr marL="0" lvl="0" indent="0" algn="l" rtl="0">
                        <a:spcBef>
                          <a:spcPts val="0"/>
                        </a:spcBef>
                        <a:spcAft>
                          <a:spcPts val="0"/>
                        </a:spcAft>
                        <a:buNone/>
                      </a:pPr>
                      <a:r>
                        <a:rPr lang="en-GB" sz="1000"/>
                        <a:t>Provide students with resources that will allow they themselves to clarify syntax and structure.</a:t>
                      </a:r>
                      <a:endParaRPr sz="1000"/>
                    </a:p>
                    <a:p>
                      <a:pPr marL="0" lvl="0" indent="0" algn="l" rtl="0">
                        <a:spcBef>
                          <a:spcPts val="0"/>
                        </a:spcBef>
                        <a:spcAft>
                          <a:spcPts val="0"/>
                        </a:spcAft>
                        <a:buNone/>
                      </a:pPr>
                      <a:r>
                        <a:rPr lang="en-GB" sz="1000" b="1"/>
                        <a:t>Example: Provide a glossary on Loop.  </a:t>
                      </a:r>
                      <a:endParaRPr sz="1000" b="1"/>
                    </a:p>
                  </a:txBody>
                  <a:tcPr marL="54000" marR="54000" marT="54000" marB="54000"/>
                </a:tc>
                <a:tc>
                  <a:txBody>
                    <a:bodyPr/>
                    <a:lstStyle/>
                    <a:p>
                      <a:pPr marL="0" lvl="0" indent="0" algn="l" rtl="0">
                        <a:spcBef>
                          <a:spcPts val="0"/>
                        </a:spcBef>
                        <a:spcAft>
                          <a:spcPts val="0"/>
                        </a:spcAft>
                        <a:buNone/>
                      </a:pPr>
                      <a:r>
                        <a:rPr lang="en-GB" sz="1000"/>
                        <a:t>Empower students to preview material and highlight areas in need of clarification. </a:t>
                      </a:r>
                      <a:r>
                        <a:rPr lang="en-GB" sz="1000" b="1"/>
                        <a:t>Example: Provide content on Loop &amp; use the choice tool to gather feedback.</a:t>
                      </a:r>
                      <a:endParaRPr sz="1000" b="1"/>
                    </a:p>
                  </a:txBody>
                  <a:tcPr marL="54000" marR="54000" marT="54000" marB="54000"/>
                </a:tc>
                <a:extLst>
                  <a:ext uri="{0D108BD9-81ED-4DB2-BD59-A6C34878D82A}">
                    <a16:rowId xmlns:a16="http://schemas.microsoft.com/office/drawing/2014/main" val="10001"/>
                  </a:ext>
                </a:extLst>
              </a:tr>
              <a:tr h="872025">
                <a:tc>
                  <a:txBody>
                    <a:bodyPr/>
                    <a:lstStyle/>
                    <a:p>
                      <a:pPr marL="0" lvl="0" indent="0" algn="l" rtl="0">
                        <a:lnSpc>
                          <a:spcPct val="100000"/>
                        </a:lnSpc>
                        <a:spcBef>
                          <a:spcPts val="0"/>
                        </a:spcBef>
                        <a:spcAft>
                          <a:spcPts val="0"/>
                        </a:spcAft>
                        <a:buNone/>
                      </a:pPr>
                      <a:r>
                        <a:rPr lang="en-GB" sz="1000" b="1"/>
                        <a:t>Checkpoint 16 </a:t>
                      </a:r>
                      <a:br>
                        <a:rPr lang="en-GB" sz="1000" b="1"/>
                      </a:br>
                      <a:r>
                        <a:rPr lang="en-GB" sz="1000"/>
                        <a:t>Support decoding of text, mathematical notation, and symbols </a:t>
                      </a:r>
                      <a:endParaRPr sz="1000"/>
                    </a:p>
                  </a:txBody>
                  <a:tcPr marL="54000" marR="54000" marT="54000" marB="54000"/>
                </a:tc>
                <a:tc>
                  <a:txBody>
                    <a:bodyPr/>
                    <a:lstStyle/>
                    <a:p>
                      <a:pPr marL="0" lvl="0" indent="0" algn="l" rtl="0">
                        <a:spcBef>
                          <a:spcPts val="0"/>
                        </a:spcBef>
                        <a:spcAft>
                          <a:spcPts val="0"/>
                        </a:spcAft>
                        <a:buNone/>
                      </a:pPr>
                      <a:r>
                        <a:rPr lang="en-GB" sz="1000"/>
                        <a:t>Provide direct instruction, prompts, and scaffolded materials for students who struggle to comprehend information. </a:t>
                      </a:r>
                      <a:endParaRPr sz="1000"/>
                    </a:p>
                    <a:p>
                      <a:pPr marL="0" lvl="0" indent="0" algn="l" rtl="0">
                        <a:spcBef>
                          <a:spcPts val="0"/>
                        </a:spcBef>
                        <a:spcAft>
                          <a:spcPts val="0"/>
                        </a:spcAft>
                        <a:buNone/>
                      </a:pPr>
                      <a:r>
                        <a:rPr lang="en-GB" sz="1000" b="1"/>
                        <a:t>Example: Provide alternatives, such as visuals, to support this understanding.</a:t>
                      </a:r>
                      <a:endParaRPr sz="1000" b="1"/>
                    </a:p>
                  </a:txBody>
                  <a:tcPr marL="54000" marR="54000" marT="54000" marB="54000"/>
                </a:tc>
                <a:tc>
                  <a:txBody>
                    <a:bodyPr/>
                    <a:lstStyle/>
                    <a:p>
                      <a:pPr marL="0" lvl="0" indent="0" algn="l" rtl="0">
                        <a:spcBef>
                          <a:spcPts val="0"/>
                        </a:spcBef>
                        <a:spcAft>
                          <a:spcPts val="0"/>
                        </a:spcAft>
                        <a:buNone/>
                      </a:pPr>
                      <a:r>
                        <a:rPr lang="en-GB" sz="1000"/>
                        <a:t>Provide strategies and materials that lower barriers to understand and help students figure out notations, symbols, or problems.</a:t>
                      </a:r>
                      <a:endParaRPr sz="1000"/>
                    </a:p>
                    <a:p>
                      <a:pPr marL="0" lvl="0" indent="0" algn="l" rtl="0">
                        <a:spcBef>
                          <a:spcPts val="0"/>
                        </a:spcBef>
                        <a:spcAft>
                          <a:spcPts val="0"/>
                        </a:spcAft>
                        <a:buNone/>
                      </a:pPr>
                      <a:r>
                        <a:rPr lang="en-GB" sz="1000" b="1"/>
                        <a:t>Example: </a:t>
                      </a:r>
                      <a:r>
                        <a:rPr lang="en-GB" sz="1000" b="1">
                          <a:solidFill>
                            <a:schemeClr val="dk1"/>
                          </a:solidFill>
                        </a:rPr>
                        <a:t>Provide math reference sheets, context clue strategies on Loop. </a:t>
                      </a:r>
                      <a:r>
                        <a:rPr lang="en-GB" sz="1000">
                          <a:solidFill>
                            <a:schemeClr val="dk1"/>
                          </a:solidFill>
                        </a:rPr>
                        <a:t> </a:t>
                      </a:r>
                      <a:endParaRPr sz="1000"/>
                    </a:p>
                  </a:txBody>
                  <a:tcPr marL="54000" marR="54000" marT="54000" marB="54000"/>
                </a:tc>
                <a:tc>
                  <a:txBody>
                    <a:bodyPr/>
                    <a:lstStyle/>
                    <a:p>
                      <a:pPr marL="0" lvl="0" indent="0" algn="l" rtl="0">
                        <a:spcBef>
                          <a:spcPts val="0"/>
                        </a:spcBef>
                        <a:spcAft>
                          <a:spcPts val="0"/>
                        </a:spcAft>
                        <a:buNone/>
                      </a:pPr>
                      <a:r>
                        <a:rPr lang="en-GB" sz="1000"/>
                        <a:t>Empower students to independently utilize learned strategies to decode text, mathematical notation, and symbols.</a:t>
                      </a:r>
                      <a:endParaRPr sz="1000"/>
                    </a:p>
                    <a:p>
                      <a:pPr marL="0" lvl="0" indent="0" algn="l" rtl="0">
                        <a:spcBef>
                          <a:spcPts val="0"/>
                        </a:spcBef>
                        <a:spcAft>
                          <a:spcPts val="0"/>
                        </a:spcAft>
                        <a:buNone/>
                      </a:pPr>
                      <a:r>
                        <a:rPr lang="en-GB" sz="1000" b="1"/>
                        <a:t>Example: Provide guidance on using resources. </a:t>
                      </a:r>
                      <a:endParaRPr sz="1000" b="1"/>
                    </a:p>
                  </a:txBody>
                  <a:tcPr marL="54000" marR="54000" marT="54000" marB="54000"/>
                </a:tc>
                <a:extLst>
                  <a:ext uri="{0D108BD9-81ED-4DB2-BD59-A6C34878D82A}">
                    <a16:rowId xmlns:a16="http://schemas.microsoft.com/office/drawing/2014/main" val="10002"/>
                  </a:ext>
                </a:extLst>
              </a:tr>
              <a:tr h="725675">
                <a:tc>
                  <a:txBody>
                    <a:bodyPr/>
                    <a:lstStyle/>
                    <a:p>
                      <a:pPr marL="0" lvl="0" indent="0" algn="l" rtl="0">
                        <a:lnSpc>
                          <a:spcPct val="100000"/>
                        </a:lnSpc>
                        <a:spcBef>
                          <a:spcPts val="0"/>
                        </a:spcBef>
                        <a:spcAft>
                          <a:spcPts val="0"/>
                        </a:spcAft>
                        <a:buNone/>
                      </a:pPr>
                      <a:r>
                        <a:rPr lang="en-GB" sz="1000" b="1">
                          <a:solidFill>
                            <a:schemeClr val="dk1"/>
                          </a:solidFill>
                        </a:rPr>
                        <a:t>Checkpoint 17 </a:t>
                      </a:r>
                      <a:r>
                        <a:rPr lang="en-GB" sz="1000" b="1"/>
                        <a:t>Promote </a:t>
                      </a:r>
                      <a:r>
                        <a:rPr lang="en-GB" sz="1000"/>
                        <a:t>understanding across languages </a:t>
                      </a:r>
                      <a:endParaRPr sz="1000"/>
                    </a:p>
                  </a:txBody>
                  <a:tcPr marL="54000" marR="54000" marT="54000" marB="54000"/>
                </a:tc>
                <a:tc>
                  <a:txBody>
                    <a:bodyPr/>
                    <a:lstStyle/>
                    <a:p>
                      <a:pPr marL="0" lvl="0" indent="0" algn="l" rtl="0">
                        <a:spcBef>
                          <a:spcPts val="0"/>
                        </a:spcBef>
                        <a:spcAft>
                          <a:spcPts val="0"/>
                        </a:spcAft>
                        <a:buNone/>
                      </a:pPr>
                      <a:r>
                        <a:rPr lang="en-GB" sz="1000">
                          <a:solidFill>
                            <a:schemeClr val="dk1"/>
                          </a:solidFill>
                        </a:rPr>
                        <a:t>Make key information in the dominant language available in the first languages of learners with limited-English proficiency. </a:t>
                      </a:r>
                      <a:endParaRPr sz="1000">
                        <a:solidFill>
                          <a:schemeClr val="dk1"/>
                        </a:solidFill>
                      </a:endParaRPr>
                    </a:p>
                    <a:p>
                      <a:pPr marL="0" lvl="0" indent="0" algn="l" rtl="0">
                        <a:spcBef>
                          <a:spcPts val="0"/>
                        </a:spcBef>
                        <a:spcAft>
                          <a:spcPts val="0"/>
                        </a:spcAft>
                        <a:buNone/>
                      </a:pPr>
                      <a:r>
                        <a:rPr lang="en-GB" sz="1000" b="1"/>
                        <a:t>Example: Provide alternative presentations of material.</a:t>
                      </a:r>
                      <a:endParaRPr sz="1000" b="1"/>
                    </a:p>
                  </a:txBody>
                  <a:tcPr marL="54000" marR="54000" marT="54000" marB="54000"/>
                </a:tc>
                <a:tc>
                  <a:txBody>
                    <a:bodyPr/>
                    <a:lstStyle/>
                    <a:p>
                      <a:pPr marL="0" lvl="0" indent="0" algn="l" rtl="0">
                        <a:spcBef>
                          <a:spcPts val="0"/>
                        </a:spcBef>
                        <a:spcAft>
                          <a:spcPts val="0"/>
                        </a:spcAft>
                        <a:buNone/>
                      </a:pPr>
                      <a:r>
                        <a:rPr lang="en-GB" sz="1000"/>
                        <a:t>Provide students with access to tools such as apps, websites, and dictionaries to translate material under study and to collaboratively build understanding.</a:t>
                      </a:r>
                      <a:endParaRPr sz="1000"/>
                    </a:p>
                    <a:p>
                      <a:pPr marL="0" lvl="0" indent="0" algn="l" rtl="0">
                        <a:spcBef>
                          <a:spcPts val="0"/>
                        </a:spcBef>
                        <a:spcAft>
                          <a:spcPts val="0"/>
                        </a:spcAft>
                        <a:buNone/>
                      </a:pPr>
                      <a:r>
                        <a:rPr lang="en-GB" sz="1000" b="1"/>
                        <a:t>Example: Provide online resources.</a:t>
                      </a:r>
                      <a:endParaRPr sz="1000" b="1"/>
                    </a:p>
                  </a:txBody>
                  <a:tcPr marL="54000" marR="54000" marT="54000" marB="54000"/>
                </a:tc>
                <a:tc>
                  <a:txBody>
                    <a:bodyPr/>
                    <a:lstStyle/>
                    <a:p>
                      <a:pPr marL="0" lvl="0" indent="0" algn="l" rtl="0">
                        <a:spcBef>
                          <a:spcPts val="0"/>
                        </a:spcBef>
                        <a:spcAft>
                          <a:spcPts val="0"/>
                        </a:spcAft>
                        <a:buNone/>
                      </a:pPr>
                      <a:r>
                        <a:rPr lang="en-GB" sz="1000"/>
                        <a:t>Empower students to independently utilize options to translate material under study, and collaborate to build understanding. </a:t>
                      </a:r>
                      <a:r>
                        <a:rPr lang="en-GB" sz="1000" b="1">
                          <a:solidFill>
                            <a:schemeClr val="dk1"/>
                          </a:solidFill>
                        </a:rPr>
                        <a:t>Example: Create a collaborative glossary activity. </a:t>
                      </a:r>
                      <a:endParaRPr sz="1000" b="1"/>
                    </a:p>
                  </a:txBody>
                  <a:tcPr marL="54000" marR="54000" marT="54000" marB="54000"/>
                </a:tc>
                <a:extLst>
                  <a:ext uri="{0D108BD9-81ED-4DB2-BD59-A6C34878D82A}">
                    <a16:rowId xmlns:a16="http://schemas.microsoft.com/office/drawing/2014/main" val="10003"/>
                  </a:ext>
                </a:extLst>
              </a:tr>
              <a:tr h="872025">
                <a:tc>
                  <a:txBody>
                    <a:bodyPr/>
                    <a:lstStyle/>
                    <a:p>
                      <a:pPr marL="0" lvl="0" indent="0" algn="l" rtl="0">
                        <a:spcBef>
                          <a:spcPts val="0"/>
                        </a:spcBef>
                        <a:spcAft>
                          <a:spcPts val="0"/>
                        </a:spcAft>
                        <a:buClr>
                          <a:schemeClr val="dk1"/>
                        </a:buClr>
                        <a:buSzPts val="1100"/>
                        <a:buFont typeface="Arial"/>
                        <a:buNone/>
                      </a:pPr>
                      <a:r>
                        <a:rPr lang="en-GB" sz="1000" b="1">
                          <a:solidFill>
                            <a:schemeClr val="dk1"/>
                          </a:solidFill>
                        </a:rPr>
                        <a:t>Checkpoint 18 </a:t>
                      </a:r>
                      <a:r>
                        <a:rPr lang="en-GB" sz="1000">
                          <a:solidFill>
                            <a:schemeClr val="dk1"/>
                          </a:solidFill>
                        </a:rPr>
                        <a:t>Illustrate through multiple media</a:t>
                      </a:r>
                      <a:r>
                        <a:rPr lang="en-GB" sz="1000" b="1">
                          <a:solidFill>
                            <a:schemeClr val="dk1"/>
                          </a:solidFill>
                        </a:rPr>
                        <a:t> </a:t>
                      </a:r>
                      <a:endParaRPr sz="1000" b="1">
                        <a:solidFill>
                          <a:schemeClr val="dk1"/>
                        </a:solidFill>
                      </a:endParaRPr>
                    </a:p>
                  </a:txBody>
                  <a:tcPr marL="54000" marR="54000" marT="54000" marB="54000"/>
                </a:tc>
                <a:tc>
                  <a:txBody>
                    <a:bodyPr/>
                    <a:lstStyle/>
                    <a:p>
                      <a:pPr marL="0" lvl="0" indent="0" algn="l" rtl="0">
                        <a:spcBef>
                          <a:spcPts val="0"/>
                        </a:spcBef>
                        <a:spcAft>
                          <a:spcPts val="0"/>
                        </a:spcAft>
                        <a:buNone/>
                      </a:pPr>
                      <a:r>
                        <a:rPr lang="en-GB" sz="1000"/>
                        <a:t>Present key concepts in one form of symbolic representation.</a:t>
                      </a:r>
                      <a:endParaRPr sz="1000"/>
                    </a:p>
                    <a:p>
                      <a:pPr marL="0" lvl="0" indent="0" algn="l" rtl="0">
                        <a:spcBef>
                          <a:spcPts val="0"/>
                        </a:spcBef>
                        <a:spcAft>
                          <a:spcPts val="0"/>
                        </a:spcAft>
                        <a:buNone/>
                      </a:pPr>
                      <a:r>
                        <a:rPr lang="en-GB" sz="1000" b="1"/>
                        <a:t>Example:  Provide an alternative to text eg video/audio/diagram.</a:t>
                      </a:r>
                      <a:endParaRPr sz="1000" b="1"/>
                    </a:p>
                  </a:txBody>
                  <a:tcPr marL="54000" marR="54000" marT="54000" marB="54000"/>
                </a:tc>
                <a:tc>
                  <a:txBody>
                    <a:bodyPr/>
                    <a:lstStyle/>
                    <a:p>
                      <a:pPr marL="0" lvl="0" indent="0" algn="l" rtl="0">
                        <a:spcBef>
                          <a:spcPts val="0"/>
                        </a:spcBef>
                        <a:spcAft>
                          <a:spcPts val="0"/>
                        </a:spcAft>
                        <a:buNone/>
                      </a:pPr>
                      <a:r>
                        <a:rPr lang="en-GB" sz="1000"/>
                        <a:t>Provide multiple options and symbolic representations to build comprehension. </a:t>
                      </a:r>
                      <a:br>
                        <a:rPr lang="en-GB" sz="1000"/>
                      </a:br>
                      <a:r>
                        <a:rPr lang="en-GB" sz="1000" b="1"/>
                        <a:t>Example: Use H5P dialogue cards to add audio and image alternatives to key concepts.</a:t>
                      </a:r>
                      <a:endParaRPr sz="1000" b="1"/>
                    </a:p>
                  </a:txBody>
                  <a:tcPr marL="54000" marR="54000" marT="54000" marB="54000"/>
                </a:tc>
                <a:tc>
                  <a:txBody>
                    <a:bodyPr/>
                    <a:lstStyle/>
                    <a:p>
                      <a:pPr marL="0" lvl="0" indent="0" algn="l" rtl="0">
                        <a:spcBef>
                          <a:spcPts val="0"/>
                        </a:spcBef>
                        <a:spcAft>
                          <a:spcPts val="0"/>
                        </a:spcAft>
                        <a:buNone/>
                      </a:pPr>
                      <a:r>
                        <a:rPr lang="en-GB" sz="1000"/>
                        <a:t>Empower students to choose effective resources from multiple options with multiple representations . </a:t>
                      </a:r>
                      <a:endParaRPr sz="1000"/>
                    </a:p>
                    <a:p>
                      <a:pPr marL="0" lvl="0" indent="0" algn="l" rtl="0">
                        <a:spcBef>
                          <a:spcPts val="0"/>
                        </a:spcBef>
                        <a:spcAft>
                          <a:spcPts val="0"/>
                        </a:spcAft>
                        <a:buNone/>
                      </a:pPr>
                      <a:r>
                        <a:rPr lang="en-GB" sz="1000" b="1"/>
                        <a:t>Example: Provide guidance around choosing resources.</a:t>
                      </a:r>
                      <a:r>
                        <a:rPr lang="en-GB" sz="1000"/>
                        <a:t> </a:t>
                      </a:r>
                      <a:endParaRPr sz="1000"/>
                    </a:p>
                  </a:txBody>
                  <a:tcPr marL="54000" marR="54000" marT="54000" marB="54000"/>
                </a:tc>
                <a:extLst>
                  <a:ext uri="{0D108BD9-81ED-4DB2-BD59-A6C34878D82A}">
                    <a16:rowId xmlns:a16="http://schemas.microsoft.com/office/drawing/2014/main" val="10004"/>
                  </a:ext>
                </a:extLst>
              </a:tr>
            </a:tbl>
          </a:graphicData>
        </a:graphic>
      </p:graphicFrame>
      <p:sp>
        <p:nvSpPr>
          <p:cNvPr id="102" name="Google Shape;102;p17"/>
          <p:cNvSpPr txBox="1"/>
          <p:nvPr/>
        </p:nvSpPr>
        <p:spPr>
          <a:xfrm>
            <a:off x="106400" y="22725"/>
            <a:ext cx="8602200" cy="554100"/>
          </a:xfrm>
          <a:prstGeom prst="rect">
            <a:avLst/>
          </a:prstGeom>
          <a:noFill/>
          <a:ln>
            <a:noFill/>
          </a:ln>
        </p:spPr>
        <p:txBody>
          <a:bodyPr spcFirstLastPara="1" wrap="square" lIns="54000" tIns="54000" rIns="54000" bIns="54000" anchor="t" anchorCtr="0">
            <a:noAutofit/>
          </a:bodyPr>
          <a:lstStyle/>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Principle # 2: Provide multiple means of Representation</a:t>
            </a:r>
            <a:br>
              <a:rPr lang="en-GB" b="1">
                <a:solidFill>
                  <a:srgbClr val="0070C0"/>
                </a:solidFill>
                <a:latin typeface="Calibri"/>
                <a:ea typeface="Calibri"/>
                <a:cs typeface="Calibri"/>
                <a:sym typeface="Calibri"/>
              </a:rPr>
            </a:br>
            <a:r>
              <a:rPr lang="en-GB" sz="1000" b="1">
                <a:solidFill>
                  <a:schemeClr val="dk1"/>
                </a:solidFill>
              </a:rPr>
              <a:t>Guideline 2: </a:t>
            </a:r>
            <a:r>
              <a:rPr lang="en-GB" sz="1000">
                <a:solidFill>
                  <a:schemeClr val="dk1"/>
                </a:solidFill>
              </a:rPr>
              <a:t>Provide options for language, mathematical expressions, and symbols </a:t>
            </a:r>
            <a:endParaRPr b="1">
              <a:solidFill>
                <a:srgbClr val="0070C0"/>
              </a:solidFill>
              <a:latin typeface="Calibri"/>
              <a:ea typeface="Calibri"/>
              <a:cs typeface="Calibri"/>
              <a:sym typeface="Calibri"/>
            </a:endParaRPr>
          </a:p>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 </a:t>
            </a:r>
            <a:br>
              <a:rPr lang="en-GB" b="1">
                <a:solidFill>
                  <a:srgbClr val="0070C0"/>
                </a:solidFill>
                <a:latin typeface="Calibri"/>
                <a:ea typeface="Calibri"/>
                <a:cs typeface="Calibri"/>
                <a:sym typeface="Calibri"/>
              </a:rPr>
            </a:br>
            <a:r>
              <a:rPr lang="en-GB" sz="1200" b="1">
                <a:solidFill>
                  <a:srgbClr val="0070C0"/>
                </a:solidFill>
                <a:latin typeface="Calibri"/>
                <a:ea typeface="Calibri"/>
                <a:cs typeface="Calibri"/>
                <a:sym typeface="Calibri"/>
              </a:rPr>
              <a:t>  </a:t>
            </a:r>
            <a:endParaRPr/>
          </a:p>
        </p:txBody>
      </p:sp>
      <p:sp>
        <p:nvSpPr>
          <p:cNvPr id="103" name="Google Shape;103;p17"/>
          <p:cNvSpPr/>
          <p:nvPr/>
        </p:nvSpPr>
        <p:spPr>
          <a:xfrm>
            <a:off x="1388875" y="490425"/>
            <a:ext cx="2732100" cy="351000"/>
          </a:xfrm>
          <a:prstGeom prst="chevron">
            <a:avLst>
              <a:gd name="adj" fmla="val 50000"/>
            </a:avLst>
          </a:prstGeom>
          <a:solidFill>
            <a:srgbClr val="42719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7"/>
          <p:cNvSpPr/>
          <p:nvPr/>
        </p:nvSpPr>
        <p:spPr>
          <a:xfrm>
            <a:off x="3932350" y="490425"/>
            <a:ext cx="2795700" cy="3510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7"/>
          <p:cNvSpPr/>
          <p:nvPr/>
        </p:nvSpPr>
        <p:spPr>
          <a:xfrm>
            <a:off x="6552925" y="490425"/>
            <a:ext cx="2521800" cy="351000"/>
          </a:xfrm>
          <a:prstGeom prst="chevron">
            <a:avLst>
              <a:gd name="adj" fmla="val 50000"/>
            </a:avLst>
          </a:prstGeom>
          <a:solidFill>
            <a:srgbClr val="262F7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7"/>
          <p:cNvSpPr txBox="1"/>
          <p:nvPr/>
        </p:nvSpPr>
        <p:spPr>
          <a:xfrm>
            <a:off x="2307436" y="453950"/>
            <a:ext cx="11316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Emerging</a:t>
            </a:r>
            <a:endParaRPr sz="1200" b="1">
              <a:solidFill>
                <a:srgbClr val="FFFFFF"/>
              </a:solidFill>
            </a:endParaRPr>
          </a:p>
        </p:txBody>
      </p:sp>
      <p:sp>
        <p:nvSpPr>
          <p:cNvPr id="107" name="Google Shape;107;p17"/>
          <p:cNvSpPr txBox="1"/>
          <p:nvPr/>
        </p:nvSpPr>
        <p:spPr>
          <a:xfrm>
            <a:off x="4700188" y="490420"/>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Proficient</a:t>
            </a:r>
            <a:endParaRPr sz="1200" b="1">
              <a:solidFill>
                <a:srgbClr val="FFFFFF"/>
              </a:solidFill>
            </a:endParaRPr>
          </a:p>
        </p:txBody>
      </p:sp>
      <p:sp>
        <p:nvSpPr>
          <p:cNvPr id="108" name="Google Shape;108;p17"/>
          <p:cNvSpPr txBox="1"/>
          <p:nvPr/>
        </p:nvSpPr>
        <p:spPr>
          <a:xfrm>
            <a:off x="7326850" y="483395"/>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Expert</a:t>
            </a:r>
            <a:endParaRPr sz="1200" b="1">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graphicFrame>
        <p:nvGraphicFramePr>
          <p:cNvPr id="113" name="Google Shape;113;p18"/>
          <p:cNvGraphicFramePr/>
          <p:nvPr/>
        </p:nvGraphicFramePr>
        <p:xfrm>
          <a:off x="106388" y="922425"/>
          <a:ext cx="3000000" cy="3000000"/>
        </p:xfrm>
        <a:graphic>
          <a:graphicData uri="http://schemas.openxmlformats.org/drawingml/2006/table">
            <a:tbl>
              <a:tblPr>
                <a:noFill/>
                <a:tableStyleId>{CA98B6A0-06BC-487E-9E44-19DB319BA396}</a:tableStyleId>
              </a:tblPr>
              <a:tblGrid>
                <a:gridCol w="1282475">
                  <a:extLst>
                    <a:ext uri="{9D8B030D-6E8A-4147-A177-3AD203B41FA5}">
                      <a16:colId xmlns:a16="http://schemas.microsoft.com/office/drawing/2014/main" val="20000"/>
                    </a:ext>
                  </a:extLst>
                </a:gridCol>
                <a:gridCol w="2561975">
                  <a:extLst>
                    <a:ext uri="{9D8B030D-6E8A-4147-A177-3AD203B41FA5}">
                      <a16:colId xmlns:a16="http://schemas.microsoft.com/office/drawing/2014/main" val="20001"/>
                    </a:ext>
                  </a:extLst>
                </a:gridCol>
                <a:gridCol w="2561975">
                  <a:extLst>
                    <a:ext uri="{9D8B030D-6E8A-4147-A177-3AD203B41FA5}">
                      <a16:colId xmlns:a16="http://schemas.microsoft.com/office/drawing/2014/main" val="20002"/>
                    </a:ext>
                  </a:extLst>
                </a:gridCol>
                <a:gridCol w="2561975">
                  <a:extLst>
                    <a:ext uri="{9D8B030D-6E8A-4147-A177-3AD203B41FA5}">
                      <a16:colId xmlns:a16="http://schemas.microsoft.com/office/drawing/2014/main" val="20003"/>
                    </a:ext>
                  </a:extLst>
                </a:gridCol>
              </a:tblGrid>
              <a:tr h="1248050">
                <a:tc>
                  <a:txBody>
                    <a:bodyPr/>
                    <a:lstStyle/>
                    <a:p>
                      <a:pPr marL="0" lvl="0" indent="0" algn="l" rtl="0">
                        <a:lnSpc>
                          <a:spcPct val="100000"/>
                        </a:lnSpc>
                        <a:spcBef>
                          <a:spcPts val="0"/>
                        </a:spcBef>
                        <a:spcAft>
                          <a:spcPts val="0"/>
                        </a:spcAft>
                        <a:buNone/>
                      </a:pPr>
                      <a:r>
                        <a:rPr lang="en-GB" sz="900" b="1"/>
                        <a:t>Checkpoint 19</a:t>
                      </a:r>
                      <a:br>
                        <a:rPr lang="en-GB" sz="900" b="1"/>
                      </a:br>
                      <a:r>
                        <a:rPr lang="en-GB" sz="900"/>
                        <a:t>Activate or supply background knowledge</a:t>
                      </a:r>
                      <a:endParaRPr sz="900"/>
                    </a:p>
                  </a:txBody>
                  <a:tcPr marL="54000" marR="54000" marT="54000" marB="54000"/>
                </a:tc>
                <a:tc>
                  <a:txBody>
                    <a:bodyPr/>
                    <a:lstStyle/>
                    <a:p>
                      <a:pPr marL="0" lvl="0" indent="0" algn="l" rtl="0">
                        <a:spcBef>
                          <a:spcPts val="0"/>
                        </a:spcBef>
                        <a:spcAft>
                          <a:spcPts val="0"/>
                        </a:spcAft>
                        <a:buNone/>
                      </a:pPr>
                      <a:r>
                        <a:rPr lang="en-GB" sz="900"/>
                        <a:t>Provide all students with background information on content using direct instruction with options for visuals, audio etc.</a:t>
                      </a:r>
                      <a:endParaRPr sz="900"/>
                    </a:p>
                    <a:p>
                      <a:pPr marL="0" lvl="0" indent="0" algn="l" rtl="0">
                        <a:spcBef>
                          <a:spcPts val="0"/>
                        </a:spcBef>
                        <a:spcAft>
                          <a:spcPts val="0"/>
                        </a:spcAft>
                        <a:buNone/>
                      </a:pPr>
                      <a:r>
                        <a:rPr lang="en-GB" sz="900" b="1"/>
                        <a:t>Example: Provide online resources as above.</a:t>
                      </a:r>
                      <a:endParaRPr sz="900" b="1"/>
                    </a:p>
                  </a:txBody>
                  <a:tcPr marL="54000" marR="54000" marT="54000" marB="54000"/>
                </a:tc>
                <a:tc>
                  <a:txBody>
                    <a:bodyPr/>
                    <a:lstStyle/>
                    <a:p>
                      <a:pPr marL="0" lvl="0" indent="0" algn="l" rtl="0">
                        <a:spcBef>
                          <a:spcPts val="0"/>
                        </a:spcBef>
                        <a:spcAft>
                          <a:spcPts val="0"/>
                        </a:spcAft>
                        <a:buNone/>
                      </a:pPr>
                      <a:r>
                        <a:rPr lang="en-GB" sz="900"/>
                        <a:t>Provide students with options that supply or activate relevant prior knowledge. </a:t>
                      </a:r>
                      <a:endParaRPr sz="900"/>
                    </a:p>
                    <a:p>
                      <a:pPr marL="0" lvl="0" indent="0" algn="l" rtl="0">
                        <a:spcBef>
                          <a:spcPts val="0"/>
                        </a:spcBef>
                        <a:spcAft>
                          <a:spcPts val="0"/>
                        </a:spcAft>
                        <a:buNone/>
                      </a:pPr>
                      <a:r>
                        <a:rPr lang="en-GB" sz="900" b="1"/>
                        <a:t>Example: Create a collaborative Wiki/Glossary/Database activity and encourage students to source resources that will allow them to build appropriate background knowledge. </a:t>
                      </a:r>
                      <a:endParaRPr sz="900" b="1"/>
                    </a:p>
                  </a:txBody>
                  <a:tcPr marL="54000" marR="54000" marT="54000" marB="54000"/>
                </a:tc>
                <a:tc>
                  <a:txBody>
                    <a:bodyPr/>
                    <a:lstStyle/>
                    <a:p>
                      <a:pPr marL="0" lvl="0" indent="0" algn="l" rtl="0">
                        <a:spcBef>
                          <a:spcPts val="0"/>
                        </a:spcBef>
                        <a:spcAft>
                          <a:spcPts val="0"/>
                        </a:spcAft>
                        <a:buNone/>
                      </a:pPr>
                      <a:r>
                        <a:rPr lang="en-GB" sz="900"/>
                        <a:t>Empower students to determine gaps in their own background knowledge and then select appropriate resources to build that knowledge in line with learning outcomes. </a:t>
                      </a:r>
                      <a:r>
                        <a:rPr lang="en-GB" sz="900" b="1"/>
                        <a:t>Example: Use a questionnaire as a diagnostic assessment. Ask students to use this questionnaire data to create a strategy for filling in gaps in learning.</a:t>
                      </a:r>
                      <a:endParaRPr sz="900" b="1"/>
                    </a:p>
                  </a:txBody>
                  <a:tcPr marL="54000" marR="54000" marT="54000" marB="54000"/>
                </a:tc>
                <a:extLst>
                  <a:ext uri="{0D108BD9-81ED-4DB2-BD59-A6C34878D82A}">
                    <a16:rowId xmlns:a16="http://schemas.microsoft.com/office/drawing/2014/main" val="10000"/>
                  </a:ext>
                </a:extLst>
              </a:tr>
              <a:tr h="778850">
                <a:tc>
                  <a:txBody>
                    <a:bodyPr/>
                    <a:lstStyle/>
                    <a:p>
                      <a:pPr marL="0" lvl="0" indent="0" algn="l" rtl="0">
                        <a:lnSpc>
                          <a:spcPct val="100000"/>
                        </a:lnSpc>
                        <a:spcBef>
                          <a:spcPts val="0"/>
                        </a:spcBef>
                        <a:spcAft>
                          <a:spcPts val="0"/>
                        </a:spcAft>
                        <a:buNone/>
                      </a:pPr>
                      <a:r>
                        <a:rPr lang="en-GB" sz="900" b="1"/>
                        <a:t>Checkpoint 20</a:t>
                      </a:r>
                      <a:br>
                        <a:rPr lang="en-GB" sz="900" b="1"/>
                      </a:br>
                      <a:r>
                        <a:rPr lang="en-GB" sz="900"/>
                        <a:t>Highlight patterns, critical features, big ideas, and relationships </a:t>
                      </a:r>
                      <a:endParaRPr sz="900"/>
                    </a:p>
                  </a:txBody>
                  <a:tcPr marL="54000" marR="54000" marT="54000" marB="54000"/>
                </a:tc>
                <a:tc>
                  <a:txBody>
                    <a:bodyPr/>
                    <a:lstStyle/>
                    <a:p>
                      <a:pPr marL="0" lvl="0" indent="0" algn="l" rtl="0">
                        <a:spcBef>
                          <a:spcPts val="0"/>
                        </a:spcBef>
                        <a:spcAft>
                          <a:spcPts val="0"/>
                        </a:spcAft>
                        <a:buNone/>
                      </a:pPr>
                      <a:r>
                        <a:rPr lang="en-GB" sz="900"/>
                        <a:t>Provide explicit cues or prompts to help students recognise the most important features in information. </a:t>
                      </a:r>
                      <a:endParaRPr sz="900"/>
                    </a:p>
                    <a:p>
                      <a:pPr marL="0" lvl="0" indent="0" algn="l" rtl="0">
                        <a:spcBef>
                          <a:spcPts val="0"/>
                        </a:spcBef>
                        <a:spcAft>
                          <a:spcPts val="0"/>
                        </a:spcAft>
                        <a:buNone/>
                      </a:pPr>
                      <a:r>
                        <a:rPr lang="en-GB" sz="900" b="1"/>
                        <a:t>Example: Use the glossary autolink function to reference key concepts. </a:t>
                      </a:r>
                      <a:endParaRPr sz="900" b="1"/>
                    </a:p>
                  </a:txBody>
                  <a:tcPr marL="54000" marR="54000" marT="54000" marB="54000"/>
                </a:tc>
                <a:tc>
                  <a:txBody>
                    <a:bodyPr/>
                    <a:lstStyle/>
                    <a:p>
                      <a:pPr marL="0" lvl="0" indent="0" algn="l" rtl="0">
                        <a:spcBef>
                          <a:spcPts val="0"/>
                        </a:spcBef>
                        <a:spcAft>
                          <a:spcPts val="0"/>
                        </a:spcAft>
                        <a:buNone/>
                      </a:pPr>
                      <a:r>
                        <a:rPr lang="en-GB" sz="900"/>
                        <a:t>Provide students with options and multiple strategies to support recognition of the most important features in information. </a:t>
                      </a:r>
                      <a:endParaRPr sz="900"/>
                    </a:p>
                    <a:p>
                      <a:pPr marL="0" lvl="0" indent="0" algn="l" rtl="0">
                        <a:spcBef>
                          <a:spcPts val="0"/>
                        </a:spcBef>
                        <a:spcAft>
                          <a:spcPts val="0"/>
                        </a:spcAft>
                        <a:buNone/>
                      </a:pPr>
                      <a:r>
                        <a:rPr lang="en-GB" sz="900" b="1"/>
                        <a:t>Example: Encourage students to use the glossary auto-linking feature. </a:t>
                      </a:r>
                      <a:endParaRPr sz="900" b="1"/>
                    </a:p>
                  </a:txBody>
                  <a:tcPr marL="54000" marR="54000" marT="54000" marB="54000"/>
                </a:tc>
                <a:tc>
                  <a:txBody>
                    <a:bodyPr/>
                    <a:lstStyle/>
                    <a:p>
                      <a:pPr marL="0" lvl="0" indent="0" algn="l" rtl="0">
                        <a:spcBef>
                          <a:spcPts val="0"/>
                        </a:spcBef>
                        <a:spcAft>
                          <a:spcPts val="0"/>
                        </a:spcAft>
                        <a:buNone/>
                      </a:pPr>
                      <a:r>
                        <a:rPr lang="en-GB" sz="900"/>
                        <a:t>Empower students to self-reflect on effective strategies for highlighting critical information. </a:t>
                      </a:r>
                      <a:endParaRPr sz="900"/>
                    </a:p>
                    <a:p>
                      <a:pPr marL="0" lvl="0" indent="0" algn="l" rtl="0">
                        <a:spcBef>
                          <a:spcPts val="0"/>
                        </a:spcBef>
                        <a:spcAft>
                          <a:spcPts val="0"/>
                        </a:spcAft>
                        <a:buNone/>
                      </a:pPr>
                      <a:r>
                        <a:rPr lang="en-GB" sz="900" b="1"/>
                        <a:t>Example: Create a collaborative/individual glossary activity.</a:t>
                      </a:r>
                      <a:endParaRPr sz="900" b="1"/>
                    </a:p>
                  </a:txBody>
                  <a:tcPr marL="54000" marR="54000" marT="54000" marB="54000"/>
                </a:tc>
                <a:extLst>
                  <a:ext uri="{0D108BD9-81ED-4DB2-BD59-A6C34878D82A}">
                    <a16:rowId xmlns:a16="http://schemas.microsoft.com/office/drawing/2014/main" val="10001"/>
                  </a:ext>
                </a:extLst>
              </a:tr>
              <a:tr h="872025">
                <a:tc>
                  <a:txBody>
                    <a:bodyPr/>
                    <a:lstStyle/>
                    <a:p>
                      <a:pPr marL="0" lvl="0" indent="0" algn="l" rtl="0">
                        <a:lnSpc>
                          <a:spcPct val="100000"/>
                        </a:lnSpc>
                        <a:spcBef>
                          <a:spcPts val="0"/>
                        </a:spcBef>
                        <a:spcAft>
                          <a:spcPts val="0"/>
                        </a:spcAft>
                        <a:buNone/>
                      </a:pPr>
                      <a:r>
                        <a:rPr lang="en-GB" sz="900" b="1"/>
                        <a:t>Checkpoint 21</a:t>
                      </a:r>
                      <a:br>
                        <a:rPr lang="en-GB" sz="900" b="1"/>
                      </a:br>
                      <a:r>
                        <a:rPr lang="en-GB" sz="900"/>
                        <a:t>Guide information processing, visualization, and manipulation</a:t>
                      </a:r>
                      <a:endParaRPr sz="900"/>
                    </a:p>
                  </a:txBody>
                  <a:tcPr marL="54000" marR="54000" marT="54000" marB="54000"/>
                </a:tc>
                <a:tc>
                  <a:txBody>
                    <a:bodyPr/>
                    <a:lstStyle/>
                    <a:p>
                      <a:pPr marL="0" lvl="0" indent="0" algn="l" rtl="0">
                        <a:spcBef>
                          <a:spcPts val="0"/>
                        </a:spcBef>
                        <a:spcAft>
                          <a:spcPts val="0"/>
                        </a:spcAft>
                        <a:buNone/>
                      </a:pPr>
                      <a:r>
                        <a:rPr lang="en-GB" sz="900"/>
                        <a:t>Provide all students with materials, strategies, and tools to support processing and visualization. </a:t>
                      </a:r>
                      <a:endParaRPr sz="900"/>
                    </a:p>
                    <a:p>
                      <a:pPr marL="0" lvl="0" indent="0" algn="l" rtl="0">
                        <a:spcBef>
                          <a:spcPts val="0"/>
                        </a:spcBef>
                        <a:spcAft>
                          <a:spcPts val="0"/>
                        </a:spcAft>
                        <a:buNone/>
                      </a:pPr>
                      <a:r>
                        <a:rPr lang="en-GB" sz="900" b="1"/>
                        <a:t>Example: Loop Glossary</a:t>
                      </a:r>
                      <a:r>
                        <a:rPr lang="en-GB" sz="900"/>
                        <a:t>.</a:t>
                      </a:r>
                      <a:endParaRPr sz="900"/>
                    </a:p>
                  </a:txBody>
                  <a:tcPr marL="54000" marR="54000" marT="54000" marB="54000"/>
                </a:tc>
                <a:tc>
                  <a:txBody>
                    <a:bodyPr/>
                    <a:lstStyle/>
                    <a:p>
                      <a:pPr marL="0" lvl="0" indent="0" algn="l" rtl="0">
                        <a:spcBef>
                          <a:spcPts val="0"/>
                        </a:spcBef>
                        <a:spcAft>
                          <a:spcPts val="0"/>
                        </a:spcAft>
                        <a:buNone/>
                      </a:pPr>
                      <a:r>
                        <a:rPr lang="en-GB" sz="900"/>
                        <a:t>Provide students with options of multiple materials, strategies, and tools to use to support processing and visualization. </a:t>
                      </a:r>
                      <a:endParaRPr sz="900"/>
                    </a:p>
                    <a:p>
                      <a:pPr marL="0" lvl="0" indent="0" algn="l" rtl="0">
                        <a:spcBef>
                          <a:spcPts val="0"/>
                        </a:spcBef>
                        <a:spcAft>
                          <a:spcPts val="0"/>
                        </a:spcAft>
                        <a:buNone/>
                      </a:pPr>
                      <a:r>
                        <a:rPr lang="en-GB" sz="900" b="1"/>
                        <a:t>Example: Provide links to resources such as visual notes tools. </a:t>
                      </a:r>
                      <a:endParaRPr sz="900" b="1"/>
                    </a:p>
                  </a:txBody>
                  <a:tcPr marL="54000" marR="54000" marT="54000" marB="54000"/>
                </a:tc>
                <a:tc>
                  <a:txBody>
                    <a:bodyPr/>
                    <a:lstStyle/>
                    <a:p>
                      <a:pPr marL="0" lvl="0" indent="0" algn="l" rtl="0">
                        <a:spcBef>
                          <a:spcPts val="0"/>
                        </a:spcBef>
                        <a:spcAft>
                          <a:spcPts val="0"/>
                        </a:spcAft>
                        <a:buNone/>
                      </a:pPr>
                      <a:r>
                        <a:rPr lang="en-GB" sz="900"/>
                        <a:t>Empower students to self-reflect and independently choose the most appropriate materials, strategies, and tools to guide information processing, visualization. </a:t>
                      </a:r>
                      <a:endParaRPr sz="900"/>
                    </a:p>
                    <a:p>
                      <a:pPr marL="0" lvl="0" indent="0" algn="l" rtl="0">
                        <a:spcBef>
                          <a:spcPts val="0"/>
                        </a:spcBef>
                        <a:spcAft>
                          <a:spcPts val="0"/>
                        </a:spcAft>
                        <a:buNone/>
                      </a:pPr>
                      <a:r>
                        <a:rPr lang="en-GB" sz="900" b="1"/>
                        <a:t>Example: Provide guidance around tools provided.</a:t>
                      </a:r>
                      <a:endParaRPr sz="900" b="1"/>
                    </a:p>
                  </a:txBody>
                  <a:tcPr marL="54000" marR="54000" marT="54000" marB="54000"/>
                </a:tc>
                <a:extLst>
                  <a:ext uri="{0D108BD9-81ED-4DB2-BD59-A6C34878D82A}">
                    <a16:rowId xmlns:a16="http://schemas.microsoft.com/office/drawing/2014/main" val="10002"/>
                  </a:ext>
                </a:extLst>
              </a:tr>
              <a:tr h="872025">
                <a:tc>
                  <a:txBody>
                    <a:bodyPr/>
                    <a:lstStyle/>
                    <a:p>
                      <a:pPr marL="0" lvl="0" indent="0" algn="l" rtl="0">
                        <a:lnSpc>
                          <a:spcPct val="100000"/>
                        </a:lnSpc>
                        <a:spcBef>
                          <a:spcPts val="0"/>
                        </a:spcBef>
                        <a:spcAft>
                          <a:spcPts val="0"/>
                        </a:spcAft>
                        <a:buNone/>
                      </a:pPr>
                      <a:r>
                        <a:rPr lang="en-GB" sz="900" b="1"/>
                        <a:t>Checkpoint 22 </a:t>
                      </a:r>
                      <a:r>
                        <a:rPr lang="en-GB" sz="900"/>
                        <a:t>Maximize transfer and generalization </a:t>
                      </a:r>
                      <a:endParaRPr sz="900"/>
                    </a:p>
                  </a:txBody>
                  <a:tcPr marL="54000" marR="54000" marT="54000" marB="54000"/>
                </a:tc>
                <a:tc>
                  <a:txBody>
                    <a:bodyPr/>
                    <a:lstStyle/>
                    <a:p>
                      <a:pPr marL="0" lvl="0" indent="0" algn="l" rtl="0">
                        <a:spcBef>
                          <a:spcPts val="0"/>
                        </a:spcBef>
                        <a:spcAft>
                          <a:spcPts val="0"/>
                        </a:spcAft>
                        <a:buNone/>
                      </a:pPr>
                      <a:r>
                        <a:rPr lang="en-GB" sz="900"/>
                        <a:t>Model explicit strategies students can use to transfer the information they have to other content areas and situations. </a:t>
                      </a:r>
                      <a:endParaRPr sz="900"/>
                    </a:p>
                    <a:p>
                      <a:pPr marL="0" lvl="0" indent="0" algn="l" rtl="0">
                        <a:spcBef>
                          <a:spcPts val="0"/>
                        </a:spcBef>
                        <a:spcAft>
                          <a:spcPts val="0"/>
                        </a:spcAft>
                        <a:buNone/>
                      </a:pPr>
                      <a:r>
                        <a:rPr lang="en-GB" sz="900" b="1"/>
                        <a:t>Example: Provide resources that demonstrate show how the knowledge could be used in another class.</a:t>
                      </a:r>
                      <a:endParaRPr sz="900" b="1"/>
                    </a:p>
                  </a:txBody>
                  <a:tcPr marL="54000" marR="54000" marT="54000" marB="54000"/>
                </a:tc>
                <a:tc>
                  <a:txBody>
                    <a:bodyPr/>
                    <a:lstStyle/>
                    <a:p>
                      <a:pPr marL="0" lvl="0" indent="0" algn="l" rtl="0">
                        <a:spcBef>
                          <a:spcPts val="0"/>
                        </a:spcBef>
                        <a:spcAft>
                          <a:spcPts val="0"/>
                        </a:spcAft>
                        <a:buNone/>
                      </a:pPr>
                      <a:r>
                        <a:rPr lang="en-GB" sz="900"/>
                        <a:t>Provide options for meaningful transfer, such as interdisciplinary projects, where students can make authentic connections and apply knowledge in meaningful ways in other content areas and in authentic situations.</a:t>
                      </a:r>
                      <a:endParaRPr sz="900"/>
                    </a:p>
                    <a:p>
                      <a:pPr marL="0" lvl="0" indent="0" algn="l" rtl="0">
                        <a:spcBef>
                          <a:spcPts val="0"/>
                        </a:spcBef>
                        <a:spcAft>
                          <a:spcPts val="0"/>
                        </a:spcAft>
                        <a:buNone/>
                      </a:pPr>
                      <a:r>
                        <a:rPr lang="en-GB" sz="900" b="1"/>
                        <a:t>Example: Loop Reflect assignment/activity.</a:t>
                      </a:r>
                      <a:endParaRPr sz="900" b="1"/>
                    </a:p>
                  </a:txBody>
                  <a:tcPr marL="54000" marR="54000" marT="54000" marB="54000"/>
                </a:tc>
                <a:tc>
                  <a:txBody>
                    <a:bodyPr/>
                    <a:lstStyle/>
                    <a:p>
                      <a:pPr marL="0" lvl="0" indent="0" algn="l" rtl="0">
                        <a:spcBef>
                          <a:spcPts val="0"/>
                        </a:spcBef>
                        <a:spcAft>
                          <a:spcPts val="0"/>
                        </a:spcAft>
                        <a:buNone/>
                      </a:pPr>
                      <a:r>
                        <a:rPr lang="en-GB" sz="900"/>
                        <a:t>Encourage students to apply knowledge/skills learned in class to enhance their understanding of content and express their knowledge and understanding in authentic, real-world scenarios.</a:t>
                      </a:r>
                      <a:endParaRPr sz="900"/>
                    </a:p>
                    <a:p>
                      <a:pPr marL="0" lvl="0" indent="0" algn="l" rtl="0">
                        <a:spcBef>
                          <a:spcPts val="0"/>
                        </a:spcBef>
                        <a:spcAft>
                          <a:spcPts val="0"/>
                        </a:spcAft>
                        <a:buClr>
                          <a:schemeClr val="dk1"/>
                        </a:buClr>
                        <a:buSzPts val="1100"/>
                        <a:buFont typeface="Arial"/>
                        <a:buNone/>
                      </a:pPr>
                      <a:r>
                        <a:rPr lang="en-GB" sz="900" b="1">
                          <a:solidFill>
                            <a:schemeClr val="dk1"/>
                          </a:solidFill>
                        </a:rPr>
                        <a:t>Example: Loop Reflect assignment/activity.</a:t>
                      </a:r>
                      <a:endParaRPr sz="900"/>
                    </a:p>
                  </a:txBody>
                  <a:tcPr marL="54000" marR="54000" marT="54000" marB="54000"/>
                </a:tc>
                <a:extLst>
                  <a:ext uri="{0D108BD9-81ED-4DB2-BD59-A6C34878D82A}">
                    <a16:rowId xmlns:a16="http://schemas.microsoft.com/office/drawing/2014/main" val="10003"/>
                  </a:ext>
                </a:extLst>
              </a:tr>
            </a:tbl>
          </a:graphicData>
        </a:graphic>
      </p:graphicFrame>
      <p:sp>
        <p:nvSpPr>
          <p:cNvPr id="114" name="Google Shape;114;p18"/>
          <p:cNvSpPr txBox="1"/>
          <p:nvPr/>
        </p:nvSpPr>
        <p:spPr>
          <a:xfrm>
            <a:off x="106400" y="22725"/>
            <a:ext cx="8602200" cy="554100"/>
          </a:xfrm>
          <a:prstGeom prst="rect">
            <a:avLst/>
          </a:prstGeom>
          <a:noFill/>
          <a:ln>
            <a:noFill/>
          </a:ln>
        </p:spPr>
        <p:txBody>
          <a:bodyPr spcFirstLastPara="1" wrap="square" lIns="54000" tIns="54000" rIns="54000" bIns="54000" anchor="t" anchorCtr="0">
            <a:noAutofit/>
          </a:bodyPr>
          <a:lstStyle/>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Principle # 2: Provide multiple means of Representation</a:t>
            </a:r>
            <a:br>
              <a:rPr lang="en-GB" b="1">
                <a:solidFill>
                  <a:srgbClr val="0070C0"/>
                </a:solidFill>
                <a:latin typeface="Calibri"/>
                <a:ea typeface="Calibri"/>
                <a:cs typeface="Calibri"/>
                <a:sym typeface="Calibri"/>
              </a:rPr>
            </a:br>
            <a:r>
              <a:rPr lang="en-GB" sz="1000" b="1">
                <a:solidFill>
                  <a:schemeClr val="dk1"/>
                </a:solidFill>
              </a:rPr>
              <a:t>Guideline 3: </a:t>
            </a:r>
            <a:r>
              <a:rPr lang="en-GB" sz="1000">
                <a:solidFill>
                  <a:schemeClr val="dk1"/>
                </a:solidFill>
              </a:rPr>
              <a:t>Provide options for comprehension </a:t>
            </a:r>
            <a:endParaRPr b="1">
              <a:solidFill>
                <a:srgbClr val="0070C0"/>
              </a:solidFill>
              <a:latin typeface="Calibri"/>
              <a:ea typeface="Calibri"/>
              <a:cs typeface="Calibri"/>
              <a:sym typeface="Calibri"/>
            </a:endParaRPr>
          </a:p>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 </a:t>
            </a:r>
            <a:br>
              <a:rPr lang="en-GB" b="1">
                <a:solidFill>
                  <a:srgbClr val="0070C0"/>
                </a:solidFill>
                <a:latin typeface="Calibri"/>
                <a:ea typeface="Calibri"/>
                <a:cs typeface="Calibri"/>
                <a:sym typeface="Calibri"/>
              </a:rPr>
            </a:br>
            <a:r>
              <a:rPr lang="en-GB" sz="1200" b="1">
                <a:solidFill>
                  <a:srgbClr val="0070C0"/>
                </a:solidFill>
                <a:latin typeface="Calibri"/>
                <a:ea typeface="Calibri"/>
                <a:cs typeface="Calibri"/>
                <a:sym typeface="Calibri"/>
              </a:rPr>
              <a:t>  </a:t>
            </a:r>
            <a:endParaRPr/>
          </a:p>
        </p:txBody>
      </p:sp>
      <p:sp>
        <p:nvSpPr>
          <p:cNvPr id="115" name="Google Shape;115;p18"/>
          <p:cNvSpPr/>
          <p:nvPr/>
        </p:nvSpPr>
        <p:spPr>
          <a:xfrm>
            <a:off x="1388875" y="490425"/>
            <a:ext cx="2732100" cy="351000"/>
          </a:xfrm>
          <a:prstGeom prst="chevron">
            <a:avLst>
              <a:gd name="adj" fmla="val 50000"/>
            </a:avLst>
          </a:prstGeom>
          <a:solidFill>
            <a:srgbClr val="42719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8"/>
          <p:cNvSpPr/>
          <p:nvPr/>
        </p:nvSpPr>
        <p:spPr>
          <a:xfrm>
            <a:off x="3932350" y="490425"/>
            <a:ext cx="2795700" cy="3510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8"/>
          <p:cNvSpPr/>
          <p:nvPr/>
        </p:nvSpPr>
        <p:spPr>
          <a:xfrm>
            <a:off x="6552925" y="490425"/>
            <a:ext cx="2521800" cy="351000"/>
          </a:xfrm>
          <a:prstGeom prst="chevron">
            <a:avLst>
              <a:gd name="adj" fmla="val 50000"/>
            </a:avLst>
          </a:prstGeom>
          <a:solidFill>
            <a:srgbClr val="262F7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8"/>
          <p:cNvSpPr txBox="1"/>
          <p:nvPr/>
        </p:nvSpPr>
        <p:spPr>
          <a:xfrm>
            <a:off x="2307436" y="453950"/>
            <a:ext cx="11316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Emerging</a:t>
            </a:r>
            <a:endParaRPr sz="1200" b="1">
              <a:solidFill>
                <a:srgbClr val="FFFFFF"/>
              </a:solidFill>
            </a:endParaRPr>
          </a:p>
        </p:txBody>
      </p:sp>
      <p:sp>
        <p:nvSpPr>
          <p:cNvPr id="119" name="Google Shape;119;p18"/>
          <p:cNvSpPr txBox="1"/>
          <p:nvPr/>
        </p:nvSpPr>
        <p:spPr>
          <a:xfrm>
            <a:off x="4700188" y="490420"/>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Proficient</a:t>
            </a:r>
            <a:endParaRPr sz="1200" b="1">
              <a:solidFill>
                <a:srgbClr val="FFFFFF"/>
              </a:solidFill>
            </a:endParaRPr>
          </a:p>
        </p:txBody>
      </p:sp>
      <p:sp>
        <p:nvSpPr>
          <p:cNvPr id="120" name="Google Shape;120;p18"/>
          <p:cNvSpPr txBox="1"/>
          <p:nvPr/>
        </p:nvSpPr>
        <p:spPr>
          <a:xfrm>
            <a:off x="7326850" y="483395"/>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Expert</a:t>
            </a:r>
            <a:endParaRPr sz="1200" b="1">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graphicFrame>
        <p:nvGraphicFramePr>
          <p:cNvPr id="125" name="Google Shape;125;p19"/>
          <p:cNvGraphicFramePr/>
          <p:nvPr/>
        </p:nvGraphicFramePr>
        <p:xfrm>
          <a:off x="106388" y="921600"/>
          <a:ext cx="3000000" cy="3000000"/>
        </p:xfrm>
        <a:graphic>
          <a:graphicData uri="http://schemas.openxmlformats.org/drawingml/2006/table">
            <a:tbl>
              <a:tblPr>
                <a:noFill/>
                <a:tableStyleId>{CA98B6A0-06BC-487E-9E44-19DB319BA396}</a:tableStyleId>
              </a:tblPr>
              <a:tblGrid>
                <a:gridCol w="1282475">
                  <a:extLst>
                    <a:ext uri="{9D8B030D-6E8A-4147-A177-3AD203B41FA5}">
                      <a16:colId xmlns:a16="http://schemas.microsoft.com/office/drawing/2014/main" val="20000"/>
                    </a:ext>
                  </a:extLst>
                </a:gridCol>
                <a:gridCol w="2561975">
                  <a:extLst>
                    <a:ext uri="{9D8B030D-6E8A-4147-A177-3AD203B41FA5}">
                      <a16:colId xmlns:a16="http://schemas.microsoft.com/office/drawing/2014/main" val="20001"/>
                    </a:ext>
                  </a:extLst>
                </a:gridCol>
                <a:gridCol w="2561975">
                  <a:extLst>
                    <a:ext uri="{9D8B030D-6E8A-4147-A177-3AD203B41FA5}">
                      <a16:colId xmlns:a16="http://schemas.microsoft.com/office/drawing/2014/main" val="20002"/>
                    </a:ext>
                  </a:extLst>
                </a:gridCol>
                <a:gridCol w="2561975">
                  <a:extLst>
                    <a:ext uri="{9D8B030D-6E8A-4147-A177-3AD203B41FA5}">
                      <a16:colId xmlns:a16="http://schemas.microsoft.com/office/drawing/2014/main" val="20003"/>
                    </a:ext>
                  </a:extLst>
                </a:gridCol>
              </a:tblGrid>
              <a:tr h="830525">
                <a:tc>
                  <a:txBody>
                    <a:bodyPr/>
                    <a:lstStyle/>
                    <a:p>
                      <a:pPr marL="0" lvl="0" indent="0" algn="l" rtl="0">
                        <a:lnSpc>
                          <a:spcPct val="100000"/>
                        </a:lnSpc>
                        <a:spcBef>
                          <a:spcPts val="0"/>
                        </a:spcBef>
                        <a:spcAft>
                          <a:spcPts val="0"/>
                        </a:spcAft>
                        <a:buNone/>
                      </a:pPr>
                      <a:r>
                        <a:rPr lang="en-GB" sz="1000" b="1"/>
                        <a:t>Checkpoint 23</a:t>
                      </a:r>
                      <a:br>
                        <a:rPr lang="en-GB" sz="1000" b="1"/>
                      </a:br>
                      <a:r>
                        <a:rPr lang="en-GB" sz="1000"/>
                        <a:t>Vary the methods for response and navigation </a:t>
                      </a:r>
                      <a:endParaRPr sz="1000"/>
                    </a:p>
                  </a:txBody>
                  <a:tcPr marL="54000" marR="54000" marT="54000" marB="54000"/>
                </a:tc>
                <a:tc>
                  <a:txBody>
                    <a:bodyPr/>
                    <a:lstStyle/>
                    <a:p>
                      <a:pPr marL="0" lvl="0" indent="0" algn="l" rtl="0">
                        <a:spcBef>
                          <a:spcPts val="0"/>
                        </a:spcBef>
                        <a:spcAft>
                          <a:spcPts val="0"/>
                        </a:spcAft>
                        <a:buNone/>
                      </a:pPr>
                      <a:r>
                        <a:rPr lang="en-GB" sz="1000"/>
                        <a:t>Provide more than one option for the methods used for response and navigation within the same assignment.</a:t>
                      </a:r>
                      <a:endParaRPr sz="1000"/>
                    </a:p>
                    <a:p>
                      <a:pPr marL="0" lvl="0" indent="0" algn="l" rtl="0">
                        <a:spcBef>
                          <a:spcPts val="0"/>
                        </a:spcBef>
                        <a:spcAft>
                          <a:spcPts val="0"/>
                        </a:spcAft>
                        <a:buNone/>
                      </a:pPr>
                      <a:r>
                        <a:rPr lang="en-GB" sz="1000" b="1"/>
                        <a:t>Example: Provide options on Loop for students to collate ideas eg discussion forum/online journal.  </a:t>
                      </a:r>
                      <a:endParaRPr sz="1000" b="1"/>
                    </a:p>
                  </a:txBody>
                  <a:tcPr marL="54000" marR="54000" marT="54000" marB="54000"/>
                </a:tc>
                <a:tc>
                  <a:txBody>
                    <a:bodyPr/>
                    <a:lstStyle/>
                    <a:p>
                      <a:pPr marL="0" lvl="0" indent="0" algn="l" rtl="0">
                        <a:spcBef>
                          <a:spcPts val="0"/>
                        </a:spcBef>
                        <a:spcAft>
                          <a:spcPts val="0"/>
                        </a:spcAft>
                        <a:buNone/>
                      </a:pPr>
                      <a:r>
                        <a:rPr lang="en-GB" sz="1000"/>
                        <a:t>Provide multiple options for the methods used for response and navigation within the same assignment. </a:t>
                      </a:r>
                      <a:endParaRPr sz="1000"/>
                    </a:p>
                    <a:p>
                      <a:pPr marL="0" lvl="0" indent="0" algn="l" rtl="0">
                        <a:spcBef>
                          <a:spcPts val="0"/>
                        </a:spcBef>
                        <a:spcAft>
                          <a:spcPts val="0"/>
                        </a:spcAft>
                        <a:buNone/>
                      </a:pPr>
                      <a:r>
                        <a:rPr lang="en-GB" sz="1000" b="1"/>
                        <a:t>Example: some students may use IPads, different writing utensils, keyboards, voice recognition software, etc. </a:t>
                      </a:r>
                      <a:endParaRPr sz="1000" b="1"/>
                    </a:p>
                  </a:txBody>
                  <a:tcPr marL="54000" marR="54000" marT="54000" marB="54000"/>
                </a:tc>
                <a:tc>
                  <a:txBody>
                    <a:bodyPr/>
                    <a:lstStyle/>
                    <a:p>
                      <a:pPr marL="0" lvl="0" indent="0" algn="l" rtl="0">
                        <a:spcBef>
                          <a:spcPts val="0"/>
                        </a:spcBef>
                        <a:spcAft>
                          <a:spcPts val="0"/>
                        </a:spcAft>
                        <a:buNone/>
                      </a:pPr>
                      <a:r>
                        <a:rPr lang="en-GB" sz="1000"/>
                        <a:t>Empower students to use their own devices to respond to and interact with materials for all assignments. </a:t>
                      </a:r>
                      <a:endParaRPr sz="1000"/>
                    </a:p>
                    <a:p>
                      <a:pPr marL="0" lvl="0" indent="0" algn="l" rtl="0">
                        <a:spcBef>
                          <a:spcPts val="0"/>
                        </a:spcBef>
                        <a:spcAft>
                          <a:spcPts val="0"/>
                        </a:spcAft>
                        <a:buNone/>
                      </a:pPr>
                      <a:r>
                        <a:rPr lang="en-GB" sz="1000" b="1"/>
                        <a:t>Example: options to use headphones, keyboards.</a:t>
                      </a:r>
                      <a:endParaRPr sz="1000" b="1"/>
                    </a:p>
                  </a:txBody>
                  <a:tcPr marL="54000" marR="54000" marT="54000" marB="54000"/>
                </a:tc>
                <a:extLst>
                  <a:ext uri="{0D108BD9-81ED-4DB2-BD59-A6C34878D82A}">
                    <a16:rowId xmlns:a16="http://schemas.microsoft.com/office/drawing/2014/main" val="10000"/>
                  </a:ext>
                </a:extLst>
              </a:tr>
              <a:tr h="1183000">
                <a:tc>
                  <a:txBody>
                    <a:bodyPr/>
                    <a:lstStyle/>
                    <a:p>
                      <a:pPr marL="0" lvl="0" indent="0" algn="l" rtl="0">
                        <a:lnSpc>
                          <a:spcPct val="100000"/>
                        </a:lnSpc>
                        <a:spcBef>
                          <a:spcPts val="0"/>
                        </a:spcBef>
                        <a:spcAft>
                          <a:spcPts val="0"/>
                        </a:spcAft>
                        <a:buNone/>
                      </a:pPr>
                      <a:r>
                        <a:rPr lang="en-GB" sz="1000" b="1"/>
                        <a:t>Checkpoint 24</a:t>
                      </a:r>
                      <a:br>
                        <a:rPr lang="en-GB" sz="1000" b="1"/>
                      </a:br>
                      <a:r>
                        <a:rPr lang="en-GB" sz="1000"/>
                        <a:t>Optimize access to tools and assistive technologies </a:t>
                      </a:r>
                      <a:endParaRPr sz="1000"/>
                    </a:p>
                  </a:txBody>
                  <a:tcPr marL="54000" marR="54000" marT="54000" marB="54000"/>
                </a:tc>
                <a:tc>
                  <a:txBody>
                    <a:bodyPr/>
                    <a:lstStyle/>
                    <a:p>
                      <a:pPr marL="0" lvl="0" indent="0" algn="l" rtl="0">
                        <a:spcBef>
                          <a:spcPts val="0"/>
                        </a:spcBef>
                        <a:spcAft>
                          <a:spcPts val="0"/>
                        </a:spcAft>
                        <a:buNone/>
                      </a:pPr>
                      <a:r>
                        <a:rPr lang="en-GB" sz="1000"/>
                        <a:t>Allow some students to use assistive technologies for navigation, interaction, and composition. </a:t>
                      </a:r>
                      <a:endParaRPr sz="1000"/>
                    </a:p>
                    <a:p>
                      <a:pPr marL="0" lvl="0" indent="0" algn="l" rtl="0">
                        <a:spcBef>
                          <a:spcPts val="0"/>
                        </a:spcBef>
                        <a:spcAft>
                          <a:spcPts val="0"/>
                        </a:spcAft>
                        <a:buNone/>
                      </a:pPr>
                      <a:r>
                        <a:rPr lang="en-GB" sz="1000" b="1"/>
                        <a:t>Example: Encourage students to use the Accessibility block.</a:t>
                      </a:r>
                      <a:endParaRPr sz="1000" b="1"/>
                    </a:p>
                  </a:txBody>
                  <a:tcPr marL="54000" marR="54000" marT="54000" marB="54000"/>
                </a:tc>
                <a:tc>
                  <a:txBody>
                    <a:bodyPr/>
                    <a:lstStyle/>
                    <a:p>
                      <a:pPr marL="0" lvl="0" indent="0" algn="l" rtl="0">
                        <a:spcBef>
                          <a:spcPts val="0"/>
                        </a:spcBef>
                        <a:spcAft>
                          <a:spcPts val="0"/>
                        </a:spcAft>
                        <a:buNone/>
                      </a:pPr>
                      <a:r>
                        <a:rPr lang="en-GB" sz="1000"/>
                        <a:t>Provide multiple options for all students to use assistive technology. </a:t>
                      </a:r>
                      <a:endParaRPr sz="1000"/>
                    </a:p>
                    <a:p>
                      <a:pPr marL="0" lvl="0" indent="0" algn="l" rtl="0">
                        <a:spcBef>
                          <a:spcPts val="0"/>
                        </a:spcBef>
                        <a:spcAft>
                          <a:spcPts val="0"/>
                        </a:spcAft>
                        <a:buClr>
                          <a:schemeClr val="dk1"/>
                        </a:buClr>
                        <a:buSzPts val="1100"/>
                        <a:buFont typeface="Arial"/>
                        <a:buNone/>
                      </a:pPr>
                      <a:r>
                        <a:rPr lang="en-GB" sz="1000" b="1">
                          <a:solidFill>
                            <a:schemeClr val="dk1"/>
                          </a:solidFill>
                        </a:rPr>
                        <a:t>Example: Encourage students to use the Accessibility block.</a:t>
                      </a:r>
                      <a:endParaRPr sz="1000" b="1"/>
                    </a:p>
                  </a:txBody>
                  <a:tcPr marL="54000" marR="54000" marT="54000" marB="54000"/>
                </a:tc>
                <a:tc>
                  <a:txBody>
                    <a:bodyPr/>
                    <a:lstStyle/>
                    <a:p>
                      <a:pPr marL="0" lvl="0" indent="0" algn="l" rtl="0">
                        <a:spcBef>
                          <a:spcPts val="0"/>
                        </a:spcBef>
                        <a:spcAft>
                          <a:spcPts val="0"/>
                        </a:spcAft>
                        <a:buNone/>
                      </a:pPr>
                      <a:r>
                        <a:rPr lang="en-GB" sz="1000"/>
                        <a:t>Empower students to assess the need for and choose technologies that work for them to provide additional, personalized options to express their knowledge and skills.</a:t>
                      </a:r>
                      <a:endParaRPr sz="1000"/>
                    </a:p>
                    <a:p>
                      <a:pPr marL="0" lvl="0" indent="0" algn="l" rtl="0">
                        <a:spcBef>
                          <a:spcPts val="0"/>
                        </a:spcBef>
                        <a:spcAft>
                          <a:spcPts val="0"/>
                        </a:spcAft>
                        <a:buClr>
                          <a:schemeClr val="dk1"/>
                        </a:buClr>
                        <a:buSzPts val="1100"/>
                        <a:buFont typeface="Arial"/>
                        <a:buNone/>
                      </a:pPr>
                      <a:r>
                        <a:rPr lang="en-GB" sz="1000" b="1">
                          <a:solidFill>
                            <a:schemeClr val="dk1"/>
                          </a:solidFill>
                        </a:rPr>
                        <a:t>Example: Provide information on Loop around assistive technologies and link to resources provided by Student Support services. </a:t>
                      </a:r>
                      <a:endParaRPr sz="1000"/>
                    </a:p>
                  </a:txBody>
                  <a:tcPr marL="54000" marR="54000" marT="54000" marB="54000"/>
                </a:tc>
                <a:extLst>
                  <a:ext uri="{0D108BD9-81ED-4DB2-BD59-A6C34878D82A}">
                    <a16:rowId xmlns:a16="http://schemas.microsoft.com/office/drawing/2014/main" val="10001"/>
                  </a:ext>
                </a:extLst>
              </a:tr>
            </a:tbl>
          </a:graphicData>
        </a:graphic>
      </p:graphicFrame>
      <p:sp>
        <p:nvSpPr>
          <p:cNvPr id="126" name="Google Shape;126;p19"/>
          <p:cNvSpPr txBox="1"/>
          <p:nvPr/>
        </p:nvSpPr>
        <p:spPr>
          <a:xfrm>
            <a:off x="106400" y="22725"/>
            <a:ext cx="8602200" cy="554100"/>
          </a:xfrm>
          <a:prstGeom prst="rect">
            <a:avLst/>
          </a:prstGeom>
          <a:noFill/>
          <a:ln>
            <a:noFill/>
          </a:ln>
        </p:spPr>
        <p:txBody>
          <a:bodyPr spcFirstLastPara="1" wrap="square" lIns="54000" tIns="54000" rIns="54000" bIns="54000" anchor="t" anchorCtr="0">
            <a:noAutofit/>
          </a:bodyPr>
          <a:lstStyle/>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Principle # 3: Provide multiple means of Action &amp; Expression</a:t>
            </a:r>
            <a:br>
              <a:rPr lang="en-GB" b="1">
                <a:solidFill>
                  <a:srgbClr val="0070C0"/>
                </a:solidFill>
                <a:latin typeface="Calibri"/>
                <a:ea typeface="Calibri"/>
                <a:cs typeface="Calibri"/>
                <a:sym typeface="Calibri"/>
              </a:rPr>
            </a:br>
            <a:r>
              <a:rPr lang="en-GB" sz="1000" b="1">
                <a:solidFill>
                  <a:schemeClr val="dk1"/>
                </a:solidFill>
              </a:rPr>
              <a:t>Guideline 1:Provide options for physical action</a:t>
            </a:r>
            <a:endParaRPr b="1">
              <a:solidFill>
                <a:srgbClr val="0070C0"/>
              </a:solidFill>
              <a:latin typeface="Calibri"/>
              <a:ea typeface="Calibri"/>
              <a:cs typeface="Calibri"/>
              <a:sym typeface="Calibri"/>
            </a:endParaRPr>
          </a:p>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 </a:t>
            </a:r>
            <a:br>
              <a:rPr lang="en-GB" b="1">
                <a:solidFill>
                  <a:srgbClr val="0070C0"/>
                </a:solidFill>
                <a:latin typeface="Calibri"/>
                <a:ea typeface="Calibri"/>
                <a:cs typeface="Calibri"/>
                <a:sym typeface="Calibri"/>
              </a:rPr>
            </a:br>
            <a:r>
              <a:rPr lang="en-GB" sz="1200" b="1">
                <a:solidFill>
                  <a:srgbClr val="0070C0"/>
                </a:solidFill>
                <a:latin typeface="Calibri"/>
                <a:ea typeface="Calibri"/>
                <a:cs typeface="Calibri"/>
                <a:sym typeface="Calibri"/>
              </a:rPr>
              <a:t>  </a:t>
            </a:r>
            <a:endParaRPr/>
          </a:p>
        </p:txBody>
      </p:sp>
      <p:sp>
        <p:nvSpPr>
          <p:cNvPr id="127" name="Google Shape;127;p19"/>
          <p:cNvSpPr/>
          <p:nvPr/>
        </p:nvSpPr>
        <p:spPr>
          <a:xfrm>
            <a:off x="1388875" y="490425"/>
            <a:ext cx="2732100" cy="351000"/>
          </a:xfrm>
          <a:prstGeom prst="chevron">
            <a:avLst>
              <a:gd name="adj" fmla="val 50000"/>
            </a:avLst>
          </a:prstGeom>
          <a:solidFill>
            <a:srgbClr val="42719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9"/>
          <p:cNvSpPr/>
          <p:nvPr/>
        </p:nvSpPr>
        <p:spPr>
          <a:xfrm>
            <a:off x="3932350" y="490425"/>
            <a:ext cx="2795700" cy="3510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a:off x="6552925" y="490425"/>
            <a:ext cx="2521800" cy="351000"/>
          </a:xfrm>
          <a:prstGeom prst="chevron">
            <a:avLst>
              <a:gd name="adj" fmla="val 50000"/>
            </a:avLst>
          </a:prstGeom>
          <a:solidFill>
            <a:srgbClr val="262F7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9"/>
          <p:cNvSpPr txBox="1"/>
          <p:nvPr/>
        </p:nvSpPr>
        <p:spPr>
          <a:xfrm>
            <a:off x="2307436" y="453950"/>
            <a:ext cx="11316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Emerging</a:t>
            </a:r>
            <a:endParaRPr sz="1200" b="1">
              <a:solidFill>
                <a:srgbClr val="FFFFFF"/>
              </a:solidFill>
            </a:endParaRPr>
          </a:p>
        </p:txBody>
      </p:sp>
      <p:sp>
        <p:nvSpPr>
          <p:cNvPr id="131" name="Google Shape;131;p19"/>
          <p:cNvSpPr txBox="1"/>
          <p:nvPr/>
        </p:nvSpPr>
        <p:spPr>
          <a:xfrm>
            <a:off x="4700188" y="490420"/>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Proficient</a:t>
            </a:r>
            <a:endParaRPr sz="1200" b="1">
              <a:solidFill>
                <a:srgbClr val="FFFFFF"/>
              </a:solidFill>
            </a:endParaRPr>
          </a:p>
        </p:txBody>
      </p:sp>
      <p:sp>
        <p:nvSpPr>
          <p:cNvPr id="132" name="Google Shape;132;p19"/>
          <p:cNvSpPr txBox="1"/>
          <p:nvPr/>
        </p:nvSpPr>
        <p:spPr>
          <a:xfrm>
            <a:off x="7326850" y="483395"/>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Expert</a:t>
            </a:r>
            <a:endParaRPr sz="1200" b="1">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graphicFrame>
        <p:nvGraphicFramePr>
          <p:cNvPr id="137" name="Google Shape;137;p20"/>
          <p:cNvGraphicFramePr/>
          <p:nvPr/>
        </p:nvGraphicFramePr>
        <p:xfrm>
          <a:off x="108000" y="921600"/>
          <a:ext cx="3000000" cy="3000000"/>
        </p:xfrm>
        <a:graphic>
          <a:graphicData uri="http://schemas.openxmlformats.org/drawingml/2006/table">
            <a:tbl>
              <a:tblPr>
                <a:noFill/>
                <a:tableStyleId>{CA98B6A0-06BC-487E-9E44-19DB319BA396}</a:tableStyleId>
              </a:tblPr>
              <a:tblGrid>
                <a:gridCol w="1282475">
                  <a:extLst>
                    <a:ext uri="{9D8B030D-6E8A-4147-A177-3AD203B41FA5}">
                      <a16:colId xmlns:a16="http://schemas.microsoft.com/office/drawing/2014/main" val="20000"/>
                    </a:ext>
                  </a:extLst>
                </a:gridCol>
                <a:gridCol w="2561975">
                  <a:extLst>
                    <a:ext uri="{9D8B030D-6E8A-4147-A177-3AD203B41FA5}">
                      <a16:colId xmlns:a16="http://schemas.microsoft.com/office/drawing/2014/main" val="20001"/>
                    </a:ext>
                  </a:extLst>
                </a:gridCol>
                <a:gridCol w="2561975">
                  <a:extLst>
                    <a:ext uri="{9D8B030D-6E8A-4147-A177-3AD203B41FA5}">
                      <a16:colId xmlns:a16="http://schemas.microsoft.com/office/drawing/2014/main" val="20002"/>
                    </a:ext>
                  </a:extLst>
                </a:gridCol>
                <a:gridCol w="2561975">
                  <a:extLst>
                    <a:ext uri="{9D8B030D-6E8A-4147-A177-3AD203B41FA5}">
                      <a16:colId xmlns:a16="http://schemas.microsoft.com/office/drawing/2014/main" val="20003"/>
                    </a:ext>
                  </a:extLst>
                </a:gridCol>
              </a:tblGrid>
              <a:tr h="1056100">
                <a:tc>
                  <a:txBody>
                    <a:bodyPr/>
                    <a:lstStyle/>
                    <a:p>
                      <a:pPr marL="0" lvl="0" indent="0" algn="l" rtl="0">
                        <a:lnSpc>
                          <a:spcPct val="100000"/>
                        </a:lnSpc>
                        <a:spcBef>
                          <a:spcPts val="0"/>
                        </a:spcBef>
                        <a:spcAft>
                          <a:spcPts val="0"/>
                        </a:spcAft>
                        <a:buNone/>
                      </a:pPr>
                      <a:r>
                        <a:rPr lang="en-GB" sz="1000" b="1"/>
                        <a:t>Checkpoint 25 </a:t>
                      </a:r>
                      <a:br>
                        <a:rPr lang="en-GB" sz="1000" b="1"/>
                      </a:br>
                      <a:r>
                        <a:rPr lang="en-GB" sz="1000"/>
                        <a:t>Use multiple media for communication</a:t>
                      </a:r>
                      <a:endParaRPr sz="1000"/>
                    </a:p>
                  </a:txBody>
                  <a:tcPr marL="54000" marR="54000" marT="54000" marB="54000"/>
                </a:tc>
                <a:tc>
                  <a:txBody>
                    <a:bodyPr/>
                    <a:lstStyle/>
                    <a:p>
                      <a:pPr marL="0" lvl="0" indent="0" algn="l" rtl="0">
                        <a:spcBef>
                          <a:spcPts val="0"/>
                        </a:spcBef>
                        <a:spcAft>
                          <a:spcPts val="0"/>
                        </a:spcAft>
                        <a:buNone/>
                      </a:pPr>
                      <a:r>
                        <a:rPr lang="en-GB" sz="1000"/>
                        <a:t>Provide more than one way to answer on assessments so students can express their understanding without barriers. </a:t>
                      </a:r>
                      <a:endParaRPr sz="1000"/>
                    </a:p>
                    <a:p>
                      <a:pPr marL="0" lvl="0" indent="0" algn="l" rtl="0">
                        <a:spcBef>
                          <a:spcPts val="0"/>
                        </a:spcBef>
                        <a:spcAft>
                          <a:spcPts val="0"/>
                        </a:spcAft>
                        <a:buNone/>
                      </a:pPr>
                      <a:r>
                        <a:rPr lang="en-GB" sz="1000" b="1"/>
                        <a:t>Example: Create an assignment where students have options to create a text assignment or a video submission.</a:t>
                      </a:r>
                      <a:r>
                        <a:rPr lang="en-GB" sz="1000"/>
                        <a:t> </a:t>
                      </a:r>
                      <a:endParaRPr sz="1000"/>
                    </a:p>
                  </a:txBody>
                  <a:tcPr marL="54000" marR="54000" marT="54000" marB="54000"/>
                </a:tc>
                <a:tc>
                  <a:txBody>
                    <a:bodyPr/>
                    <a:lstStyle/>
                    <a:p>
                      <a:pPr marL="0" lvl="0" indent="0" algn="l" rtl="0">
                        <a:spcBef>
                          <a:spcPts val="0"/>
                        </a:spcBef>
                        <a:spcAft>
                          <a:spcPts val="0"/>
                        </a:spcAft>
                        <a:buNone/>
                      </a:pPr>
                      <a:r>
                        <a:rPr lang="en-GB" sz="1000"/>
                        <a:t>Provide students with multiple options to express their understanding, allow then suggest some ways of being assessed. This will encourage understanding of the assessment process.</a:t>
                      </a:r>
                      <a:endParaRPr sz="1000"/>
                    </a:p>
                    <a:p>
                      <a:pPr marL="0" lvl="0" indent="0" algn="l" rtl="0">
                        <a:spcBef>
                          <a:spcPts val="0"/>
                        </a:spcBef>
                        <a:spcAft>
                          <a:spcPts val="0"/>
                        </a:spcAft>
                        <a:buNone/>
                      </a:pPr>
                      <a:r>
                        <a:rPr lang="en-GB" sz="1000" b="1"/>
                        <a:t>Example: Provide examples of assignments to stimulate discussion.</a:t>
                      </a:r>
                      <a:r>
                        <a:rPr lang="en-GB" sz="1000"/>
                        <a:t> </a:t>
                      </a:r>
                      <a:endParaRPr sz="1000"/>
                    </a:p>
                  </a:txBody>
                  <a:tcPr marL="54000" marR="54000" marT="54000" marB="54000"/>
                </a:tc>
                <a:tc>
                  <a:txBody>
                    <a:bodyPr/>
                    <a:lstStyle/>
                    <a:p>
                      <a:pPr marL="0" lvl="0" indent="0" algn="l" rtl="0">
                        <a:spcBef>
                          <a:spcPts val="0"/>
                        </a:spcBef>
                        <a:spcAft>
                          <a:spcPts val="0"/>
                        </a:spcAft>
                        <a:buNone/>
                      </a:pPr>
                      <a:r>
                        <a:rPr lang="en-GB" sz="1000"/>
                        <a:t>Allow students reflect on a set of competency/proficiency based rubrics, and then independently create authentic and innovative products that allow them to demonstrate their mastery of the standard.</a:t>
                      </a:r>
                      <a:endParaRPr sz="1000"/>
                    </a:p>
                    <a:p>
                      <a:pPr marL="0" lvl="0" indent="0" algn="l" rtl="0">
                        <a:spcBef>
                          <a:spcPts val="0"/>
                        </a:spcBef>
                        <a:spcAft>
                          <a:spcPts val="0"/>
                        </a:spcAft>
                        <a:buNone/>
                      </a:pPr>
                      <a:r>
                        <a:rPr lang="en-GB" sz="1000" b="1"/>
                        <a:t>Example: Allow students to develop a rubric on Loop from a template.</a:t>
                      </a:r>
                      <a:endParaRPr sz="1000" b="1"/>
                    </a:p>
                  </a:txBody>
                  <a:tcPr marL="54000" marR="54000" marT="54000" marB="54000"/>
                </a:tc>
                <a:extLst>
                  <a:ext uri="{0D108BD9-81ED-4DB2-BD59-A6C34878D82A}">
                    <a16:rowId xmlns:a16="http://schemas.microsoft.com/office/drawing/2014/main" val="10000"/>
                  </a:ext>
                </a:extLst>
              </a:tr>
              <a:tr h="947300">
                <a:tc>
                  <a:txBody>
                    <a:bodyPr/>
                    <a:lstStyle/>
                    <a:p>
                      <a:pPr marL="0" lvl="0" indent="0" algn="l" rtl="0">
                        <a:lnSpc>
                          <a:spcPct val="100000"/>
                        </a:lnSpc>
                        <a:spcBef>
                          <a:spcPts val="0"/>
                        </a:spcBef>
                        <a:spcAft>
                          <a:spcPts val="0"/>
                        </a:spcAft>
                        <a:buNone/>
                      </a:pPr>
                      <a:r>
                        <a:rPr lang="en-GB" sz="1000" b="1"/>
                        <a:t>Checkpoint 26</a:t>
                      </a:r>
                      <a:br>
                        <a:rPr lang="en-GB" sz="1000" b="1"/>
                      </a:br>
                      <a:r>
                        <a:rPr lang="en-GB" sz="1000"/>
                        <a:t>Use multiple tools for construction and composition </a:t>
                      </a:r>
                      <a:endParaRPr sz="1000"/>
                    </a:p>
                  </a:txBody>
                  <a:tcPr marL="54000" marR="54000" marT="54000" marB="54000"/>
                </a:tc>
                <a:tc>
                  <a:txBody>
                    <a:bodyPr/>
                    <a:lstStyle/>
                    <a:p>
                      <a:pPr marL="0" lvl="0" indent="0" algn="l" rtl="0">
                        <a:spcBef>
                          <a:spcPts val="0"/>
                        </a:spcBef>
                        <a:spcAft>
                          <a:spcPts val="0"/>
                        </a:spcAft>
                        <a:buNone/>
                      </a:pPr>
                      <a:r>
                        <a:rPr lang="en-GB" sz="1000"/>
                        <a:t>Provide the choice of more than one tool or strategy to help students express their knowledge.</a:t>
                      </a:r>
                      <a:endParaRPr sz="1000"/>
                    </a:p>
                    <a:p>
                      <a:pPr marL="0" lvl="0" indent="0" algn="l" rtl="0">
                        <a:spcBef>
                          <a:spcPts val="0"/>
                        </a:spcBef>
                        <a:spcAft>
                          <a:spcPts val="0"/>
                        </a:spcAft>
                        <a:buNone/>
                      </a:pPr>
                      <a:r>
                        <a:rPr lang="en-GB" sz="1000" b="1"/>
                        <a:t>Example: Allow students options around assessment eg use Unicam to create a video assignment. </a:t>
                      </a:r>
                      <a:endParaRPr sz="1000" b="1"/>
                    </a:p>
                  </a:txBody>
                  <a:tcPr marL="54000" marR="54000" marT="54000" marB="54000"/>
                </a:tc>
                <a:tc>
                  <a:txBody>
                    <a:bodyPr/>
                    <a:lstStyle/>
                    <a:p>
                      <a:pPr marL="0" lvl="0" indent="0" algn="l" rtl="0">
                        <a:spcBef>
                          <a:spcPts val="0"/>
                        </a:spcBef>
                        <a:spcAft>
                          <a:spcPts val="0"/>
                        </a:spcAft>
                        <a:buNone/>
                      </a:pPr>
                      <a:r>
                        <a:rPr lang="en-GB" sz="1000"/>
                        <a:t>Provide multiple tools and strategies to help students express their knowledge. </a:t>
                      </a:r>
                      <a:endParaRPr sz="1000"/>
                    </a:p>
                    <a:p>
                      <a:pPr marL="0" lvl="0" indent="0" algn="l" rtl="0">
                        <a:spcBef>
                          <a:spcPts val="0"/>
                        </a:spcBef>
                        <a:spcAft>
                          <a:spcPts val="0"/>
                        </a:spcAft>
                        <a:buNone/>
                      </a:pPr>
                      <a:r>
                        <a:rPr lang="en-GB" sz="1000" b="1"/>
                        <a:t>Example: Provide options for students regarding assignment submission eg create a glossary, create a video, create an animation. </a:t>
                      </a:r>
                      <a:endParaRPr sz="1000" b="1"/>
                    </a:p>
                  </a:txBody>
                  <a:tcPr marL="54000" marR="54000" marT="54000" marB="54000"/>
                </a:tc>
                <a:tc>
                  <a:txBody>
                    <a:bodyPr/>
                    <a:lstStyle/>
                    <a:p>
                      <a:pPr marL="0" lvl="0" indent="0" algn="l" rtl="0">
                        <a:spcBef>
                          <a:spcPts val="0"/>
                        </a:spcBef>
                        <a:spcAft>
                          <a:spcPts val="0"/>
                        </a:spcAft>
                        <a:buNone/>
                      </a:pPr>
                      <a:r>
                        <a:rPr lang="en-GB" sz="1000"/>
                        <a:t>Students are empowered to self-reflect and select tools and materials that will support their learning when submitting assignments. </a:t>
                      </a:r>
                      <a:r>
                        <a:rPr lang="en-GB" sz="1000" b="1"/>
                        <a:t>Example: Encourage students to use Loop Reflect to record their thoughts on assignment options. </a:t>
                      </a:r>
                      <a:endParaRPr sz="1000" b="1"/>
                    </a:p>
                  </a:txBody>
                  <a:tcPr marL="54000" marR="54000" marT="54000" marB="54000"/>
                </a:tc>
                <a:extLst>
                  <a:ext uri="{0D108BD9-81ED-4DB2-BD59-A6C34878D82A}">
                    <a16:rowId xmlns:a16="http://schemas.microsoft.com/office/drawing/2014/main" val="10001"/>
                  </a:ext>
                </a:extLst>
              </a:tr>
              <a:tr h="1183000">
                <a:tc>
                  <a:txBody>
                    <a:bodyPr/>
                    <a:lstStyle/>
                    <a:p>
                      <a:pPr marL="0" lvl="0" indent="0" algn="l" rtl="0">
                        <a:lnSpc>
                          <a:spcPct val="100000"/>
                        </a:lnSpc>
                        <a:spcBef>
                          <a:spcPts val="0"/>
                        </a:spcBef>
                        <a:spcAft>
                          <a:spcPts val="0"/>
                        </a:spcAft>
                        <a:buNone/>
                      </a:pPr>
                      <a:r>
                        <a:rPr lang="en-GB" sz="1000" b="1"/>
                        <a:t>Checkpoint 27 </a:t>
                      </a:r>
                      <a:r>
                        <a:rPr lang="en-GB" sz="1000"/>
                        <a:t>Build fluencies with graduated levels of support for practice and performance</a:t>
                      </a:r>
                      <a:endParaRPr sz="1000"/>
                    </a:p>
                  </a:txBody>
                  <a:tcPr marL="54000" marR="54000" marT="54000" marB="54000"/>
                </a:tc>
                <a:tc>
                  <a:txBody>
                    <a:bodyPr/>
                    <a:lstStyle/>
                    <a:p>
                      <a:pPr marL="0" lvl="0" indent="0" algn="l" rtl="0">
                        <a:spcBef>
                          <a:spcPts val="0"/>
                        </a:spcBef>
                        <a:spcAft>
                          <a:spcPts val="0"/>
                        </a:spcAft>
                        <a:buNone/>
                      </a:pPr>
                      <a:r>
                        <a:rPr lang="en-GB" sz="1000"/>
                        <a:t>Implement a scaffolding model from teacher-directed to collaborative groups to independent work, slowly releasing responsibility to students. </a:t>
                      </a:r>
                      <a:endParaRPr sz="1000"/>
                    </a:p>
                    <a:p>
                      <a:pPr marL="0" lvl="0" indent="0" algn="l" rtl="0">
                        <a:spcBef>
                          <a:spcPts val="0"/>
                        </a:spcBef>
                        <a:spcAft>
                          <a:spcPts val="0"/>
                        </a:spcAft>
                        <a:buNone/>
                      </a:pPr>
                      <a:r>
                        <a:rPr lang="en-GB" sz="1000" b="1"/>
                        <a:t>Example: Use the group functionality in Loop to create a collaborative assessments. Assign team members specific tasks and monitor their progress before releasing a second assignment for independent work using restrict access functionality. </a:t>
                      </a:r>
                      <a:endParaRPr sz="1000" b="1"/>
                    </a:p>
                  </a:txBody>
                  <a:tcPr marL="54000" marR="54000" marT="54000" marB="54000"/>
                </a:tc>
                <a:tc>
                  <a:txBody>
                    <a:bodyPr/>
                    <a:lstStyle/>
                    <a:p>
                      <a:pPr marL="0" lvl="0" indent="0" algn="l" rtl="0">
                        <a:spcBef>
                          <a:spcPts val="0"/>
                        </a:spcBef>
                        <a:spcAft>
                          <a:spcPts val="0"/>
                        </a:spcAft>
                        <a:buNone/>
                      </a:pPr>
                      <a:r>
                        <a:rPr lang="en-GB" sz="1000"/>
                        <a:t>Provide options for support and scaffolding throughout the learning process and encourage students to choose resources that allow them to build their own knowledge while working in collaborative groups and working independently. </a:t>
                      </a:r>
                      <a:endParaRPr sz="1000"/>
                    </a:p>
                    <a:p>
                      <a:pPr marL="0" lvl="0" indent="0" algn="l" rtl="0">
                        <a:spcBef>
                          <a:spcPts val="0"/>
                        </a:spcBef>
                        <a:spcAft>
                          <a:spcPts val="0"/>
                        </a:spcAft>
                        <a:buNone/>
                      </a:pPr>
                      <a:r>
                        <a:rPr lang="en-GB" sz="1000" b="1"/>
                        <a:t>Example: In a discussion forum, encourage  students to collaborate to design the rules of engagement for the discussion. </a:t>
                      </a:r>
                      <a:endParaRPr sz="1000" b="1"/>
                    </a:p>
                  </a:txBody>
                  <a:tcPr marL="54000" marR="54000" marT="54000" marB="54000"/>
                </a:tc>
                <a:tc>
                  <a:txBody>
                    <a:bodyPr/>
                    <a:lstStyle/>
                    <a:p>
                      <a:pPr marL="0" lvl="0" indent="0" algn="l" rtl="0">
                        <a:spcBef>
                          <a:spcPts val="0"/>
                        </a:spcBef>
                        <a:spcAft>
                          <a:spcPts val="0"/>
                        </a:spcAft>
                        <a:buNone/>
                      </a:pPr>
                      <a:r>
                        <a:rPr lang="en-GB" sz="1000"/>
                        <a:t>Encourage students to provide feedback and drive teacher instruction; encourage them to define roles and expectations for group work that include routine monitoring and reflection.</a:t>
                      </a:r>
                      <a:endParaRPr sz="1000"/>
                    </a:p>
                    <a:p>
                      <a:pPr marL="0" lvl="0" indent="0" algn="l" rtl="0">
                        <a:spcBef>
                          <a:spcPts val="0"/>
                        </a:spcBef>
                        <a:spcAft>
                          <a:spcPts val="0"/>
                        </a:spcAft>
                        <a:buNone/>
                      </a:pPr>
                      <a:r>
                        <a:rPr lang="en-GB" sz="1000" b="1"/>
                        <a:t>Example: Use the feedback tool to allow students to offer feedback on their learning.</a:t>
                      </a:r>
                      <a:r>
                        <a:rPr lang="en-GB" sz="1000"/>
                        <a:t> </a:t>
                      </a:r>
                      <a:endParaRPr sz="1000"/>
                    </a:p>
                  </a:txBody>
                  <a:tcPr marL="54000" marR="54000" marT="54000" marB="54000"/>
                </a:tc>
                <a:extLst>
                  <a:ext uri="{0D108BD9-81ED-4DB2-BD59-A6C34878D82A}">
                    <a16:rowId xmlns:a16="http://schemas.microsoft.com/office/drawing/2014/main" val="10002"/>
                  </a:ext>
                </a:extLst>
              </a:tr>
            </a:tbl>
          </a:graphicData>
        </a:graphic>
      </p:graphicFrame>
      <p:sp>
        <p:nvSpPr>
          <p:cNvPr id="138" name="Google Shape;138;p20"/>
          <p:cNvSpPr txBox="1"/>
          <p:nvPr/>
        </p:nvSpPr>
        <p:spPr>
          <a:xfrm>
            <a:off x="106400" y="22725"/>
            <a:ext cx="8602200" cy="554100"/>
          </a:xfrm>
          <a:prstGeom prst="rect">
            <a:avLst/>
          </a:prstGeom>
          <a:noFill/>
          <a:ln>
            <a:noFill/>
          </a:ln>
        </p:spPr>
        <p:txBody>
          <a:bodyPr spcFirstLastPara="1" wrap="square" lIns="54000" tIns="54000" rIns="54000" bIns="54000" anchor="t" anchorCtr="0">
            <a:noAutofit/>
          </a:bodyPr>
          <a:lstStyle/>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Principle # 3: Provide multiple means of Action &amp; Expression</a:t>
            </a:r>
            <a:br>
              <a:rPr lang="en-GB" b="1">
                <a:solidFill>
                  <a:srgbClr val="0070C0"/>
                </a:solidFill>
                <a:latin typeface="Calibri"/>
                <a:ea typeface="Calibri"/>
                <a:cs typeface="Calibri"/>
                <a:sym typeface="Calibri"/>
              </a:rPr>
            </a:br>
            <a:r>
              <a:rPr lang="en-GB" sz="1000" b="1">
                <a:solidFill>
                  <a:schemeClr val="dk1"/>
                </a:solidFill>
              </a:rPr>
              <a:t>Guideline 2: Provide options for expression and communication</a:t>
            </a:r>
            <a:endParaRPr b="1">
              <a:solidFill>
                <a:srgbClr val="0070C0"/>
              </a:solidFill>
              <a:latin typeface="Calibri"/>
              <a:ea typeface="Calibri"/>
              <a:cs typeface="Calibri"/>
              <a:sym typeface="Calibri"/>
            </a:endParaRPr>
          </a:p>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 </a:t>
            </a:r>
            <a:br>
              <a:rPr lang="en-GB" b="1">
                <a:solidFill>
                  <a:srgbClr val="0070C0"/>
                </a:solidFill>
                <a:latin typeface="Calibri"/>
                <a:ea typeface="Calibri"/>
                <a:cs typeface="Calibri"/>
                <a:sym typeface="Calibri"/>
              </a:rPr>
            </a:br>
            <a:r>
              <a:rPr lang="en-GB" sz="1200" b="1">
                <a:solidFill>
                  <a:srgbClr val="0070C0"/>
                </a:solidFill>
                <a:latin typeface="Calibri"/>
                <a:ea typeface="Calibri"/>
                <a:cs typeface="Calibri"/>
                <a:sym typeface="Calibri"/>
              </a:rPr>
              <a:t>  </a:t>
            </a:r>
            <a:endParaRPr/>
          </a:p>
        </p:txBody>
      </p:sp>
      <p:sp>
        <p:nvSpPr>
          <p:cNvPr id="139" name="Google Shape;139;p20"/>
          <p:cNvSpPr/>
          <p:nvPr/>
        </p:nvSpPr>
        <p:spPr>
          <a:xfrm>
            <a:off x="1388875" y="490425"/>
            <a:ext cx="2732100" cy="351000"/>
          </a:xfrm>
          <a:prstGeom prst="chevron">
            <a:avLst>
              <a:gd name="adj" fmla="val 50000"/>
            </a:avLst>
          </a:prstGeom>
          <a:solidFill>
            <a:srgbClr val="42719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0"/>
          <p:cNvSpPr/>
          <p:nvPr/>
        </p:nvSpPr>
        <p:spPr>
          <a:xfrm>
            <a:off x="3932350" y="490425"/>
            <a:ext cx="2795700" cy="3510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0"/>
          <p:cNvSpPr/>
          <p:nvPr/>
        </p:nvSpPr>
        <p:spPr>
          <a:xfrm>
            <a:off x="6552925" y="490425"/>
            <a:ext cx="2521800" cy="351000"/>
          </a:xfrm>
          <a:prstGeom prst="chevron">
            <a:avLst>
              <a:gd name="adj" fmla="val 50000"/>
            </a:avLst>
          </a:prstGeom>
          <a:solidFill>
            <a:srgbClr val="262F7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0"/>
          <p:cNvSpPr txBox="1"/>
          <p:nvPr/>
        </p:nvSpPr>
        <p:spPr>
          <a:xfrm>
            <a:off x="2307436" y="453950"/>
            <a:ext cx="11316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Emerging</a:t>
            </a:r>
            <a:endParaRPr sz="1200" b="1">
              <a:solidFill>
                <a:srgbClr val="FFFFFF"/>
              </a:solidFill>
            </a:endParaRPr>
          </a:p>
        </p:txBody>
      </p:sp>
      <p:sp>
        <p:nvSpPr>
          <p:cNvPr id="143" name="Google Shape;143;p20"/>
          <p:cNvSpPr txBox="1"/>
          <p:nvPr/>
        </p:nvSpPr>
        <p:spPr>
          <a:xfrm>
            <a:off x="4700188" y="490420"/>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Proficient</a:t>
            </a:r>
            <a:endParaRPr sz="1200" b="1">
              <a:solidFill>
                <a:srgbClr val="FFFFFF"/>
              </a:solidFill>
            </a:endParaRPr>
          </a:p>
        </p:txBody>
      </p:sp>
      <p:sp>
        <p:nvSpPr>
          <p:cNvPr id="144" name="Google Shape;144;p20"/>
          <p:cNvSpPr txBox="1"/>
          <p:nvPr/>
        </p:nvSpPr>
        <p:spPr>
          <a:xfrm>
            <a:off x="7326850" y="483395"/>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Expert</a:t>
            </a:r>
            <a:endParaRPr sz="1200" b="1">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graphicFrame>
        <p:nvGraphicFramePr>
          <p:cNvPr id="149" name="Google Shape;149;p21"/>
          <p:cNvGraphicFramePr/>
          <p:nvPr/>
        </p:nvGraphicFramePr>
        <p:xfrm>
          <a:off x="106388" y="922425"/>
          <a:ext cx="3000000" cy="3000000"/>
        </p:xfrm>
        <a:graphic>
          <a:graphicData uri="http://schemas.openxmlformats.org/drawingml/2006/table">
            <a:tbl>
              <a:tblPr>
                <a:noFill/>
                <a:tableStyleId>{CA98B6A0-06BC-487E-9E44-19DB319BA396}</a:tableStyleId>
              </a:tblPr>
              <a:tblGrid>
                <a:gridCol w="1282475">
                  <a:extLst>
                    <a:ext uri="{9D8B030D-6E8A-4147-A177-3AD203B41FA5}">
                      <a16:colId xmlns:a16="http://schemas.microsoft.com/office/drawing/2014/main" val="20000"/>
                    </a:ext>
                  </a:extLst>
                </a:gridCol>
                <a:gridCol w="2561975">
                  <a:extLst>
                    <a:ext uri="{9D8B030D-6E8A-4147-A177-3AD203B41FA5}">
                      <a16:colId xmlns:a16="http://schemas.microsoft.com/office/drawing/2014/main" val="20001"/>
                    </a:ext>
                  </a:extLst>
                </a:gridCol>
                <a:gridCol w="2561975">
                  <a:extLst>
                    <a:ext uri="{9D8B030D-6E8A-4147-A177-3AD203B41FA5}">
                      <a16:colId xmlns:a16="http://schemas.microsoft.com/office/drawing/2014/main" val="20002"/>
                    </a:ext>
                  </a:extLst>
                </a:gridCol>
                <a:gridCol w="2561975">
                  <a:extLst>
                    <a:ext uri="{9D8B030D-6E8A-4147-A177-3AD203B41FA5}">
                      <a16:colId xmlns:a16="http://schemas.microsoft.com/office/drawing/2014/main" val="20003"/>
                    </a:ext>
                  </a:extLst>
                </a:gridCol>
              </a:tblGrid>
              <a:tr h="830525">
                <a:tc>
                  <a:txBody>
                    <a:bodyPr/>
                    <a:lstStyle/>
                    <a:p>
                      <a:pPr marL="0" lvl="0" indent="0" algn="l" rtl="0">
                        <a:lnSpc>
                          <a:spcPct val="100000"/>
                        </a:lnSpc>
                        <a:spcBef>
                          <a:spcPts val="0"/>
                        </a:spcBef>
                        <a:spcAft>
                          <a:spcPts val="0"/>
                        </a:spcAft>
                        <a:buNone/>
                      </a:pPr>
                      <a:r>
                        <a:rPr lang="en-GB" sz="900" b="1"/>
                        <a:t>Checkpoint 28</a:t>
                      </a:r>
                      <a:br>
                        <a:rPr lang="en-GB" sz="900" b="1"/>
                      </a:br>
                      <a:r>
                        <a:rPr lang="en-GB" sz="900"/>
                        <a:t>Guide appropriate goal-setting </a:t>
                      </a:r>
                      <a:endParaRPr sz="900"/>
                    </a:p>
                  </a:txBody>
                  <a:tcPr marL="54000" marR="54000" marT="54000" marB="54000"/>
                </a:tc>
                <a:tc>
                  <a:txBody>
                    <a:bodyPr/>
                    <a:lstStyle/>
                    <a:p>
                      <a:pPr marL="0" lvl="0" indent="0" algn="l" rtl="0">
                        <a:spcBef>
                          <a:spcPts val="0"/>
                        </a:spcBef>
                        <a:spcAft>
                          <a:spcPts val="0"/>
                        </a:spcAft>
                        <a:buNone/>
                      </a:pPr>
                      <a:r>
                        <a:rPr lang="en-GB" sz="900"/>
                        <a:t>Provide clear goals to students on what they must do to meet or exceed expectations.</a:t>
                      </a:r>
                      <a:endParaRPr sz="900"/>
                    </a:p>
                    <a:p>
                      <a:pPr marL="0" lvl="0" indent="0" algn="l" rtl="0">
                        <a:spcBef>
                          <a:spcPts val="0"/>
                        </a:spcBef>
                        <a:spcAft>
                          <a:spcPts val="0"/>
                        </a:spcAft>
                        <a:buNone/>
                      </a:pPr>
                      <a:r>
                        <a:rPr lang="en-GB" sz="900" b="1"/>
                        <a:t>Example: Provide learning outcomes on Loop.</a:t>
                      </a:r>
                      <a:endParaRPr sz="900" b="1"/>
                    </a:p>
                  </a:txBody>
                  <a:tcPr marL="54000" marR="54000" marT="54000" marB="54000"/>
                </a:tc>
                <a:tc>
                  <a:txBody>
                    <a:bodyPr/>
                    <a:lstStyle/>
                    <a:p>
                      <a:pPr marL="0" lvl="0" indent="0" algn="l" rtl="0">
                        <a:spcBef>
                          <a:spcPts val="0"/>
                        </a:spcBef>
                        <a:spcAft>
                          <a:spcPts val="0"/>
                        </a:spcAft>
                        <a:buNone/>
                      </a:pPr>
                      <a:r>
                        <a:rPr lang="en-GB" sz="900"/>
                        <a:t>Create conditions for learners to develop goal setting skills. </a:t>
                      </a:r>
                      <a:endParaRPr sz="900"/>
                    </a:p>
                    <a:p>
                      <a:pPr marL="0" lvl="0" indent="0" algn="l" rtl="0">
                        <a:spcBef>
                          <a:spcPts val="0"/>
                        </a:spcBef>
                        <a:spcAft>
                          <a:spcPts val="0"/>
                        </a:spcAft>
                        <a:buNone/>
                      </a:pPr>
                      <a:r>
                        <a:rPr lang="en-GB" sz="900" b="1"/>
                        <a:t>Example: Provide examples of the process and product of goal setting to deepen understanding. </a:t>
                      </a:r>
                      <a:endParaRPr sz="900"/>
                    </a:p>
                  </a:txBody>
                  <a:tcPr marL="54000" marR="54000" marT="54000" marB="54000"/>
                </a:tc>
                <a:tc>
                  <a:txBody>
                    <a:bodyPr/>
                    <a:lstStyle/>
                    <a:p>
                      <a:pPr marL="0" lvl="0" indent="0" algn="l" rtl="0">
                        <a:spcBef>
                          <a:spcPts val="0"/>
                        </a:spcBef>
                        <a:spcAft>
                          <a:spcPts val="0"/>
                        </a:spcAft>
                        <a:buNone/>
                      </a:pPr>
                      <a:r>
                        <a:rPr lang="en-GB" sz="900"/>
                        <a:t>Encourage students to create personalized learning plans and strategies that optimize personal strengths while addressing individualized areas of challenge.</a:t>
                      </a:r>
                      <a:endParaRPr sz="900"/>
                    </a:p>
                    <a:p>
                      <a:pPr marL="0" lvl="0" indent="0" algn="l" rtl="0">
                        <a:spcBef>
                          <a:spcPts val="0"/>
                        </a:spcBef>
                        <a:spcAft>
                          <a:spcPts val="0"/>
                        </a:spcAft>
                        <a:buNone/>
                      </a:pPr>
                      <a:r>
                        <a:rPr lang="en-GB" sz="900" b="1"/>
                        <a:t>Example: Encourage students to use Loop Reflect to create learning plans.</a:t>
                      </a:r>
                      <a:endParaRPr sz="900" b="1"/>
                    </a:p>
                  </a:txBody>
                  <a:tcPr marL="54000" marR="54000" marT="54000" marB="54000"/>
                </a:tc>
                <a:extLst>
                  <a:ext uri="{0D108BD9-81ED-4DB2-BD59-A6C34878D82A}">
                    <a16:rowId xmlns:a16="http://schemas.microsoft.com/office/drawing/2014/main" val="10000"/>
                  </a:ext>
                </a:extLst>
              </a:tr>
              <a:tr h="927525">
                <a:tc>
                  <a:txBody>
                    <a:bodyPr/>
                    <a:lstStyle/>
                    <a:p>
                      <a:pPr marL="0" lvl="0" indent="0" algn="l" rtl="0">
                        <a:lnSpc>
                          <a:spcPct val="100000"/>
                        </a:lnSpc>
                        <a:spcBef>
                          <a:spcPts val="0"/>
                        </a:spcBef>
                        <a:spcAft>
                          <a:spcPts val="0"/>
                        </a:spcAft>
                        <a:buNone/>
                      </a:pPr>
                      <a:r>
                        <a:rPr lang="en-GB" sz="900" b="1"/>
                        <a:t>Checkpoint 29</a:t>
                      </a:r>
                      <a:br>
                        <a:rPr lang="en-GB" sz="900" b="1"/>
                      </a:br>
                      <a:r>
                        <a:rPr lang="en-GB" sz="900"/>
                        <a:t>Support planning and strategy development </a:t>
                      </a:r>
                      <a:endParaRPr sz="900"/>
                    </a:p>
                  </a:txBody>
                  <a:tcPr marL="54000" marR="54000" marT="54000" marB="54000"/>
                </a:tc>
                <a:tc>
                  <a:txBody>
                    <a:bodyPr/>
                    <a:lstStyle/>
                    <a:p>
                      <a:pPr marL="0" lvl="0" indent="0" algn="l" rtl="0">
                        <a:spcBef>
                          <a:spcPts val="0"/>
                        </a:spcBef>
                        <a:spcAft>
                          <a:spcPts val="0"/>
                        </a:spcAft>
                        <a:buNone/>
                      </a:pPr>
                      <a:r>
                        <a:rPr lang="en-GB" sz="900"/>
                        <a:t>Facilitate the process of strategic planning. </a:t>
                      </a:r>
                      <a:r>
                        <a:rPr lang="en-GB" sz="900" b="1"/>
                        <a:t>Example: Provide all students with checklists for tasks, due dates, and planning templates to keep students organized.</a:t>
                      </a:r>
                      <a:endParaRPr sz="900" b="1"/>
                    </a:p>
                  </a:txBody>
                  <a:tcPr marL="54000" marR="54000" marT="54000" marB="54000"/>
                </a:tc>
                <a:tc>
                  <a:txBody>
                    <a:bodyPr/>
                    <a:lstStyle/>
                    <a:p>
                      <a:pPr marL="0" lvl="0" indent="0" algn="l" rtl="0">
                        <a:spcBef>
                          <a:spcPts val="0"/>
                        </a:spcBef>
                        <a:spcAft>
                          <a:spcPts val="0"/>
                        </a:spcAft>
                        <a:buNone/>
                      </a:pPr>
                      <a:r>
                        <a:rPr lang="en-GB" sz="900"/>
                        <a:t>Facilitate the process of strategic planning. </a:t>
                      </a:r>
                      <a:r>
                        <a:rPr lang="en-GB" sz="900" b="1"/>
                        <a:t>Example: Provide students with organizational tools and relevant scaffolds they need to create personalised strategies to meet their goals.</a:t>
                      </a:r>
                      <a:endParaRPr sz="900" b="1"/>
                    </a:p>
                  </a:txBody>
                  <a:tcPr marL="54000" marR="54000" marT="54000" marB="54000"/>
                </a:tc>
                <a:tc>
                  <a:txBody>
                    <a:bodyPr/>
                    <a:lstStyle/>
                    <a:p>
                      <a:pPr marL="0" lvl="0" indent="0" algn="l" rtl="0">
                        <a:spcBef>
                          <a:spcPts val="0"/>
                        </a:spcBef>
                        <a:spcAft>
                          <a:spcPts val="0"/>
                        </a:spcAft>
                        <a:buNone/>
                      </a:pPr>
                      <a:r>
                        <a:rPr lang="en-GB" sz="900"/>
                        <a:t>Empower students to self-reflect, self assess, and create personalized action plans to achieve their identified goals. </a:t>
                      </a:r>
                      <a:r>
                        <a:rPr lang="en-GB" sz="900" b="1"/>
                        <a:t>Example: Encourage students to use Loop reflect to record the time and resources needed to perform selected tasks.</a:t>
                      </a:r>
                      <a:endParaRPr sz="900"/>
                    </a:p>
                  </a:txBody>
                  <a:tcPr marL="54000" marR="54000" marT="54000" marB="54000"/>
                </a:tc>
                <a:extLst>
                  <a:ext uri="{0D108BD9-81ED-4DB2-BD59-A6C34878D82A}">
                    <a16:rowId xmlns:a16="http://schemas.microsoft.com/office/drawing/2014/main" val="10001"/>
                  </a:ext>
                </a:extLst>
              </a:tr>
              <a:tr h="1010375">
                <a:tc>
                  <a:txBody>
                    <a:bodyPr/>
                    <a:lstStyle/>
                    <a:p>
                      <a:pPr marL="0" lvl="0" indent="0" algn="l" rtl="0">
                        <a:lnSpc>
                          <a:spcPct val="100000"/>
                        </a:lnSpc>
                        <a:spcBef>
                          <a:spcPts val="0"/>
                        </a:spcBef>
                        <a:spcAft>
                          <a:spcPts val="0"/>
                        </a:spcAft>
                        <a:buNone/>
                      </a:pPr>
                      <a:r>
                        <a:rPr lang="en-GB" sz="900" b="1"/>
                        <a:t>Checkpoint 30</a:t>
                      </a:r>
                      <a:endParaRPr sz="900" b="1"/>
                    </a:p>
                    <a:p>
                      <a:pPr marL="0" lvl="0" indent="0" algn="l" rtl="0">
                        <a:lnSpc>
                          <a:spcPct val="100000"/>
                        </a:lnSpc>
                        <a:spcBef>
                          <a:spcPts val="0"/>
                        </a:spcBef>
                        <a:spcAft>
                          <a:spcPts val="0"/>
                        </a:spcAft>
                        <a:buNone/>
                      </a:pPr>
                      <a:r>
                        <a:rPr lang="en-GB" sz="900"/>
                        <a:t>Facilitate managing information and resources </a:t>
                      </a:r>
                      <a:endParaRPr sz="900"/>
                    </a:p>
                  </a:txBody>
                  <a:tcPr marL="54000" marR="54000" marT="54000" marB="54000"/>
                </a:tc>
                <a:tc>
                  <a:txBody>
                    <a:bodyPr/>
                    <a:lstStyle/>
                    <a:p>
                      <a:pPr marL="0" lvl="0" indent="0" algn="l" rtl="0">
                        <a:spcBef>
                          <a:spcPts val="0"/>
                        </a:spcBef>
                        <a:spcAft>
                          <a:spcPts val="0"/>
                        </a:spcAft>
                        <a:buNone/>
                      </a:pPr>
                      <a:r>
                        <a:rPr lang="en-GB" sz="900"/>
                        <a:t>Provide scaffolds and supports to act as organizational aids for students. </a:t>
                      </a:r>
                      <a:endParaRPr sz="900"/>
                    </a:p>
                    <a:p>
                      <a:pPr marL="0" lvl="0" indent="0" algn="l" rtl="0">
                        <a:spcBef>
                          <a:spcPts val="0"/>
                        </a:spcBef>
                        <a:spcAft>
                          <a:spcPts val="0"/>
                        </a:spcAft>
                        <a:buNone/>
                      </a:pPr>
                      <a:r>
                        <a:rPr lang="en-GB" sz="900" b="1"/>
                        <a:t>Example: Provide all students with templates for note-taking.</a:t>
                      </a:r>
                      <a:endParaRPr sz="900" b="1"/>
                    </a:p>
                  </a:txBody>
                  <a:tcPr marL="54000" marR="54000" marT="54000" marB="54000"/>
                </a:tc>
                <a:tc>
                  <a:txBody>
                    <a:bodyPr/>
                    <a:lstStyle/>
                    <a:p>
                      <a:pPr marL="0" lvl="0" indent="0" algn="l" rtl="0">
                        <a:spcBef>
                          <a:spcPts val="0"/>
                        </a:spcBef>
                        <a:spcAft>
                          <a:spcPts val="0"/>
                        </a:spcAft>
                        <a:buNone/>
                      </a:pPr>
                      <a:r>
                        <a:rPr lang="en-GB" sz="900"/>
                        <a:t>Provide exposure to multiple scaffolds, supports, and resources that act as organization aids. </a:t>
                      </a:r>
                      <a:endParaRPr sz="900"/>
                    </a:p>
                    <a:p>
                      <a:pPr marL="0" lvl="0" indent="0" algn="l" rtl="0">
                        <a:spcBef>
                          <a:spcPts val="0"/>
                        </a:spcBef>
                        <a:spcAft>
                          <a:spcPts val="0"/>
                        </a:spcAft>
                        <a:buNone/>
                      </a:pPr>
                      <a:r>
                        <a:rPr lang="en-GB" sz="900" b="1">
                          <a:solidFill>
                            <a:schemeClr val="dk1"/>
                          </a:solidFill>
                        </a:rPr>
                        <a:t>Example: Provide such resources on Loop</a:t>
                      </a:r>
                      <a:endParaRPr sz="900"/>
                    </a:p>
                  </a:txBody>
                  <a:tcPr marL="54000" marR="54000" marT="54000" marB="54000"/>
                </a:tc>
                <a:tc>
                  <a:txBody>
                    <a:bodyPr/>
                    <a:lstStyle/>
                    <a:p>
                      <a:pPr marL="0" lvl="0" indent="0" algn="l" rtl="0">
                        <a:spcBef>
                          <a:spcPts val="0"/>
                        </a:spcBef>
                        <a:spcAft>
                          <a:spcPts val="0"/>
                        </a:spcAft>
                        <a:buNone/>
                      </a:pPr>
                      <a:r>
                        <a:rPr lang="en-GB" sz="900"/>
                        <a:t>Empower students to independently choose the most appropriate supports and resources that will allow them to organize information and resources so they can achieve their identified goal(s). </a:t>
                      </a:r>
                      <a:endParaRPr sz="900"/>
                    </a:p>
                    <a:p>
                      <a:pPr marL="0" lvl="0" indent="0" algn="l" rtl="0">
                        <a:spcBef>
                          <a:spcPts val="0"/>
                        </a:spcBef>
                        <a:spcAft>
                          <a:spcPts val="0"/>
                        </a:spcAft>
                        <a:buClr>
                          <a:schemeClr val="dk1"/>
                        </a:buClr>
                        <a:buSzPts val="1100"/>
                        <a:buFont typeface="Arial"/>
                        <a:buNone/>
                      </a:pPr>
                      <a:r>
                        <a:rPr lang="en-GB" sz="900" b="1">
                          <a:solidFill>
                            <a:schemeClr val="dk1"/>
                          </a:solidFill>
                        </a:rPr>
                        <a:t>Example: Provide guidance around resources on Loop</a:t>
                      </a:r>
                      <a:endParaRPr sz="900"/>
                    </a:p>
                  </a:txBody>
                  <a:tcPr marL="54000" marR="54000" marT="54000" marB="54000"/>
                </a:tc>
                <a:extLst>
                  <a:ext uri="{0D108BD9-81ED-4DB2-BD59-A6C34878D82A}">
                    <a16:rowId xmlns:a16="http://schemas.microsoft.com/office/drawing/2014/main" val="10002"/>
                  </a:ext>
                </a:extLst>
              </a:tr>
              <a:tr h="1010375">
                <a:tc>
                  <a:txBody>
                    <a:bodyPr/>
                    <a:lstStyle/>
                    <a:p>
                      <a:pPr marL="0" lvl="0" indent="0" algn="l" rtl="0">
                        <a:lnSpc>
                          <a:spcPct val="100000"/>
                        </a:lnSpc>
                        <a:spcBef>
                          <a:spcPts val="0"/>
                        </a:spcBef>
                        <a:spcAft>
                          <a:spcPts val="0"/>
                        </a:spcAft>
                        <a:buNone/>
                      </a:pPr>
                      <a:r>
                        <a:rPr lang="en-GB" sz="900" b="1"/>
                        <a:t>Checkpoint 31 </a:t>
                      </a:r>
                      <a:r>
                        <a:rPr lang="en-GB" sz="900"/>
                        <a:t>Enhance capacity for monitoring progress</a:t>
                      </a:r>
                      <a:r>
                        <a:rPr lang="en-GB" sz="900" b="1"/>
                        <a:t> </a:t>
                      </a:r>
                      <a:endParaRPr sz="900" b="1"/>
                    </a:p>
                  </a:txBody>
                  <a:tcPr marL="54000" marR="54000" marT="54000" marB="54000"/>
                </a:tc>
                <a:tc>
                  <a:txBody>
                    <a:bodyPr/>
                    <a:lstStyle/>
                    <a:p>
                      <a:pPr marL="0" lvl="0" indent="0" algn="l" rtl="0">
                        <a:spcBef>
                          <a:spcPts val="0"/>
                        </a:spcBef>
                        <a:spcAft>
                          <a:spcPts val="0"/>
                        </a:spcAft>
                        <a:buNone/>
                      </a:pPr>
                      <a:r>
                        <a:rPr lang="en-GB" sz="900"/>
                        <a:t>Provide formative feedback tools to students so they can monitor their own progress.</a:t>
                      </a:r>
                      <a:endParaRPr sz="900"/>
                    </a:p>
                    <a:p>
                      <a:pPr marL="0" lvl="0" indent="0" algn="l" rtl="0">
                        <a:spcBef>
                          <a:spcPts val="0"/>
                        </a:spcBef>
                        <a:spcAft>
                          <a:spcPts val="0"/>
                        </a:spcAft>
                        <a:buNone/>
                      </a:pPr>
                      <a:r>
                        <a:rPr lang="en-GB" sz="900" b="1"/>
                        <a:t>Example: Allow students to view Urkund text matching reports in advance of final assignment submission. </a:t>
                      </a:r>
                      <a:endParaRPr sz="900" b="1"/>
                    </a:p>
                  </a:txBody>
                  <a:tcPr marL="54000" marR="54000" marT="54000" marB="54000"/>
                </a:tc>
                <a:tc>
                  <a:txBody>
                    <a:bodyPr/>
                    <a:lstStyle/>
                    <a:p>
                      <a:pPr marL="0" lvl="0" indent="0" algn="l" rtl="0">
                        <a:spcBef>
                          <a:spcPts val="0"/>
                        </a:spcBef>
                        <a:spcAft>
                          <a:spcPts val="0"/>
                        </a:spcAft>
                        <a:buNone/>
                      </a:pPr>
                      <a:r>
                        <a:rPr lang="en-GB" sz="900"/>
                        <a:t>Provide multiple opportunities for students to receive feedback from the teacher, peers, and themselves using a variety of tools. </a:t>
                      </a:r>
                      <a:endParaRPr sz="900"/>
                    </a:p>
                    <a:p>
                      <a:pPr marL="0" lvl="0" indent="0" algn="l" rtl="0">
                        <a:spcBef>
                          <a:spcPts val="0"/>
                        </a:spcBef>
                        <a:spcAft>
                          <a:spcPts val="0"/>
                        </a:spcAft>
                        <a:buNone/>
                      </a:pPr>
                      <a:r>
                        <a:rPr lang="en-GB" sz="900" b="1"/>
                        <a:t>Example: Use the various feedback options available in Loop eg. rubrics, marking guides, annotated PDFs, audio and video feedback. </a:t>
                      </a:r>
                      <a:r>
                        <a:rPr lang="en-GB" sz="900"/>
                        <a:t> </a:t>
                      </a:r>
                      <a:endParaRPr sz="900"/>
                    </a:p>
                  </a:txBody>
                  <a:tcPr marL="54000" marR="54000" marT="54000" marB="54000"/>
                </a:tc>
                <a:tc>
                  <a:txBody>
                    <a:bodyPr/>
                    <a:lstStyle/>
                    <a:p>
                      <a:pPr marL="0" lvl="0" indent="0" algn="l" rtl="0">
                        <a:spcBef>
                          <a:spcPts val="0"/>
                        </a:spcBef>
                        <a:spcAft>
                          <a:spcPts val="0"/>
                        </a:spcAft>
                        <a:buNone/>
                      </a:pPr>
                      <a:r>
                        <a:rPr lang="en-GB" sz="900"/>
                        <a:t>Empower students to use multiple resources, including teachers and peers, to consistently reflect on their performance, collect feedback, and revise their work to promote and highlight growth.</a:t>
                      </a:r>
                      <a:endParaRPr sz="900"/>
                    </a:p>
                    <a:p>
                      <a:pPr marL="0" lvl="0" indent="0" algn="l" rtl="0">
                        <a:spcBef>
                          <a:spcPts val="0"/>
                        </a:spcBef>
                        <a:spcAft>
                          <a:spcPts val="0"/>
                        </a:spcAft>
                        <a:buClr>
                          <a:schemeClr val="dk1"/>
                        </a:buClr>
                        <a:buSzPts val="1100"/>
                        <a:buFont typeface="Arial"/>
                        <a:buNone/>
                      </a:pPr>
                      <a:r>
                        <a:rPr lang="en-GB" sz="900" b="1">
                          <a:solidFill>
                            <a:schemeClr val="dk1"/>
                          </a:solidFill>
                        </a:rPr>
                        <a:t>Example: Use the My Feedback report**</a:t>
                      </a:r>
                      <a:endParaRPr sz="900"/>
                    </a:p>
                  </a:txBody>
                  <a:tcPr marL="54000" marR="54000" marT="54000" marB="54000"/>
                </a:tc>
                <a:extLst>
                  <a:ext uri="{0D108BD9-81ED-4DB2-BD59-A6C34878D82A}">
                    <a16:rowId xmlns:a16="http://schemas.microsoft.com/office/drawing/2014/main" val="10003"/>
                  </a:ext>
                </a:extLst>
              </a:tr>
            </a:tbl>
          </a:graphicData>
        </a:graphic>
      </p:graphicFrame>
      <p:sp>
        <p:nvSpPr>
          <p:cNvPr id="150" name="Google Shape;150;p21"/>
          <p:cNvSpPr txBox="1"/>
          <p:nvPr/>
        </p:nvSpPr>
        <p:spPr>
          <a:xfrm>
            <a:off x="106400" y="21600"/>
            <a:ext cx="8602200" cy="554100"/>
          </a:xfrm>
          <a:prstGeom prst="rect">
            <a:avLst/>
          </a:prstGeom>
          <a:noFill/>
          <a:ln>
            <a:noFill/>
          </a:ln>
        </p:spPr>
        <p:txBody>
          <a:bodyPr spcFirstLastPara="1" wrap="square" lIns="54000" tIns="54000" rIns="54000" bIns="54000" anchor="t" anchorCtr="0">
            <a:noAutofit/>
          </a:bodyPr>
          <a:lstStyle/>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Principle # 3: Provide multiple means of Action &amp; Expression</a:t>
            </a:r>
            <a:br>
              <a:rPr lang="en-GB" b="1">
                <a:solidFill>
                  <a:srgbClr val="0070C0"/>
                </a:solidFill>
                <a:latin typeface="Calibri"/>
                <a:ea typeface="Calibri"/>
                <a:cs typeface="Calibri"/>
                <a:sym typeface="Calibri"/>
              </a:rPr>
            </a:br>
            <a:r>
              <a:rPr lang="en-GB" sz="1000" b="1">
                <a:solidFill>
                  <a:schemeClr val="dk1"/>
                </a:solidFill>
              </a:rPr>
              <a:t>Guideline 3: Provide options for executive functions </a:t>
            </a:r>
            <a:endParaRPr b="1">
              <a:solidFill>
                <a:srgbClr val="0070C0"/>
              </a:solidFill>
              <a:latin typeface="Calibri"/>
              <a:ea typeface="Calibri"/>
              <a:cs typeface="Calibri"/>
              <a:sym typeface="Calibri"/>
            </a:endParaRPr>
          </a:p>
          <a:p>
            <a:pPr marL="0" lvl="0" indent="0" algn="l" rtl="0">
              <a:lnSpc>
                <a:spcPct val="100000"/>
              </a:lnSpc>
              <a:spcBef>
                <a:spcPts val="0"/>
              </a:spcBef>
              <a:spcAft>
                <a:spcPts val="0"/>
              </a:spcAft>
              <a:buNone/>
            </a:pPr>
            <a:r>
              <a:rPr lang="en-GB" b="1">
                <a:solidFill>
                  <a:srgbClr val="0070C0"/>
                </a:solidFill>
                <a:latin typeface="Calibri"/>
                <a:ea typeface="Calibri"/>
                <a:cs typeface="Calibri"/>
                <a:sym typeface="Calibri"/>
              </a:rPr>
              <a:t> </a:t>
            </a:r>
            <a:br>
              <a:rPr lang="en-GB" b="1">
                <a:solidFill>
                  <a:srgbClr val="0070C0"/>
                </a:solidFill>
                <a:latin typeface="Calibri"/>
                <a:ea typeface="Calibri"/>
                <a:cs typeface="Calibri"/>
                <a:sym typeface="Calibri"/>
              </a:rPr>
            </a:br>
            <a:r>
              <a:rPr lang="en-GB" sz="1200" b="1">
                <a:solidFill>
                  <a:srgbClr val="0070C0"/>
                </a:solidFill>
                <a:latin typeface="Calibri"/>
                <a:ea typeface="Calibri"/>
                <a:cs typeface="Calibri"/>
                <a:sym typeface="Calibri"/>
              </a:rPr>
              <a:t>  </a:t>
            </a:r>
            <a:endParaRPr/>
          </a:p>
        </p:txBody>
      </p:sp>
      <p:sp>
        <p:nvSpPr>
          <p:cNvPr id="151" name="Google Shape;151;p21"/>
          <p:cNvSpPr/>
          <p:nvPr/>
        </p:nvSpPr>
        <p:spPr>
          <a:xfrm>
            <a:off x="1388875" y="490425"/>
            <a:ext cx="2732100" cy="351000"/>
          </a:xfrm>
          <a:prstGeom prst="chevron">
            <a:avLst>
              <a:gd name="adj" fmla="val 50000"/>
            </a:avLst>
          </a:prstGeom>
          <a:solidFill>
            <a:srgbClr val="42719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1"/>
          <p:cNvSpPr/>
          <p:nvPr/>
        </p:nvSpPr>
        <p:spPr>
          <a:xfrm>
            <a:off x="3932350" y="490425"/>
            <a:ext cx="2795700" cy="3510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1"/>
          <p:cNvSpPr/>
          <p:nvPr/>
        </p:nvSpPr>
        <p:spPr>
          <a:xfrm>
            <a:off x="6552925" y="490425"/>
            <a:ext cx="2521800" cy="351000"/>
          </a:xfrm>
          <a:prstGeom prst="chevron">
            <a:avLst>
              <a:gd name="adj" fmla="val 50000"/>
            </a:avLst>
          </a:prstGeom>
          <a:solidFill>
            <a:srgbClr val="262F7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1"/>
          <p:cNvSpPr txBox="1"/>
          <p:nvPr/>
        </p:nvSpPr>
        <p:spPr>
          <a:xfrm>
            <a:off x="2307436" y="453950"/>
            <a:ext cx="11316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Emerging</a:t>
            </a:r>
            <a:endParaRPr sz="1200" b="1">
              <a:solidFill>
                <a:srgbClr val="FFFFFF"/>
              </a:solidFill>
            </a:endParaRPr>
          </a:p>
        </p:txBody>
      </p:sp>
      <p:sp>
        <p:nvSpPr>
          <p:cNvPr id="155" name="Google Shape;155;p21"/>
          <p:cNvSpPr txBox="1"/>
          <p:nvPr/>
        </p:nvSpPr>
        <p:spPr>
          <a:xfrm>
            <a:off x="4700188" y="490420"/>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Proficient</a:t>
            </a:r>
            <a:endParaRPr sz="1200" b="1">
              <a:solidFill>
                <a:srgbClr val="FFFFFF"/>
              </a:solidFill>
            </a:endParaRPr>
          </a:p>
        </p:txBody>
      </p:sp>
      <p:sp>
        <p:nvSpPr>
          <p:cNvPr id="156" name="Google Shape;156;p21"/>
          <p:cNvSpPr txBox="1"/>
          <p:nvPr/>
        </p:nvSpPr>
        <p:spPr>
          <a:xfrm>
            <a:off x="7326850" y="483395"/>
            <a:ext cx="1044900" cy="50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rgbClr val="FFFFFF"/>
                </a:solidFill>
              </a:rPr>
              <a:t>Expert</a:t>
            </a:r>
            <a:endParaRPr sz="1200" b="1">
              <a:solidFill>
                <a:srgbClr val="FFFFFF"/>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3717</Words>
  <Application>Microsoft Office PowerPoint</Application>
  <PresentationFormat>On-screen Show (16:9)</PresentationFormat>
  <Paragraphs>257</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Jane Hawkeswood</cp:lastModifiedBy>
  <cp:revision>1</cp:revision>
  <dcterms:modified xsi:type="dcterms:W3CDTF">2025-07-29T02:00:18Z</dcterms:modified>
</cp:coreProperties>
</file>