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354" r:id="rId2"/>
    <p:sldId id="310" r:id="rId3"/>
    <p:sldId id="328" r:id="rId4"/>
    <p:sldId id="330" r:id="rId5"/>
    <p:sldId id="331" r:id="rId6"/>
    <p:sldId id="335" r:id="rId7"/>
    <p:sldId id="342" r:id="rId8"/>
    <p:sldId id="337" r:id="rId9"/>
    <p:sldId id="343" r:id="rId10"/>
    <p:sldId id="318" r:id="rId11"/>
    <p:sldId id="351" r:id="rId12"/>
    <p:sldId id="353" r:id="rId13"/>
    <p:sldId id="345" r:id="rId14"/>
    <p:sldId id="321" r:id="rId15"/>
    <p:sldId id="347" r:id="rId16"/>
    <p:sldId id="32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90AACF1E-B56E-48B7-8D0B-17AE15630F5B}">
          <p14:sldIdLst>
            <p14:sldId id="354"/>
            <p14:sldId id="310"/>
            <p14:sldId id="328"/>
            <p14:sldId id="330"/>
            <p14:sldId id="331"/>
            <p14:sldId id="335"/>
            <p14:sldId id="342"/>
            <p14:sldId id="337"/>
            <p14:sldId id="343"/>
            <p14:sldId id="318"/>
            <p14:sldId id="351"/>
            <p14:sldId id="353"/>
            <p14:sldId id="345"/>
            <p14:sldId id="321"/>
            <p14:sldId id="347"/>
            <p14:sldId id="32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2E46"/>
    <a:srgbClr val="FDA403"/>
    <a:srgbClr val="FE9145"/>
    <a:srgbClr val="FC5234"/>
    <a:srgbClr val="FF2F2F"/>
    <a:srgbClr val="C4262E"/>
    <a:srgbClr val="FF52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70DE8A-FB6F-4E77-9D42-05AA753E556A}" v="24" dt="2021-03-16T00:01:12.5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72" autoAdjust="0"/>
    <p:restoredTop sz="94302" autoAdjust="0"/>
  </p:normalViewPr>
  <p:slideViewPr>
    <p:cSldViewPr snapToGrid="0">
      <p:cViewPr varScale="1">
        <p:scale>
          <a:sx n="79" d="100"/>
          <a:sy n="79" d="100"/>
        </p:scale>
        <p:origin x="54" y="696"/>
      </p:cViewPr>
      <p:guideLst/>
    </p:cSldViewPr>
  </p:slideViewPr>
  <p:notesTextViewPr>
    <p:cViewPr>
      <p:scale>
        <a:sx n="1" d="1"/>
        <a:sy n="1" d="1"/>
      </p:scale>
      <p:origin x="0" y="0"/>
    </p:cViewPr>
  </p:notesTextViewPr>
  <p:sorterViewPr>
    <p:cViewPr varScale="1">
      <p:scale>
        <a:sx n="1" d="1"/>
        <a:sy n="1" d="1"/>
      </p:scale>
      <p:origin x="0" y="-19200"/>
    </p:cViewPr>
  </p:sorterViewPr>
  <p:notesViewPr>
    <p:cSldViewPr snapToGrid="0">
      <p:cViewPr varScale="1">
        <p:scale>
          <a:sx n="53" d="100"/>
          <a:sy n="53" d="100"/>
        </p:scale>
        <p:origin x="1938"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YLOR, Brandon" userId="S::taylorb2@tafeqld.edu.au::f04c328b-d4ec-445b-8a2d-b9a3f029be83" providerId="AD" clId="Web-{2C70DE8A-FB6F-4E77-9D42-05AA753E556A}"/>
    <pc:docChg chg="modSld">
      <pc:chgData name="TAYLOR, Brandon" userId="S::taylorb2@tafeqld.edu.au::f04c328b-d4ec-445b-8a2d-b9a3f029be83" providerId="AD" clId="Web-{2C70DE8A-FB6F-4E77-9D42-05AA753E556A}" dt="2021-03-16T00:01:12.527" v="15" actId="20577"/>
      <pc:docMkLst>
        <pc:docMk/>
      </pc:docMkLst>
      <pc:sldChg chg="modSp">
        <pc:chgData name="TAYLOR, Brandon" userId="S::taylorb2@tafeqld.edu.au::f04c328b-d4ec-445b-8a2d-b9a3f029be83" providerId="AD" clId="Web-{2C70DE8A-FB6F-4E77-9D42-05AA753E556A}" dt="2021-03-16T00:01:12.527" v="15" actId="20577"/>
        <pc:sldMkLst>
          <pc:docMk/>
          <pc:sldMk cId="2935526473" sldId="325"/>
        </pc:sldMkLst>
        <pc:spChg chg="mod">
          <ac:chgData name="TAYLOR, Brandon" userId="S::taylorb2@tafeqld.edu.au::f04c328b-d4ec-445b-8a2d-b9a3f029be83" providerId="AD" clId="Web-{2C70DE8A-FB6F-4E77-9D42-05AA753E556A}" dt="2021-03-16T00:01:12.527" v="15" actId="20577"/>
          <ac:spMkLst>
            <pc:docMk/>
            <pc:sldMk cId="2935526473" sldId="325"/>
            <ac:spMk id="2"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9EEC37B-EF86-4D4B-97C1-8FF230CF637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D7FC15B-BEDD-4619-9F12-743A56D2020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42221E0-5E62-48D9-9020-307011C9DF5D}" type="datetimeFigureOut">
              <a:rPr lang="en-US" smtClean="0"/>
              <a:t>6/16/2021</a:t>
            </a:fld>
            <a:endParaRPr lang="en-US" dirty="0"/>
          </a:p>
        </p:txBody>
      </p:sp>
      <p:sp>
        <p:nvSpPr>
          <p:cNvPr id="4" name="Footer Placeholder 3">
            <a:extLst>
              <a:ext uri="{FF2B5EF4-FFF2-40B4-BE49-F238E27FC236}">
                <a16:creationId xmlns:a16="http://schemas.microsoft.com/office/drawing/2014/main" id="{30C374E5-290E-4FD8-96D1-397051F76B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E0FF587-738C-4388-A252-239DBFC76F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A8AC27E-1ED3-4A3E-AF5A-5D2018C0ACE1}" type="slidenum">
              <a:rPr lang="en-US" smtClean="0"/>
              <a:t>‹#›</a:t>
            </a:fld>
            <a:endParaRPr lang="en-US" dirty="0"/>
          </a:p>
        </p:txBody>
      </p:sp>
    </p:spTree>
    <p:extLst>
      <p:ext uri="{BB962C8B-B14F-4D97-AF65-F5344CB8AC3E}">
        <p14:creationId xmlns:p14="http://schemas.microsoft.com/office/powerpoint/2010/main" val="2932346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F07DAB-E5CE-47D2-B78F-F9D8F6D50E03}" type="datetimeFigureOut">
              <a:rPr lang="en-AU" smtClean="0"/>
              <a:t>16/06/2021</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2D6DA2-9475-48B5-83C1-787E82944D02}" type="slidenum">
              <a:rPr lang="en-AU" smtClean="0"/>
              <a:t>‹#›</a:t>
            </a:fld>
            <a:endParaRPr lang="en-AU" dirty="0"/>
          </a:p>
        </p:txBody>
      </p:sp>
    </p:spTree>
    <p:extLst>
      <p:ext uri="{BB962C8B-B14F-4D97-AF65-F5344CB8AC3E}">
        <p14:creationId xmlns:p14="http://schemas.microsoft.com/office/powerpoint/2010/main" val="3692904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65017C7-842A-4311-9199-3652AD877943}" type="slidenum">
              <a:rPr lang="en-AU" altLang="en-US" smtClean="0"/>
              <a:pPr/>
              <a:t>2</a:t>
            </a:fld>
            <a:endParaRPr lang="en-AU" altLang="en-US" dirty="0"/>
          </a:p>
        </p:txBody>
      </p:sp>
    </p:spTree>
    <p:extLst>
      <p:ext uri="{BB962C8B-B14F-4D97-AF65-F5344CB8AC3E}">
        <p14:creationId xmlns:p14="http://schemas.microsoft.com/office/powerpoint/2010/main" val="3510038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65017C7-842A-4311-9199-3652AD877943}" type="slidenum">
              <a:rPr lang="en-AU" altLang="en-US" smtClean="0"/>
              <a:pPr/>
              <a:t>3</a:t>
            </a:fld>
            <a:endParaRPr lang="en-AU" altLang="en-US" dirty="0"/>
          </a:p>
        </p:txBody>
      </p:sp>
    </p:spTree>
    <p:extLst>
      <p:ext uri="{BB962C8B-B14F-4D97-AF65-F5344CB8AC3E}">
        <p14:creationId xmlns:p14="http://schemas.microsoft.com/office/powerpoint/2010/main" val="1497878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3200" dirty="0">
                <a:solidFill>
                  <a:schemeClr val="tx2"/>
                </a:solidFill>
                <a:latin typeface="Roboto Light" charset="0"/>
                <a:ea typeface="Roboto Light" charset="0"/>
                <a:cs typeface="Roboto Light" charset="0"/>
              </a:rPr>
              <a:t>been the industry's standard dummy text ever since the 1500s, </a:t>
            </a:r>
            <a:endParaRPr lang="ru-RU" dirty="0"/>
          </a:p>
        </p:txBody>
      </p:sp>
      <p:sp>
        <p:nvSpPr>
          <p:cNvPr id="4" name="Номер слайда 3"/>
          <p:cNvSpPr>
            <a:spLocks noGrp="1"/>
          </p:cNvSpPr>
          <p:nvPr>
            <p:ph type="sldNum" sz="quarter" idx="10"/>
          </p:nvPr>
        </p:nvSpPr>
        <p:spPr/>
        <p:txBody>
          <a:bodyPr/>
          <a:lstStyle/>
          <a:p>
            <a:fld id="{013FC40D-6FB9-1648-B027-EAD4E7DC4F2C}" type="slidenum">
              <a:rPr lang="ru-RU" smtClean="0"/>
              <a:t>4</a:t>
            </a:fld>
            <a:endParaRPr lang="ru-RU"/>
          </a:p>
        </p:txBody>
      </p:sp>
    </p:spTree>
    <p:extLst>
      <p:ext uri="{BB962C8B-B14F-4D97-AF65-F5344CB8AC3E}">
        <p14:creationId xmlns:p14="http://schemas.microsoft.com/office/powerpoint/2010/main" val="2283477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3200" dirty="0">
                <a:solidFill>
                  <a:schemeClr val="tx2"/>
                </a:solidFill>
                <a:latin typeface="Roboto Light" charset="0"/>
                <a:ea typeface="Roboto Light" charset="0"/>
                <a:cs typeface="Roboto Light" charset="0"/>
              </a:rPr>
              <a:t>been the industry's standard dummy text ever since the 1500s, </a:t>
            </a:r>
            <a:endParaRPr lang="ru-RU" dirty="0"/>
          </a:p>
        </p:txBody>
      </p:sp>
      <p:sp>
        <p:nvSpPr>
          <p:cNvPr id="4" name="Номер слайда 3"/>
          <p:cNvSpPr>
            <a:spLocks noGrp="1"/>
          </p:cNvSpPr>
          <p:nvPr>
            <p:ph type="sldNum" sz="quarter" idx="10"/>
          </p:nvPr>
        </p:nvSpPr>
        <p:spPr/>
        <p:txBody>
          <a:bodyPr/>
          <a:lstStyle/>
          <a:p>
            <a:fld id="{013FC40D-6FB9-1648-B027-EAD4E7DC4F2C}" type="slidenum">
              <a:rPr lang="ru-RU" smtClean="0"/>
              <a:t>8</a:t>
            </a:fld>
            <a:endParaRPr lang="ru-RU"/>
          </a:p>
        </p:txBody>
      </p:sp>
    </p:spTree>
    <p:extLst>
      <p:ext uri="{BB962C8B-B14F-4D97-AF65-F5344CB8AC3E}">
        <p14:creationId xmlns:p14="http://schemas.microsoft.com/office/powerpoint/2010/main" val="3156784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65017C7-842A-4311-9199-3652AD877943}" type="slidenum">
              <a:rPr lang="en-AU" altLang="en-US" smtClean="0"/>
              <a:pPr/>
              <a:t>10</a:t>
            </a:fld>
            <a:endParaRPr lang="en-AU" altLang="en-US" dirty="0"/>
          </a:p>
        </p:txBody>
      </p:sp>
    </p:spTree>
    <p:extLst>
      <p:ext uri="{BB962C8B-B14F-4D97-AF65-F5344CB8AC3E}">
        <p14:creationId xmlns:p14="http://schemas.microsoft.com/office/powerpoint/2010/main" val="3365456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3200" dirty="0">
                <a:solidFill>
                  <a:schemeClr val="tx2"/>
                </a:solidFill>
                <a:latin typeface="Roboto Light" charset="0"/>
                <a:ea typeface="Roboto Light" charset="0"/>
                <a:cs typeface="Roboto Light" charset="0"/>
              </a:rPr>
              <a:t>been the industry's standard dummy text ever since the 1500s, </a:t>
            </a:r>
            <a:endParaRPr lang="ru-RU" dirty="0"/>
          </a:p>
        </p:txBody>
      </p:sp>
      <p:sp>
        <p:nvSpPr>
          <p:cNvPr id="4" name="Номер слайда 3"/>
          <p:cNvSpPr>
            <a:spLocks noGrp="1"/>
          </p:cNvSpPr>
          <p:nvPr>
            <p:ph type="sldNum" sz="quarter" idx="10"/>
          </p:nvPr>
        </p:nvSpPr>
        <p:spPr/>
        <p:txBody>
          <a:bodyPr/>
          <a:lstStyle/>
          <a:p>
            <a:fld id="{013FC40D-6FB9-1648-B027-EAD4E7DC4F2C}" type="slidenum">
              <a:rPr lang="ru-RU" smtClean="0"/>
              <a:t>12</a:t>
            </a:fld>
            <a:endParaRPr lang="ru-RU"/>
          </a:p>
        </p:txBody>
      </p:sp>
    </p:spTree>
    <p:extLst>
      <p:ext uri="{BB962C8B-B14F-4D97-AF65-F5344CB8AC3E}">
        <p14:creationId xmlns:p14="http://schemas.microsoft.com/office/powerpoint/2010/main" val="3622740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3200" dirty="0">
                <a:solidFill>
                  <a:schemeClr val="tx2"/>
                </a:solidFill>
                <a:latin typeface="Roboto Light" charset="0"/>
                <a:ea typeface="Roboto Light" charset="0"/>
                <a:cs typeface="Roboto Light" charset="0"/>
              </a:rPr>
              <a:t>been the industry's standard dummy text ever since the 1500s, </a:t>
            </a:r>
            <a:endParaRPr lang="ru-RU" dirty="0"/>
          </a:p>
        </p:txBody>
      </p:sp>
      <p:sp>
        <p:nvSpPr>
          <p:cNvPr id="4" name="Номер слайда 3"/>
          <p:cNvSpPr>
            <a:spLocks noGrp="1"/>
          </p:cNvSpPr>
          <p:nvPr>
            <p:ph type="sldNum" sz="quarter" idx="10"/>
          </p:nvPr>
        </p:nvSpPr>
        <p:spPr/>
        <p:txBody>
          <a:bodyPr/>
          <a:lstStyle/>
          <a:p>
            <a:fld id="{013FC40D-6FB9-1648-B027-EAD4E7DC4F2C}" type="slidenum">
              <a:rPr lang="ru-RU" smtClean="0"/>
              <a:t>13</a:t>
            </a:fld>
            <a:endParaRPr lang="ru-RU"/>
          </a:p>
        </p:txBody>
      </p:sp>
    </p:spTree>
    <p:extLst>
      <p:ext uri="{BB962C8B-B14F-4D97-AF65-F5344CB8AC3E}">
        <p14:creationId xmlns:p14="http://schemas.microsoft.com/office/powerpoint/2010/main" val="3299179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65017C7-842A-4311-9199-3652AD877943}" type="slidenum">
              <a:rPr lang="en-AU" altLang="en-US" smtClean="0"/>
              <a:pPr/>
              <a:t>14</a:t>
            </a:fld>
            <a:endParaRPr lang="en-AU" altLang="en-US" dirty="0"/>
          </a:p>
        </p:txBody>
      </p:sp>
    </p:spTree>
    <p:extLst>
      <p:ext uri="{BB962C8B-B14F-4D97-AF65-F5344CB8AC3E}">
        <p14:creationId xmlns:p14="http://schemas.microsoft.com/office/powerpoint/2010/main" val="1946388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3200" dirty="0">
                <a:solidFill>
                  <a:schemeClr val="tx2"/>
                </a:solidFill>
                <a:latin typeface="Roboto Light" charset="0"/>
                <a:ea typeface="Roboto Light" charset="0"/>
                <a:cs typeface="Roboto Light" charset="0"/>
              </a:rPr>
              <a:t>been the industry's standard dummy text ever since the 1500s, </a:t>
            </a:r>
            <a:endParaRPr lang="ru-RU" dirty="0"/>
          </a:p>
        </p:txBody>
      </p:sp>
      <p:sp>
        <p:nvSpPr>
          <p:cNvPr id="4" name="Номер слайда 3"/>
          <p:cNvSpPr>
            <a:spLocks noGrp="1"/>
          </p:cNvSpPr>
          <p:nvPr>
            <p:ph type="sldNum" sz="quarter" idx="10"/>
          </p:nvPr>
        </p:nvSpPr>
        <p:spPr/>
        <p:txBody>
          <a:bodyPr/>
          <a:lstStyle/>
          <a:p>
            <a:fld id="{013FC40D-6FB9-1648-B027-EAD4E7DC4F2C}" type="slidenum">
              <a:rPr lang="ru-RU" smtClean="0"/>
              <a:t>15</a:t>
            </a:fld>
            <a:endParaRPr lang="ru-RU"/>
          </a:p>
        </p:txBody>
      </p:sp>
    </p:spTree>
    <p:extLst>
      <p:ext uri="{BB962C8B-B14F-4D97-AF65-F5344CB8AC3E}">
        <p14:creationId xmlns:p14="http://schemas.microsoft.com/office/powerpoint/2010/main" val="2034946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A7026FD-3B84-400E-B19C-12AF96CDD10A}"/>
              </a:ext>
            </a:extLst>
          </p:cNvPr>
          <p:cNvSpPr>
            <a:spLocks noGrp="1"/>
          </p:cNvSpPr>
          <p:nvPr>
            <p:ph type="title"/>
          </p:nvPr>
        </p:nvSpPr>
        <p:spPr>
          <a:xfrm>
            <a:off x="875310" y="455035"/>
            <a:ext cx="11157817" cy="660511"/>
          </a:xfrm>
          <a:prstGeom prst="rect">
            <a:avLst/>
          </a:prstGeom>
        </p:spPr>
        <p:txBody>
          <a:bodyPr lIns="0" tIns="0" rIns="0" bIns="0" anchor="ctr"/>
          <a:lstStyle>
            <a:lvl1pPr algn="l">
              <a:defRPr sz="4000" b="1">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Freeform 5"/>
          <p:cNvSpPr/>
          <p:nvPr userDrawn="1"/>
        </p:nvSpPr>
        <p:spPr bwMode="auto">
          <a:xfrm rot="10800000" flipV="1">
            <a:off x="333239" y="168820"/>
            <a:ext cx="728353" cy="983274"/>
          </a:xfrm>
          <a:custGeom>
            <a:avLst/>
            <a:gdLst>
              <a:gd name="connsiteX0" fmla="*/ 500474 w 500474"/>
              <a:gd name="connsiteY0" fmla="*/ 0 h 675638"/>
              <a:gd name="connsiteX1" fmla="*/ 0 w 500474"/>
              <a:gd name="connsiteY1" fmla="*/ 0 h 675638"/>
              <a:gd name="connsiteX2" fmla="*/ 0 w 500474"/>
              <a:gd name="connsiteY2" fmla="*/ 216488 h 675638"/>
              <a:gd name="connsiteX3" fmla="*/ 9219 w 500474"/>
              <a:gd name="connsiteY3" fmla="*/ 216488 h 675638"/>
              <a:gd name="connsiteX4" fmla="*/ 9219 w 500474"/>
              <a:gd name="connsiteY4" fmla="*/ 9219 h 675638"/>
              <a:gd name="connsiteX5" fmla="*/ 491255 w 500474"/>
              <a:gd name="connsiteY5" fmla="*/ 9219 h 675638"/>
              <a:gd name="connsiteX6" fmla="*/ 491255 w 500474"/>
              <a:gd name="connsiteY6" fmla="*/ 666419 h 675638"/>
              <a:gd name="connsiteX7" fmla="*/ 9219 w 500474"/>
              <a:gd name="connsiteY7" fmla="*/ 666419 h 675638"/>
              <a:gd name="connsiteX8" fmla="*/ 9219 w 500474"/>
              <a:gd name="connsiteY8" fmla="*/ 598815 h 675638"/>
              <a:gd name="connsiteX9" fmla="*/ 0 w 500474"/>
              <a:gd name="connsiteY9" fmla="*/ 598815 h 675638"/>
              <a:gd name="connsiteX10" fmla="*/ 0 w 500474"/>
              <a:gd name="connsiteY10" fmla="*/ 675638 h 675638"/>
              <a:gd name="connsiteX11" fmla="*/ 500474 w 500474"/>
              <a:gd name="connsiteY11" fmla="*/ 675638 h 675638"/>
              <a:gd name="connsiteX12" fmla="*/ 500474 w 500474"/>
              <a:gd name="connsiteY12" fmla="*/ 0 h 67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474" h="675638">
                <a:moveTo>
                  <a:pt x="500474" y="0"/>
                </a:moveTo>
                <a:lnTo>
                  <a:pt x="0" y="0"/>
                </a:lnTo>
                <a:lnTo>
                  <a:pt x="0" y="216488"/>
                </a:lnTo>
                <a:lnTo>
                  <a:pt x="9219" y="216488"/>
                </a:lnTo>
                <a:lnTo>
                  <a:pt x="9219" y="9219"/>
                </a:lnTo>
                <a:lnTo>
                  <a:pt x="491255" y="9219"/>
                </a:lnTo>
                <a:lnTo>
                  <a:pt x="491255" y="666419"/>
                </a:lnTo>
                <a:lnTo>
                  <a:pt x="9219" y="666419"/>
                </a:lnTo>
                <a:lnTo>
                  <a:pt x="9219" y="598815"/>
                </a:lnTo>
                <a:lnTo>
                  <a:pt x="0" y="598815"/>
                </a:lnTo>
                <a:lnTo>
                  <a:pt x="0" y="675638"/>
                </a:lnTo>
                <a:lnTo>
                  <a:pt x="500474" y="675638"/>
                </a:lnTo>
                <a:lnTo>
                  <a:pt x="500474" y="0"/>
                </a:lnTo>
                <a:close/>
              </a:path>
            </a:pathLst>
          </a:custGeom>
          <a:solidFill>
            <a:srgbClr val="C00000"/>
          </a:solidFill>
          <a:ln w="38100">
            <a:solidFill>
              <a:srgbClr val="FFC000"/>
            </a:solidFill>
            <a:miter lim="800000"/>
            <a:headEnd/>
            <a:tailEnd/>
          </a:ln>
        </p:spPr>
        <p:txBody>
          <a:bodyPr vert="horz" wrap="square" lIns="91440" tIns="45720" rIns="91440" bIns="45720" numCol="1" rtlCol="0" anchor="t" anchorCtr="0" compatLnSpc="1">
            <a:prstTxWarp prst="textNoShape">
              <a:avLst/>
            </a:prstTxWarp>
            <a:noAutofit/>
          </a:bodyPr>
          <a:lstStyle/>
          <a:p>
            <a:pPr algn="ctr"/>
            <a:endParaRPr lang="en-US" dirty="0">
              <a:solidFill>
                <a:schemeClr val="bg1">
                  <a:lumMod val="50000"/>
                </a:schemeClr>
              </a:solidFill>
            </a:endParaRPr>
          </a:p>
        </p:txBody>
      </p:sp>
      <p:sp>
        <p:nvSpPr>
          <p:cNvPr id="7" name="Rectangle 6"/>
          <p:cNvSpPr/>
          <p:nvPr userDrawn="1"/>
        </p:nvSpPr>
        <p:spPr>
          <a:xfrm>
            <a:off x="1150069" y="168820"/>
            <a:ext cx="4637989" cy="264595"/>
          </a:xfrm>
          <a:prstGeom prst="rect">
            <a:avLst/>
          </a:prstGeom>
          <a:solidFill>
            <a:srgbClr val="C42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latin typeface="Arial" panose="020B0604020202020204" pitchFamily="34" charset="0"/>
                <a:cs typeface="Arial" panose="020B0604020202020204" pitchFamily="34" charset="0"/>
              </a:rPr>
              <a:t>TAFE QUEENSLAND BRISBANE </a:t>
            </a:r>
            <a:r>
              <a:rPr lang="en-AU" sz="1200" b="1" baseline="0" dirty="0">
                <a:latin typeface="Arial" panose="020B0604020202020204" pitchFamily="34" charset="0"/>
                <a:cs typeface="Arial" panose="020B0604020202020204" pitchFamily="34" charset="0"/>
              </a:rPr>
              <a:t>– </a:t>
            </a:r>
            <a:r>
              <a:rPr lang="en-AU" sz="1200" b="1" dirty="0">
                <a:latin typeface="Arial" panose="020B0604020202020204" pitchFamily="34" charset="0"/>
                <a:cs typeface="Arial" panose="020B0604020202020204" pitchFamily="34" charset="0"/>
              </a:rPr>
              <a:t>Reasonable Adjustment</a:t>
            </a:r>
          </a:p>
        </p:txBody>
      </p:sp>
      <p:sp>
        <p:nvSpPr>
          <p:cNvPr id="8" name="Rectangle 7"/>
          <p:cNvSpPr/>
          <p:nvPr userDrawn="1"/>
        </p:nvSpPr>
        <p:spPr>
          <a:xfrm>
            <a:off x="0" y="6740202"/>
            <a:ext cx="12191999" cy="127224"/>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3420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7_Blank">
    <p:spTree>
      <p:nvGrpSpPr>
        <p:cNvPr id="1" name=""/>
        <p:cNvGrpSpPr/>
        <p:nvPr/>
      </p:nvGrpSpPr>
      <p:grpSpPr>
        <a:xfrm>
          <a:off x="0" y="0"/>
          <a:ext cx="0" cy="0"/>
          <a:chOff x="0" y="0"/>
          <a:chExt cx="0" cy="0"/>
        </a:xfrm>
      </p:grpSpPr>
      <p:sp>
        <p:nvSpPr>
          <p:cNvPr id="9" name="Picture Placeholder 11">
            <a:extLst>
              <a:ext uri="{FF2B5EF4-FFF2-40B4-BE49-F238E27FC236}">
                <a16:creationId xmlns:a16="http://schemas.microsoft.com/office/drawing/2014/main" id="{BB1C7597-6874-49C6-A807-D0D69BC03614}"/>
              </a:ext>
            </a:extLst>
          </p:cNvPr>
          <p:cNvSpPr>
            <a:spLocks noGrp="1"/>
          </p:cNvSpPr>
          <p:nvPr>
            <p:ph type="pic" sz="quarter" idx="21" hasCustomPrompt="1"/>
          </p:nvPr>
        </p:nvSpPr>
        <p:spPr>
          <a:xfrm>
            <a:off x="5876535" y="317284"/>
            <a:ext cx="6415873" cy="6055236"/>
          </a:xfrm>
          <a:custGeom>
            <a:avLst/>
            <a:gdLst>
              <a:gd name="connsiteX0" fmla="*/ 1452034 w 5967153"/>
              <a:gd name="connsiteY0" fmla="*/ 3 h 5631739"/>
              <a:gd name="connsiteX1" fmla="*/ 2844525 w 5967153"/>
              <a:gd name="connsiteY1" fmla="*/ 431030 h 5631739"/>
              <a:gd name="connsiteX2" fmla="*/ 4938600 w 5967153"/>
              <a:gd name="connsiteY2" fmla="*/ 264632 h 5631739"/>
              <a:gd name="connsiteX3" fmla="*/ 5967153 w 5967153"/>
              <a:gd name="connsiteY3" fmla="*/ 1007453 h 5631739"/>
              <a:gd name="connsiteX4" fmla="*/ 5967153 w 5967153"/>
              <a:gd name="connsiteY4" fmla="*/ 3879283 h 5631739"/>
              <a:gd name="connsiteX5" fmla="*/ 5433075 w 5967153"/>
              <a:gd name="connsiteY5" fmla="*/ 5081383 h 5631739"/>
              <a:gd name="connsiteX6" fmla="*/ 3647938 w 5967153"/>
              <a:gd name="connsiteY6" fmla="*/ 5576411 h 5631739"/>
              <a:gd name="connsiteX7" fmla="*/ 2403031 w 5967153"/>
              <a:gd name="connsiteY7" fmla="*/ 5390192 h 5631739"/>
              <a:gd name="connsiteX8" fmla="*/ 747147 w 5967153"/>
              <a:gd name="connsiteY8" fmla="*/ 5623419 h 5631739"/>
              <a:gd name="connsiteX9" fmla="*/ 80683 w 5967153"/>
              <a:gd name="connsiteY9" fmla="*/ 4804568 h 5631739"/>
              <a:gd name="connsiteX10" fmla="*/ 548002 w 5967153"/>
              <a:gd name="connsiteY10" fmla="*/ 3383169 h 5631739"/>
              <a:gd name="connsiteX11" fmla="*/ 24798 w 5967153"/>
              <a:gd name="connsiteY11" fmla="*/ 1944218 h 5631739"/>
              <a:gd name="connsiteX12" fmla="*/ 367146 w 5967153"/>
              <a:gd name="connsiteY12" fmla="*/ 695994 h 5631739"/>
              <a:gd name="connsiteX13" fmla="*/ 1452034 w 5967153"/>
              <a:gd name="connsiteY13" fmla="*/ 3 h 5631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67153" h="5631739">
                <a:moveTo>
                  <a:pt x="1452034" y="3"/>
                </a:moveTo>
                <a:cubicBezTo>
                  <a:pt x="1925192" y="1051"/>
                  <a:pt x="2400351" y="280978"/>
                  <a:pt x="2844525" y="431030"/>
                </a:cubicBezTo>
                <a:cubicBezTo>
                  <a:pt x="4094489" y="827744"/>
                  <a:pt x="4475537" y="481927"/>
                  <a:pt x="4938600" y="264632"/>
                </a:cubicBezTo>
                <a:cubicBezTo>
                  <a:pt x="5401662" y="47336"/>
                  <a:pt x="5855173" y="770840"/>
                  <a:pt x="5967153" y="1007453"/>
                </a:cubicBezTo>
                <a:lnTo>
                  <a:pt x="5967153" y="3879283"/>
                </a:lnTo>
                <a:cubicBezTo>
                  <a:pt x="5789127" y="4412347"/>
                  <a:pt x="5781517" y="4497481"/>
                  <a:pt x="5433075" y="5081383"/>
                </a:cubicBezTo>
                <a:cubicBezTo>
                  <a:pt x="5055227" y="5623504"/>
                  <a:pt x="4362323" y="5671560"/>
                  <a:pt x="3647938" y="5576411"/>
                </a:cubicBezTo>
                <a:cubicBezTo>
                  <a:pt x="3232969" y="5514338"/>
                  <a:pt x="2807296" y="5401333"/>
                  <a:pt x="2403031" y="5390192"/>
                </a:cubicBezTo>
                <a:cubicBezTo>
                  <a:pt x="1998766" y="5379051"/>
                  <a:pt x="1080717" y="5685541"/>
                  <a:pt x="747147" y="5623419"/>
                </a:cubicBezTo>
                <a:cubicBezTo>
                  <a:pt x="184637" y="5550242"/>
                  <a:pt x="110463" y="4988730"/>
                  <a:pt x="80683" y="4804568"/>
                </a:cubicBezTo>
                <a:cubicBezTo>
                  <a:pt x="-20069" y="4226343"/>
                  <a:pt x="605934" y="3972730"/>
                  <a:pt x="548002" y="3383169"/>
                </a:cubicBezTo>
                <a:cubicBezTo>
                  <a:pt x="490069" y="2793608"/>
                  <a:pt x="175926" y="2510952"/>
                  <a:pt x="24798" y="1944218"/>
                </a:cubicBezTo>
                <a:cubicBezTo>
                  <a:pt x="-76191" y="1582530"/>
                  <a:pt x="149898" y="1058074"/>
                  <a:pt x="367146" y="695994"/>
                </a:cubicBezTo>
                <a:cubicBezTo>
                  <a:pt x="717219" y="167078"/>
                  <a:pt x="1084021" y="-811"/>
                  <a:pt x="1452034" y="3"/>
                </a:cubicBezTo>
                <a:close/>
              </a:path>
            </a:pathLst>
          </a:custGeom>
          <a:solidFill>
            <a:srgbClr val="FFC000"/>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12" name="Picture Placeholder 11">
            <a:extLst>
              <a:ext uri="{FF2B5EF4-FFF2-40B4-BE49-F238E27FC236}">
                <a16:creationId xmlns:a16="http://schemas.microsoft.com/office/drawing/2014/main" id="{BB1C7597-6874-49C6-A807-D0D69BC03614}"/>
              </a:ext>
            </a:extLst>
          </p:cNvPr>
          <p:cNvSpPr>
            <a:spLocks noGrp="1"/>
          </p:cNvSpPr>
          <p:nvPr>
            <p:ph type="pic" sz="quarter" idx="20" hasCustomPrompt="1"/>
          </p:nvPr>
        </p:nvSpPr>
        <p:spPr>
          <a:xfrm>
            <a:off x="6224848" y="529033"/>
            <a:ext cx="5967153" cy="5631739"/>
          </a:xfrm>
          <a:custGeom>
            <a:avLst/>
            <a:gdLst>
              <a:gd name="connsiteX0" fmla="*/ 1452034 w 5967153"/>
              <a:gd name="connsiteY0" fmla="*/ 3 h 5631739"/>
              <a:gd name="connsiteX1" fmla="*/ 2844525 w 5967153"/>
              <a:gd name="connsiteY1" fmla="*/ 431030 h 5631739"/>
              <a:gd name="connsiteX2" fmla="*/ 4938600 w 5967153"/>
              <a:gd name="connsiteY2" fmla="*/ 264632 h 5631739"/>
              <a:gd name="connsiteX3" fmla="*/ 5967153 w 5967153"/>
              <a:gd name="connsiteY3" fmla="*/ 1007453 h 5631739"/>
              <a:gd name="connsiteX4" fmla="*/ 5967153 w 5967153"/>
              <a:gd name="connsiteY4" fmla="*/ 3879283 h 5631739"/>
              <a:gd name="connsiteX5" fmla="*/ 5433075 w 5967153"/>
              <a:gd name="connsiteY5" fmla="*/ 5081383 h 5631739"/>
              <a:gd name="connsiteX6" fmla="*/ 3647938 w 5967153"/>
              <a:gd name="connsiteY6" fmla="*/ 5576411 h 5631739"/>
              <a:gd name="connsiteX7" fmla="*/ 2403031 w 5967153"/>
              <a:gd name="connsiteY7" fmla="*/ 5390192 h 5631739"/>
              <a:gd name="connsiteX8" fmla="*/ 747147 w 5967153"/>
              <a:gd name="connsiteY8" fmla="*/ 5623419 h 5631739"/>
              <a:gd name="connsiteX9" fmla="*/ 80683 w 5967153"/>
              <a:gd name="connsiteY9" fmla="*/ 4804568 h 5631739"/>
              <a:gd name="connsiteX10" fmla="*/ 548002 w 5967153"/>
              <a:gd name="connsiteY10" fmla="*/ 3383169 h 5631739"/>
              <a:gd name="connsiteX11" fmla="*/ 24798 w 5967153"/>
              <a:gd name="connsiteY11" fmla="*/ 1944218 h 5631739"/>
              <a:gd name="connsiteX12" fmla="*/ 367146 w 5967153"/>
              <a:gd name="connsiteY12" fmla="*/ 695994 h 5631739"/>
              <a:gd name="connsiteX13" fmla="*/ 1452034 w 5967153"/>
              <a:gd name="connsiteY13" fmla="*/ 3 h 5631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67153" h="5631739">
                <a:moveTo>
                  <a:pt x="1452034" y="3"/>
                </a:moveTo>
                <a:cubicBezTo>
                  <a:pt x="1925192" y="1051"/>
                  <a:pt x="2400351" y="280978"/>
                  <a:pt x="2844525" y="431030"/>
                </a:cubicBezTo>
                <a:cubicBezTo>
                  <a:pt x="4094489" y="827744"/>
                  <a:pt x="4475537" y="481927"/>
                  <a:pt x="4938600" y="264632"/>
                </a:cubicBezTo>
                <a:cubicBezTo>
                  <a:pt x="5401662" y="47336"/>
                  <a:pt x="5855173" y="770840"/>
                  <a:pt x="5967153" y="1007453"/>
                </a:cubicBezTo>
                <a:lnTo>
                  <a:pt x="5967153" y="3879283"/>
                </a:lnTo>
                <a:cubicBezTo>
                  <a:pt x="5789127" y="4412347"/>
                  <a:pt x="5781517" y="4497481"/>
                  <a:pt x="5433075" y="5081383"/>
                </a:cubicBezTo>
                <a:cubicBezTo>
                  <a:pt x="5055227" y="5623504"/>
                  <a:pt x="4362323" y="5671560"/>
                  <a:pt x="3647938" y="5576411"/>
                </a:cubicBezTo>
                <a:cubicBezTo>
                  <a:pt x="3232969" y="5514338"/>
                  <a:pt x="2807296" y="5401333"/>
                  <a:pt x="2403031" y="5390192"/>
                </a:cubicBezTo>
                <a:cubicBezTo>
                  <a:pt x="1998766" y="5379051"/>
                  <a:pt x="1080717" y="5685541"/>
                  <a:pt x="747147" y="5623419"/>
                </a:cubicBezTo>
                <a:cubicBezTo>
                  <a:pt x="184637" y="5550242"/>
                  <a:pt x="110463" y="4988730"/>
                  <a:pt x="80683" y="4804568"/>
                </a:cubicBezTo>
                <a:cubicBezTo>
                  <a:pt x="-20069" y="4226343"/>
                  <a:pt x="605934" y="3972730"/>
                  <a:pt x="548002" y="3383169"/>
                </a:cubicBezTo>
                <a:cubicBezTo>
                  <a:pt x="490069" y="2793608"/>
                  <a:pt x="175926" y="2510952"/>
                  <a:pt x="24798" y="1944218"/>
                </a:cubicBezTo>
                <a:cubicBezTo>
                  <a:pt x="-76191" y="1582530"/>
                  <a:pt x="149898" y="1058074"/>
                  <a:pt x="367146" y="695994"/>
                </a:cubicBezTo>
                <a:cubicBezTo>
                  <a:pt x="717219" y="167078"/>
                  <a:pt x="1084021" y="-811"/>
                  <a:pt x="1452034" y="3"/>
                </a:cubicBez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4" name="Title 2">
            <a:extLst>
              <a:ext uri="{FF2B5EF4-FFF2-40B4-BE49-F238E27FC236}">
                <a16:creationId xmlns:a16="http://schemas.microsoft.com/office/drawing/2014/main" id="{4A7026FD-3B84-400E-B19C-12AF96CDD10A}"/>
              </a:ext>
            </a:extLst>
          </p:cNvPr>
          <p:cNvSpPr>
            <a:spLocks noGrp="1"/>
          </p:cNvSpPr>
          <p:nvPr>
            <p:ph type="title"/>
          </p:nvPr>
        </p:nvSpPr>
        <p:spPr>
          <a:xfrm>
            <a:off x="875310" y="455035"/>
            <a:ext cx="11157817" cy="660511"/>
          </a:xfrm>
          <a:prstGeom prst="rect">
            <a:avLst/>
          </a:prstGeom>
        </p:spPr>
        <p:txBody>
          <a:bodyPr lIns="0" tIns="0" rIns="0" bIns="0" anchor="ctr"/>
          <a:lstStyle>
            <a:lvl1pPr algn="l">
              <a:defRPr sz="4000" b="1">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Freeform 4"/>
          <p:cNvSpPr/>
          <p:nvPr userDrawn="1"/>
        </p:nvSpPr>
        <p:spPr bwMode="auto">
          <a:xfrm rot="10800000" flipV="1">
            <a:off x="333239" y="168820"/>
            <a:ext cx="728353" cy="983274"/>
          </a:xfrm>
          <a:custGeom>
            <a:avLst/>
            <a:gdLst>
              <a:gd name="connsiteX0" fmla="*/ 500474 w 500474"/>
              <a:gd name="connsiteY0" fmla="*/ 0 h 675638"/>
              <a:gd name="connsiteX1" fmla="*/ 0 w 500474"/>
              <a:gd name="connsiteY1" fmla="*/ 0 h 675638"/>
              <a:gd name="connsiteX2" fmla="*/ 0 w 500474"/>
              <a:gd name="connsiteY2" fmla="*/ 216488 h 675638"/>
              <a:gd name="connsiteX3" fmla="*/ 9219 w 500474"/>
              <a:gd name="connsiteY3" fmla="*/ 216488 h 675638"/>
              <a:gd name="connsiteX4" fmla="*/ 9219 w 500474"/>
              <a:gd name="connsiteY4" fmla="*/ 9219 h 675638"/>
              <a:gd name="connsiteX5" fmla="*/ 491255 w 500474"/>
              <a:gd name="connsiteY5" fmla="*/ 9219 h 675638"/>
              <a:gd name="connsiteX6" fmla="*/ 491255 w 500474"/>
              <a:gd name="connsiteY6" fmla="*/ 666419 h 675638"/>
              <a:gd name="connsiteX7" fmla="*/ 9219 w 500474"/>
              <a:gd name="connsiteY7" fmla="*/ 666419 h 675638"/>
              <a:gd name="connsiteX8" fmla="*/ 9219 w 500474"/>
              <a:gd name="connsiteY8" fmla="*/ 598815 h 675638"/>
              <a:gd name="connsiteX9" fmla="*/ 0 w 500474"/>
              <a:gd name="connsiteY9" fmla="*/ 598815 h 675638"/>
              <a:gd name="connsiteX10" fmla="*/ 0 w 500474"/>
              <a:gd name="connsiteY10" fmla="*/ 675638 h 675638"/>
              <a:gd name="connsiteX11" fmla="*/ 500474 w 500474"/>
              <a:gd name="connsiteY11" fmla="*/ 675638 h 675638"/>
              <a:gd name="connsiteX12" fmla="*/ 500474 w 500474"/>
              <a:gd name="connsiteY12" fmla="*/ 0 h 67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474" h="675638">
                <a:moveTo>
                  <a:pt x="500474" y="0"/>
                </a:moveTo>
                <a:lnTo>
                  <a:pt x="0" y="0"/>
                </a:lnTo>
                <a:lnTo>
                  <a:pt x="0" y="216488"/>
                </a:lnTo>
                <a:lnTo>
                  <a:pt x="9219" y="216488"/>
                </a:lnTo>
                <a:lnTo>
                  <a:pt x="9219" y="9219"/>
                </a:lnTo>
                <a:lnTo>
                  <a:pt x="491255" y="9219"/>
                </a:lnTo>
                <a:lnTo>
                  <a:pt x="491255" y="666419"/>
                </a:lnTo>
                <a:lnTo>
                  <a:pt x="9219" y="666419"/>
                </a:lnTo>
                <a:lnTo>
                  <a:pt x="9219" y="598815"/>
                </a:lnTo>
                <a:lnTo>
                  <a:pt x="0" y="598815"/>
                </a:lnTo>
                <a:lnTo>
                  <a:pt x="0" y="675638"/>
                </a:lnTo>
                <a:lnTo>
                  <a:pt x="500474" y="675638"/>
                </a:lnTo>
                <a:lnTo>
                  <a:pt x="500474" y="0"/>
                </a:lnTo>
                <a:close/>
              </a:path>
            </a:pathLst>
          </a:custGeom>
          <a:solidFill>
            <a:srgbClr val="C00000"/>
          </a:solidFill>
          <a:ln w="38100">
            <a:solidFill>
              <a:srgbClr val="FFC000"/>
            </a:solidFill>
            <a:miter lim="800000"/>
            <a:headEnd/>
            <a:tailEnd/>
          </a:ln>
        </p:spPr>
        <p:txBody>
          <a:bodyPr vert="horz" wrap="square" lIns="91440" tIns="45720" rIns="91440" bIns="45720" numCol="1" rtlCol="0" anchor="t" anchorCtr="0" compatLnSpc="1">
            <a:prstTxWarp prst="textNoShape">
              <a:avLst/>
            </a:prstTxWarp>
            <a:noAutofit/>
          </a:bodyPr>
          <a:lstStyle/>
          <a:p>
            <a:pPr algn="ctr"/>
            <a:endParaRPr lang="en-US" dirty="0">
              <a:solidFill>
                <a:schemeClr val="bg1">
                  <a:lumMod val="50000"/>
                </a:schemeClr>
              </a:solidFill>
            </a:endParaRPr>
          </a:p>
        </p:txBody>
      </p:sp>
      <p:sp>
        <p:nvSpPr>
          <p:cNvPr id="7" name="Rectangle 6"/>
          <p:cNvSpPr/>
          <p:nvPr userDrawn="1"/>
        </p:nvSpPr>
        <p:spPr>
          <a:xfrm>
            <a:off x="0" y="6740202"/>
            <a:ext cx="12191999" cy="127224"/>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AU" dirty="0">
              <a:latin typeface="Arial" panose="020B0604020202020204" pitchFamily="34" charset="0"/>
              <a:cs typeface="Arial" panose="020B0604020202020204" pitchFamily="34" charset="0"/>
            </a:endParaRPr>
          </a:p>
        </p:txBody>
      </p:sp>
      <p:sp>
        <p:nvSpPr>
          <p:cNvPr id="8" name="Rectangle 7"/>
          <p:cNvSpPr/>
          <p:nvPr userDrawn="1"/>
        </p:nvSpPr>
        <p:spPr>
          <a:xfrm>
            <a:off x="1150069" y="168820"/>
            <a:ext cx="4637989" cy="264595"/>
          </a:xfrm>
          <a:prstGeom prst="rect">
            <a:avLst/>
          </a:prstGeom>
          <a:solidFill>
            <a:srgbClr val="C42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latin typeface="Arial" panose="020B0604020202020204" pitchFamily="34" charset="0"/>
                <a:cs typeface="Arial" panose="020B0604020202020204" pitchFamily="34" charset="0"/>
              </a:rPr>
              <a:t>TAFE QUEENSLAND BRISBANE </a:t>
            </a:r>
            <a:r>
              <a:rPr lang="en-AU" sz="1200" b="1" baseline="0" dirty="0">
                <a:latin typeface="Arial" panose="020B0604020202020204" pitchFamily="34" charset="0"/>
                <a:cs typeface="Arial" panose="020B0604020202020204" pitchFamily="34" charset="0"/>
              </a:rPr>
              <a:t>– </a:t>
            </a:r>
            <a:r>
              <a:rPr lang="en-AU" sz="1200" b="1" dirty="0">
                <a:latin typeface="Arial" panose="020B0604020202020204" pitchFamily="34" charset="0"/>
                <a:cs typeface="Arial" panose="020B0604020202020204" pitchFamily="34" charset="0"/>
              </a:rPr>
              <a:t>Reasonable Adjustment</a:t>
            </a:r>
          </a:p>
        </p:txBody>
      </p:sp>
    </p:spTree>
    <p:extLst>
      <p:ext uri="{BB962C8B-B14F-4D97-AF65-F5344CB8AC3E}">
        <p14:creationId xmlns:p14="http://schemas.microsoft.com/office/powerpoint/2010/main" val="2915360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9_Mai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719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Main">
    <p:spTree>
      <p:nvGrpSpPr>
        <p:cNvPr id="1" name=""/>
        <p:cNvGrpSpPr/>
        <p:nvPr/>
      </p:nvGrpSpPr>
      <p:grpSpPr>
        <a:xfrm>
          <a:off x="0" y="0"/>
          <a:ext cx="0" cy="0"/>
          <a:chOff x="0" y="0"/>
          <a:chExt cx="0" cy="0"/>
        </a:xfrm>
      </p:grpSpPr>
      <p:sp>
        <p:nvSpPr>
          <p:cNvPr id="27" name="Рисунок 26">
            <a:extLst>
              <a:ext uri="{FF2B5EF4-FFF2-40B4-BE49-F238E27FC236}">
                <a16:creationId xmlns:a16="http://schemas.microsoft.com/office/drawing/2014/main" id="{D1784C6B-2A21-EA4A-95E9-025783C0E88D}"/>
              </a:ext>
            </a:extLst>
          </p:cNvPr>
          <p:cNvSpPr>
            <a:spLocks noGrp="1"/>
          </p:cNvSpPr>
          <p:nvPr>
            <p:ph type="pic" sz="quarter" idx="50" hasCustomPrompt="1"/>
          </p:nvPr>
        </p:nvSpPr>
        <p:spPr>
          <a:xfrm>
            <a:off x="9486706" y="2094384"/>
            <a:ext cx="2705294" cy="4045158"/>
          </a:xfrm>
          <a:custGeom>
            <a:avLst/>
            <a:gdLst>
              <a:gd name="connsiteX0" fmla="*/ 0 w 2705294"/>
              <a:gd name="connsiteY0" fmla="*/ 0 h 4045158"/>
              <a:gd name="connsiteX1" fmla="*/ 2705294 w 2705294"/>
              <a:gd name="connsiteY1" fmla="*/ 0 h 4045158"/>
              <a:gd name="connsiteX2" fmla="*/ 2705294 w 2705294"/>
              <a:gd name="connsiteY2" fmla="*/ 1193101 h 4045158"/>
              <a:gd name="connsiteX3" fmla="*/ 2705294 w 2705294"/>
              <a:gd name="connsiteY3" fmla="*/ 1950771 h 4045158"/>
              <a:gd name="connsiteX4" fmla="*/ 2705294 w 2705294"/>
              <a:gd name="connsiteY4" fmla="*/ 4045158 h 4045158"/>
              <a:gd name="connsiteX5" fmla="*/ 0 w 2705294"/>
              <a:gd name="connsiteY5" fmla="*/ 4045158 h 4045158"/>
              <a:gd name="connsiteX6" fmla="*/ 0 w 2705294"/>
              <a:gd name="connsiteY6" fmla="*/ 1950771 h 4045158"/>
              <a:gd name="connsiteX7" fmla="*/ 0 w 2705294"/>
              <a:gd name="connsiteY7" fmla="*/ 1193101 h 4045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5294" h="4045158">
                <a:moveTo>
                  <a:pt x="0" y="0"/>
                </a:moveTo>
                <a:lnTo>
                  <a:pt x="2705294" y="0"/>
                </a:lnTo>
                <a:lnTo>
                  <a:pt x="2705294" y="1193101"/>
                </a:lnTo>
                <a:lnTo>
                  <a:pt x="2705294" y="1950771"/>
                </a:lnTo>
                <a:lnTo>
                  <a:pt x="2705294" y="4045158"/>
                </a:lnTo>
                <a:lnTo>
                  <a:pt x="0" y="4045158"/>
                </a:lnTo>
                <a:lnTo>
                  <a:pt x="0" y="1950771"/>
                </a:lnTo>
                <a:lnTo>
                  <a:pt x="0" y="1193101"/>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dirty="0"/>
            </a:lvl1pPr>
          </a:lstStyle>
          <a:p>
            <a:pPr lvl="0" algn="ctr"/>
            <a:r>
              <a:rPr lang="en-US" dirty="0"/>
              <a:t>`</a:t>
            </a:r>
            <a:endParaRPr lang="ru-RU" dirty="0"/>
          </a:p>
        </p:txBody>
      </p:sp>
      <p:sp>
        <p:nvSpPr>
          <p:cNvPr id="24" name="Рисунок 23">
            <a:extLst>
              <a:ext uri="{FF2B5EF4-FFF2-40B4-BE49-F238E27FC236}">
                <a16:creationId xmlns:a16="http://schemas.microsoft.com/office/drawing/2014/main" id="{44E22858-13CA-EA47-B4A2-9A4FECE198F6}"/>
              </a:ext>
            </a:extLst>
          </p:cNvPr>
          <p:cNvSpPr>
            <a:spLocks noGrp="1"/>
          </p:cNvSpPr>
          <p:nvPr>
            <p:ph type="pic" sz="quarter" idx="51" hasCustomPrompt="1"/>
          </p:nvPr>
        </p:nvSpPr>
        <p:spPr>
          <a:xfrm>
            <a:off x="3744127" y="4188772"/>
            <a:ext cx="5576583" cy="1950771"/>
          </a:xfrm>
          <a:custGeom>
            <a:avLst/>
            <a:gdLst>
              <a:gd name="connsiteX0" fmla="*/ 0 w 5576583"/>
              <a:gd name="connsiteY0" fmla="*/ 0 h 1950771"/>
              <a:gd name="connsiteX1" fmla="*/ 2871289 w 5576583"/>
              <a:gd name="connsiteY1" fmla="*/ 0 h 1950771"/>
              <a:gd name="connsiteX2" fmla="*/ 3767016 w 5576583"/>
              <a:gd name="connsiteY2" fmla="*/ 0 h 1950771"/>
              <a:gd name="connsiteX3" fmla="*/ 5576583 w 5576583"/>
              <a:gd name="connsiteY3" fmla="*/ 0 h 1950771"/>
              <a:gd name="connsiteX4" fmla="*/ 5576583 w 5576583"/>
              <a:gd name="connsiteY4" fmla="*/ 1950771 h 1950771"/>
              <a:gd name="connsiteX5" fmla="*/ 3767016 w 5576583"/>
              <a:gd name="connsiteY5" fmla="*/ 1950771 h 1950771"/>
              <a:gd name="connsiteX6" fmla="*/ 2871289 w 5576583"/>
              <a:gd name="connsiteY6" fmla="*/ 1950771 h 1950771"/>
              <a:gd name="connsiteX7" fmla="*/ 0 w 5576583"/>
              <a:gd name="connsiteY7" fmla="*/ 1950771 h 195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76583" h="1950771">
                <a:moveTo>
                  <a:pt x="0" y="0"/>
                </a:moveTo>
                <a:lnTo>
                  <a:pt x="2871289" y="0"/>
                </a:lnTo>
                <a:lnTo>
                  <a:pt x="3767016" y="0"/>
                </a:lnTo>
                <a:lnTo>
                  <a:pt x="5576583" y="0"/>
                </a:lnTo>
                <a:lnTo>
                  <a:pt x="5576583" y="1950771"/>
                </a:lnTo>
                <a:lnTo>
                  <a:pt x="3767016" y="1950771"/>
                </a:lnTo>
                <a:lnTo>
                  <a:pt x="2871289" y="1950771"/>
                </a:lnTo>
                <a:lnTo>
                  <a:pt x="0" y="1950771"/>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dirty="0"/>
            </a:lvl1pPr>
          </a:lstStyle>
          <a:p>
            <a:pPr lvl="0" algn="ctr"/>
            <a:r>
              <a:rPr lang="en-US" dirty="0"/>
              <a:t>`</a:t>
            </a:r>
            <a:endParaRPr lang="ru-RU" dirty="0"/>
          </a:p>
        </p:txBody>
      </p:sp>
      <p:sp>
        <p:nvSpPr>
          <p:cNvPr id="25" name="Рисунок 24">
            <a:extLst>
              <a:ext uri="{FF2B5EF4-FFF2-40B4-BE49-F238E27FC236}">
                <a16:creationId xmlns:a16="http://schemas.microsoft.com/office/drawing/2014/main" id="{444A6F91-D995-474F-9495-0B3285DF3931}"/>
              </a:ext>
            </a:extLst>
          </p:cNvPr>
          <p:cNvSpPr>
            <a:spLocks noGrp="1"/>
          </p:cNvSpPr>
          <p:nvPr>
            <p:ph type="pic" sz="quarter" idx="52" hasCustomPrompt="1"/>
          </p:nvPr>
        </p:nvSpPr>
        <p:spPr>
          <a:xfrm>
            <a:off x="6615415" y="1"/>
            <a:ext cx="2705294" cy="4045156"/>
          </a:xfrm>
          <a:custGeom>
            <a:avLst/>
            <a:gdLst>
              <a:gd name="connsiteX0" fmla="*/ 0 w 2705294"/>
              <a:gd name="connsiteY0" fmla="*/ 0 h 4045156"/>
              <a:gd name="connsiteX1" fmla="*/ 2705294 w 2705294"/>
              <a:gd name="connsiteY1" fmla="*/ 0 h 4045156"/>
              <a:gd name="connsiteX2" fmla="*/ 2705294 w 2705294"/>
              <a:gd name="connsiteY2" fmla="*/ 4045156 h 4045156"/>
              <a:gd name="connsiteX3" fmla="*/ 0 w 2705294"/>
              <a:gd name="connsiteY3" fmla="*/ 4045156 h 4045156"/>
            </a:gdLst>
            <a:ahLst/>
            <a:cxnLst>
              <a:cxn ang="0">
                <a:pos x="connsiteX0" y="connsiteY0"/>
              </a:cxn>
              <a:cxn ang="0">
                <a:pos x="connsiteX1" y="connsiteY1"/>
              </a:cxn>
              <a:cxn ang="0">
                <a:pos x="connsiteX2" y="connsiteY2"/>
              </a:cxn>
              <a:cxn ang="0">
                <a:pos x="connsiteX3" y="connsiteY3"/>
              </a:cxn>
            </a:cxnLst>
            <a:rect l="l" t="t" r="r" b="b"/>
            <a:pathLst>
              <a:path w="2705294" h="4045156">
                <a:moveTo>
                  <a:pt x="0" y="0"/>
                </a:moveTo>
                <a:lnTo>
                  <a:pt x="2705294" y="0"/>
                </a:lnTo>
                <a:lnTo>
                  <a:pt x="2705294" y="4045156"/>
                </a:lnTo>
                <a:lnTo>
                  <a:pt x="0" y="4045156"/>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dirty="0"/>
            </a:lvl1pPr>
          </a:lstStyle>
          <a:p>
            <a:pPr lvl="0" algn="ctr"/>
            <a:r>
              <a:rPr lang="en-US" dirty="0"/>
              <a:t>`</a:t>
            </a:r>
            <a:endParaRPr lang="ru-RU" dirty="0"/>
          </a:p>
        </p:txBody>
      </p:sp>
      <p:sp>
        <p:nvSpPr>
          <p:cNvPr id="26" name="Рисунок 25">
            <a:extLst>
              <a:ext uri="{FF2B5EF4-FFF2-40B4-BE49-F238E27FC236}">
                <a16:creationId xmlns:a16="http://schemas.microsoft.com/office/drawing/2014/main" id="{66524B68-AF10-4542-81D7-AACD0B51B404}"/>
              </a:ext>
            </a:extLst>
          </p:cNvPr>
          <p:cNvSpPr>
            <a:spLocks noGrp="1"/>
          </p:cNvSpPr>
          <p:nvPr>
            <p:ph type="pic" sz="quarter" idx="53" hasCustomPrompt="1"/>
          </p:nvPr>
        </p:nvSpPr>
        <p:spPr>
          <a:xfrm>
            <a:off x="9486706" y="0"/>
            <a:ext cx="2705294" cy="1950771"/>
          </a:xfrm>
          <a:custGeom>
            <a:avLst/>
            <a:gdLst>
              <a:gd name="connsiteX0" fmla="*/ 0 w 2705294"/>
              <a:gd name="connsiteY0" fmla="*/ 0 h 1950771"/>
              <a:gd name="connsiteX1" fmla="*/ 2705294 w 2705294"/>
              <a:gd name="connsiteY1" fmla="*/ 0 h 1950771"/>
              <a:gd name="connsiteX2" fmla="*/ 2705294 w 2705294"/>
              <a:gd name="connsiteY2" fmla="*/ 1950771 h 1950771"/>
              <a:gd name="connsiteX3" fmla="*/ 0 w 2705294"/>
              <a:gd name="connsiteY3" fmla="*/ 1950771 h 1950771"/>
            </a:gdLst>
            <a:ahLst/>
            <a:cxnLst>
              <a:cxn ang="0">
                <a:pos x="connsiteX0" y="connsiteY0"/>
              </a:cxn>
              <a:cxn ang="0">
                <a:pos x="connsiteX1" y="connsiteY1"/>
              </a:cxn>
              <a:cxn ang="0">
                <a:pos x="connsiteX2" y="connsiteY2"/>
              </a:cxn>
              <a:cxn ang="0">
                <a:pos x="connsiteX3" y="connsiteY3"/>
              </a:cxn>
            </a:cxnLst>
            <a:rect l="l" t="t" r="r" b="b"/>
            <a:pathLst>
              <a:path w="2705294" h="1950771">
                <a:moveTo>
                  <a:pt x="0" y="0"/>
                </a:moveTo>
                <a:lnTo>
                  <a:pt x="2705294" y="0"/>
                </a:lnTo>
                <a:lnTo>
                  <a:pt x="2705294" y="1950771"/>
                </a:lnTo>
                <a:lnTo>
                  <a:pt x="0" y="1950771"/>
                </a:lnTo>
                <a:close/>
              </a:path>
            </a:pathLst>
          </a:custGeom>
          <a:pattFill prst="lgCheck">
            <a:fgClr>
              <a:schemeClr val="tx2">
                <a:lumMod val="25000"/>
                <a:lumOff val="75000"/>
              </a:schemeClr>
            </a:fgClr>
            <a:bgClr>
              <a:schemeClr val="tx2">
                <a:lumMod val="10000"/>
                <a:lumOff val="9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defRPr lang="ru-RU" sz="800" dirty="0"/>
            </a:lvl1pPr>
          </a:lstStyle>
          <a:p>
            <a:pPr lvl="0" algn="ctr"/>
            <a:r>
              <a:rPr lang="en-US" dirty="0"/>
              <a:t>`</a:t>
            </a:r>
            <a:endParaRPr lang="ru-RU" dirty="0"/>
          </a:p>
        </p:txBody>
      </p:sp>
      <p:sp>
        <p:nvSpPr>
          <p:cNvPr id="8" name="Title 2">
            <a:extLst>
              <a:ext uri="{FF2B5EF4-FFF2-40B4-BE49-F238E27FC236}">
                <a16:creationId xmlns:a16="http://schemas.microsoft.com/office/drawing/2014/main" id="{4A7026FD-3B84-400E-B19C-12AF96CDD10A}"/>
              </a:ext>
            </a:extLst>
          </p:cNvPr>
          <p:cNvSpPr>
            <a:spLocks noGrp="1"/>
          </p:cNvSpPr>
          <p:nvPr>
            <p:ph type="title"/>
          </p:nvPr>
        </p:nvSpPr>
        <p:spPr>
          <a:xfrm>
            <a:off x="875310" y="455035"/>
            <a:ext cx="11157817" cy="660511"/>
          </a:xfrm>
          <a:prstGeom prst="rect">
            <a:avLst/>
          </a:prstGeom>
        </p:spPr>
        <p:txBody>
          <a:bodyPr lIns="0" tIns="0" rIns="0" bIns="0" anchor="ctr"/>
          <a:lstStyle>
            <a:lvl1pPr algn="l">
              <a:defRPr sz="4000" b="1">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Freeform 8"/>
          <p:cNvSpPr/>
          <p:nvPr userDrawn="1"/>
        </p:nvSpPr>
        <p:spPr bwMode="auto">
          <a:xfrm rot="10800000" flipV="1">
            <a:off x="333239" y="168820"/>
            <a:ext cx="728353" cy="983274"/>
          </a:xfrm>
          <a:custGeom>
            <a:avLst/>
            <a:gdLst>
              <a:gd name="connsiteX0" fmla="*/ 500474 w 500474"/>
              <a:gd name="connsiteY0" fmla="*/ 0 h 675638"/>
              <a:gd name="connsiteX1" fmla="*/ 0 w 500474"/>
              <a:gd name="connsiteY1" fmla="*/ 0 h 675638"/>
              <a:gd name="connsiteX2" fmla="*/ 0 w 500474"/>
              <a:gd name="connsiteY2" fmla="*/ 216488 h 675638"/>
              <a:gd name="connsiteX3" fmla="*/ 9219 w 500474"/>
              <a:gd name="connsiteY3" fmla="*/ 216488 h 675638"/>
              <a:gd name="connsiteX4" fmla="*/ 9219 w 500474"/>
              <a:gd name="connsiteY4" fmla="*/ 9219 h 675638"/>
              <a:gd name="connsiteX5" fmla="*/ 491255 w 500474"/>
              <a:gd name="connsiteY5" fmla="*/ 9219 h 675638"/>
              <a:gd name="connsiteX6" fmla="*/ 491255 w 500474"/>
              <a:gd name="connsiteY6" fmla="*/ 666419 h 675638"/>
              <a:gd name="connsiteX7" fmla="*/ 9219 w 500474"/>
              <a:gd name="connsiteY7" fmla="*/ 666419 h 675638"/>
              <a:gd name="connsiteX8" fmla="*/ 9219 w 500474"/>
              <a:gd name="connsiteY8" fmla="*/ 598815 h 675638"/>
              <a:gd name="connsiteX9" fmla="*/ 0 w 500474"/>
              <a:gd name="connsiteY9" fmla="*/ 598815 h 675638"/>
              <a:gd name="connsiteX10" fmla="*/ 0 w 500474"/>
              <a:gd name="connsiteY10" fmla="*/ 675638 h 675638"/>
              <a:gd name="connsiteX11" fmla="*/ 500474 w 500474"/>
              <a:gd name="connsiteY11" fmla="*/ 675638 h 675638"/>
              <a:gd name="connsiteX12" fmla="*/ 500474 w 500474"/>
              <a:gd name="connsiteY12" fmla="*/ 0 h 67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474" h="675638">
                <a:moveTo>
                  <a:pt x="500474" y="0"/>
                </a:moveTo>
                <a:lnTo>
                  <a:pt x="0" y="0"/>
                </a:lnTo>
                <a:lnTo>
                  <a:pt x="0" y="216488"/>
                </a:lnTo>
                <a:lnTo>
                  <a:pt x="9219" y="216488"/>
                </a:lnTo>
                <a:lnTo>
                  <a:pt x="9219" y="9219"/>
                </a:lnTo>
                <a:lnTo>
                  <a:pt x="491255" y="9219"/>
                </a:lnTo>
                <a:lnTo>
                  <a:pt x="491255" y="666419"/>
                </a:lnTo>
                <a:lnTo>
                  <a:pt x="9219" y="666419"/>
                </a:lnTo>
                <a:lnTo>
                  <a:pt x="9219" y="598815"/>
                </a:lnTo>
                <a:lnTo>
                  <a:pt x="0" y="598815"/>
                </a:lnTo>
                <a:lnTo>
                  <a:pt x="0" y="675638"/>
                </a:lnTo>
                <a:lnTo>
                  <a:pt x="500474" y="675638"/>
                </a:lnTo>
                <a:lnTo>
                  <a:pt x="500474" y="0"/>
                </a:lnTo>
                <a:close/>
              </a:path>
            </a:pathLst>
          </a:custGeom>
          <a:solidFill>
            <a:srgbClr val="C00000"/>
          </a:solidFill>
          <a:ln w="38100">
            <a:solidFill>
              <a:srgbClr val="FFC000"/>
            </a:solidFill>
            <a:miter lim="800000"/>
            <a:headEnd/>
            <a:tailEnd/>
          </a:ln>
        </p:spPr>
        <p:txBody>
          <a:bodyPr vert="horz" wrap="square" lIns="91440" tIns="45720" rIns="91440" bIns="45720" numCol="1" rtlCol="0" anchor="t" anchorCtr="0" compatLnSpc="1">
            <a:prstTxWarp prst="textNoShape">
              <a:avLst/>
            </a:prstTxWarp>
            <a:noAutofit/>
          </a:bodyPr>
          <a:lstStyle/>
          <a:p>
            <a:pPr algn="ctr"/>
            <a:endParaRPr lang="en-US" dirty="0">
              <a:solidFill>
                <a:schemeClr val="bg1">
                  <a:lumMod val="50000"/>
                </a:schemeClr>
              </a:solidFill>
            </a:endParaRPr>
          </a:p>
        </p:txBody>
      </p:sp>
      <p:sp>
        <p:nvSpPr>
          <p:cNvPr id="11" name="Rectangle 10"/>
          <p:cNvSpPr/>
          <p:nvPr userDrawn="1"/>
        </p:nvSpPr>
        <p:spPr>
          <a:xfrm>
            <a:off x="0" y="6740202"/>
            <a:ext cx="12191999" cy="127224"/>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AU" dirty="0">
              <a:latin typeface="Arial" panose="020B0604020202020204" pitchFamily="34" charset="0"/>
              <a:cs typeface="Arial" panose="020B0604020202020204" pitchFamily="34" charset="0"/>
            </a:endParaRPr>
          </a:p>
        </p:txBody>
      </p:sp>
      <p:sp>
        <p:nvSpPr>
          <p:cNvPr id="12" name="Rectangle 11"/>
          <p:cNvSpPr/>
          <p:nvPr userDrawn="1"/>
        </p:nvSpPr>
        <p:spPr>
          <a:xfrm>
            <a:off x="1150069" y="168820"/>
            <a:ext cx="4637989" cy="264595"/>
          </a:xfrm>
          <a:prstGeom prst="rect">
            <a:avLst/>
          </a:prstGeom>
          <a:solidFill>
            <a:srgbClr val="C42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latin typeface="Arial" panose="020B0604020202020204" pitchFamily="34" charset="0"/>
                <a:cs typeface="Arial" panose="020B0604020202020204" pitchFamily="34" charset="0"/>
              </a:rPr>
              <a:t>TAFE QUEENSLAND BRISBANE </a:t>
            </a:r>
            <a:r>
              <a:rPr lang="en-AU" sz="1200" b="1" baseline="0" dirty="0">
                <a:latin typeface="Arial" panose="020B0604020202020204" pitchFamily="34" charset="0"/>
                <a:cs typeface="Arial" panose="020B0604020202020204" pitchFamily="34" charset="0"/>
              </a:rPr>
              <a:t>– </a:t>
            </a:r>
            <a:r>
              <a:rPr lang="en-AU" sz="1200" b="1" dirty="0">
                <a:latin typeface="Arial" panose="020B0604020202020204" pitchFamily="34" charset="0"/>
                <a:cs typeface="Arial" panose="020B0604020202020204" pitchFamily="34" charset="0"/>
              </a:rPr>
              <a:t>Reasonable Adjustment</a:t>
            </a:r>
          </a:p>
        </p:txBody>
      </p:sp>
    </p:spTree>
    <p:extLst>
      <p:ext uri="{BB962C8B-B14F-4D97-AF65-F5344CB8AC3E}">
        <p14:creationId xmlns:p14="http://schemas.microsoft.com/office/powerpoint/2010/main" val="1327756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A7026FD-3B84-400E-B19C-12AF96CDD10A}"/>
              </a:ext>
            </a:extLst>
          </p:cNvPr>
          <p:cNvSpPr>
            <a:spLocks noGrp="1"/>
          </p:cNvSpPr>
          <p:nvPr>
            <p:ph type="title"/>
          </p:nvPr>
        </p:nvSpPr>
        <p:spPr>
          <a:xfrm>
            <a:off x="875310" y="455035"/>
            <a:ext cx="11157817" cy="660511"/>
          </a:xfrm>
          <a:prstGeom prst="rect">
            <a:avLst/>
          </a:prstGeom>
        </p:spPr>
        <p:txBody>
          <a:bodyPr lIns="0" tIns="0" rIns="0" bIns="0" anchor="ctr"/>
          <a:lstStyle>
            <a:lvl1pPr algn="l">
              <a:defRPr sz="4000" b="1">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Freeform 5"/>
          <p:cNvSpPr/>
          <p:nvPr userDrawn="1"/>
        </p:nvSpPr>
        <p:spPr bwMode="auto">
          <a:xfrm rot="10800000" flipV="1">
            <a:off x="333239" y="168820"/>
            <a:ext cx="728353" cy="983274"/>
          </a:xfrm>
          <a:custGeom>
            <a:avLst/>
            <a:gdLst>
              <a:gd name="connsiteX0" fmla="*/ 500474 w 500474"/>
              <a:gd name="connsiteY0" fmla="*/ 0 h 675638"/>
              <a:gd name="connsiteX1" fmla="*/ 0 w 500474"/>
              <a:gd name="connsiteY1" fmla="*/ 0 h 675638"/>
              <a:gd name="connsiteX2" fmla="*/ 0 w 500474"/>
              <a:gd name="connsiteY2" fmla="*/ 216488 h 675638"/>
              <a:gd name="connsiteX3" fmla="*/ 9219 w 500474"/>
              <a:gd name="connsiteY3" fmla="*/ 216488 h 675638"/>
              <a:gd name="connsiteX4" fmla="*/ 9219 w 500474"/>
              <a:gd name="connsiteY4" fmla="*/ 9219 h 675638"/>
              <a:gd name="connsiteX5" fmla="*/ 491255 w 500474"/>
              <a:gd name="connsiteY5" fmla="*/ 9219 h 675638"/>
              <a:gd name="connsiteX6" fmla="*/ 491255 w 500474"/>
              <a:gd name="connsiteY6" fmla="*/ 666419 h 675638"/>
              <a:gd name="connsiteX7" fmla="*/ 9219 w 500474"/>
              <a:gd name="connsiteY7" fmla="*/ 666419 h 675638"/>
              <a:gd name="connsiteX8" fmla="*/ 9219 w 500474"/>
              <a:gd name="connsiteY8" fmla="*/ 598815 h 675638"/>
              <a:gd name="connsiteX9" fmla="*/ 0 w 500474"/>
              <a:gd name="connsiteY9" fmla="*/ 598815 h 675638"/>
              <a:gd name="connsiteX10" fmla="*/ 0 w 500474"/>
              <a:gd name="connsiteY10" fmla="*/ 675638 h 675638"/>
              <a:gd name="connsiteX11" fmla="*/ 500474 w 500474"/>
              <a:gd name="connsiteY11" fmla="*/ 675638 h 675638"/>
              <a:gd name="connsiteX12" fmla="*/ 500474 w 500474"/>
              <a:gd name="connsiteY12" fmla="*/ 0 h 67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474" h="675638">
                <a:moveTo>
                  <a:pt x="500474" y="0"/>
                </a:moveTo>
                <a:lnTo>
                  <a:pt x="0" y="0"/>
                </a:lnTo>
                <a:lnTo>
                  <a:pt x="0" y="216488"/>
                </a:lnTo>
                <a:lnTo>
                  <a:pt x="9219" y="216488"/>
                </a:lnTo>
                <a:lnTo>
                  <a:pt x="9219" y="9219"/>
                </a:lnTo>
                <a:lnTo>
                  <a:pt x="491255" y="9219"/>
                </a:lnTo>
                <a:lnTo>
                  <a:pt x="491255" y="666419"/>
                </a:lnTo>
                <a:lnTo>
                  <a:pt x="9219" y="666419"/>
                </a:lnTo>
                <a:lnTo>
                  <a:pt x="9219" y="598815"/>
                </a:lnTo>
                <a:lnTo>
                  <a:pt x="0" y="598815"/>
                </a:lnTo>
                <a:lnTo>
                  <a:pt x="0" y="675638"/>
                </a:lnTo>
                <a:lnTo>
                  <a:pt x="500474" y="675638"/>
                </a:lnTo>
                <a:lnTo>
                  <a:pt x="500474" y="0"/>
                </a:lnTo>
                <a:close/>
              </a:path>
            </a:pathLst>
          </a:custGeom>
          <a:solidFill>
            <a:srgbClr val="C00000"/>
          </a:solidFill>
          <a:ln w="38100">
            <a:solidFill>
              <a:srgbClr val="FFC000"/>
            </a:solidFill>
            <a:miter lim="800000"/>
            <a:headEnd/>
            <a:tailEnd/>
          </a:ln>
        </p:spPr>
        <p:txBody>
          <a:bodyPr vert="horz" wrap="square" lIns="91440" tIns="45720" rIns="91440" bIns="45720" numCol="1" rtlCol="0" anchor="t" anchorCtr="0" compatLnSpc="1">
            <a:prstTxWarp prst="textNoShape">
              <a:avLst/>
            </a:prstTxWarp>
            <a:noAutofit/>
          </a:bodyPr>
          <a:lstStyle/>
          <a:p>
            <a:pPr algn="ctr"/>
            <a:endParaRPr lang="en-US" dirty="0">
              <a:solidFill>
                <a:schemeClr val="bg1">
                  <a:lumMod val="50000"/>
                </a:schemeClr>
              </a:solidFill>
            </a:endParaRPr>
          </a:p>
        </p:txBody>
      </p:sp>
      <p:sp>
        <p:nvSpPr>
          <p:cNvPr id="7" name="Rectangle 6"/>
          <p:cNvSpPr/>
          <p:nvPr userDrawn="1"/>
        </p:nvSpPr>
        <p:spPr>
          <a:xfrm>
            <a:off x="1150069" y="168820"/>
            <a:ext cx="4637989" cy="264595"/>
          </a:xfrm>
          <a:prstGeom prst="rect">
            <a:avLst/>
          </a:prstGeom>
          <a:solidFill>
            <a:srgbClr val="C42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latin typeface="Arial" panose="020B0604020202020204" pitchFamily="34" charset="0"/>
                <a:cs typeface="Arial" panose="020B0604020202020204" pitchFamily="34" charset="0"/>
              </a:rPr>
              <a:t>TAFE QUEENSLAND BRISBANE </a:t>
            </a:r>
            <a:r>
              <a:rPr lang="en-AU" sz="1200" b="1" baseline="0" dirty="0">
                <a:latin typeface="Arial" panose="020B0604020202020204" pitchFamily="34" charset="0"/>
                <a:cs typeface="Arial" panose="020B0604020202020204" pitchFamily="34" charset="0"/>
              </a:rPr>
              <a:t>– </a:t>
            </a:r>
            <a:r>
              <a:rPr lang="en-AU" sz="1200" b="1" dirty="0">
                <a:latin typeface="Arial" panose="020B0604020202020204" pitchFamily="34" charset="0"/>
                <a:cs typeface="Arial" panose="020B0604020202020204" pitchFamily="34" charset="0"/>
              </a:rPr>
              <a:t>Reasonable Adjustment</a:t>
            </a:r>
          </a:p>
        </p:txBody>
      </p:sp>
    </p:spTree>
    <p:extLst>
      <p:ext uri="{BB962C8B-B14F-4D97-AF65-F5344CB8AC3E}">
        <p14:creationId xmlns:p14="http://schemas.microsoft.com/office/powerpoint/2010/main" val="3024114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9" name="Полилиния 4">
            <a:extLst>
              <a:ext uri="{FF2B5EF4-FFF2-40B4-BE49-F238E27FC236}">
                <a16:creationId xmlns:a16="http://schemas.microsoft.com/office/drawing/2014/main" id="{60EA92E2-4532-CD45-8FEA-BB75EE351DE4}"/>
              </a:ext>
            </a:extLst>
          </p:cNvPr>
          <p:cNvSpPr/>
          <p:nvPr userDrawn="1"/>
        </p:nvSpPr>
        <p:spPr>
          <a:xfrm>
            <a:off x="926087" y="0"/>
            <a:ext cx="11767615" cy="6858000"/>
          </a:xfrm>
          <a:custGeom>
            <a:avLst/>
            <a:gdLst>
              <a:gd name="connsiteX0" fmla="*/ 0 w 11767615"/>
              <a:gd name="connsiteY0" fmla="*/ 0 h 6858000"/>
              <a:gd name="connsiteX1" fmla="*/ 4909615 w 11767615"/>
              <a:gd name="connsiteY1" fmla="*/ 0 h 6858000"/>
              <a:gd name="connsiteX2" fmla="*/ 11767615 w 11767615"/>
              <a:gd name="connsiteY2" fmla="*/ 6858000 h 6858000"/>
              <a:gd name="connsiteX3" fmla="*/ 6857999 w 1176761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67615" h="6858000">
                <a:moveTo>
                  <a:pt x="0" y="0"/>
                </a:moveTo>
                <a:lnTo>
                  <a:pt x="4909615" y="0"/>
                </a:lnTo>
                <a:lnTo>
                  <a:pt x="11767615" y="6858000"/>
                </a:lnTo>
                <a:lnTo>
                  <a:pt x="6857999" y="685800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itle 2">
            <a:extLst>
              <a:ext uri="{FF2B5EF4-FFF2-40B4-BE49-F238E27FC236}">
                <a16:creationId xmlns:a16="http://schemas.microsoft.com/office/drawing/2014/main" id="{4A7026FD-3B84-400E-B19C-12AF96CDD10A}"/>
              </a:ext>
            </a:extLst>
          </p:cNvPr>
          <p:cNvSpPr>
            <a:spLocks noGrp="1"/>
          </p:cNvSpPr>
          <p:nvPr>
            <p:ph type="title"/>
          </p:nvPr>
        </p:nvSpPr>
        <p:spPr>
          <a:xfrm>
            <a:off x="875310" y="455035"/>
            <a:ext cx="11157817" cy="660511"/>
          </a:xfrm>
          <a:prstGeom prst="rect">
            <a:avLst/>
          </a:prstGeom>
        </p:spPr>
        <p:txBody>
          <a:bodyPr lIns="0" tIns="0" rIns="0" bIns="0" anchor="ctr"/>
          <a:lstStyle>
            <a:lvl1pPr algn="l">
              <a:defRPr sz="4000" b="1">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Freeform 5"/>
          <p:cNvSpPr/>
          <p:nvPr userDrawn="1"/>
        </p:nvSpPr>
        <p:spPr bwMode="auto">
          <a:xfrm rot="10800000" flipV="1">
            <a:off x="333239" y="168820"/>
            <a:ext cx="728353" cy="983274"/>
          </a:xfrm>
          <a:custGeom>
            <a:avLst/>
            <a:gdLst>
              <a:gd name="connsiteX0" fmla="*/ 500474 w 500474"/>
              <a:gd name="connsiteY0" fmla="*/ 0 h 675638"/>
              <a:gd name="connsiteX1" fmla="*/ 0 w 500474"/>
              <a:gd name="connsiteY1" fmla="*/ 0 h 675638"/>
              <a:gd name="connsiteX2" fmla="*/ 0 w 500474"/>
              <a:gd name="connsiteY2" fmla="*/ 216488 h 675638"/>
              <a:gd name="connsiteX3" fmla="*/ 9219 w 500474"/>
              <a:gd name="connsiteY3" fmla="*/ 216488 h 675638"/>
              <a:gd name="connsiteX4" fmla="*/ 9219 w 500474"/>
              <a:gd name="connsiteY4" fmla="*/ 9219 h 675638"/>
              <a:gd name="connsiteX5" fmla="*/ 491255 w 500474"/>
              <a:gd name="connsiteY5" fmla="*/ 9219 h 675638"/>
              <a:gd name="connsiteX6" fmla="*/ 491255 w 500474"/>
              <a:gd name="connsiteY6" fmla="*/ 666419 h 675638"/>
              <a:gd name="connsiteX7" fmla="*/ 9219 w 500474"/>
              <a:gd name="connsiteY7" fmla="*/ 666419 h 675638"/>
              <a:gd name="connsiteX8" fmla="*/ 9219 w 500474"/>
              <a:gd name="connsiteY8" fmla="*/ 598815 h 675638"/>
              <a:gd name="connsiteX9" fmla="*/ 0 w 500474"/>
              <a:gd name="connsiteY9" fmla="*/ 598815 h 675638"/>
              <a:gd name="connsiteX10" fmla="*/ 0 w 500474"/>
              <a:gd name="connsiteY10" fmla="*/ 675638 h 675638"/>
              <a:gd name="connsiteX11" fmla="*/ 500474 w 500474"/>
              <a:gd name="connsiteY11" fmla="*/ 675638 h 675638"/>
              <a:gd name="connsiteX12" fmla="*/ 500474 w 500474"/>
              <a:gd name="connsiteY12" fmla="*/ 0 h 67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474" h="675638">
                <a:moveTo>
                  <a:pt x="500474" y="0"/>
                </a:moveTo>
                <a:lnTo>
                  <a:pt x="0" y="0"/>
                </a:lnTo>
                <a:lnTo>
                  <a:pt x="0" y="216488"/>
                </a:lnTo>
                <a:lnTo>
                  <a:pt x="9219" y="216488"/>
                </a:lnTo>
                <a:lnTo>
                  <a:pt x="9219" y="9219"/>
                </a:lnTo>
                <a:lnTo>
                  <a:pt x="491255" y="9219"/>
                </a:lnTo>
                <a:lnTo>
                  <a:pt x="491255" y="666419"/>
                </a:lnTo>
                <a:lnTo>
                  <a:pt x="9219" y="666419"/>
                </a:lnTo>
                <a:lnTo>
                  <a:pt x="9219" y="598815"/>
                </a:lnTo>
                <a:lnTo>
                  <a:pt x="0" y="598815"/>
                </a:lnTo>
                <a:lnTo>
                  <a:pt x="0" y="675638"/>
                </a:lnTo>
                <a:lnTo>
                  <a:pt x="500474" y="675638"/>
                </a:lnTo>
                <a:lnTo>
                  <a:pt x="500474" y="0"/>
                </a:lnTo>
                <a:close/>
              </a:path>
            </a:pathLst>
          </a:custGeom>
          <a:solidFill>
            <a:srgbClr val="C00000"/>
          </a:solidFill>
          <a:ln w="38100">
            <a:solidFill>
              <a:srgbClr val="FFC000"/>
            </a:solidFill>
            <a:miter lim="800000"/>
            <a:headEnd/>
            <a:tailEnd/>
          </a:ln>
        </p:spPr>
        <p:txBody>
          <a:bodyPr vert="horz" wrap="square" lIns="91440" tIns="45720" rIns="91440" bIns="45720" numCol="1" rtlCol="0" anchor="t" anchorCtr="0" compatLnSpc="1">
            <a:prstTxWarp prst="textNoShape">
              <a:avLst/>
            </a:prstTxWarp>
            <a:noAutofit/>
          </a:bodyPr>
          <a:lstStyle/>
          <a:p>
            <a:pPr algn="ctr"/>
            <a:endParaRPr lang="en-US" dirty="0">
              <a:solidFill>
                <a:schemeClr val="bg1">
                  <a:lumMod val="50000"/>
                </a:schemeClr>
              </a:solidFill>
            </a:endParaRPr>
          </a:p>
        </p:txBody>
      </p:sp>
      <p:sp>
        <p:nvSpPr>
          <p:cNvPr id="7" name="Rectangle 6"/>
          <p:cNvSpPr/>
          <p:nvPr userDrawn="1"/>
        </p:nvSpPr>
        <p:spPr>
          <a:xfrm>
            <a:off x="1150069" y="168820"/>
            <a:ext cx="4637989" cy="264595"/>
          </a:xfrm>
          <a:prstGeom prst="rect">
            <a:avLst/>
          </a:prstGeom>
          <a:solidFill>
            <a:srgbClr val="C42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latin typeface="Arial" panose="020B0604020202020204" pitchFamily="34" charset="0"/>
                <a:cs typeface="Arial" panose="020B0604020202020204" pitchFamily="34" charset="0"/>
              </a:rPr>
              <a:t>TAFE QUEENSLAND BRISBANE </a:t>
            </a:r>
            <a:r>
              <a:rPr lang="en-AU" sz="1200" b="1" baseline="0" dirty="0">
                <a:latin typeface="Arial" panose="020B0604020202020204" pitchFamily="34" charset="0"/>
                <a:cs typeface="Arial" panose="020B0604020202020204" pitchFamily="34" charset="0"/>
              </a:rPr>
              <a:t>– </a:t>
            </a:r>
            <a:r>
              <a:rPr lang="en-AU" sz="1200" b="1" dirty="0">
                <a:latin typeface="Arial" panose="020B0604020202020204" pitchFamily="34" charset="0"/>
                <a:cs typeface="Arial" panose="020B0604020202020204" pitchFamily="34" charset="0"/>
              </a:rPr>
              <a:t>Reasonable Adjustment</a:t>
            </a:r>
          </a:p>
        </p:txBody>
      </p:sp>
      <p:sp>
        <p:nvSpPr>
          <p:cNvPr id="8" name="Rectangle 7"/>
          <p:cNvSpPr/>
          <p:nvPr userDrawn="1"/>
        </p:nvSpPr>
        <p:spPr>
          <a:xfrm>
            <a:off x="0" y="6740202"/>
            <a:ext cx="12191999" cy="127224"/>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397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Righ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9" name="Полилиния 10">
            <a:extLst>
              <a:ext uri="{FF2B5EF4-FFF2-40B4-BE49-F238E27FC236}">
                <a16:creationId xmlns:a16="http://schemas.microsoft.com/office/drawing/2014/main" id="{4807A3A2-6378-584C-ACB2-3E20BDEA5F50}"/>
              </a:ext>
            </a:extLst>
          </p:cNvPr>
          <p:cNvSpPr/>
          <p:nvPr userDrawn="1"/>
        </p:nvSpPr>
        <p:spPr>
          <a:xfrm rot="10800000">
            <a:off x="0" y="0"/>
            <a:ext cx="8118143" cy="6858000"/>
          </a:xfrm>
          <a:custGeom>
            <a:avLst/>
            <a:gdLst>
              <a:gd name="connsiteX0" fmla="*/ 0 w 8118143"/>
              <a:gd name="connsiteY0" fmla="*/ 0 h 6858000"/>
              <a:gd name="connsiteX1" fmla="*/ 8118143 w 8118143"/>
              <a:gd name="connsiteY1" fmla="*/ 0 h 6858000"/>
              <a:gd name="connsiteX2" fmla="*/ 8118143 w 8118143"/>
              <a:gd name="connsiteY2" fmla="*/ 6858000 h 6858000"/>
              <a:gd name="connsiteX3" fmla="*/ 6858000 w 81181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18143" h="6858000">
                <a:moveTo>
                  <a:pt x="0" y="0"/>
                </a:moveTo>
                <a:lnTo>
                  <a:pt x="8118143" y="0"/>
                </a:lnTo>
                <a:lnTo>
                  <a:pt x="8118143" y="6858000"/>
                </a:lnTo>
                <a:lnTo>
                  <a:pt x="6858000" y="685800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itle 2">
            <a:extLst>
              <a:ext uri="{FF2B5EF4-FFF2-40B4-BE49-F238E27FC236}">
                <a16:creationId xmlns:a16="http://schemas.microsoft.com/office/drawing/2014/main" id="{4A7026FD-3B84-400E-B19C-12AF96CDD10A}"/>
              </a:ext>
            </a:extLst>
          </p:cNvPr>
          <p:cNvSpPr>
            <a:spLocks noGrp="1"/>
          </p:cNvSpPr>
          <p:nvPr>
            <p:ph type="title"/>
          </p:nvPr>
        </p:nvSpPr>
        <p:spPr>
          <a:xfrm>
            <a:off x="875310" y="455035"/>
            <a:ext cx="11157817" cy="660511"/>
          </a:xfrm>
          <a:prstGeom prst="rect">
            <a:avLst/>
          </a:prstGeom>
        </p:spPr>
        <p:txBody>
          <a:bodyPr lIns="0" tIns="0" rIns="0" bIns="0" anchor="ctr"/>
          <a:lstStyle>
            <a:lvl1pPr algn="l">
              <a:defRPr sz="4000" b="1">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Freeform 5"/>
          <p:cNvSpPr/>
          <p:nvPr userDrawn="1"/>
        </p:nvSpPr>
        <p:spPr bwMode="auto">
          <a:xfrm rot="10800000" flipV="1">
            <a:off x="333239" y="168820"/>
            <a:ext cx="728353" cy="983274"/>
          </a:xfrm>
          <a:custGeom>
            <a:avLst/>
            <a:gdLst>
              <a:gd name="connsiteX0" fmla="*/ 500474 w 500474"/>
              <a:gd name="connsiteY0" fmla="*/ 0 h 675638"/>
              <a:gd name="connsiteX1" fmla="*/ 0 w 500474"/>
              <a:gd name="connsiteY1" fmla="*/ 0 h 675638"/>
              <a:gd name="connsiteX2" fmla="*/ 0 w 500474"/>
              <a:gd name="connsiteY2" fmla="*/ 216488 h 675638"/>
              <a:gd name="connsiteX3" fmla="*/ 9219 w 500474"/>
              <a:gd name="connsiteY3" fmla="*/ 216488 h 675638"/>
              <a:gd name="connsiteX4" fmla="*/ 9219 w 500474"/>
              <a:gd name="connsiteY4" fmla="*/ 9219 h 675638"/>
              <a:gd name="connsiteX5" fmla="*/ 491255 w 500474"/>
              <a:gd name="connsiteY5" fmla="*/ 9219 h 675638"/>
              <a:gd name="connsiteX6" fmla="*/ 491255 w 500474"/>
              <a:gd name="connsiteY6" fmla="*/ 666419 h 675638"/>
              <a:gd name="connsiteX7" fmla="*/ 9219 w 500474"/>
              <a:gd name="connsiteY7" fmla="*/ 666419 h 675638"/>
              <a:gd name="connsiteX8" fmla="*/ 9219 w 500474"/>
              <a:gd name="connsiteY8" fmla="*/ 598815 h 675638"/>
              <a:gd name="connsiteX9" fmla="*/ 0 w 500474"/>
              <a:gd name="connsiteY9" fmla="*/ 598815 h 675638"/>
              <a:gd name="connsiteX10" fmla="*/ 0 w 500474"/>
              <a:gd name="connsiteY10" fmla="*/ 675638 h 675638"/>
              <a:gd name="connsiteX11" fmla="*/ 500474 w 500474"/>
              <a:gd name="connsiteY11" fmla="*/ 675638 h 675638"/>
              <a:gd name="connsiteX12" fmla="*/ 500474 w 500474"/>
              <a:gd name="connsiteY12" fmla="*/ 0 h 67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474" h="675638">
                <a:moveTo>
                  <a:pt x="500474" y="0"/>
                </a:moveTo>
                <a:lnTo>
                  <a:pt x="0" y="0"/>
                </a:lnTo>
                <a:lnTo>
                  <a:pt x="0" y="216488"/>
                </a:lnTo>
                <a:lnTo>
                  <a:pt x="9219" y="216488"/>
                </a:lnTo>
                <a:lnTo>
                  <a:pt x="9219" y="9219"/>
                </a:lnTo>
                <a:lnTo>
                  <a:pt x="491255" y="9219"/>
                </a:lnTo>
                <a:lnTo>
                  <a:pt x="491255" y="666419"/>
                </a:lnTo>
                <a:lnTo>
                  <a:pt x="9219" y="666419"/>
                </a:lnTo>
                <a:lnTo>
                  <a:pt x="9219" y="598815"/>
                </a:lnTo>
                <a:lnTo>
                  <a:pt x="0" y="598815"/>
                </a:lnTo>
                <a:lnTo>
                  <a:pt x="0" y="675638"/>
                </a:lnTo>
                <a:lnTo>
                  <a:pt x="500474" y="675638"/>
                </a:lnTo>
                <a:lnTo>
                  <a:pt x="500474" y="0"/>
                </a:lnTo>
                <a:close/>
              </a:path>
            </a:pathLst>
          </a:custGeom>
          <a:solidFill>
            <a:srgbClr val="C00000"/>
          </a:solidFill>
          <a:ln w="38100">
            <a:solidFill>
              <a:schemeClr val="bg1"/>
            </a:solidFill>
            <a:miter lim="800000"/>
            <a:headEnd/>
            <a:tailEnd/>
          </a:ln>
        </p:spPr>
        <p:txBody>
          <a:bodyPr vert="horz" wrap="square" lIns="91440" tIns="45720" rIns="91440" bIns="45720" numCol="1" rtlCol="0" anchor="t" anchorCtr="0" compatLnSpc="1">
            <a:prstTxWarp prst="textNoShape">
              <a:avLst/>
            </a:prstTxWarp>
            <a:noAutofit/>
          </a:bodyPr>
          <a:lstStyle/>
          <a:p>
            <a:pPr algn="ctr"/>
            <a:endParaRPr lang="en-US" dirty="0">
              <a:ln>
                <a:solidFill>
                  <a:schemeClr val="bg1"/>
                </a:solidFill>
              </a:ln>
              <a:solidFill>
                <a:schemeClr val="bg1">
                  <a:lumMod val="50000"/>
                </a:schemeClr>
              </a:solidFill>
            </a:endParaRPr>
          </a:p>
        </p:txBody>
      </p:sp>
      <p:sp>
        <p:nvSpPr>
          <p:cNvPr id="7" name="Rectangle 6"/>
          <p:cNvSpPr/>
          <p:nvPr userDrawn="1"/>
        </p:nvSpPr>
        <p:spPr>
          <a:xfrm>
            <a:off x="1150069" y="168820"/>
            <a:ext cx="4637989" cy="264595"/>
          </a:xfrm>
          <a:prstGeom prst="rect">
            <a:avLst/>
          </a:prstGeom>
          <a:solidFill>
            <a:srgbClr val="C42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latin typeface="Arial" panose="020B0604020202020204" pitchFamily="34" charset="0"/>
                <a:cs typeface="Arial" panose="020B0604020202020204" pitchFamily="34" charset="0"/>
              </a:rPr>
              <a:t>TAFE QUEENSLAND BRISBANE </a:t>
            </a:r>
            <a:r>
              <a:rPr lang="en-AU" sz="1200" b="1" baseline="0" dirty="0">
                <a:latin typeface="Arial" panose="020B0604020202020204" pitchFamily="34" charset="0"/>
                <a:cs typeface="Arial" panose="020B0604020202020204" pitchFamily="34" charset="0"/>
              </a:rPr>
              <a:t>– </a:t>
            </a:r>
            <a:r>
              <a:rPr lang="en-AU" sz="1200" b="1" dirty="0">
                <a:latin typeface="Arial" panose="020B0604020202020204" pitchFamily="34" charset="0"/>
                <a:cs typeface="Arial" panose="020B0604020202020204" pitchFamily="34" charset="0"/>
              </a:rPr>
              <a:t>Reasonable Adjustment</a:t>
            </a:r>
          </a:p>
        </p:txBody>
      </p:sp>
      <p:sp>
        <p:nvSpPr>
          <p:cNvPr id="8" name="Rectangle 7"/>
          <p:cNvSpPr/>
          <p:nvPr userDrawn="1"/>
        </p:nvSpPr>
        <p:spPr>
          <a:xfrm>
            <a:off x="0" y="6740202"/>
            <a:ext cx="12191999" cy="127224"/>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367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Righ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Полилиния 4">
            <a:extLst>
              <a:ext uri="{FF2B5EF4-FFF2-40B4-BE49-F238E27FC236}">
                <a16:creationId xmlns:a16="http://schemas.microsoft.com/office/drawing/2014/main" id="{60EA92E2-4532-CD45-8FEA-BB75EE351DE4}"/>
              </a:ext>
            </a:extLst>
          </p:cNvPr>
          <p:cNvSpPr/>
          <p:nvPr userDrawn="1"/>
        </p:nvSpPr>
        <p:spPr>
          <a:xfrm>
            <a:off x="5307587" y="-9624"/>
            <a:ext cx="11767615" cy="6858000"/>
          </a:xfrm>
          <a:custGeom>
            <a:avLst/>
            <a:gdLst>
              <a:gd name="connsiteX0" fmla="*/ 0 w 11767615"/>
              <a:gd name="connsiteY0" fmla="*/ 0 h 6858000"/>
              <a:gd name="connsiteX1" fmla="*/ 4909615 w 11767615"/>
              <a:gd name="connsiteY1" fmla="*/ 0 h 6858000"/>
              <a:gd name="connsiteX2" fmla="*/ 11767615 w 11767615"/>
              <a:gd name="connsiteY2" fmla="*/ 6858000 h 6858000"/>
              <a:gd name="connsiteX3" fmla="*/ 6857999 w 1176761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67615" h="6858000">
                <a:moveTo>
                  <a:pt x="0" y="0"/>
                </a:moveTo>
                <a:lnTo>
                  <a:pt x="4909615" y="0"/>
                </a:lnTo>
                <a:lnTo>
                  <a:pt x="11767615" y="6858000"/>
                </a:lnTo>
                <a:lnTo>
                  <a:pt x="6857999" y="685800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 name="Title 2">
            <a:extLst>
              <a:ext uri="{FF2B5EF4-FFF2-40B4-BE49-F238E27FC236}">
                <a16:creationId xmlns:a16="http://schemas.microsoft.com/office/drawing/2014/main" id="{4A7026FD-3B84-400E-B19C-12AF96CDD10A}"/>
              </a:ext>
            </a:extLst>
          </p:cNvPr>
          <p:cNvSpPr>
            <a:spLocks noGrp="1"/>
          </p:cNvSpPr>
          <p:nvPr>
            <p:ph type="title"/>
          </p:nvPr>
        </p:nvSpPr>
        <p:spPr>
          <a:xfrm>
            <a:off x="875310" y="455035"/>
            <a:ext cx="11157817" cy="660511"/>
          </a:xfrm>
          <a:prstGeom prst="rect">
            <a:avLst/>
          </a:prstGeom>
        </p:spPr>
        <p:txBody>
          <a:bodyPr lIns="0" tIns="0" rIns="0" bIns="0" anchor="ctr"/>
          <a:lstStyle>
            <a:lvl1pPr algn="l">
              <a:defRPr sz="4000" b="1">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Freeform 5"/>
          <p:cNvSpPr/>
          <p:nvPr userDrawn="1"/>
        </p:nvSpPr>
        <p:spPr bwMode="auto">
          <a:xfrm rot="10800000" flipV="1">
            <a:off x="333239" y="168820"/>
            <a:ext cx="728353" cy="983274"/>
          </a:xfrm>
          <a:custGeom>
            <a:avLst/>
            <a:gdLst>
              <a:gd name="connsiteX0" fmla="*/ 500474 w 500474"/>
              <a:gd name="connsiteY0" fmla="*/ 0 h 675638"/>
              <a:gd name="connsiteX1" fmla="*/ 0 w 500474"/>
              <a:gd name="connsiteY1" fmla="*/ 0 h 675638"/>
              <a:gd name="connsiteX2" fmla="*/ 0 w 500474"/>
              <a:gd name="connsiteY2" fmla="*/ 216488 h 675638"/>
              <a:gd name="connsiteX3" fmla="*/ 9219 w 500474"/>
              <a:gd name="connsiteY3" fmla="*/ 216488 h 675638"/>
              <a:gd name="connsiteX4" fmla="*/ 9219 w 500474"/>
              <a:gd name="connsiteY4" fmla="*/ 9219 h 675638"/>
              <a:gd name="connsiteX5" fmla="*/ 491255 w 500474"/>
              <a:gd name="connsiteY5" fmla="*/ 9219 h 675638"/>
              <a:gd name="connsiteX6" fmla="*/ 491255 w 500474"/>
              <a:gd name="connsiteY6" fmla="*/ 666419 h 675638"/>
              <a:gd name="connsiteX7" fmla="*/ 9219 w 500474"/>
              <a:gd name="connsiteY7" fmla="*/ 666419 h 675638"/>
              <a:gd name="connsiteX8" fmla="*/ 9219 w 500474"/>
              <a:gd name="connsiteY8" fmla="*/ 598815 h 675638"/>
              <a:gd name="connsiteX9" fmla="*/ 0 w 500474"/>
              <a:gd name="connsiteY9" fmla="*/ 598815 h 675638"/>
              <a:gd name="connsiteX10" fmla="*/ 0 w 500474"/>
              <a:gd name="connsiteY10" fmla="*/ 675638 h 675638"/>
              <a:gd name="connsiteX11" fmla="*/ 500474 w 500474"/>
              <a:gd name="connsiteY11" fmla="*/ 675638 h 675638"/>
              <a:gd name="connsiteX12" fmla="*/ 500474 w 500474"/>
              <a:gd name="connsiteY12" fmla="*/ 0 h 67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474" h="675638">
                <a:moveTo>
                  <a:pt x="500474" y="0"/>
                </a:moveTo>
                <a:lnTo>
                  <a:pt x="0" y="0"/>
                </a:lnTo>
                <a:lnTo>
                  <a:pt x="0" y="216488"/>
                </a:lnTo>
                <a:lnTo>
                  <a:pt x="9219" y="216488"/>
                </a:lnTo>
                <a:lnTo>
                  <a:pt x="9219" y="9219"/>
                </a:lnTo>
                <a:lnTo>
                  <a:pt x="491255" y="9219"/>
                </a:lnTo>
                <a:lnTo>
                  <a:pt x="491255" y="666419"/>
                </a:lnTo>
                <a:lnTo>
                  <a:pt x="9219" y="666419"/>
                </a:lnTo>
                <a:lnTo>
                  <a:pt x="9219" y="598815"/>
                </a:lnTo>
                <a:lnTo>
                  <a:pt x="0" y="598815"/>
                </a:lnTo>
                <a:lnTo>
                  <a:pt x="0" y="675638"/>
                </a:lnTo>
                <a:lnTo>
                  <a:pt x="500474" y="675638"/>
                </a:lnTo>
                <a:lnTo>
                  <a:pt x="500474" y="0"/>
                </a:lnTo>
                <a:close/>
              </a:path>
            </a:pathLst>
          </a:custGeom>
          <a:solidFill>
            <a:srgbClr val="C00000"/>
          </a:solidFill>
          <a:ln w="38100">
            <a:solidFill>
              <a:srgbClr val="FFC000"/>
            </a:solidFill>
            <a:miter lim="800000"/>
            <a:headEnd/>
            <a:tailEnd/>
          </a:ln>
        </p:spPr>
        <p:txBody>
          <a:bodyPr vert="horz" wrap="square" lIns="91440" tIns="45720" rIns="91440" bIns="45720" numCol="1" rtlCol="0" anchor="t" anchorCtr="0" compatLnSpc="1">
            <a:prstTxWarp prst="textNoShape">
              <a:avLst/>
            </a:prstTxWarp>
            <a:noAutofit/>
          </a:bodyPr>
          <a:lstStyle/>
          <a:p>
            <a:pPr algn="ctr"/>
            <a:endParaRPr lang="en-US" dirty="0">
              <a:solidFill>
                <a:schemeClr val="bg1">
                  <a:lumMod val="50000"/>
                </a:schemeClr>
              </a:solidFill>
            </a:endParaRPr>
          </a:p>
        </p:txBody>
      </p:sp>
      <p:sp>
        <p:nvSpPr>
          <p:cNvPr id="7" name="Rectangle 6"/>
          <p:cNvSpPr/>
          <p:nvPr userDrawn="1"/>
        </p:nvSpPr>
        <p:spPr>
          <a:xfrm>
            <a:off x="1150069" y="168820"/>
            <a:ext cx="4637989" cy="264595"/>
          </a:xfrm>
          <a:prstGeom prst="rect">
            <a:avLst/>
          </a:prstGeom>
          <a:solidFill>
            <a:srgbClr val="C42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latin typeface="Arial" panose="020B0604020202020204" pitchFamily="34" charset="0"/>
                <a:cs typeface="Arial" panose="020B0604020202020204" pitchFamily="34" charset="0"/>
              </a:rPr>
              <a:t>TAFE QUEENSLAND BRISBANE </a:t>
            </a:r>
            <a:r>
              <a:rPr lang="en-AU" sz="1200" b="1" baseline="0" dirty="0">
                <a:latin typeface="Arial" panose="020B0604020202020204" pitchFamily="34" charset="0"/>
                <a:cs typeface="Arial" panose="020B0604020202020204" pitchFamily="34" charset="0"/>
              </a:rPr>
              <a:t>– </a:t>
            </a:r>
            <a:r>
              <a:rPr lang="en-AU" sz="1200" b="1" dirty="0">
                <a:latin typeface="Arial" panose="020B0604020202020204" pitchFamily="34" charset="0"/>
                <a:cs typeface="Arial" panose="020B0604020202020204" pitchFamily="34" charset="0"/>
              </a:rPr>
              <a:t>Reasonable Adjustment</a:t>
            </a:r>
          </a:p>
        </p:txBody>
      </p:sp>
      <p:sp>
        <p:nvSpPr>
          <p:cNvPr id="9" name="Rectangle 8"/>
          <p:cNvSpPr/>
          <p:nvPr userDrawn="1"/>
        </p:nvSpPr>
        <p:spPr>
          <a:xfrm>
            <a:off x="0" y="6740202"/>
            <a:ext cx="12191999" cy="127224"/>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42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P spid="8" grpId="3"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11" name="Picture Placeholder 10"/>
          <p:cNvSpPr>
            <a:spLocks noGrp="1"/>
          </p:cNvSpPr>
          <p:nvPr>
            <p:ph type="pic" sz="quarter" idx="11"/>
          </p:nvPr>
        </p:nvSpPr>
        <p:spPr>
          <a:xfrm>
            <a:off x="4129549" y="0"/>
            <a:ext cx="8062451" cy="6856413"/>
          </a:xfrm>
          <a:prstGeom prst="parallelogram">
            <a:avLst>
              <a:gd name="adj" fmla="val 59690"/>
            </a:avLst>
          </a:prstGeom>
          <a:solidFill>
            <a:schemeClr val="bg1">
              <a:lumMod val="95000"/>
            </a:schemeClr>
          </a:solidFill>
        </p:spPr>
        <p:txBody>
          <a:bodyPr wrap="square">
            <a:noAutofit/>
          </a:bodyPr>
          <a:lstStyle/>
          <a:p>
            <a:endParaRPr lang="en-US" dirty="0"/>
          </a:p>
        </p:txBody>
      </p:sp>
    </p:spTree>
    <p:extLst>
      <p:ext uri="{BB962C8B-B14F-4D97-AF65-F5344CB8AC3E}">
        <p14:creationId xmlns:p14="http://schemas.microsoft.com/office/powerpoint/2010/main" val="1958671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19_L 7">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0C7254D-9871-41CA-B62C-64C59AFF11A1}"/>
              </a:ext>
            </a:extLst>
          </p:cNvPr>
          <p:cNvSpPr>
            <a:spLocks noGrp="1"/>
          </p:cNvSpPr>
          <p:nvPr>
            <p:ph type="pic" sz="quarter" idx="19"/>
          </p:nvPr>
        </p:nvSpPr>
        <p:spPr>
          <a:xfrm>
            <a:off x="8803352" y="68004"/>
            <a:ext cx="3278446" cy="3278446"/>
          </a:xfrm>
          <a:custGeom>
            <a:avLst/>
            <a:gdLst>
              <a:gd name="connsiteX0" fmla="*/ 1054317 w 2090622"/>
              <a:gd name="connsiteY0" fmla="*/ 0 h 2090622"/>
              <a:gd name="connsiteX1" fmla="*/ 2090622 w 2090622"/>
              <a:gd name="connsiteY1" fmla="*/ 1054317 h 2090622"/>
              <a:gd name="connsiteX2" fmla="*/ 1036305 w 2090622"/>
              <a:gd name="connsiteY2" fmla="*/ 2090622 h 2090622"/>
              <a:gd name="connsiteX3" fmla="*/ 0 w 2090622"/>
              <a:gd name="connsiteY3" fmla="*/ 1036305 h 2090622"/>
            </a:gdLst>
            <a:ahLst/>
            <a:cxnLst>
              <a:cxn ang="0">
                <a:pos x="connsiteX0" y="connsiteY0"/>
              </a:cxn>
              <a:cxn ang="0">
                <a:pos x="connsiteX1" y="connsiteY1"/>
              </a:cxn>
              <a:cxn ang="0">
                <a:pos x="connsiteX2" y="connsiteY2"/>
              </a:cxn>
              <a:cxn ang="0">
                <a:pos x="connsiteX3" y="connsiteY3"/>
              </a:cxn>
            </a:cxnLst>
            <a:rect l="l" t="t" r="r" b="b"/>
            <a:pathLst>
              <a:path w="2090622" h="2090622">
                <a:moveTo>
                  <a:pt x="1054317" y="0"/>
                </a:moveTo>
                <a:lnTo>
                  <a:pt x="2090622" y="1054317"/>
                </a:lnTo>
                <a:lnTo>
                  <a:pt x="1036305" y="2090622"/>
                </a:lnTo>
                <a:lnTo>
                  <a:pt x="0" y="1036305"/>
                </a:lnTo>
                <a:close/>
              </a:path>
            </a:pathLst>
          </a:custGeom>
          <a:solidFill>
            <a:schemeClr val="tx1">
              <a:lumMod val="10000"/>
              <a:lumOff val="90000"/>
            </a:schemeClr>
          </a:solidFill>
        </p:spPr>
        <p:txBody>
          <a:bodyPr wrap="square" bIns="274320" anchor="ctr" anchorCtr="0">
            <a:noAutofit/>
          </a:bodyPr>
          <a:lstStyle>
            <a:lvl1pPr marL="0" indent="0" algn="ctr" rtl="0">
              <a:buNone/>
              <a:defRPr sz="140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3" name="Picture Placeholder 12">
            <a:extLst>
              <a:ext uri="{FF2B5EF4-FFF2-40B4-BE49-F238E27FC236}">
                <a16:creationId xmlns:a16="http://schemas.microsoft.com/office/drawing/2014/main" id="{C0C7254D-9871-41CA-B62C-64C59AFF11A1}"/>
              </a:ext>
            </a:extLst>
          </p:cNvPr>
          <p:cNvSpPr>
            <a:spLocks noGrp="1"/>
          </p:cNvSpPr>
          <p:nvPr>
            <p:ph type="pic" sz="quarter" idx="20"/>
          </p:nvPr>
        </p:nvSpPr>
        <p:spPr>
          <a:xfrm>
            <a:off x="8803352" y="3516054"/>
            <a:ext cx="3278446" cy="3278446"/>
          </a:xfrm>
          <a:custGeom>
            <a:avLst/>
            <a:gdLst>
              <a:gd name="connsiteX0" fmla="*/ 1054317 w 2090622"/>
              <a:gd name="connsiteY0" fmla="*/ 0 h 2090622"/>
              <a:gd name="connsiteX1" fmla="*/ 2090622 w 2090622"/>
              <a:gd name="connsiteY1" fmla="*/ 1054317 h 2090622"/>
              <a:gd name="connsiteX2" fmla="*/ 1036305 w 2090622"/>
              <a:gd name="connsiteY2" fmla="*/ 2090622 h 2090622"/>
              <a:gd name="connsiteX3" fmla="*/ 0 w 2090622"/>
              <a:gd name="connsiteY3" fmla="*/ 1036305 h 2090622"/>
            </a:gdLst>
            <a:ahLst/>
            <a:cxnLst>
              <a:cxn ang="0">
                <a:pos x="connsiteX0" y="connsiteY0"/>
              </a:cxn>
              <a:cxn ang="0">
                <a:pos x="connsiteX1" y="connsiteY1"/>
              </a:cxn>
              <a:cxn ang="0">
                <a:pos x="connsiteX2" y="connsiteY2"/>
              </a:cxn>
              <a:cxn ang="0">
                <a:pos x="connsiteX3" y="connsiteY3"/>
              </a:cxn>
            </a:cxnLst>
            <a:rect l="l" t="t" r="r" b="b"/>
            <a:pathLst>
              <a:path w="2090622" h="2090622">
                <a:moveTo>
                  <a:pt x="1054317" y="0"/>
                </a:moveTo>
                <a:lnTo>
                  <a:pt x="2090622" y="1054317"/>
                </a:lnTo>
                <a:lnTo>
                  <a:pt x="1036305" y="2090622"/>
                </a:lnTo>
                <a:lnTo>
                  <a:pt x="0" y="1036305"/>
                </a:lnTo>
                <a:close/>
              </a:path>
            </a:pathLst>
          </a:custGeom>
          <a:solidFill>
            <a:schemeClr val="tx1">
              <a:lumMod val="10000"/>
              <a:lumOff val="90000"/>
            </a:schemeClr>
          </a:solidFill>
        </p:spPr>
        <p:txBody>
          <a:bodyPr wrap="square" bIns="274320" anchor="ctr" anchorCtr="0">
            <a:noAutofit/>
          </a:bodyPr>
          <a:lstStyle>
            <a:lvl1pPr marL="0" indent="0" algn="ctr" rtl="0">
              <a:buNone/>
              <a:defRPr sz="140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8" name="Picture Placeholder 7">
            <a:extLst>
              <a:ext uri="{FF2B5EF4-FFF2-40B4-BE49-F238E27FC236}">
                <a16:creationId xmlns:a16="http://schemas.microsoft.com/office/drawing/2014/main" id="{C0C7254D-9871-41CA-B62C-64C59AFF11A1}"/>
              </a:ext>
            </a:extLst>
          </p:cNvPr>
          <p:cNvSpPr>
            <a:spLocks noGrp="1"/>
          </p:cNvSpPr>
          <p:nvPr>
            <p:ph type="pic" sz="quarter" idx="23"/>
          </p:nvPr>
        </p:nvSpPr>
        <p:spPr>
          <a:xfrm>
            <a:off x="7049326" y="1792029"/>
            <a:ext cx="3278446" cy="3278446"/>
          </a:xfrm>
          <a:custGeom>
            <a:avLst/>
            <a:gdLst>
              <a:gd name="connsiteX0" fmla="*/ 1054317 w 2090622"/>
              <a:gd name="connsiteY0" fmla="*/ 0 h 2090622"/>
              <a:gd name="connsiteX1" fmla="*/ 2090622 w 2090622"/>
              <a:gd name="connsiteY1" fmla="*/ 1054317 h 2090622"/>
              <a:gd name="connsiteX2" fmla="*/ 1036305 w 2090622"/>
              <a:gd name="connsiteY2" fmla="*/ 2090622 h 2090622"/>
              <a:gd name="connsiteX3" fmla="*/ 0 w 2090622"/>
              <a:gd name="connsiteY3" fmla="*/ 1036305 h 2090622"/>
            </a:gdLst>
            <a:ahLst/>
            <a:cxnLst>
              <a:cxn ang="0">
                <a:pos x="connsiteX0" y="connsiteY0"/>
              </a:cxn>
              <a:cxn ang="0">
                <a:pos x="connsiteX1" y="connsiteY1"/>
              </a:cxn>
              <a:cxn ang="0">
                <a:pos x="connsiteX2" y="connsiteY2"/>
              </a:cxn>
              <a:cxn ang="0">
                <a:pos x="connsiteX3" y="connsiteY3"/>
              </a:cxn>
            </a:cxnLst>
            <a:rect l="l" t="t" r="r" b="b"/>
            <a:pathLst>
              <a:path w="2090622" h="2090622">
                <a:moveTo>
                  <a:pt x="1054317" y="0"/>
                </a:moveTo>
                <a:lnTo>
                  <a:pt x="2090622" y="1054317"/>
                </a:lnTo>
                <a:lnTo>
                  <a:pt x="1036305" y="2090622"/>
                </a:lnTo>
                <a:lnTo>
                  <a:pt x="0" y="1036305"/>
                </a:lnTo>
                <a:close/>
              </a:path>
            </a:pathLst>
          </a:custGeom>
          <a:solidFill>
            <a:schemeClr val="tx1">
              <a:lumMod val="10000"/>
              <a:lumOff val="90000"/>
            </a:schemeClr>
          </a:solidFill>
        </p:spPr>
        <p:txBody>
          <a:bodyPr wrap="square" bIns="274320" anchor="ctr" anchorCtr="0">
            <a:noAutofit/>
          </a:bodyPr>
          <a:lstStyle>
            <a:lvl1pPr marL="0" indent="0" algn="ctr" rtl="0">
              <a:buNone/>
              <a:defRPr sz="140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1" name="Picture Placeholder 10">
            <a:extLst>
              <a:ext uri="{FF2B5EF4-FFF2-40B4-BE49-F238E27FC236}">
                <a16:creationId xmlns:a16="http://schemas.microsoft.com/office/drawing/2014/main" id="{C0C7254D-9871-41CA-B62C-64C59AFF11A1}"/>
              </a:ext>
            </a:extLst>
          </p:cNvPr>
          <p:cNvSpPr>
            <a:spLocks noGrp="1"/>
          </p:cNvSpPr>
          <p:nvPr>
            <p:ph type="pic" sz="quarter" idx="16"/>
          </p:nvPr>
        </p:nvSpPr>
        <p:spPr>
          <a:xfrm>
            <a:off x="10557377" y="1797252"/>
            <a:ext cx="1634623" cy="3278449"/>
          </a:xfrm>
          <a:custGeom>
            <a:avLst/>
            <a:gdLst>
              <a:gd name="connsiteX0" fmla="*/ 1634623 w 1634623"/>
              <a:gd name="connsiteY0" fmla="*/ 0 h 3278449"/>
              <a:gd name="connsiteX1" fmla="*/ 1634623 w 1634623"/>
              <a:gd name="connsiteY1" fmla="*/ 3278449 h 3278449"/>
              <a:gd name="connsiteX2" fmla="*/ 0 w 1634623"/>
              <a:gd name="connsiteY2" fmla="*/ 1615422 h 3278449"/>
            </a:gdLst>
            <a:ahLst/>
            <a:cxnLst>
              <a:cxn ang="0">
                <a:pos x="connsiteX0" y="connsiteY0"/>
              </a:cxn>
              <a:cxn ang="0">
                <a:pos x="connsiteX1" y="connsiteY1"/>
              </a:cxn>
              <a:cxn ang="0">
                <a:pos x="connsiteX2" y="connsiteY2"/>
              </a:cxn>
            </a:cxnLst>
            <a:rect l="l" t="t" r="r" b="b"/>
            <a:pathLst>
              <a:path w="1634623" h="3278449">
                <a:moveTo>
                  <a:pt x="1634623" y="0"/>
                </a:moveTo>
                <a:lnTo>
                  <a:pt x="1634623" y="3278449"/>
                </a:lnTo>
                <a:lnTo>
                  <a:pt x="0" y="1615422"/>
                </a:lnTo>
                <a:close/>
              </a:path>
            </a:pathLst>
          </a:custGeom>
          <a:solidFill>
            <a:schemeClr val="tx1">
              <a:lumMod val="10000"/>
              <a:lumOff val="90000"/>
            </a:schemeClr>
          </a:solidFill>
        </p:spPr>
        <p:txBody>
          <a:bodyPr wrap="square" bIns="274320" anchor="ctr" anchorCtr="0">
            <a:noAutofit/>
          </a:bodyPr>
          <a:lstStyle>
            <a:lvl1pPr marL="0" indent="0" algn="ctr" rtl="0">
              <a:buNone/>
              <a:defRPr sz="1400">
                <a:solidFill>
                  <a:schemeClr val="bg1">
                    <a:lumMod val="65000"/>
                  </a:schemeClr>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6" name="Title 2">
            <a:extLst>
              <a:ext uri="{FF2B5EF4-FFF2-40B4-BE49-F238E27FC236}">
                <a16:creationId xmlns:a16="http://schemas.microsoft.com/office/drawing/2014/main" id="{4A7026FD-3B84-400E-B19C-12AF96CDD10A}"/>
              </a:ext>
            </a:extLst>
          </p:cNvPr>
          <p:cNvSpPr>
            <a:spLocks noGrp="1"/>
          </p:cNvSpPr>
          <p:nvPr>
            <p:ph type="title"/>
          </p:nvPr>
        </p:nvSpPr>
        <p:spPr>
          <a:xfrm>
            <a:off x="875310" y="455035"/>
            <a:ext cx="11157817" cy="660511"/>
          </a:xfrm>
          <a:prstGeom prst="rect">
            <a:avLst/>
          </a:prstGeom>
        </p:spPr>
        <p:txBody>
          <a:bodyPr lIns="0" tIns="0" rIns="0" bIns="0" anchor="ctr"/>
          <a:lstStyle>
            <a:lvl1pPr algn="l">
              <a:defRPr sz="4000" b="1">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Freeform 6"/>
          <p:cNvSpPr/>
          <p:nvPr userDrawn="1"/>
        </p:nvSpPr>
        <p:spPr bwMode="auto">
          <a:xfrm rot="10800000" flipV="1">
            <a:off x="333239" y="168820"/>
            <a:ext cx="728353" cy="983274"/>
          </a:xfrm>
          <a:custGeom>
            <a:avLst/>
            <a:gdLst>
              <a:gd name="connsiteX0" fmla="*/ 500474 w 500474"/>
              <a:gd name="connsiteY0" fmla="*/ 0 h 675638"/>
              <a:gd name="connsiteX1" fmla="*/ 0 w 500474"/>
              <a:gd name="connsiteY1" fmla="*/ 0 h 675638"/>
              <a:gd name="connsiteX2" fmla="*/ 0 w 500474"/>
              <a:gd name="connsiteY2" fmla="*/ 216488 h 675638"/>
              <a:gd name="connsiteX3" fmla="*/ 9219 w 500474"/>
              <a:gd name="connsiteY3" fmla="*/ 216488 h 675638"/>
              <a:gd name="connsiteX4" fmla="*/ 9219 w 500474"/>
              <a:gd name="connsiteY4" fmla="*/ 9219 h 675638"/>
              <a:gd name="connsiteX5" fmla="*/ 491255 w 500474"/>
              <a:gd name="connsiteY5" fmla="*/ 9219 h 675638"/>
              <a:gd name="connsiteX6" fmla="*/ 491255 w 500474"/>
              <a:gd name="connsiteY6" fmla="*/ 666419 h 675638"/>
              <a:gd name="connsiteX7" fmla="*/ 9219 w 500474"/>
              <a:gd name="connsiteY7" fmla="*/ 666419 h 675638"/>
              <a:gd name="connsiteX8" fmla="*/ 9219 w 500474"/>
              <a:gd name="connsiteY8" fmla="*/ 598815 h 675638"/>
              <a:gd name="connsiteX9" fmla="*/ 0 w 500474"/>
              <a:gd name="connsiteY9" fmla="*/ 598815 h 675638"/>
              <a:gd name="connsiteX10" fmla="*/ 0 w 500474"/>
              <a:gd name="connsiteY10" fmla="*/ 675638 h 675638"/>
              <a:gd name="connsiteX11" fmla="*/ 500474 w 500474"/>
              <a:gd name="connsiteY11" fmla="*/ 675638 h 675638"/>
              <a:gd name="connsiteX12" fmla="*/ 500474 w 500474"/>
              <a:gd name="connsiteY12" fmla="*/ 0 h 67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474" h="675638">
                <a:moveTo>
                  <a:pt x="500474" y="0"/>
                </a:moveTo>
                <a:lnTo>
                  <a:pt x="0" y="0"/>
                </a:lnTo>
                <a:lnTo>
                  <a:pt x="0" y="216488"/>
                </a:lnTo>
                <a:lnTo>
                  <a:pt x="9219" y="216488"/>
                </a:lnTo>
                <a:lnTo>
                  <a:pt x="9219" y="9219"/>
                </a:lnTo>
                <a:lnTo>
                  <a:pt x="491255" y="9219"/>
                </a:lnTo>
                <a:lnTo>
                  <a:pt x="491255" y="666419"/>
                </a:lnTo>
                <a:lnTo>
                  <a:pt x="9219" y="666419"/>
                </a:lnTo>
                <a:lnTo>
                  <a:pt x="9219" y="598815"/>
                </a:lnTo>
                <a:lnTo>
                  <a:pt x="0" y="598815"/>
                </a:lnTo>
                <a:lnTo>
                  <a:pt x="0" y="675638"/>
                </a:lnTo>
                <a:lnTo>
                  <a:pt x="500474" y="675638"/>
                </a:lnTo>
                <a:lnTo>
                  <a:pt x="500474" y="0"/>
                </a:lnTo>
                <a:close/>
              </a:path>
            </a:pathLst>
          </a:custGeom>
          <a:solidFill>
            <a:srgbClr val="C00000"/>
          </a:solidFill>
          <a:ln w="38100">
            <a:solidFill>
              <a:srgbClr val="FFC000"/>
            </a:solidFill>
            <a:miter lim="800000"/>
            <a:headEnd/>
            <a:tailEnd/>
          </a:ln>
        </p:spPr>
        <p:txBody>
          <a:bodyPr vert="horz" wrap="square" lIns="91440" tIns="45720" rIns="91440" bIns="45720" numCol="1" rtlCol="0" anchor="t" anchorCtr="0" compatLnSpc="1">
            <a:prstTxWarp prst="textNoShape">
              <a:avLst/>
            </a:prstTxWarp>
            <a:noAutofit/>
          </a:bodyPr>
          <a:lstStyle/>
          <a:p>
            <a:pPr algn="ctr"/>
            <a:endParaRPr lang="en-US" dirty="0">
              <a:solidFill>
                <a:schemeClr val="bg1">
                  <a:lumMod val="50000"/>
                </a:schemeClr>
              </a:solidFill>
            </a:endParaRPr>
          </a:p>
        </p:txBody>
      </p:sp>
      <p:sp>
        <p:nvSpPr>
          <p:cNvPr id="9" name="Rectangle 8"/>
          <p:cNvSpPr/>
          <p:nvPr userDrawn="1"/>
        </p:nvSpPr>
        <p:spPr>
          <a:xfrm>
            <a:off x="1150069" y="168820"/>
            <a:ext cx="4637989" cy="264595"/>
          </a:xfrm>
          <a:prstGeom prst="rect">
            <a:avLst/>
          </a:prstGeom>
          <a:solidFill>
            <a:srgbClr val="C42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latin typeface="Arial" panose="020B0604020202020204" pitchFamily="34" charset="0"/>
                <a:cs typeface="Arial" panose="020B0604020202020204" pitchFamily="34" charset="0"/>
              </a:rPr>
              <a:t>TAFE QUEENSLAND BRISBANE </a:t>
            </a:r>
            <a:r>
              <a:rPr lang="en-AU" sz="1200" b="1" baseline="0" dirty="0">
                <a:latin typeface="Arial" panose="020B0604020202020204" pitchFamily="34" charset="0"/>
                <a:cs typeface="Arial" panose="020B0604020202020204" pitchFamily="34" charset="0"/>
              </a:rPr>
              <a:t>– </a:t>
            </a:r>
            <a:r>
              <a:rPr lang="en-AU" sz="1200" b="1" dirty="0">
                <a:latin typeface="Arial" panose="020B0604020202020204" pitchFamily="34" charset="0"/>
                <a:cs typeface="Arial" panose="020B0604020202020204" pitchFamily="34" charset="0"/>
              </a:rPr>
              <a:t>Reasonable Adjustment</a:t>
            </a:r>
          </a:p>
        </p:txBody>
      </p:sp>
    </p:spTree>
    <p:extLst>
      <p:ext uri="{BB962C8B-B14F-4D97-AF65-F5344CB8AC3E}">
        <p14:creationId xmlns:p14="http://schemas.microsoft.com/office/powerpoint/2010/main" val="574468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0_Blank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04D5AE7-5778-4CD9-A158-4641A4F658F0}"/>
              </a:ext>
            </a:extLst>
          </p:cNvPr>
          <p:cNvSpPr>
            <a:spLocks noGrp="1"/>
          </p:cNvSpPr>
          <p:nvPr>
            <p:ph type="pic" sz="quarter" idx="26" hasCustomPrompt="1"/>
          </p:nvPr>
        </p:nvSpPr>
        <p:spPr>
          <a:xfrm>
            <a:off x="8295" y="394203"/>
            <a:ext cx="7006330" cy="5448463"/>
          </a:xfrm>
          <a:custGeom>
            <a:avLst/>
            <a:gdLst>
              <a:gd name="connsiteX0" fmla="*/ 3995415 w 7006330"/>
              <a:gd name="connsiteY0" fmla="*/ 1343236 h 5448463"/>
              <a:gd name="connsiteX1" fmla="*/ 7006330 w 7006330"/>
              <a:gd name="connsiteY1" fmla="*/ 1343236 h 5448463"/>
              <a:gd name="connsiteX2" fmla="*/ 2950735 w 7006330"/>
              <a:gd name="connsiteY2" fmla="*/ 5448463 h 5448463"/>
              <a:gd name="connsiteX3" fmla="*/ 0 w 7006330"/>
              <a:gd name="connsiteY3" fmla="*/ 5448463 h 5448463"/>
              <a:gd name="connsiteX4" fmla="*/ 0 w 7006330"/>
              <a:gd name="connsiteY4" fmla="*/ 5387547 h 5448463"/>
              <a:gd name="connsiteX5" fmla="*/ 2208548 w 7006330"/>
              <a:gd name="connsiteY5" fmla="*/ 0 h 5448463"/>
              <a:gd name="connsiteX6" fmla="*/ 5235202 w 7006330"/>
              <a:gd name="connsiteY6" fmla="*/ 0 h 5448463"/>
              <a:gd name="connsiteX7" fmla="*/ 0 w 7006330"/>
              <a:gd name="connsiteY7" fmla="*/ 5316761 h 5448463"/>
              <a:gd name="connsiteX8" fmla="*/ 0 w 7006330"/>
              <a:gd name="connsiteY8" fmla="*/ 2242954 h 544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06330" h="5448463">
                <a:moveTo>
                  <a:pt x="3995415" y="1343236"/>
                </a:moveTo>
                <a:lnTo>
                  <a:pt x="7006330" y="1343236"/>
                </a:lnTo>
                <a:lnTo>
                  <a:pt x="2950735" y="5448463"/>
                </a:lnTo>
                <a:lnTo>
                  <a:pt x="0" y="5448463"/>
                </a:lnTo>
                <a:lnTo>
                  <a:pt x="0" y="5387547"/>
                </a:lnTo>
                <a:close/>
                <a:moveTo>
                  <a:pt x="2208548" y="0"/>
                </a:moveTo>
                <a:lnTo>
                  <a:pt x="5235202" y="0"/>
                </a:lnTo>
                <a:lnTo>
                  <a:pt x="0" y="5316761"/>
                </a:lnTo>
                <a:lnTo>
                  <a:pt x="0" y="2242954"/>
                </a:lnTo>
                <a:close/>
              </a:path>
            </a:pathLst>
          </a:custGeom>
          <a:solidFill>
            <a:schemeClr val="bg1">
              <a:lumMod val="95000"/>
            </a:schemeClr>
          </a:solidFill>
        </p:spPr>
        <p:txBody>
          <a:bodyPr wrap="square" anchor="ctr">
            <a:noAutofit/>
          </a:bodyPr>
          <a:lstStyle>
            <a:lvl1pPr marL="0" indent="0" algn="ctr">
              <a:buFontTx/>
              <a:buNone/>
              <a:defRPr sz="1200">
                <a:solidFill>
                  <a:schemeClr val="tx1"/>
                </a:solidFill>
              </a:defRPr>
            </a:lvl1pPr>
          </a:lstStyle>
          <a:p>
            <a:r>
              <a:rPr lang="en-US" dirty="0"/>
              <a:t>Image</a:t>
            </a:r>
          </a:p>
        </p:txBody>
      </p:sp>
      <p:sp>
        <p:nvSpPr>
          <p:cNvPr id="4" name="Slide Number Placeholder 5">
            <a:extLst>
              <a:ext uri="{FF2B5EF4-FFF2-40B4-BE49-F238E27FC236}">
                <a16:creationId xmlns:a16="http://schemas.microsoft.com/office/drawing/2014/main" id="{EEA78A33-DAF3-4F0C-AEF7-3FB83F89B60A}"/>
              </a:ext>
            </a:extLst>
          </p:cNvPr>
          <p:cNvSpPr>
            <a:spLocks noGrp="1"/>
          </p:cNvSpPr>
          <p:nvPr userDrawn="1">
            <p:ph type="sldNum" sz="quarter" idx="4"/>
          </p:nvPr>
        </p:nvSpPr>
        <p:spPr>
          <a:xfrm>
            <a:off x="11565215" y="285184"/>
            <a:ext cx="572464" cy="365125"/>
          </a:xfrm>
          <a:prstGeom prst="rect">
            <a:avLst/>
          </a:prstGeom>
        </p:spPr>
        <p:txBody>
          <a:bodyPr vert="horz" lIns="91440" tIns="45720" rIns="91440" bIns="45720" rtlCol="0" anchor="ctr"/>
          <a:lstStyle>
            <a:lvl1pPr algn="ctr">
              <a:defRPr sz="1200">
                <a:solidFill>
                  <a:schemeClr val="bg1"/>
                </a:solidFill>
              </a:defRPr>
            </a:lvl1pPr>
          </a:lstStyle>
          <a:p>
            <a:fld id="{3C6DF47B-3BED-4C75-ACAB-4344E1B376FE}" type="slidenum">
              <a:rPr lang="en-US" smtClean="0"/>
              <a:pPr/>
              <a:t>‹#›</a:t>
            </a:fld>
            <a:endParaRPr lang="en-US" dirty="0"/>
          </a:p>
        </p:txBody>
      </p:sp>
      <p:sp>
        <p:nvSpPr>
          <p:cNvPr id="6" name="Title 2">
            <a:extLst>
              <a:ext uri="{FF2B5EF4-FFF2-40B4-BE49-F238E27FC236}">
                <a16:creationId xmlns:a16="http://schemas.microsoft.com/office/drawing/2014/main" id="{4A7026FD-3B84-400E-B19C-12AF96CDD10A}"/>
              </a:ext>
            </a:extLst>
          </p:cNvPr>
          <p:cNvSpPr>
            <a:spLocks noGrp="1"/>
          </p:cNvSpPr>
          <p:nvPr>
            <p:ph type="title"/>
          </p:nvPr>
        </p:nvSpPr>
        <p:spPr>
          <a:xfrm>
            <a:off x="875310" y="455035"/>
            <a:ext cx="11157817" cy="660511"/>
          </a:xfrm>
          <a:prstGeom prst="rect">
            <a:avLst/>
          </a:prstGeom>
        </p:spPr>
        <p:txBody>
          <a:bodyPr lIns="0" tIns="0" rIns="0" bIns="0" anchor="ctr"/>
          <a:lstStyle>
            <a:lvl1pPr algn="l">
              <a:defRPr sz="4000" b="1">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Freeform 6"/>
          <p:cNvSpPr/>
          <p:nvPr userDrawn="1"/>
        </p:nvSpPr>
        <p:spPr bwMode="auto">
          <a:xfrm rot="10800000" flipV="1">
            <a:off x="333239" y="168820"/>
            <a:ext cx="728353" cy="983274"/>
          </a:xfrm>
          <a:custGeom>
            <a:avLst/>
            <a:gdLst>
              <a:gd name="connsiteX0" fmla="*/ 500474 w 500474"/>
              <a:gd name="connsiteY0" fmla="*/ 0 h 675638"/>
              <a:gd name="connsiteX1" fmla="*/ 0 w 500474"/>
              <a:gd name="connsiteY1" fmla="*/ 0 h 675638"/>
              <a:gd name="connsiteX2" fmla="*/ 0 w 500474"/>
              <a:gd name="connsiteY2" fmla="*/ 216488 h 675638"/>
              <a:gd name="connsiteX3" fmla="*/ 9219 w 500474"/>
              <a:gd name="connsiteY3" fmla="*/ 216488 h 675638"/>
              <a:gd name="connsiteX4" fmla="*/ 9219 w 500474"/>
              <a:gd name="connsiteY4" fmla="*/ 9219 h 675638"/>
              <a:gd name="connsiteX5" fmla="*/ 491255 w 500474"/>
              <a:gd name="connsiteY5" fmla="*/ 9219 h 675638"/>
              <a:gd name="connsiteX6" fmla="*/ 491255 w 500474"/>
              <a:gd name="connsiteY6" fmla="*/ 666419 h 675638"/>
              <a:gd name="connsiteX7" fmla="*/ 9219 w 500474"/>
              <a:gd name="connsiteY7" fmla="*/ 666419 h 675638"/>
              <a:gd name="connsiteX8" fmla="*/ 9219 w 500474"/>
              <a:gd name="connsiteY8" fmla="*/ 598815 h 675638"/>
              <a:gd name="connsiteX9" fmla="*/ 0 w 500474"/>
              <a:gd name="connsiteY9" fmla="*/ 598815 h 675638"/>
              <a:gd name="connsiteX10" fmla="*/ 0 w 500474"/>
              <a:gd name="connsiteY10" fmla="*/ 675638 h 675638"/>
              <a:gd name="connsiteX11" fmla="*/ 500474 w 500474"/>
              <a:gd name="connsiteY11" fmla="*/ 675638 h 675638"/>
              <a:gd name="connsiteX12" fmla="*/ 500474 w 500474"/>
              <a:gd name="connsiteY12" fmla="*/ 0 h 67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474" h="675638">
                <a:moveTo>
                  <a:pt x="500474" y="0"/>
                </a:moveTo>
                <a:lnTo>
                  <a:pt x="0" y="0"/>
                </a:lnTo>
                <a:lnTo>
                  <a:pt x="0" y="216488"/>
                </a:lnTo>
                <a:lnTo>
                  <a:pt x="9219" y="216488"/>
                </a:lnTo>
                <a:lnTo>
                  <a:pt x="9219" y="9219"/>
                </a:lnTo>
                <a:lnTo>
                  <a:pt x="491255" y="9219"/>
                </a:lnTo>
                <a:lnTo>
                  <a:pt x="491255" y="666419"/>
                </a:lnTo>
                <a:lnTo>
                  <a:pt x="9219" y="666419"/>
                </a:lnTo>
                <a:lnTo>
                  <a:pt x="9219" y="598815"/>
                </a:lnTo>
                <a:lnTo>
                  <a:pt x="0" y="598815"/>
                </a:lnTo>
                <a:lnTo>
                  <a:pt x="0" y="675638"/>
                </a:lnTo>
                <a:lnTo>
                  <a:pt x="500474" y="675638"/>
                </a:lnTo>
                <a:lnTo>
                  <a:pt x="500474" y="0"/>
                </a:lnTo>
                <a:close/>
              </a:path>
            </a:pathLst>
          </a:custGeom>
          <a:solidFill>
            <a:srgbClr val="C00000"/>
          </a:solidFill>
          <a:ln w="38100">
            <a:solidFill>
              <a:srgbClr val="FFC000"/>
            </a:solidFill>
            <a:miter lim="800000"/>
            <a:headEnd/>
            <a:tailEnd/>
          </a:ln>
        </p:spPr>
        <p:txBody>
          <a:bodyPr vert="horz" wrap="square" lIns="91440" tIns="45720" rIns="91440" bIns="45720" numCol="1" rtlCol="0" anchor="t" anchorCtr="0" compatLnSpc="1">
            <a:prstTxWarp prst="textNoShape">
              <a:avLst/>
            </a:prstTxWarp>
            <a:noAutofit/>
          </a:bodyPr>
          <a:lstStyle/>
          <a:p>
            <a:pPr algn="ctr"/>
            <a:endParaRPr lang="en-US" dirty="0">
              <a:solidFill>
                <a:schemeClr val="bg1">
                  <a:lumMod val="50000"/>
                </a:schemeClr>
              </a:solidFill>
            </a:endParaRPr>
          </a:p>
        </p:txBody>
      </p:sp>
      <p:sp>
        <p:nvSpPr>
          <p:cNvPr id="8" name="Rectangle 7"/>
          <p:cNvSpPr/>
          <p:nvPr userDrawn="1"/>
        </p:nvSpPr>
        <p:spPr>
          <a:xfrm>
            <a:off x="1150069" y="168820"/>
            <a:ext cx="4637989" cy="264595"/>
          </a:xfrm>
          <a:prstGeom prst="rect">
            <a:avLst/>
          </a:prstGeom>
          <a:solidFill>
            <a:srgbClr val="C42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latin typeface="Arial" panose="020B0604020202020204" pitchFamily="34" charset="0"/>
                <a:cs typeface="Arial" panose="020B0604020202020204" pitchFamily="34" charset="0"/>
              </a:rPr>
              <a:t>TAFE QUEENSLAND BRISBANE </a:t>
            </a:r>
            <a:r>
              <a:rPr lang="en-AU" sz="1200" b="1" baseline="0" dirty="0">
                <a:latin typeface="Arial" panose="020B0604020202020204" pitchFamily="34" charset="0"/>
                <a:cs typeface="Arial" panose="020B0604020202020204" pitchFamily="34" charset="0"/>
              </a:rPr>
              <a:t>– </a:t>
            </a:r>
            <a:r>
              <a:rPr lang="en-AU" sz="1200" b="1" dirty="0">
                <a:latin typeface="Arial" panose="020B0604020202020204" pitchFamily="34" charset="0"/>
                <a:cs typeface="Arial" panose="020B0604020202020204" pitchFamily="34" charset="0"/>
              </a:rPr>
              <a:t>Reasonable Adjustment</a:t>
            </a:r>
          </a:p>
        </p:txBody>
      </p:sp>
    </p:spTree>
    <p:extLst>
      <p:ext uri="{BB962C8B-B14F-4D97-AF65-F5344CB8AC3E}">
        <p14:creationId xmlns:p14="http://schemas.microsoft.com/office/powerpoint/2010/main" val="1230201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81_L 7">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A7026FD-3B84-400E-B19C-12AF96CDD10A}"/>
              </a:ext>
            </a:extLst>
          </p:cNvPr>
          <p:cNvSpPr>
            <a:spLocks noGrp="1"/>
          </p:cNvSpPr>
          <p:nvPr>
            <p:ph type="title"/>
          </p:nvPr>
        </p:nvSpPr>
        <p:spPr>
          <a:xfrm>
            <a:off x="875310" y="455035"/>
            <a:ext cx="11157817" cy="660511"/>
          </a:xfrm>
          <a:prstGeom prst="rect">
            <a:avLst/>
          </a:prstGeom>
        </p:spPr>
        <p:txBody>
          <a:bodyPr lIns="0" tIns="0" rIns="0" bIns="0" anchor="ctr"/>
          <a:lstStyle>
            <a:lvl1pPr algn="l">
              <a:defRPr sz="4000" b="1">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Freeform 6"/>
          <p:cNvSpPr/>
          <p:nvPr userDrawn="1"/>
        </p:nvSpPr>
        <p:spPr bwMode="auto">
          <a:xfrm rot="10800000" flipV="1">
            <a:off x="333239" y="168820"/>
            <a:ext cx="728353" cy="983274"/>
          </a:xfrm>
          <a:custGeom>
            <a:avLst/>
            <a:gdLst>
              <a:gd name="connsiteX0" fmla="*/ 500474 w 500474"/>
              <a:gd name="connsiteY0" fmla="*/ 0 h 675638"/>
              <a:gd name="connsiteX1" fmla="*/ 0 w 500474"/>
              <a:gd name="connsiteY1" fmla="*/ 0 h 675638"/>
              <a:gd name="connsiteX2" fmla="*/ 0 w 500474"/>
              <a:gd name="connsiteY2" fmla="*/ 216488 h 675638"/>
              <a:gd name="connsiteX3" fmla="*/ 9219 w 500474"/>
              <a:gd name="connsiteY3" fmla="*/ 216488 h 675638"/>
              <a:gd name="connsiteX4" fmla="*/ 9219 w 500474"/>
              <a:gd name="connsiteY4" fmla="*/ 9219 h 675638"/>
              <a:gd name="connsiteX5" fmla="*/ 491255 w 500474"/>
              <a:gd name="connsiteY5" fmla="*/ 9219 h 675638"/>
              <a:gd name="connsiteX6" fmla="*/ 491255 w 500474"/>
              <a:gd name="connsiteY6" fmla="*/ 666419 h 675638"/>
              <a:gd name="connsiteX7" fmla="*/ 9219 w 500474"/>
              <a:gd name="connsiteY7" fmla="*/ 666419 h 675638"/>
              <a:gd name="connsiteX8" fmla="*/ 9219 w 500474"/>
              <a:gd name="connsiteY8" fmla="*/ 598815 h 675638"/>
              <a:gd name="connsiteX9" fmla="*/ 0 w 500474"/>
              <a:gd name="connsiteY9" fmla="*/ 598815 h 675638"/>
              <a:gd name="connsiteX10" fmla="*/ 0 w 500474"/>
              <a:gd name="connsiteY10" fmla="*/ 675638 h 675638"/>
              <a:gd name="connsiteX11" fmla="*/ 500474 w 500474"/>
              <a:gd name="connsiteY11" fmla="*/ 675638 h 675638"/>
              <a:gd name="connsiteX12" fmla="*/ 500474 w 500474"/>
              <a:gd name="connsiteY12" fmla="*/ 0 h 67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0474" h="675638">
                <a:moveTo>
                  <a:pt x="500474" y="0"/>
                </a:moveTo>
                <a:lnTo>
                  <a:pt x="0" y="0"/>
                </a:lnTo>
                <a:lnTo>
                  <a:pt x="0" y="216488"/>
                </a:lnTo>
                <a:lnTo>
                  <a:pt x="9219" y="216488"/>
                </a:lnTo>
                <a:lnTo>
                  <a:pt x="9219" y="9219"/>
                </a:lnTo>
                <a:lnTo>
                  <a:pt x="491255" y="9219"/>
                </a:lnTo>
                <a:lnTo>
                  <a:pt x="491255" y="666419"/>
                </a:lnTo>
                <a:lnTo>
                  <a:pt x="9219" y="666419"/>
                </a:lnTo>
                <a:lnTo>
                  <a:pt x="9219" y="598815"/>
                </a:lnTo>
                <a:lnTo>
                  <a:pt x="0" y="598815"/>
                </a:lnTo>
                <a:lnTo>
                  <a:pt x="0" y="675638"/>
                </a:lnTo>
                <a:lnTo>
                  <a:pt x="500474" y="675638"/>
                </a:lnTo>
                <a:lnTo>
                  <a:pt x="500474" y="0"/>
                </a:lnTo>
                <a:close/>
              </a:path>
            </a:pathLst>
          </a:custGeom>
          <a:solidFill>
            <a:srgbClr val="C00000"/>
          </a:solidFill>
          <a:ln w="38100">
            <a:solidFill>
              <a:srgbClr val="FFC000"/>
            </a:solidFill>
            <a:miter lim="800000"/>
            <a:headEnd/>
            <a:tailEnd/>
          </a:ln>
        </p:spPr>
        <p:txBody>
          <a:bodyPr vert="horz" wrap="square" lIns="91440" tIns="45720" rIns="91440" bIns="45720" numCol="1" rtlCol="0" anchor="t" anchorCtr="0" compatLnSpc="1">
            <a:prstTxWarp prst="textNoShape">
              <a:avLst/>
            </a:prstTxWarp>
            <a:noAutofit/>
          </a:bodyPr>
          <a:lstStyle/>
          <a:p>
            <a:pPr algn="ctr"/>
            <a:endParaRPr lang="en-US" dirty="0">
              <a:solidFill>
                <a:schemeClr val="bg1">
                  <a:lumMod val="50000"/>
                </a:schemeClr>
              </a:solidFill>
            </a:endParaRPr>
          </a:p>
        </p:txBody>
      </p:sp>
      <p:sp>
        <p:nvSpPr>
          <p:cNvPr id="9" name="Rectangle 8"/>
          <p:cNvSpPr/>
          <p:nvPr userDrawn="1"/>
        </p:nvSpPr>
        <p:spPr>
          <a:xfrm>
            <a:off x="0" y="6740202"/>
            <a:ext cx="12191999" cy="127224"/>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AU" dirty="0">
              <a:latin typeface="Arial" panose="020B0604020202020204" pitchFamily="34" charset="0"/>
              <a:cs typeface="Arial" panose="020B0604020202020204" pitchFamily="34" charset="0"/>
            </a:endParaRPr>
          </a:p>
        </p:txBody>
      </p:sp>
      <p:sp>
        <p:nvSpPr>
          <p:cNvPr id="8" name="Rectangle 7"/>
          <p:cNvSpPr/>
          <p:nvPr userDrawn="1"/>
        </p:nvSpPr>
        <p:spPr>
          <a:xfrm>
            <a:off x="1150069" y="168820"/>
            <a:ext cx="4637989" cy="264595"/>
          </a:xfrm>
          <a:prstGeom prst="rect">
            <a:avLst/>
          </a:prstGeom>
          <a:solidFill>
            <a:srgbClr val="C42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latin typeface="Arial" panose="020B0604020202020204" pitchFamily="34" charset="0"/>
                <a:cs typeface="Arial" panose="020B0604020202020204" pitchFamily="34" charset="0"/>
              </a:rPr>
              <a:t>TAFE QUEENSLAND BRISBANE </a:t>
            </a:r>
            <a:r>
              <a:rPr lang="en-AU" sz="1200" b="1" baseline="0" dirty="0">
                <a:latin typeface="Arial" panose="020B0604020202020204" pitchFamily="34" charset="0"/>
                <a:cs typeface="Arial" panose="020B0604020202020204" pitchFamily="34" charset="0"/>
              </a:rPr>
              <a:t>– </a:t>
            </a:r>
            <a:r>
              <a:rPr lang="en-AU" sz="1200" b="1" dirty="0">
                <a:latin typeface="Arial" panose="020B0604020202020204" pitchFamily="34" charset="0"/>
                <a:cs typeface="Arial" panose="020B0604020202020204" pitchFamily="34" charset="0"/>
              </a:rPr>
              <a:t>Reasonable Adjustment</a:t>
            </a:r>
          </a:p>
        </p:txBody>
      </p:sp>
    </p:spTree>
    <p:extLst>
      <p:ext uri="{BB962C8B-B14F-4D97-AF65-F5344CB8AC3E}">
        <p14:creationId xmlns:p14="http://schemas.microsoft.com/office/powerpoint/2010/main" val="2844727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6D6064-5B7F-41E5-A42D-C8220337AC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764F5C-AF94-4860-9B94-CAA34DF2ED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7BD0AC-F178-4339-9208-1E0B10C6EB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6D48A8B6-508C-4B03-BEB6-C7BE76154CB4}" type="datetimeFigureOut">
              <a:rPr lang="en-US" smtClean="0"/>
              <a:pPr/>
              <a:t>6/16/2021</a:t>
            </a:fld>
            <a:endParaRPr lang="en-US" dirty="0"/>
          </a:p>
        </p:txBody>
      </p:sp>
      <p:sp>
        <p:nvSpPr>
          <p:cNvPr id="5" name="Footer Placeholder 4">
            <a:extLst>
              <a:ext uri="{FF2B5EF4-FFF2-40B4-BE49-F238E27FC236}">
                <a16:creationId xmlns:a16="http://schemas.microsoft.com/office/drawing/2014/main" id="{5DE3BB63-B491-45EF-A019-36070B4746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A88422F2-648F-4E4B-B8E1-414313F4CE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9AC69E85-114E-4EFF-99D3-35028A9E7459}" type="slidenum">
              <a:rPr lang="en-US" smtClean="0"/>
              <a:pPr/>
              <a:t>‹#›</a:t>
            </a:fld>
            <a:endParaRPr lang="en-US" dirty="0"/>
          </a:p>
        </p:txBody>
      </p:sp>
    </p:spTree>
    <p:extLst>
      <p:ext uri="{BB962C8B-B14F-4D97-AF65-F5344CB8AC3E}">
        <p14:creationId xmlns:p14="http://schemas.microsoft.com/office/powerpoint/2010/main" val="3450663062"/>
      </p:ext>
    </p:extLst>
  </p:cSld>
  <p:clrMap bg1="lt1" tx1="dk1" bg2="lt2" tx2="dk2" accent1="accent1" accent2="accent2" accent3="accent3" accent4="accent4" accent5="accent5" accent6="accent6" hlink="hlink" folHlink="folHlink"/>
  <p:sldLayoutIdLst>
    <p:sldLayoutId id="2147483683" r:id="rId1"/>
    <p:sldLayoutId id="2147483702" r:id="rId2"/>
    <p:sldLayoutId id="2147483701" r:id="rId3"/>
    <p:sldLayoutId id="2147483699" r:id="rId4"/>
    <p:sldLayoutId id="2147483685" r:id="rId5"/>
    <p:sldLayoutId id="2147483684" r:id="rId6"/>
    <p:sldLayoutId id="2147483689" r:id="rId7"/>
    <p:sldLayoutId id="2147483692" r:id="rId8"/>
    <p:sldLayoutId id="2147483693" r:id="rId9"/>
    <p:sldLayoutId id="2147483694" r:id="rId10"/>
    <p:sldLayoutId id="2147483698" r:id="rId11"/>
    <p:sldLayoutId id="2147483703" r:id="rId12"/>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www.dese.gov.au/swd/resources/fact-sheet-2-disability-standards-education-2005"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desbt.qld.gov.au/__data/assets/pdf_file/0028/8299/reasonable-adjustment-for-web.pdf"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background image to this slide is of jigsaw pieces.  The pieces are black and white in colour.  They are scattered in a pile with one piece standing out as it is bright red in colour." title="Background image"/>
          <p:cNvPicPr>
            <a:picLocks noChangeAspect="1"/>
          </p:cNvPicPr>
          <p:nvPr/>
        </p:nvPicPr>
        <p:blipFill rotWithShape="1">
          <a:blip r:embed="rId2">
            <a:extLst>
              <a:ext uri="{28A0092B-C50C-407E-A947-70E740481C1C}">
                <a14:useLocalDpi xmlns:a14="http://schemas.microsoft.com/office/drawing/2010/main" val="0"/>
              </a:ext>
            </a:extLst>
          </a:blip>
          <a:srcRect l="18933" r="13333"/>
          <a:stretch/>
        </p:blipFill>
        <p:spPr>
          <a:xfrm>
            <a:off x="0" y="0"/>
            <a:ext cx="12192000" cy="6858000"/>
          </a:xfrm>
          <a:prstGeom prst="rect">
            <a:avLst/>
          </a:prstGeom>
        </p:spPr>
      </p:pic>
      <p:sp>
        <p:nvSpPr>
          <p:cNvPr id="2" name="Title 1"/>
          <p:cNvSpPr>
            <a:spLocks noGrp="1"/>
          </p:cNvSpPr>
          <p:nvPr>
            <p:ph type="title"/>
          </p:nvPr>
        </p:nvSpPr>
        <p:spPr>
          <a:xfrm>
            <a:off x="875310" y="455035"/>
            <a:ext cx="6174419" cy="1688397"/>
          </a:xfrm>
        </p:spPr>
        <p:txBody>
          <a:bodyPr>
            <a:normAutofit/>
          </a:bodyPr>
          <a:lstStyle/>
          <a:p>
            <a:r>
              <a:rPr lang="en-AU" dirty="0"/>
              <a:t>Reasonable Adjustment:</a:t>
            </a:r>
            <a:br>
              <a:rPr lang="en-AU" dirty="0"/>
            </a:br>
            <a:r>
              <a:rPr lang="en-AU" dirty="0"/>
              <a:t>What is reasonable?</a:t>
            </a:r>
            <a:br>
              <a:rPr lang="en-AU" dirty="0"/>
            </a:br>
            <a:endParaRPr lang="en-AU" dirty="0"/>
          </a:p>
        </p:txBody>
      </p:sp>
      <p:sp>
        <p:nvSpPr>
          <p:cNvPr id="4" name="TextBox 1" descr="Presented by:&#10;Brandon Taylor, Mental Health &amp; Wellbeing Strategy Manager&#10;"/>
          <p:cNvSpPr txBox="1">
            <a:spLocks noChangeArrowheads="1"/>
          </p:cNvSpPr>
          <p:nvPr/>
        </p:nvSpPr>
        <p:spPr bwMode="auto">
          <a:xfrm>
            <a:off x="199299" y="5882365"/>
            <a:ext cx="5757363" cy="553998"/>
          </a:xfrm>
          <a:prstGeom prst="rect">
            <a:avLst/>
          </a:prstGeom>
          <a:solidFill>
            <a:srgbClr val="DB2032"/>
          </a:solidFill>
          <a:ln>
            <a:noFill/>
          </a:ln>
        </p:spPr>
        <p:txBody>
          <a:bodyPr wrap="square"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AU" altLang="en-US" sz="1500" b="1" dirty="0">
                <a:solidFill>
                  <a:schemeClr val="bg1"/>
                </a:solidFill>
                <a:latin typeface="Arial" panose="020B0604020202020204" pitchFamily="34" charset="0"/>
                <a:ea typeface="Helvetica Neue LT Com 75" charset="0"/>
                <a:cs typeface="Arial" panose="020B0604020202020204" pitchFamily="34" charset="0"/>
              </a:rPr>
              <a:t>Presented by:</a:t>
            </a:r>
          </a:p>
          <a:p>
            <a:pPr eaLnBrk="1" hangingPunct="1">
              <a:spcBef>
                <a:spcPct val="0"/>
              </a:spcBef>
              <a:buFontTx/>
              <a:buNone/>
            </a:pPr>
            <a:r>
              <a:rPr lang="en-AU" altLang="en-US" sz="1500" b="1" dirty="0">
                <a:solidFill>
                  <a:schemeClr val="bg1"/>
                </a:solidFill>
                <a:latin typeface="Arial" panose="020B0604020202020204" pitchFamily="34" charset="0"/>
                <a:ea typeface="Helvetica Neue LT Com 75" charset="0"/>
                <a:cs typeface="Arial" panose="020B0604020202020204" pitchFamily="34" charset="0"/>
              </a:rPr>
              <a:t>Brandon </a:t>
            </a:r>
            <a:r>
              <a:rPr lang="en-AU" altLang="en-US" sz="1500" b="1" dirty="0" smtClean="0">
                <a:solidFill>
                  <a:schemeClr val="bg1"/>
                </a:solidFill>
                <a:latin typeface="Arial" panose="020B0604020202020204" pitchFamily="34" charset="0"/>
                <a:ea typeface="Helvetica Neue LT Com 75" charset="0"/>
                <a:cs typeface="Arial" panose="020B0604020202020204" pitchFamily="34" charset="0"/>
              </a:rPr>
              <a:t>Taylor, Mental Health &amp; Wellbeing Strategy Manager</a:t>
            </a:r>
            <a:endParaRPr lang="en-AU" altLang="en-US" sz="1500" b="1" dirty="0">
              <a:solidFill>
                <a:schemeClr val="bg1"/>
              </a:solidFill>
              <a:latin typeface="Arial" panose="020B0604020202020204" pitchFamily="34" charset="0"/>
              <a:ea typeface="Helvetica Neue LT Com 75" charset="0"/>
              <a:cs typeface="Arial" panose="020B0604020202020204" pitchFamily="34" charset="0"/>
            </a:endParaRPr>
          </a:p>
        </p:txBody>
      </p:sp>
      <p:pic>
        <p:nvPicPr>
          <p:cNvPr id="5" name="Picture 4" descr="Make Great Happen" title="TAFE Queensland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9750" y="5126227"/>
            <a:ext cx="2348666" cy="1542291"/>
          </a:xfrm>
          <a:prstGeom prst="rect">
            <a:avLst/>
          </a:prstGeom>
        </p:spPr>
      </p:pic>
    </p:spTree>
    <p:extLst>
      <p:ext uri="{BB962C8B-B14F-4D97-AF65-F5344CB8AC3E}">
        <p14:creationId xmlns:p14="http://schemas.microsoft.com/office/powerpoint/2010/main" val="2479080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Years of meetings and battles to get a disability or&#10;learning difficulty diagnosis and a fair go at High &#10;School &#10;&#10;High School disability officers provide a different service compared to TAFE AccessAbility Officers&#10;&#10;Helicopter parents and students in the shadow&#10;&#10;It is a transition for both student and parent and &#10;their first time in the post-school world&#10;&#10;They are on their ‘L plates’&#10;" title="Challenges may include"/>
          <p:cNvSpPr txBox="1"/>
          <p:nvPr/>
        </p:nvSpPr>
        <p:spPr>
          <a:xfrm>
            <a:off x="241160" y="2317266"/>
            <a:ext cx="6672106" cy="3693319"/>
          </a:xfrm>
          <a:prstGeom prst="rect">
            <a:avLst/>
          </a:prstGeom>
          <a:noFill/>
        </p:spPr>
        <p:txBody>
          <a:bodyPr wrap="square" rtlCol="0">
            <a:spAutoFit/>
          </a:bodyPr>
          <a:lstStyle/>
          <a:p>
            <a:pPr marL="285750" indent="-285750">
              <a:buFont typeface="Arial" panose="020B0604020202020204" pitchFamily="34" charset="0"/>
              <a:buChar char="•"/>
            </a:pPr>
            <a:r>
              <a:rPr lang="en-AU" altLang="en-US" dirty="0">
                <a:solidFill>
                  <a:schemeClr val="tx1">
                    <a:lumMod val="75000"/>
                    <a:lumOff val="25000"/>
                  </a:schemeClr>
                </a:solidFill>
                <a:latin typeface="Arial" panose="020B0604020202020204" pitchFamily="34" charset="0"/>
              </a:rPr>
              <a:t>Years of meetings and battles to get a disability or</a:t>
            </a:r>
            <a:br>
              <a:rPr lang="en-AU" altLang="en-US" dirty="0">
                <a:solidFill>
                  <a:schemeClr val="tx1">
                    <a:lumMod val="75000"/>
                    <a:lumOff val="25000"/>
                  </a:schemeClr>
                </a:solidFill>
                <a:latin typeface="Arial" panose="020B0604020202020204" pitchFamily="34" charset="0"/>
              </a:rPr>
            </a:br>
            <a:r>
              <a:rPr lang="en-AU" altLang="en-US" dirty="0">
                <a:solidFill>
                  <a:schemeClr val="tx1">
                    <a:lumMod val="75000"/>
                    <a:lumOff val="25000"/>
                  </a:schemeClr>
                </a:solidFill>
                <a:latin typeface="Arial" panose="020B0604020202020204" pitchFamily="34" charset="0"/>
              </a:rPr>
              <a:t>learning difficulty diagnosis and a fair go at High </a:t>
            </a:r>
            <a:br>
              <a:rPr lang="en-AU" altLang="en-US" dirty="0">
                <a:solidFill>
                  <a:schemeClr val="tx1">
                    <a:lumMod val="75000"/>
                    <a:lumOff val="25000"/>
                  </a:schemeClr>
                </a:solidFill>
                <a:latin typeface="Arial" panose="020B0604020202020204" pitchFamily="34" charset="0"/>
              </a:rPr>
            </a:br>
            <a:r>
              <a:rPr lang="en-AU" altLang="en-US" dirty="0">
                <a:solidFill>
                  <a:schemeClr val="tx1">
                    <a:lumMod val="75000"/>
                    <a:lumOff val="25000"/>
                  </a:schemeClr>
                </a:solidFill>
                <a:latin typeface="Arial" panose="020B0604020202020204" pitchFamily="34" charset="0"/>
              </a:rPr>
              <a:t>School </a:t>
            </a:r>
            <a:endParaRPr lang="en-AU" altLang="en-US" i="1" dirty="0">
              <a:solidFill>
                <a:schemeClr val="tx1">
                  <a:lumMod val="75000"/>
                  <a:lumOff val="25000"/>
                </a:schemeClr>
              </a:solidFill>
              <a:latin typeface="Arial" panose="020B0604020202020204" pitchFamily="34" charset="0"/>
            </a:endParaRPr>
          </a:p>
          <a:p>
            <a:pPr marL="285750" indent="-285750">
              <a:buFont typeface="Arial" panose="020B0604020202020204" pitchFamily="34" charset="0"/>
              <a:buChar char="•"/>
            </a:pPr>
            <a:endParaRPr lang="en-AU" altLang="en-US" i="1" dirty="0">
              <a:solidFill>
                <a:schemeClr val="tx1">
                  <a:lumMod val="75000"/>
                  <a:lumOff val="25000"/>
                </a:schemeClr>
              </a:solidFill>
              <a:latin typeface="Arial" panose="020B0604020202020204" pitchFamily="34" charset="0"/>
            </a:endParaRPr>
          </a:p>
          <a:p>
            <a:pPr marL="285750" indent="-285750">
              <a:buFont typeface="Arial" panose="020B0604020202020204" pitchFamily="34" charset="0"/>
              <a:buChar char="•"/>
            </a:pPr>
            <a:r>
              <a:rPr lang="en-AU" altLang="en-US" dirty="0">
                <a:solidFill>
                  <a:schemeClr val="tx1">
                    <a:lumMod val="75000"/>
                    <a:lumOff val="25000"/>
                  </a:schemeClr>
                </a:solidFill>
                <a:latin typeface="Arial" panose="020B0604020202020204" pitchFamily="34" charset="0"/>
              </a:rPr>
              <a:t>High School disability officers provide a different service compared to TAFE AccessAbility Officers</a:t>
            </a:r>
          </a:p>
          <a:p>
            <a:pPr marL="285750" indent="-285750">
              <a:buFont typeface="Arial" panose="020B0604020202020204" pitchFamily="34" charset="0"/>
              <a:buChar char="•"/>
            </a:pPr>
            <a:endParaRPr lang="en-AU" altLang="en-US" dirty="0">
              <a:solidFill>
                <a:schemeClr val="tx1">
                  <a:lumMod val="75000"/>
                  <a:lumOff val="25000"/>
                </a:schemeClr>
              </a:solidFill>
              <a:latin typeface="Arial" panose="020B0604020202020204" pitchFamily="34" charset="0"/>
            </a:endParaRPr>
          </a:p>
          <a:p>
            <a:pPr marL="285750" indent="-285750">
              <a:buFont typeface="Arial" panose="020B0604020202020204" pitchFamily="34" charset="0"/>
              <a:buChar char="•"/>
            </a:pPr>
            <a:r>
              <a:rPr lang="en-AU" altLang="en-US" i="1" dirty="0">
                <a:solidFill>
                  <a:schemeClr val="tx1">
                    <a:lumMod val="75000"/>
                    <a:lumOff val="25000"/>
                  </a:schemeClr>
                </a:solidFill>
                <a:latin typeface="Arial" panose="020B0604020202020204" pitchFamily="34" charset="0"/>
              </a:rPr>
              <a:t>Helicopter parents </a:t>
            </a:r>
            <a:r>
              <a:rPr lang="en-AU" altLang="en-US" dirty="0">
                <a:solidFill>
                  <a:schemeClr val="tx1">
                    <a:lumMod val="75000"/>
                    <a:lumOff val="25000"/>
                  </a:schemeClr>
                </a:solidFill>
                <a:latin typeface="Arial" panose="020B0604020202020204" pitchFamily="34" charset="0"/>
              </a:rPr>
              <a:t>and students in the shadow</a:t>
            </a:r>
          </a:p>
          <a:p>
            <a:pPr marL="285750" indent="-285750">
              <a:buFont typeface="Arial" panose="020B0604020202020204" pitchFamily="34" charset="0"/>
              <a:buChar char="•"/>
            </a:pPr>
            <a:endParaRPr lang="en-AU" altLang="en-US" dirty="0">
              <a:solidFill>
                <a:schemeClr val="tx1">
                  <a:lumMod val="75000"/>
                  <a:lumOff val="25000"/>
                </a:schemeClr>
              </a:solidFill>
              <a:latin typeface="Arial" panose="020B0604020202020204" pitchFamily="34" charset="0"/>
            </a:endParaRPr>
          </a:p>
          <a:p>
            <a:pPr marL="285750" indent="-285750">
              <a:buFont typeface="Arial" panose="020B0604020202020204" pitchFamily="34" charset="0"/>
              <a:buChar char="•"/>
            </a:pPr>
            <a:r>
              <a:rPr lang="en-AU" altLang="en-US" dirty="0">
                <a:solidFill>
                  <a:schemeClr val="tx1">
                    <a:lumMod val="75000"/>
                    <a:lumOff val="25000"/>
                  </a:schemeClr>
                </a:solidFill>
                <a:latin typeface="Arial" panose="020B0604020202020204" pitchFamily="34" charset="0"/>
              </a:rPr>
              <a:t>It is a transition for both student and parent and </a:t>
            </a:r>
            <a:br>
              <a:rPr lang="en-AU" altLang="en-US" dirty="0">
                <a:solidFill>
                  <a:schemeClr val="tx1">
                    <a:lumMod val="75000"/>
                    <a:lumOff val="25000"/>
                  </a:schemeClr>
                </a:solidFill>
                <a:latin typeface="Arial" panose="020B0604020202020204" pitchFamily="34" charset="0"/>
              </a:rPr>
            </a:br>
            <a:r>
              <a:rPr lang="en-AU" altLang="en-US" dirty="0">
                <a:solidFill>
                  <a:schemeClr val="tx1">
                    <a:lumMod val="75000"/>
                    <a:lumOff val="25000"/>
                  </a:schemeClr>
                </a:solidFill>
                <a:latin typeface="Arial" panose="020B0604020202020204" pitchFamily="34" charset="0"/>
              </a:rPr>
              <a:t>their first time in the post-school world</a:t>
            </a:r>
          </a:p>
          <a:p>
            <a:pPr marL="285750" indent="-285750">
              <a:buFont typeface="Arial" panose="020B0604020202020204" pitchFamily="34" charset="0"/>
              <a:buChar char="•"/>
            </a:pPr>
            <a:endParaRPr lang="en-AU" altLang="en-US" dirty="0">
              <a:solidFill>
                <a:schemeClr val="tx1">
                  <a:lumMod val="75000"/>
                  <a:lumOff val="25000"/>
                </a:schemeClr>
              </a:solidFill>
              <a:latin typeface="Arial" panose="020B0604020202020204" pitchFamily="34" charset="0"/>
            </a:endParaRPr>
          </a:p>
          <a:p>
            <a:pPr marL="285750" indent="-285750">
              <a:buFont typeface="Arial" panose="020B0604020202020204" pitchFamily="34" charset="0"/>
              <a:buChar char="•"/>
            </a:pPr>
            <a:r>
              <a:rPr lang="en-AU" altLang="en-US" dirty="0">
                <a:solidFill>
                  <a:schemeClr val="tx1">
                    <a:lumMod val="75000"/>
                    <a:lumOff val="25000"/>
                  </a:schemeClr>
                </a:solidFill>
                <a:latin typeface="Arial" panose="020B0604020202020204" pitchFamily="34" charset="0"/>
              </a:rPr>
              <a:t>They are on their ‘L plates’</a:t>
            </a:r>
          </a:p>
        </p:txBody>
      </p:sp>
      <p:pic>
        <p:nvPicPr>
          <p:cNvPr id="4" name="Picture Placeholder 3" descr="An ariel image of a person stood in a maze trying to figure out which way to go" title="Image of a person in a maze"/>
          <p:cNvPicPr>
            <a:picLocks noGrp="1" noChangeAspect="1"/>
          </p:cNvPicPr>
          <p:nvPr>
            <p:ph type="pic" sz="quarter" idx="20"/>
          </p:nvPr>
        </p:nvPicPr>
        <p:blipFill rotWithShape="1">
          <a:blip r:embed="rId3" cstate="print">
            <a:extLst>
              <a:ext uri="{28A0092B-C50C-407E-A947-70E740481C1C}">
                <a14:useLocalDpi xmlns:a14="http://schemas.microsoft.com/office/drawing/2010/main" val="0"/>
              </a:ext>
            </a:extLst>
          </a:blip>
          <a:srcRect l="20201" r="20201"/>
          <a:stretch/>
        </p:blipFill>
        <p:spPr/>
      </p:pic>
      <p:sp>
        <p:nvSpPr>
          <p:cNvPr id="5" name="Title 4" title="The previous challenges for many students "/>
          <p:cNvSpPr>
            <a:spLocks noGrp="1"/>
          </p:cNvSpPr>
          <p:nvPr>
            <p:ph type="title"/>
          </p:nvPr>
        </p:nvSpPr>
        <p:spPr>
          <a:xfrm>
            <a:off x="875310" y="716290"/>
            <a:ext cx="11157817" cy="660511"/>
          </a:xfrm>
        </p:spPr>
        <p:txBody>
          <a:bodyPr>
            <a:noAutofit/>
          </a:bodyPr>
          <a:lstStyle/>
          <a:p>
            <a:r>
              <a:rPr lang="en-AU" dirty="0">
                <a:solidFill>
                  <a:schemeClr val="tx1">
                    <a:lumMod val="75000"/>
                    <a:lumOff val="25000"/>
                  </a:schemeClr>
                </a:solidFill>
              </a:rPr>
              <a:t>The previous challenges for many students </a:t>
            </a:r>
            <a:br>
              <a:rPr lang="en-AU" dirty="0">
                <a:solidFill>
                  <a:schemeClr val="tx1">
                    <a:lumMod val="75000"/>
                    <a:lumOff val="25000"/>
                  </a:schemeClr>
                </a:solidFill>
              </a:rPr>
            </a:br>
            <a:r>
              <a:rPr lang="en-AU" dirty="0">
                <a:solidFill>
                  <a:schemeClr val="tx1">
                    <a:lumMod val="75000"/>
                    <a:lumOff val="25000"/>
                  </a:schemeClr>
                </a:solidFill>
              </a:rPr>
              <a:t>   and parents</a:t>
            </a:r>
          </a:p>
        </p:txBody>
      </p:sp>
    </p:spTree>
    <p:extLst>
      <p:ext uri="{BB962C8B-B14F-4D97-AF65-F5344CB8AC3E}">
        <p14:creationId xmlns:p14="http://schemas.microsoft.com/office/powerpoint/2010/main" val="25383546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title="Evidencing Reasonable Adjustment"/>
          <p:cNvSpPr>
            <a:spLocks noGrp="1"/>
          </p:cNvSpPr>
          <p:nvPr>
            <p:ph type="title"/>
          </p:nvPr>
        </p:nvSpPr>
        <p:spPr/>
        <p:txBody>
          <a:bodyPr/>
          <a:lstStyle/>
          <a:p>
            <a:r>
              <a:rPr lang="en-AU" dirty="0"/>
              <a:t>Evidencing Reasonable Adjustment</a:t>
            </a:r>
          </a:p>
        </p:txBody>
      </p:sp>
      <p:sp>
        <p:nvSpPr>
          <p:cNvPr id="11" name="TextBox 10" descr="Must be able to justify adjustments made or reasons for not allowing adjustments&#10;&#10;Should discuss the reasonable adjustment options with the student and document the reasonable adjustment on assessment documentation&#10;" title="Educational staff"/>
          <p:cNvSpPr txBox="1"/>
          <p:nvPr/>
        </p:nvSpPr>
        <p:spPr>
          <a:xfrm>
            <a:off x="4697128" y="1617263"/>
            <a:ext cx="7335999" cy="2554545"/>
          </a:xfrm>
          <a:prstGeom prst="rect">
            <a:avLst/>
          </a:prstGeom>
          <a:noFill/>
        </p:spPr>
        <p:txBody>
          <a:bodyPr wrap="square" rtlCol="0">
            <a:spAutoFit/>
          </a:bodyPr>
          <a:lstStyle/>
          <a:p>
            <a:r>
              <a:rPr lang="en-AU" sz="2000" dirty="0">
                <a:solidFill>
                  <a:schemeClr val="tx1">
                    <a:lumMod val="75000"/>
                    <a:lumOff val="25000"/>
                  </a:schemeClr>
                </a:solidFill>
                <a:latin typeface="Arial" panose="020B0604020202020204" pitchFamily="34" charset="0"/>
              </a:rPr>
              <a:t>Educational staff:</a:t>
            </a:r>
          </a:p>
          <a:p>
            <a:endParaRPr lang="en-AU" sz="2000" dirty="0">
              <a:solidFill>
                <a:schemeClr val="tx1">
                  <a:lumMod val="75000"/>
                  <a:lumOff val="25000"/>
                </a:schemeClr>
              </a:solidFill>
              <a:latin typeface="Arial" panose="020B0604020202020204" pitchFamily="34" charset="0"/>
            </a:endParaRPr>
          </a:p>
          <a:p>
            <a:pPr marL="800100" lvl="1" indent="-342900">
              <a:buFont typeface="Arial" panose="020B0604020202020204" pitchFamily="34" charset="0"/>
              <a:buChar char="•"/>
            </a:pPr>
            <a:r>
              <a:rPr lang="en-AU" sz="2000" dirty="0">
                <a:solidFill>
                  <a:schemeClr val="tx1">
                    <a:lumMod val="75000"/>
                    <a:lumOff val="25000"/>
                  </a:schemeClr>
                </a:solidFill>
                <a:latin typeface="Arial" panose="020B0604020202020204" pitchFamily="34" charset="0"/>
              </a:rPr>
              <a:t>Must be able to justify adjustments made or reasons for not allowing </a:t>
            </a:r>
            <a:r>
              <a:rPr lang="en-AU" sz="2000" dirty="0" smtClean="0">
                <a:solidFill>
                  <a:schemeClr val="tx1">
                    <a:lumMod val="75000"/>
                    <a:lumOff val="25000"/>
                  </a:schemeClr>
                </a:solidFill>
                <a:latin typeface="Arial" panose="020B0604020202020204" pitchFamily="34" charset="0"/>
              </a:rPr>
              <a:t>adjustments</a:t>
            </a:r>
            <a:endParaRPr lang="en-AU" sz="2000" dirty="0">
              <a:solidFill>
                <a:schemeClr val="tx1">
                  <a:lumMod val="75000"/>
                  <a:lumOff val="25000"/>
                </a:schemeClr>
              </a:solidFill>
              <a:latin typeface="Arial" panose="020B0604020202020204" pitchFamily="34" charset="0"/>
            </a:endParaRPr>
          </a:p>
          <a:p>
            <a:endParaRPr lang="en-AU" sz="2000" dirty="0">
              <a:solidFill>
                <a:schemeClr val="tx1">
                  <a:lumMod val="75000"/>
                  <a:lumOff val="25000"/>
                </a:schemeClr>
              </a:solidFill>
              <a:latin typeface="Arial" panose="020B0604020202020204" pitchFamily="34" charset="0"/>
            </a:endParaRPr>
          </a:p>
          <a:p>
            <a:pPr marL="1257300" lvl="2" indent="-342900">
              <a:buFont typeface="Arial" panose="020B0604020202020204" pitchFamily="34" charset="0"/>
              <a:buChar char="•"/>
            </a:pPr>
            <a:r>
              <a:rPr lang="en-AU" sz="2000" dirty="0">
                <a:solidFill>
                  <a:schemeClr val="tx1">
                    <a:lumMod val="75000"/>
                    <a:lumOff val="25000"/>
                  </a:schemeClr>
                </a:solidFill>
                <a:latin typeface="Arial" panose="020B0604020202020204" pitchFamily="34" charset="0"/>
              </a:rPr>
              <a:t>Should discuss the reasonable adjustment options with the student and document the reasonable adjustment on assessment </a:t>
            </a:r>
            <a:r>
              <a:rPr lang="en-AU" sz="2000" dirty="0" smtClean="0">
                <a:solidFill>
                  <a:schemeClr val="tx1">
                    <a:lumMod val="75000"/>
                    <a:lumOff val="25000"/>
                  </a:schemeClr>
                </a:solidFill>
                <a:latin typeface="Arial" panose="020B0604020202020204" pitchFamily="34" charset="0"/>
              </a:rPr>
              <a:t>documentation</a:t>
            </a:r>
            <a:endParaRPr lang="en-AU" sz="2000" dirty="0">
              <a:solidFill>
                <a:schemeClr val="tx1">
                  <a:lumMod val="75000"/>
                  <a:lumOff val="25000"/>
                </a:schemeClr>
              </a:solidFill>
              <a:latin typeface="Arial" panose="020B0604020202020204" pitchFamily="34" charset="0"/>
            </a:endParaRPr>
          </a:p>
        </p:txBody>
      </p:sp>
      <p:pic>
        <p:nvPicPr>
          <p:cNvPr id="4" name="Picture 3" descr="The woman is smiling, wearing a yellow sweater and is pointing to an assessment task sheet in her other hand.  The document has a red circle highlight to show a section on the task sheet for educators to write down and document any reasonable adjustments that have been applied in the assessment task." title="Image of a woman holding an assessment task shee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221" y="1599457"/>
            <a:ext cx="5516058" cy="5144703"/>
          </a:xfrm>
          <a:prstGeom prst="rect">
            <a:avLst/>
          </a:prstGeom>
        </p:spPr>
      </p:pic>
      <p:pic>
        <p:nvPicPr>
          <p:cNvPr id="5" name="Picture 4" title="Red circle highligh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797" y="4350618"/>
            <a:ext cx="2839453" cy="1010653"/>
          </a:xfrm>
          <a:prstGeom prst="rect">
            <a:avLst/>
          </a:prstGeom>
        </p:spPr>
      </p:pic>
    </p:spTree>
    <p:extLst>
      <p:ext uri="{BB962C8B-B14F-4D97-AF65-F5344CB8AC3E}">
        <p14:creationId xmlns:p14="http://schemas.microsoft.com/office/powerpoint/2010/main" val="9276117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75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descr="Through their assessments, students still need to be able to present themselves as having the knowledge and skills implicit in the award. &#10;&#10;Reasonable adjustment can be applied to how a student participates and demonstrates their skills but it can not remove standards and must maintain the integrity of the course e.g. verbal assessment for a Cert III Fitness student with severe dyslexia (able to verbally identify all the bones, muscles and functions in an &#10;assessment) and great difficulty &#10;with spelling and reading.&#10;&#10;This would be different for a &#10;Nursing student as reading &#10;and writing this content would &#10;be inherent in the role.&#10;"/>
          <p:cNvSpPr txBox="1"/>
          <p:nvPr/>
        </p:nvSpPr>
        <p:spPr>
          <a:xfrm>
            <a:off x="231536" y="1451769"/>
            <a:ext cx="6208255" cy="4801314"/>
          </a:xfrm>
          <a:prstGeom prst="rect">
            <a:avLst/>
          </a:prstGeom>
          <a:noFill/>
        </p:spPr>
        <p:txBody>
          <a:bodyPr wrap="square" rtlCol="0">
            <a:spAutoFit/>
          </a:bodyPr>
          <a:lstStyle/>
          <a:p>
            <a:r>
              <a:rPr lang="en-AU" dirty="0">
                <a:solidFill>
                  <a:schemeClr val="tx1">
                    <a:lumMod val="75000"/>
                    <a:lumOff val="25000"/>
                  </a:schemeClr>
                </a:solidFill>
                <a:latin typeface="Arial" panose="020B0604020202020204" pitchFamily="34" charset="0"/>
              </a:rPr>
              <a:t>Through their assessments, students still need to be able to present themselves as having the knowledge and skills implicit in the award. </a:t>
            </a:r>
          </a:p>
          <a:p>
            <a:endParaRPr lang="en-AU" dirty="0">
              <a:solidFill>
                <a:schemeClr val="tx1">
                  <a:lumMod val="75000"/>
                  <a:lumOff val="25000"/>
                </a:schemeClr>
              </a:solidFill>
              <a:latin typeface="Arial" panose="020B0604020202020204" pitchFamily="34" charset="0"/>
            </a:endParaRPr>
          </a:p>
          <a:p>
            <a:r>
              <a:rPr lang="en-AU" dirty="0">
                <a:solidFill>
                  <a:schemeClr val="tx1">
                    <a:lumMod val="75000"/>
                    <a:lumOff val="25000"/>
                  </a:schemeClr>
                </a:solidFill>
                <a:latin typeface="Arial" panose="020B0604020202020204" pitchFamily="34" charset="0"/>
              </a:rPr>
              <a:t>Reasonable adjustment can be applied to how a student participates and demonstrates their skills but it can not remove standards and must maintain the integrity of the course e.g. </a:t>
            </a:r>
            <a:r>
              <a:rPr lang="en-AU" dirty="0" smtClean="0">
                <a:solidFill>
                  <a:schemeClr val="tx1">
                    <a:lumMod val="75000"/>
                    <a:lumOff val="25000"/>
                  </a:schemeClr>
                </a:solidFill>
                <a:latin typeface="Arial" panose="020B0604020202020204" pitchFamily="34" charset="0"/>
              </a:rPr>
              <a:t>verbal </a:t>
            </a:r>
            <a:r>
              <a:rPr lang="en-AU" dirty="0">
                <a:solidFill>
                  <a:schemeClr val="tx1">
                    <a:lumMod val="75000"/>
                    <a:lumOff val="25000"/>
                  </a:schemeClr>
                </a:solidFill>
                <a:latin typeface="Arial" panose="020B0604020202020204" pitchFamily="34" charset="0"/>
              </a:rPr>
              <a:t>assessment for a Cert III Fitness student with severe </a:t>
            </a:r>
            <a:r>
              <a:rPr lang="en-AU" dirty="0" smtClean="0">
                <a:solidFill>
                  <a:schemeClr val="tx1">
                    <a:lumMod val="75000"/>
                    <a:lumOff val="25000"/>
                  </a:schemeClr>
                </a:solidFill>
                <a:latin typeface="Arial" panose="020B0604020202020204" pitchFamily="34" charset="0"/>
              </a:rPr>
              <a:t>dyslexia (able </a:t>
            </a:r>
            <a:r>
              <a:rPr lang="en-AU" dirty="0">
                <a:solidFill>
                  <a:schemeClr val="tx1">
                    <a:lumMod val="75000"/>
                    <a:lumOff val="25000"/>
                  </a:schemeClr>
                </a:solidFill>
                <a:latin typeface="Arial" panose="020B0604020202020204" pitchFamily="34" charset="0"/>
              </a:rPr>
              <a:t>to verbally identify all the bones, muscles and functions in an </a:t>
            </a:r>
            <a:br>
              <a:rPr lang="en-AU" dirty="0">
                <a:solidFill>
                  <a:schemeClr val="tx1">
                    <a:lumMod val="75000"/>
                    <a:lumOff val="25000"/>
                  </a:schemeClr>
                </a:solidFill>
                <a:latin typeface="Arial" panose="020B0604020202020204" pitchFamily="34" charset="0"/>
              </a:rPr>
            </a:br>
            <a:r>
              <a:rPr lang="en-AU" dirty="0" smtClean="0">
                <a:solidFill>
                  <a:schemeClr val="tx1">
                    <a:lumMod val="75000"/>
                    <a:lumOff val="25000"/>
                  </a:schemeClr>
                </a:solidFill>
                <a:latin typeface="Arial" panose="020B0604020202020204" pitchFamily="34" charset="0"/>
              </a:rPr>
              <a:t>assessment) and great difficulty </a:t>
            </a:r>
          </a:p>
          <a:p>
            <a:r>
              <a:rPr lang="en-AU" dirty="0" smtClean="0">
                <a:solidFill>
                  <a:schemeClr val="tx1">
                    <a:lumMod val="75000"/>
                    <a:lumOff val="25000"/>
                  </a:schemeClr>
                </a:solidFill>
                <a:latin typeface="Arial" panose="020B0604020202020204" pitchFamily="34" charset="0"/>
              </a:rPr>
              <a:t>with spelling and reading.</a:t>
            </a:r>
            <a:endParaRPr lang="en-AU" dirty="0">
              <a:solidFill>
                <a:schemeClr val="tx1">
                  <a:lumMod val="75000"/>
                  <a:lumOff val="25000"/>
                </a:schemeClr>
              </a:solidFill>
              <a:latin typeface="Arial" panose="020B0604020202020204" pitchFamily="34" charset="0"/>
            </a:endParaRPr>
          </a:p>
          <a:p>
            <a:endParaRPr lang="en-AU" dirty="0">
              <a:solidFill>
                <a:schemeClr val="tx1">
                  <a:lumMod val="75000"/>
                  <a:lumOff val="25000"/>
                </a:schemeClr>
              </a:solidFill>
              <a:latin typeface="Arial" panose="020B0604020202020204" pitchFamily="34" charset="0"/>
            </a:endParaRPr>
          </a:p>
          <a:p>
            <a:r>
              <a:rPr lang="en-AU" dirty="0">
                <a:solidFill>
                  <a:schemeClr val="tx1">
                    <a:lumMod val="75000"/>
                    <a:lumOff val="25000"/>
                  </a:schemeClr>
                </a:solidFill>
                <a:latin typeface="Arial" panose="020B0604020202020204" pitchFamily="34" charset="0"/>
              </a:rPr>
              <a:t>This would be different for a </a:t>
            </a:r>
            <a:br>
              <a:rPr lang="en-AU" dirty="0">
                <a:solidFill>
                  <a:schemeClr val="tx1">
                    <a:lumMod val="75000"/>
                    <a:lumOff val="25000"/>
                  </a:schemeClr>
                </a:solidFill>
                <a:latin typeface="Arial" panose="020B0604020202020204" pitchFamily="34" charset="0"/>
              </a:rPr>
            </a:br>
            <a:r>
              <a:rPr lang="en-AU" dirty="0">
                <a:solidFill>
                  <a:schemeClr val="tx1">
                    <a:lumMod val="75000"/>
                    <a:lumOff val="25000"/>
                  </a:schemeClr>
                </a:solidFill>
                <a:latin typeface="Arial" panose="020B0604020202020204" pitchFamily="34" charset="0"/>
              </a:rPr>
              <a:t>Nursing student as reading </a:t>
            </a:r>
            <a:br>
              <a:rPr lang="en-AU" dirty="0">
                <a:solidFill>
                  <a:schemeClr val="tx1">
                    <a:lumMod val="75000"/>
                    <a:lumOff val="25000"/>
                  </a:schemeClr>
                </a:solidFill>
                <a:latin typeface="Arial" panose="020B0604020202020204" pitchFamily="34" charset="0"/>
              </a:rPr>
            </a:br>
            <a:r>
              <a:rPr lang="en-AU" dirty="0">
                <a:solidFill>
                  <a:schemeClr val="tx1">
                    <a:lumMod val="75000"/>
                    <a:lumOff val="25000"/>
                  </a:schemeClr>
                </a:solidFill>
                <a:latin typeface="Arial" panose="020B0604020202020204" pitchFamily="34" charset="0"/>
              </a:rPr>
              <a:t>and writing this content would </a:t>
            </a:r>
            <a:br>
              <a:rPr lang="en-AU" dirty="0">
                <a:solidFill>
                  <a:schemeClr val="tx1">
                    <a:lumMod val="75000"/>
                    <a:lumOff val="25000"/>
                  </a:schemeClr>
                </a:solidFill>
                <a:latin typeface="Arial" panose="020B0604020202020204" pitchFamily="34" charset="0"/>
              </a:rPr>
            </a:br>
            <a:r>
              <a:rPr lang="en-AU" dirty="0">
                <a:solidFill>
                  <a:schemeClr val="tx1">
                    <a:lumMod val="75000"/>
                    <a:lumOff val="25000"/>
                  </a:schemeClr>
                </a:solidFill>
                <a:latin typeface="Arial" panose="020B0604020202020204" pitchFamily="34" charset="0"/>
              </a:rPr>
              <a:t>be inherent in the role.</a:t>
            </a:r>
          </a:p>
        </p:txBody>
      </p:sp>
      <p:pic>
        <p:nvPicPr>
          <p:cNvPr id="9" name="Picture Placeholder 8" title="Yellow background colour"/>
          <p:cNvPicPr>
            <a:picLocks noGrp="1" noChangeAspect="1"/>
          </p:cNvPicPr>
          <p:nvPr>
            <p:ph type="pic" sz="quarter" idx="52"/>
          </p:nvPr>
        </p:nvPicPr>
        <p:blipFill>
          <a:blip r:embed="rId3" cstate="print">
            <a:extLst>
              <a:ext uri="{28A0092B-C50C-407E-A947-70E740481C1C}">
                <a14:useLocalDpi xmlns:a14="http://schemas.microsoft.com/office/drawing/2010/main" val="0"/>
              </a:ext>
            </a:extLst>
          </a:blip>
          <a:srcRect t="342" b="342"/>
          <a:stretch>
            <a:fillRect/>
          </a:stretch>
        </p:blipFill>
        <p:spPr/>
      </p:pic>
      <p:sp>
        <p:nvSpPr>
          <p:cNvPr id="21" name="Полилиния 20" descr="The male student is wearing a t-shirt and looks liek he may be in a health and fitness role" title="Image of a male student holding a clipboard">
            <a:extLst>
              <a:ext uri="{FF2B5EF4-FFF2-40B4-BE49-F238E27FC236}">
                <a16:creationId xmlns:a16="http://schemas.microsoft.com/office/drawing/2014/main" id="{6A0820BB-6AFB-1949-8B60-9FC6F1122AC3}"/>
              </a:ext>
            </a:extLst>
          </p:cNvPr>
          <p:cNvSpPr/>
          <p:nvPr/>
        </p:nvSpPr>
        <p:spPr>
          <a:xfrm>
            <a:off x="6615412" y="-1"/>
            <a:ext cx="2705294" cy="4045158"/>
          </a:xfrm>
          <a:custGeom>
            <a:avLst/>
            <a:gdLst>
              <a:gd name="connsiteX0" fmla="*/ 0 w 2705294"/>
              <a:gd name="connsiteY0" fmla="*/ 0 h 4045156"/>
              <a:gd name="connsiteX1" fmla="*/ 2705294 w 2705294"/>
              <a:gd name="connsiteY1" fmla="*/ 0 h 4045156"/>
              <a:gd name="connsiteX2" fmla="*/ 2705294 w 2705294"/>
              <a:gd name="connsiteY2" fmla="*/ 4045156 h 4045156"/>
              <a:gd name="connsiteX3" fmla="*/ 0 w 2705294"/>
              <a:gd name="connsiteY3" fmla="*/ 4045156 h 4045156"/>
            </a:gdLst>
            <a:ahLst/>
            <a:cxnLst>
              <a:cxn ang="0">
                <a:pos x="connsiteX0" y="connsiteY0"/>
              </a:cxn>
              <a:cxn ang="0">
                <a:pos x="connsiteX1" y="connsiteY1"/>
              </a:cxn>
              <a:cxn ang="0">
                <a:pos x="connsiteX2" y="connsiteY2"/>
              </a:cxn>
              <a:cxn ang="0">
                <a:pos x="connsiteX3" y="connsiteY3"/>
              </a:cxn>
            </a:cxnLst>
            <a:rect l="l" t="t" r="r" b="b"/>
            <a:pathLst>
              <a:path w="2705294" h="4045156">
                <a:moveTo>
                  <a:pt x="0" y="0"/>
                </a:moveTo>
                <a:lnTo>
                  <a:pt x="2705294" y="0"/>
                </a:lnTo>
                <a:lnTo>
                  <a:pt x="2705294" y="4045156"/>
                </a:lnTo>
                <a:lnTo>
                  <a:pt x="0" y="4045156"/>
                </a:lnTo>
                <a:close/>
              </a:path>
            </a:pathLst>
          </a:custGeom>
          <a:solidFill>
            <a:srgbClr val="FFC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74320" tIns="324000" rIns="274320" bIns="365760" rtlCol="0" anchor="b" anchorCtr="0">
            <a:noAutofit/>
          </a:bodyPr>
          <a:lstStyle/>
          <a:p>
            <a:pPr>
              <a:spcBef>
                <a:spcPts val="2400"/>
              </a:spcBef>
            </a:pPr>
            <a:endParaRPr lang="en-US" sz="1000" dirty="0">
              <a:solidFill>
                <a:schemeClr val="tx1">
                  <a:alpha val="70000"/>
                </a:schemeClr>
              </a:solidFill>
            </a:endParaRPr>
          </a:p>
        </p:txBody>
      </p:sp>
      <p:pic>
        <p:nvPicPr>
          <p:cNvPr id="11" name="Picture Placeholder 10" descr="The image shows hairdressing trainees providing hairdressing to seated clients" title="Image of people in a hair salon"/>
          <p:cNvPicPr>
            <a:picLocks noGrp="1" noChangeAspect="1"/>
          </p:cNvPicPr>
          <p:nvPr>
            <p:ph type="pic" sz="quarter" idx="53"/>
          </p:nvPr>
        </p:nvPicPr>
        <p:blipFill>
          <a:blip r:embed="rId4" cstate="print">
            <a:extLst>
              <a:ext uri="{28A0092B-C50C-407E-A947-70E740481C1C}">
                <a14:useLocalDpi xmlns:a14="http://schemas.microsoft.com/office/drawing/2010/main" val="0"/>
              </a:ext>
            </a:extLst>
          </a:blip>
          <a:srcRect l="3784" r="3784"/>
          <a:stretch>
            <a:fillRect/>
          </a:stretch>
        </p:blipFill>
        <p:spPr/>
      </p:pic>
      <p:pic>
        <p:nvPicPr>
          <p:cNvPr id="8" name="Picture Placeholder 7" descr="The chef is male, dressed in his kitchen uniform and is holding a tray of food.  We can not see what typoe fo food." title="Image of a chef holding a tray of food"/>
          <p:cNvPicPr>
            <a:picLocks noGrp="1" noChangeAspect="1"/>
          </p:cNvPicPr>
          <p:nvPr>
            <p:ph type="pic" sz="quarter" idx="50"/>
          </p:nvPr>
        </p:nvPicPr>
        <p:blipFill rotWithShape="1">
          <a:blip r:embed="rId5" cstate="print">
            <a:extLst>
              <a:ext uri="{28A0092B-C50C-407E-A947-70E740481C1C}">
                <a14:useLocalDpi xmlns:a14="http://schemas.microsoft.com/office/drawing/2010/main" val="0"/>
              </a:ext>
            </a:extLst>
          </a:blip>
          <a:srcRect l="4178" t="156" r="4178" b="156"/>
          <a:stretch/>
        </p:blipFill>
        <p:spPr>
          <a:xfrm>
            <a:off x="9486706" y="2094384"/>
            <a:ext cx="2705294" cy="4412294"/>
          </a:xfrm>
        </p:spPr>
      </p:pic>
      <p:pic>
        <p:nvPicPr>
          <p:cNvPr id="6" name="Picture Placeholder 5" descr="The nurse is in the foreground and is smiling.  Behind her is a doctor talking to a patient who is lying on a hospital bed." title="Image of a female student nurse"/>
          <p:cNvPicPr>
            <a:picLocks noGrp="1" noChangeAspect="1"/>
          </p:cNvPicPr>
          <p:nvPr>
            <p:ph type="pic" sz="quarter" idx="51"/>
          </p:nvPr>
        </p:nvPicPr>
        <p:blipFill rotWithShape="1">
          <a:blip r:embed="rId6" cstate="print">
            <a:extLst>
              <a:ext uri="{28A0092B-C50C-407E-A947-70E740481C1C}">
                <a14:useLocalDpi xmlns:a14="http://schemas.microsoft.com/office/drawing/2010/main" val="0"/>
              </a:ext>
            </a:extLst>
          </a:blip>
          <a:srcRect l="9020" t="1222" r="9020" b="1222"/>
          <a:stretch/>
        </p:blipFill>
        <p:spPr>
          <a:xfrm>
            <a:off x="3744127" y="4188772"/>
            <a:ext cx="5576583" cy="2317906"/>
          </a:xfrm>
        </p:spPr>
      </p:pic>
      <p:sp>
        <p:nvSpPr>
          <p:cNvPr id="4" name="Title 3" title="Evidencing Reasonable Adjustment continued"/>
          <p:cNvSpPr>
            <a:spLocks noGrp="1"/>
          </p:cNvSpPr>
          <p:nvPr>
            <p:ph type="title"/>
          </p:nvPr>
        </p:nvSpPr>
        <p:spPr/>
        <p:txBody>
          <a:bodyPr/>
          <a:lstStyle/>
          <a:p>
            <a:r>
              <a:rPr lang="en-AU" dirty="0"/>
              <a:t>Evidencing Reasonable Adjustment</a:t>
            </a:r>
          </a:p>
        </p:txBody>
      </p:sp>
    </p:spTree>
    <p:extLst>
      <p:ext uri="{BB962C8B-B14F-4D97-AF65-F5344CB8AC3E}">
        <p14:creationId xmlns:p14="http://schemas.microsoft.com/office/powerpoint/2010/main" val="10382025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50000">
                                          <p:cBhvr additive="base">
                                            <p:cTn id="7" dur="10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ppt_x"/>
                                              </p:val>
                                            </p:tav>
                                            <p:tav tm="100000">
                                              <p:val>
                                                <p:strVal val="#ppt_x"/>
                                              </p:val>
                                            </p:tav>
                                          </p:tavLst>
                                        </p:anim>
                                        <p:anim calcmode="lin" valueType="num">
                                          <p:cBhvr additive="base">
                                            <p:cTn id="8" dur="10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a:t>Language that works….. and what doesn’t!</a:t>
            </a:r>
          </a:p>
        </p:txBody>
      </p:sp>
      <p:grpSp>
        <p:nvGrpSpPr>
          <p:cNvPr id="22" name="Group 21" title="Visually impaired or vision impairment?"/>
          <p:cNvGrpSpPr/>
          <p:nvPr/>
        </p:nvGrpSpPr>
        <p:grpSpPr>
          <a:xfrm>
            <a:off x="334297" y="2192538"/>
            <a:ext cx="11857703" cy="770986"/>
            <a:chOff x="334297" y="2192538"/>
            <a:chExt cx="11857703" cy="770986"/>
          </a:xfrm>
        </p:grpSpPr>
        <p:grpSp>
          <p:nvGrpSpPr>
            <p:cNvPr id="8" name="Группа 7">
              <a:extLst>
                <a:ext uri="{FF2B5EF4-FFF2-40B4-BE49-F238E27FC236}">
                  <a16:creationId xmlns:a16="http://schemas.microsoft.com/office/drawing/2014/main" id="{A686F087-B074-1B4F-B1BA-789C4ADA2D39}"/>
                </a:ext>
              </a:extLst>
            </p:cNvPr>
            <p:cNvGrpSpPr/>
            <p:nvPr/>
          </p:nvGrpSpPr>
          <p:grpSpPr>
            <a:xfrm>
              <a:off x="334297" y="2332087"/>
              <a:ext cx="11857703" cy="631437"/>
              <a:chOff x="334297" y="3475296"/>
              <a:chExt cx="11857703" cy="1186083"/>
            </a:xfrm>
          </p:grpSpPr>
          <p:sp>
            <p:nvSpPr>
              <p:cNvPr id="92" name="Rectangle 3">
                <a:extLst>
                  <a:ext uri="{FF2B5EF4-FFF2-40B4-BE49-F238E27FC236}">
                    <a16:creationId xmlns:a16="http://schemas.microsoft.com/office/drawing/2014/main" id="{B127D59E-1B6C-1A4E-8F1C-1954C6336AB2}"/>
                  </a:ext>
                </a:extLst>
              </p:cNvPr>
              <p:cNvSpPr/>
              <p:nvPr/>
            </p:nvSpPr>
            <p:spPr>
              <a:xfrm>
                <a:off x="1014609" y="3475296"/>
                <a:ext cx="7002050" cy="1186083"/>
              </a:xfrm>
              <a:prstGeom prst="rect">
                <a:avLst/>
              </a:prstGeom>
              <a:solidFill>
                <a:schemeClr val="bg1">
                  <a:lumMod val="95000"/>
                  <a:alpha val="5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1828800" rIns="274320" bIns="0" rtlCol="0" anchor="t" anchorCtr="0"/>
              <a:lstStyle/>
              <a:p>
                <a:pPr>
                  <a:spcBef>
                    <a:spcPts val="2400"/>
                  </a:spcBef>
                </a:pPr>
                <a:endParaRPr lang="en-US" sz="1600" b="1"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42" name="Rectangle 3">
                <a:extLst>
                  <a:ext uri="{FF2B5EF4-FFF2-40B4-BE49-F238E27FC236}">
                    <a16:creationId xmlns:a16="http://schemas.microsoft.com/office/drawing/2014/main" id="{7ED1C18F-9E0F-784E-83D7-DAF21869DBE2}"/>
                  </a:ext>
                </a:extLst>
              </p:cNvPr>
              <p:cNvSpPr/>
              <p:nvPr/>
            </p:nvSpPr>
            <p:spPr>
              <a:xfrm>
                <a:off x="334297" y="3475296"/>
                <a:ext cx="3686558" cy="1186083"/>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1828800" rIns="274320" bIns="0" rtlCol="0" anchor="t" anchorCtr="0"/>
              <a:lstStyle/>
              <a:p>
                <a:pPr>
                  <a:spcBef>
                    <a:spcPts val="2400"/>
                  </a:spcBef>
                </a:pPr>
                <a:endParaRPr lang="en-US" sz="1600" b="1"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43" name="Прямоугольник 42">
                <a:extLst>
                  <a:ext uri="{FF2B5EF4-FFF2-40B4-BE49-F238E27FC236}">
                    <a16:creationId xmlns:a16="http://schemas.microsoft.com/office/drawing/2014/main" id="{C54E5870-6751-6F41-8639-31562A1F3037}"/>
                  </a:ext>
                </a:extLst>
              </p:cNvPr>
              <p:cNvSpPr/>
              <p:nvPr/>
            </p:nvSpPr>
            <p:spPr>
              <a:xfrm>
                <a:off x="334298" y="3753158"/>
                <a:ext cx="3481966" cy="655722"/>
              </a:xfrm>
              <a:prstGeom prst="rect">
                <a:avLst/>
              </a:prstGeom>
            </p:spPr>
            <p:txBody>
              <a:bodyPr wrap="square" anchor="ctr">
                <a:spAutoFit/>
              </a:bodyPr>
              <a:lstStyle/>
              <a:p>
                <a:r>
                  <a:rPr lang="en-AU" sz="160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Visually impaired? </a:t>
                </a:r>
              </a:p>
            </p:txBody>
          </p:sp>
          <p:sp>
            <p:nvSpPr>
              <p:cNvPr id="96" name="Rectangle 3">
                <a:extLst>
                  <a:ext uri="{FF2B5EF4-FFF2-40B4-BE49-F238E27FC236}">
                    <a16:creationId xmlns:a16="http://schemas.microsoft.com/office/drawing/2014/main" id="{212D4858-9363-5042-9EBC-1AAFD34ED93A}"/>
                  </a:ext>
                </a:extLst>
              </p:cNvPr>
              <p:cNvSpPr/>
              <p:nvPr/>
            </p:nvSpPr>
            <p:spPr>
              <a:xfrm>
                <a:off x="7991605" y="3475296"/>
                <a:ext cx="4200395" cy="1186083"/>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1828800" rIns="274320" bIns="0" rtlCol="0" anchor="t" anchorCtr="0"/>
              <a:lstStyle/>
              <a:p>
                <a:pPr>
                  <a:spcBef>
                    <a:spcPts val="2400"/>
                  </a:spcBef>
                </a:pPr>
                <a:endParaRPr lang="en-US" sz="1600" b="1"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p:txBody>
          </p:sp>
          <p:cxnSp>
            <p:nvCxnSpPr>
              <p:cNvPr id="101" name="Прямая соединительная линия 100">
                <a:extLst>
                  <a:ext uri="{FF2B5EF4-FFF2-40B4-BE49-F238E27FC236}">
                    <a16:creationId xmlns:a16="http://schemas.microsoft.com/office/drawing/2014/main" id="{10FFB15A-5BED-5747-92D6-D1FEDAFEED7A}"/>
                  </a:ext>
                </a:extLst>
              </p:cNvPr>
              <p:cNvCxnSpPr>
                <a:cxnSpLocks/>
              </p:cNvCxnSpPr>
              <p:nvPr/>
            </p:nvCxnSpPr>
            <p:spPr>
              <a:xfrm flipH="1">
                <a:off x="3947699" y="4054776"/>
                <a:ext cx="4104000" cy="0"/>
              </a:xfrm>
              <a:prstGeom prst="line">
                <a:avLst/>
              </a:prstGeom>
              <a:noFill/>
              <a:ln>
                <a:solidFill>
                  <a:schemeClr val="bg1">
                    <a:lumMod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grpSp>
        <p:pic>
          <p:nvPicPr>
            <p:cNvPr id="12" name="Picture 11" title="Image of a small red cross with the word N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6264" y="2202420"/>
              <a:ext cx="572468" cy="324000"/>
            </a:xfrm>
            <a:prstGeom prst="rect">
              <a:avLst/>
            </a:prstGeom>
          </p:spPr>
        </p:pic>
        <p:pic>
          <p:nvPicPr>
            <p:cNvPr id="15" name="Picture 14" title="Image of a small green tick with the word YE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6141" y="2192538"/>
              <a:ext cx="491115" cy="324000"/>
            </a:xfrm>
            <a:prstGeom prst="rect">
              <a:avLst/>
            </a:prstGeom>
          </p:spPr>
        </p:pic>
        <p:sp>
          <p:nvSpPr>
            <p:cNvPr id="45" name="Rectangle 44"/>
            <p:cNvSpPr/>
            <p:nvPr/>
          </p:nvSpPr>
          <p:spPr>
            <a:xfrm>
              <a:off x="8237163" y="2480013"/>
              <a:ext cx="2853666" cy="338554"/>
            </a:xfrm>
            <a:prstGeom prst="rect">
              <a:avLst/>
            </a:prstGeom>
          </p:spPr>
          <p:txBody>
            <a:bodyPr wrap="none">
              <a:spAutoFit/>
            </a:bodyPr>
            <a:lstStyle/>
            <a:p>
              <a:r>
                <a:rPr lang="en-AU" altLang="en-US" sz="1600" dirty="0">
                  <a:solidFill>
                    <a:schemeClr val="tx1">
                      <a:lumMod val="75000"/>
                      <a:lumOff val="25000"/>
                    </a:schemeClr>
                  </a:solidFill>
                  <a:latin typeface="Arial" panose="020B0604020202020204" pitchFamily="34" charset="0"/>
                </a:rPr>
                <a:t>Mark has a vision impairment</a:t>
              </a:r>
            </a:p>
          </p:txBody>
        </p:sp>
      </p:grpSp>
      <p:grpSp>
        <p:nvGrpSpPr>
          <p:cNvPr id="21" name="Group 20" title="Wheelchair bound?  or Sara uses a wheelchair"/>
          <p:cNvGrpSpPr/>
          <p:nvPr/>
        </p:nvGrpSpPr>
        <p:grpSpPr>
          <a:xfrm>
            <a:off x="334297" y="1411201"/>
            <a:ext cx="11857703" cy="751445"/>
            <a:chOff x="334297" y="1411201"/>
            <a:chExt cx="11857703" cy="751445"/>
          </a:xfrm>
        </p:grpSpPr>
        <p:grpSp>
          <p:nvGrpSpPr>
            <p:cNvPr id="20" name="Group 19"/>
            <p:cNvGrpSpPr/>
            <p:nvPr/>
          </p:nvGrpSpPr>
          <p:grpSpPr>
            <a:xfrm>
              <a:off x="334297" y="1532646"/>
              <a:ext cx="11857703" cy="630000"/>
              <a:chOff x="334297" y="1532646"/>
              <a:chExt cx="11857703" cy="630000"/>
            </a:xfrm>
          </p:grpSpPr>
          <p:grpSp>
            <p:nvGrpSpPr>
              <p:cNvPr id="9" name="Группа 8">
                <a:extLst>
                  <a:ext uri="{FF2B5EF4-FFF2-40B4-BE49-F238E27FC236}">
                    <a16:creationId xmlns:a16="http://schemas.microsoft.com/office/drawing/2014/main" id="{580C1487-0CB8-D14E-8071-7B0F539D9F8E}"/>
                  </a:ext>
                </a:extLst>
              </p:cNvPr>
              <p:cNvGrpSpPr/>
              <p:nvPr/>
            </p:nvGrpSpPr>
            <p:grpSpPr>
              <a:xfrm>
                <a:off x="334297" y="1532646"/>
                <a:ext cx="11857703" cy="630000"/>
                <a:chOff x="334297" y="2055374"/>
                <a:chExt cx="11857703" cy="1186083"/>
              </a:xfrm>
            </p:grpSpPr>
            <p:sp>
              <p:nvSpPr>
                <p:cNvPr id="90" name="Rectangle 3">
                  <a:extLst>
                    <a:ext uri="{FF2B5EF4-FFF2-40B4-BE49-F238E27FC236}">
                      <a16:creationId xmlns:a16="http://schemas.microsoft.com/office/drawing/2014/main" id="{0595BC27-9614-2342-BF49-BEFF9E2D80B9}"/>
                    </a:ext>
                  </a:extLst>
                </p:cNvPr>
                <p:cNvSpPr/>
                <p:nvPr/>
              </p:nvSpPr>
              <p:spPr>
                <a:xfrm>
                  <a:off x="1014609" y="2055374"/>
                  <a:ext cx="7002050" cy="1186083"/>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1828800" rIns="274320" bIns="0" rtlCol="0" anchor="t" anchorCtr="0"/>
                <a:lstStyle/>
                <a:p>
                  <a:pPr>
                    <a:spcBef>
                      <a:spcPts val="2400"/>
                    </a:spcBef>
                  </a:pPr>
                  <a:endParaRPr lang="en-US" sz="1600" b="1"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51" name="Rectangle 3">
                  <a:extLst>
                    <a:ext uri="{FF2B5EF4-FFF2-40B4-BE49-F238E27FC236}">
                      <a16:creationId xmlns:a16="http://schemas.microsoft.com/office/drawing/2014/main" id="{96D7D344-D643-EE46-AF70-034FE463748E}"/>
                    </a:ext>
                  </a:extLst>
                </p:cNvPr>
                <p:cNvSpPr/>
                <p:nvPr/>
              </p:nvSpPr>
              <p:spPr>
                <a:xfrm>
                  <a:off x="334297" y="2055374"/>
                  <a:ext cx="3686558" cy="1186083"/>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1828800" rIns="274320" bIns="0" rtlCol="0" anchor="t" anchorCtr="0"/>
                <a:lstStyle/>
                <a:p>
                  <a:pPr>
                    <a:spcBef>
                      <a:spcPts val="2400"/>
                    </a:spcBef>
                  </a:pPr>
                  <a:endParaRPr lang="en-US" sz="1600" b="1"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52" name="Прямоугольник 51">
                  <a:extLst>
                    <a:ext uri="{FF2B5EF4-FFF2-40B4-BE49-F238E27FC236}">
                      <a16:creationId xmlns:a16="http://schemas.microsoft.com/office/drawing/2014/main" id="{8FBB0583-F425-FF41-9F0E-B75015549100}"/>
                    </a:ext>
                  </a:extLst>
                </p:cNvPr>
                <p:cNvSpPr/>
                <p:nvPr/>
              </p:nvSpPr>
              <p:spPr>
                <a:xfrm>
                  <a:off x="334298" y="2092397"/>
                  <a:ext cx="3481966" cy="1100939"/>
                </a:xfrm>
                <a:prstGeom prst="rect">
                  <a:avLst/>
                </a:prstGeom>
              </p:spPr>
              <p:txBody>
                <a:bodyPr wrap="square" anchor="ctr">
                  <a:spAutoFit/>
                </a:bodyPr>
                <a:lstStyle/>
                <a:p>
                  <a:r>
                    <a:rPr lang="en-AU" sz="160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Wheelchair bound? – the person is not tied to the wheelchair</a:t>
                  </a:r>
                </a:p>
              </p:txBody>
            </p:sp>
            <p:sp>
              <p:nvSpPr>
                <p:cNvPr id="94" name="Rectangle 3">
                  <a:extLst>
                    <a:ext uri="{FF2B5EF4-FFF2-40B4-BE49-F238E27FC236}">
                      <a16:creationId xmlns:a16="http://schemas.microsoft.com/office/drawing/2014/main" id="{16153114-E980-8E45-975F-CFD2C4D499B8}"/>
                    </a:ext>
                  </a:extLst>
                </p:cNvPr>
                <p:cNvSpPr/>
                <p:nvPr/>
              </p:nvSpPr>
              <p:spPr>
                <a:xfrm>
                  <a:off x="7991605" y="2055374"/>
                  <a:ext cx="4200395" cy="1186083"/>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1828800" rIns="274320" bIns="0" rtlCol="0" anchor="t" anchorCtr="0"/>
                <a:lstStyle/>
                <a:p>
                  <a:pPr>
                    <a:spcBef>
                      <a:spcPts val="2400"/>
                    </a:spcBef>
                  </a:pPr>
                  <a:endParaRPr lang="en-US" sz="1600" b="1"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p:txBody>
            </p:sp>
            <p:cxnSp>
              <p:nvCxnSpPr>
                <p:cNvPr id="99" name="Прямая соединительная линия 98">
                  <a:extLst>
                    <a:ext uri="{FF2B5EF4-FFF2-40B4-BE49-F238E27FC236}">
                      <a16:creationId xmlns:a16="http://schemas.microsoft.com/office/drawing/2014/main" id="{882810E3-281F-EF49-A2D7-2BAED990F6CA}"/>
                    </a:ext>
                  </a:extLst>
                </p:cNvPr>
                <p:cNvCxnSpPr>
                  <a:cxnSpLocks/>
                </p:cNvCxnSpPr>
                <p:nvPr/>
              </p:nvCxnSpPr>
              <p:spPr>
                <a:xfrm flipH="1">
                  <a:off x="3947699" y="2687745"/>
                  <a:ext cx="4104000" cy="0"/>
                </a:xfrm>
                <a:prstGeom prst="line">
                  <a:avLst/>
                </a:prstGeom>
                <a:noFill/>
                <a:ln>
                  <a:solidFill>
                    <a:schemeClr val="bg1">
                      <a:lumMod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grpSp>
          <p:sp>
            <p:nvSpPr>
              <p:cNvPr id="5" name="Rectangle 4"/>
              <p:cNvSpPr/>
              <p:nvPr/>
            </p:nvSpPr>
            <p:spPr>
              <a:xfrm>
                <a:off x="8227111" y="1699259"/>
                <a:ext cx="2315057" cy="338554"/>
              </a:xfrm>
              <a:prstGeom prst="rect">
                <a:avLst/>
              </a:prstGeom>
            </p:spPr>
            <p:txBody>
              <a:bodyPr wrap="none">
                <a:spAutoFit/>
              </a:bodyPr>
              <a:lstStyle/>
              <a:p>
                <a:r>
                  <a:rPr lang="en-AU" altLang="en-US" sz="1600" dirty="0">
                    <a:solidFill>
                      <a:schemeClr val="tx1">
                        <a:lumMod val="75000"/>
                        <a:lumOff val="25000"/>
                      </a:schemeClr>
                    </a:solidFill>
                    <a:latin typeface="Arial" panose="020B0604020202020204" pitchFamily="34" charset="0"/>
                  </a:rPr>
                  <a:t>Sara uses a wheelchair</a:t>
                </a:r>
              </a:p>
            </p:txBody>
          </p:sp>
        </p:grpSp>
        <p:pic>
          <p:nvPicPr>
            <p:cNvPr id="47" name="Picture 46" title="Image of a small red cross with the word N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7137" y="1421083"/>
              <a:ext cx="572468" cy="324000"/>
            </a:xfrm>
            <a:prstGeom prst="rect">
              <a:avLst/>
            </a:prstGeom>
          </p:spPr>
        </p:pic>
        <p:pic>
          <p:nvPicPr>
            <p:cNvPr id="48" name="Picture 47" title="Image of a small green tick with the word YE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7014" y="1411201"/>
              <a:ext cx="491115" cy="324000"/>
            </a:xfrm>
            <a:prstGeom prst="rect">
              <a:avLst/>
            </a:prstGeom>
          </p:spPr>
        </p:pic>
      </p:grpSp>
      <p:grpSp>
        <p:nvGrpSpPr>
          <p:cNvPr id="23" name="Group 22" title="When meeting with a student and an Auslan interpreter – look and face the student, not the interpreter"/>
          <p:cNvGrpSpPr/>
          <p:nvPr/>
        </p:nvGrpSpPr>
        <p:grpSpPr>
          <a:xfrm>
            <a:off x="334297" y="3004352"/>
            <a:ext cx="11857703" cy="991814"/>
            <a:chOff x="334297" y="3004352"/>
            <a:chExt cx="11857703" cy="991814"/>
          </a:xfrm>
        </p:grpSpPr>
        <p:grpSp>
          <p:nvGrpSpPr>
            <p:cNvPr id="7" name="Группа 6">
              <a:extLst>
                <a:ext uri="{FF2B5EF4-FFF2-40B4-BE49-F238E27FC236}">
                  <a16:creationId xmlns:a16="http://schemas.microsoft.com/office/drawing/2014/main" id="{887D2557-73B8-D947-9C20-202D65567564}"/>
                </a:ext>
              </a:extLst>
            </p:cNvPr>
            <p:cNvGrpSpPr/>
            <p:nvPr/>
          </p:nvGrpSpPr>
          <p:grpSpPr>
            <a:xfrm>
              <a:off x="334297" y="3130832"/>
              <a:ext cx="11857703" cy="865334"/>
              <a:chOff x="334297" y="4891501"/>
              <a:chExt cx="11857703" cy="1186083"/>
            </a:xfrm>
          </p:grpSpPr>
          <p:sp>
            <p:nvSpPr>
              <p:cNvPr id="91" name="Rectangle 3">
                <a:extLst>
                  <a:ext uri="{FF2B5EF4-FFF2-40B4-BE49-F238E27FC236}">
                    <a16:creationId xmlns:a16="http://schemas.microsoft.com/office/drawing/2014/main" id="{021F66F4-4C21-6A4E-A1A2-11F7288D60F6}"/>
                  </a:ext>
                </a:extLst>
              </p:cNvPr>
              <p:cNvSpPr/>
              <p:nvPr/>
            </p:nvSpPr>
            <p:spPr>
              <a:xfrm>
                <a:off x="1014609" y="4891501"/>
                <a:ext cx="7002050" cy="1186083"/>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1828800" rIns="274320" bIns="0" rtlCol="0" anchor="t" anchorCtr="0"/>
              <a:lstStyle/>
              <a:p>
                <a:pPr>
                  <a:spcBef>
                    <a:spcPts val="2400"/>
                  </a:spcBef>
                </a:pPr>
                <a:endParaRPr lang="en-US" sz="1600" b="1"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35" name="Rectangle 3">
                <a:extLst>
                  <a:ext uri="{FF2B5EF4-FFF2-40B4-BE49-F238E27FC236}">
                    <a16:creationId xmlns:a16="http://schemas.microsoft.com/office/drawing/2014/main" id="{004ECEE7-91D6-9A4E-9038-E21A271144C8}"/>
                  </a:ext>
                </a:extLst>
              </p:cNvPr>
              <p:cNvSpPr/>
              <p:nvPr/>
            </p:nvSpPr>
            <p:spPr>
              <a:xfrm>
                <a:off x="334297" y="4891501"/>
                <a:ext cx="3686558" cy="1186083"/>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1828800" rIns="274320" bIns="0" rtlCol="0" anchor="t" anchorCtr="0"/>
              <a:lstStyle/>
              <a:p>
                <a:pPr>
                  <a:spcBef>
                    <a:spcPts val="2400"/>
                  </a:spcBef>
                </a:pPr>
                <a:endParaRPr lang="en-US" sz="1600" b="1"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36" name="Прямоугольник 35" title="When meeting with a student and an Auslan interpreter – look and face the student, not the interpreter">
                <a:extLst>
                  <a:ext uri="{FF2B5EF4-FFF2-40B4-BE49-F238E27FC236}">
                    <a16:creationId xmlns:a16="http://schemas.microsoft.com/office/drawing/2014/main" id="{C6F8C58B-5CBE-F54E-B560-144EC7C48740}"/>
                  </a:ext>
                </a:extLst>
              </p:cNvPr>
              <p:cNvSpPr/>
              <p:nvPr/>
            </p:nvSpPr>
            <p:spPr>
              <a:xfrm>
                <a:off x="334298" y="4908366"/>
                <a:ext cx="3481966" cy="1139018"/>
              </a:xfrm>
              <a:prstGeom prst="rect">
                <a:avLst/>
              </a:prstGeom>
            </p:spPr>
            <p:txBody>
              <a:bodyPr wrap="square" anchor="ctr">
                <a:spAutoFit/>
              </a:bodyPr>
              <a:lstStyle/>
              <a:p>
                <a:r>
                  <a:rPr lang="en-AU" sz="160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When meeting with a student and an Auslan interpreter – look and face </a:t>
                </a:r>
                <a:r>
                  <a:rPr lang="en-AU" sz="1600" dirty="0" smtClean="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the </a:t>
                </a:r>
                <a:r>
                  <a:rPr lang="en-AU" sz="160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student, not the </a:t>
                </a:r>
                <a:r>
                  <a:rPr lang="en-AU" sz="1600" dirty="0" smtClean="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interpreter</a:t>
                </a:r>
                <a:endParaRPr lang="en-AU" sz="160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95" name="Rectangle 3">
                <a:extLst>
                  <a:ext uri="{FF2B5EF4-FFF2-40B4-BE49-F238E27FC236}">
                    <a16:creationId xmlns:a16="http://schemas.microsoft.com/office/drawing/2014/main" id="{9466F860-F208-DE47-A52B-83F85B653AF4}"/>
                  </a:ext>
                </a:extLst>
              </p:cNvPr>
              <p:cNvSpPr/>
              <p:nvPr/>
            </p:nvSpPr>
            <p:spPr>
              <a:xfrm>
                <a:off x="7991605" y="4891501"/>
                <a:ext cx="4200395" cy="1186083"/>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1828800" rIns="274320" bIns="0" rtlCol="0" anchor="t" anchorCtr="0"/>
              <a:lstStyle/>
              <a:p>
                <a:pPr>
                  <a:spcBef>
                    <a:spcPts val="2400"/>
                  </a:spcBef>
                </a:pPr>
                <a:endParaRPr lang="en-US" sz="1600" b="1"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p:txBody>
          </p:sp>
          <p:cxnSp>
            <p:nvCxnSpPr>
              <p:cNvPr id="100" name="Прямая соединительная линия 99">
                <a:extLst>
                  <a:ext uri="{FF2B5EF4-FFF2-40B4-BE49-F238E27FC236}">
                    <a16:creationId xmlns:a16="http://schemas.microsoft.com/office/drawing/2014/main" id="{59C38071-6DAA-C145-84D4-74DC36F6A5E7}"/>
                  </a:ext>
                </a:extLst>
              </p:cNvPr>
              <p:cNvCxnSpPr>
                <a:cxnSpLocks/>
              </p:cNvCxnSpPr>
              <p:nvPr/>
            </p:nvCxnSpPr>
            <p:spPr>
              <a:xfrm flipH="1">
                <a:off x="3952443" y="5521563"/>
                <a:ext cx="4104000" cy="0"/>
              </a:xfrm>
              <a:prstGeom prst="line">
                <a:avLst/>
              </a:prstGeom>
              <a:noFill/>
              <a:ln>
                <a:solidFill>
                  <a:schemeClr val="bg1">
                    <a:lumMod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grpSp>
        <p:pic>
          <p:nvPicPr>
            <p:cNvPr id="49" name="Picture 48" title="Image of a small green tick with the word YE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4101" y="3004352"/>
              <a:ext cx="491115" cy="324000"/>
            </a:xfrm>
            <a:prstGeom prst="rect">
              <a:avLst/>
            </a:prstGeom>
          </p:spPr>
        </p:pic>
        <p:sp>
          <p:nvSpPr>
            <p:cNvPr id="19" name="Rectangle 18" descr="Mental ill health or Mental health condition&#10;"/>
            <p:cNvSpPr/>
            <p:nvPr/>
          </p:nvSpPr>
          <p:spPr>
            <a:xfrm>
              <a:off x="8192622" y="3411008"/>
              <a:ext cx="3999378" cy="338554"/>
            </a:xfrm>
            <a:prstGeom prst="rect">
              <a:avLst/>
            </a:prstGeom>
          </p:spPr>
          <p:txBody>
            <a:bodyPr wrap="square">
              <a:spAutoFit/>
            </a:bodyPr>
            <a:lstStyle/>
            <a:p>
              <a:r>
                <a:rPr lang="en-AU" altLang="en-US" sz="1600" dirty="0">
                  <a:solidFill>
                    <a:schemeClr val="tx1">
                      <a:lumMod val="75000"/>
                      <a:lumOff val="25000"/>
                    </a:schemeClr>
                  </a:solidFill>
                  <a:latin typeface="Arial" panose="020B0604020202020204" pitchFamily="34" charset="0"/>
                </a:rPr>
                <a:t>Mental ill health or Mental health condition</a:t>
              </a:r>
            </a:p>
          </p:txBody>
        </p:sp>
        <p:pic>
          <p:nvPicPr>
            <p:cNvPr id="54" name="Picture 53" title="Imahe of a small speech bubble with the words Discussion Poin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5474" y="3035632"/>
              <a:ext cx="994655" cy="354785"/>
            </a:xfrm>
            <a:prstGeom prst="rect">
              <a:avLst/>
            </a:prstGeom>
          </p:spPr>
        </p:pic>
      </p:grpSp>
      <p:grpSp>
        <p:nvGrpSpPr>
          <p:cNvPr id="25" name="Group 24" descr="Wording on the box says Beware of the Health and Safety Trap" title="Image of a box with hazard tape around the outside"/>
          <p:cNvGrpSpPr/>
          <p:nvPr/>
        </p:nvGrpSpPr>
        <p:grpSpPr>
          <a:xfrm>
            <a:off x="-82079" y="3788028"/>
            <a:ext cx="12464497" cy="3207774"/>
            <a:chOff x="-82079" y="3788028"/>
            <a:chExt cx="12464497" cy="3207774"/>
          </a:xfrm>
        </p:grpSpPr>
        <p:pic>
          <p:nvPicPr>
            <p:cNvPr id="24" name="Picture 23" title="Grey background colou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079" y="3788028"/>
              <a:ext cx="12464497" cy="3207774"/>
            </a:xfrm>
            <a:prstGeom prst="rect">
              <a:avLst/>
            </a:prstGeom>
          </p:spPr>
        </p:pic>
        <p:sp>
          <p:nvSpPr>
            <p:cNvPr id="18" name="Rectangle 17" descr="Consultation and consideration of &#10;potential reasonable adjustment/s must be explored.&#10;If participation is denied purely due to a disability then this is most likely discriminatory on the basis of disability.&#10;" title="Safety alone is RARELY a valid reason to say ‘you can’t do this’.  "/>
            <p:cNvSpPr/>
            <p:nvPr/>
          </p:nvSpPr>
          <p:spPr>
            <a:xfrm>
              <a:off x="885337" y="5215891"/>
              <a:ext cx="11275111" cy="1200329"/>
            </a:xfrm>
            <a:prstGeom prst="rect">
              <a:avLst/>
            </a:prstGeom>
          </p:spPr>
          <p:txBody>
            <a:bodyPr wrap="square">
              <a:spAutoFit/>
            </a:bodyPr>
            <a:lstStyle/>
            <a:p>
              <a:r>
                <a:rPr lang="en-AU" altLang="en-US" dirty="0">
                  <a:solidFill>
                    <a:schemeClr val="tx1">
                      <a:lumMod val="75000"/>
                      <a:lumOff val="25000"/>
                    </a:schemeClr>
                  </a:solidFill>
                  <a:latin typeface="Arial" panose="020B0604020202020204" pitchFamily="34" charset="0"/>
                </a:rPr>
                <a:t>Safety </a:t>
              </a:r>
              <a:r>
                <a:rPr lang="en-AU" altLang="en-US" dirty="0" smtClean="0">
                  <a:solidFill>
                    <a:schemeClr val="tx1">
                      <a:lumMod val="75000"/>
                      <a:lumOff val="25000"/>
                    </a:schemeClr>
                  </a:solidFill>
                  <a:latin typeface="Arial" panose="020B0604020202020204" pitchFamily="34" charset="0"/>
                </a:rPr>
                <a:t>alone is </a:t>
              </a:r>
              <a:r>
                <a:rPr lang="en-AU" altLang="en-US" b="1" u="sng" dirty="0" smtClean="0">
                  <a:solidFill>
                    <a:schemeClr val="tx1">
                      <a:lumMod val="75000"/>
                      <a:lumOff val="25000"/>
                    </a:schemeClr>
                  </a:solidFill>
                  <a:latin typeface="Arial" panose="020B0604020202020204" pitchFamily="34" charset="0"/>
                </a:rPr>
                <a:t>RARELY</a:t>
              </a:r>
              <a:r>
                <a:rPr lang="en-AU" altLang="en-US" dirty="0" smtClean="0">
                  <a:solidFill>
                    <a:schemeClr val="tx1">
                      <a:lumMod val="75000"/>
                      <a:lumOff val="25000"/>
                    </a:schemeClr>
                  </a:solidFill>
                  <a:latin typeface="Arial" panose="020B0604020202020204" pitchFamily="34" charset="0"/>
                </a:rPr>
                <a:t> </a:t>
              </a:r>
              <a:r>
                <a:rPr lang="en-AU" altLang="en-US" dirty="0">
                  <a:solidFill>
                    <a:schemeClr val="tx1">
                      <a:lumMod val="75000"/>
                      <a:lumOff val="25000"/>
                    </a:schemeClr>
                  </a:solidFill>
                  <a:latin typeface="Arial" panose="020B0604020202020204" pitchFamily="34" charset="0"/>
                </a:rPr>
                <a:t>a valid reason to say </a:t>
              </a:r>
              <a:r>
                <a:rPr lang="en-AU" altLang="en-US" i="1" dirty="0">
                  <a:solidFill>
                    <a:schemeClr val="tx1">
                      <a:lumMod val="75000"/>
                      <a:lumOff val="25000"/>
                    </a:schemeClr>
                  </a:solidFill>
                  <a:latin typeface="Arial" panose="020B0604020202020204" pitchFamily="34" charset="0"/>
                </a:rPr>
                <a:t>‘you can’t do </a:t>
              </a:r>
              <a:r>
                <a:rPr lang="en-AU" altLang="en-US" i="1" dirty="0" smtClean="0">
                  <a:solidFill>
                    <a:schemeClr val="tx1">
                      <a:lumMod val="75000"/>
                      <a:lumOff val="25000"/>
                    </a:schemeClr>
                  </a:solidFill>
                  <a:latin typeface="Arial" panose="020B0604020202020204" pitchFamily="34" charset="0"/>
                </a:rPr>
                <a:t>this’. </a:t>
              </a:r>
              <a:r>
                <a:rPr lang="en-AU" altLang="en-US" dirty="0" smtClean="0">
                  <a:solidFill>
                    <a:schemeClr val="tx1">
                      <a:lumMod val="75000"/>
                      <a:lumOff val="25000"/>
                    </a:schemeClr>
                  </a:solidFill>
                  <a:latin typeface="Arial" panose="020B0604020202020204" pitchFamily="34" charset="0"/>
                </a:rPr>
                <a:t> Consultation </a:t>
              </a:r>
              <a:r>
                <a:rPr lang="en-AU" altLang="en-US" dirty="0">
                  <a:solidFill>
                    <a:schemeClr val="tx1">
                      <a:lumMod val="75000"/>
                      <a:lumOff val="25000"/>
                    </a:schemeClr>
                  </a:solidFill>
                  <a:latin typeface="Arial" panose="020B0604020202020204" pitchFamily="34" charset="0"/>
                </a:rPr>
                <a:t>and consideration of </a:t>
              </a:r>
              <a:endParaRPr lang="en-AU" altLang="en-US" dirty="0" smtClean="0">
                <a:solidFill>
                  <a:schemeClr val="tx1">
                    <a:lumMod val="75000"/>
                    <a:lumOff val="25000"/>
                  </a:schemeClr>
                </a:solidFill>
                <a:latin typeface="Arial" panose="020B0604020202020204" pitchFamily="34" charset="0"/>
              </a:endParaRPr>
            </a:p>
            <a:p>
              <a:r>
                <a:rPr lang="en-AU" altLang="en-US" dirty="0" smtClean="0">
                  <a:solidFill>
                    <a:schemeClr val="tx1">
                      <a:lumMod val="75000"/>
                      <a:lumOff val="25000"/>
                    </a:schemeClr>
                  </a:solidFill>
                  <a:latin typeface="Arial" panose="020B0604020202020204" pitchFamily="34" charset="0"/>
                </a:rPr>
                <a:t>potential </a:t>
              </a:r>
              <a:r>
                <a:rPr lang="en-AU" altLang="en-US" dirty="0">
                  <a:solidFill>
                    <a:schemeClr val="tx1">
                      <a:lumMod val="75000"/>
                      <a:lumOff val="25000"/>
                    </a:schemeClr>
                  </a:solidFill>
                  <a:latin typeface="Arial" panose="020B0604020202020204" pitchFamily="34" charset="0"/>
                </a:rPr>
                <a:t>reasonable </a:t>
              </a:r>
              <a:r>
                <a:rPr lang="en-AU" altLang="en-US" dirty="0" smtClean="0">
                  <a:solidFill>
                    <a:schemeClr val="tx1">
                      <a:lumMod val="75000"/>
                      <a:lumOff val="25000"/>
                    </a:schemeClr>
                  </a:solidFill>
                  <a:latin typeface="Arial" panose="020B0604020202020204" pitchFamily="34" charset="0"/>
                </a:rPr>
                <a:t>adjustment/s must be explored.</a:t>
              </a:r>
              <a:endParaRPr lang="en-AU" altLang="en-US" i="1" dirty="0" smtClean="0">
                <a:solidFill>
                  <a:schemeClr val="tx1">
                    <a:lumMod val="75000"/>
                    <a:lumOff val="25000"/>
                  </a:schemeClr>
                </a:solidFill>
                <a:latin typeface="Arial" panose="020B0604020202020204" pitchFamily="34" charset="0"/>
              </a:endParaRPr>
            </a:p>
            <a:p>
              <a:r>
                <a:rPr lang="en-AU" altLang="en-US" dirty="0" smtClean="0">
                  <a:solidFill>
                    <a:schemeClr val="tx1">
                      <a:lumMod val="75000"/>
                      <a:lumOff val="25000"/>
                    </a:schemeClr>
                  </a:solidFill>
                  <a:latin typeface="Arial" panose="020B0604020202020204" pitchFamily="34" charset="0"/>
                </a:rPr>
                <a:t>If participation is denied purely due to a disability then this is most likely discriminatory on the basis of disability.</a:t>
              </a:r>
              <a:endParaRPr lang="en-AU" altLang="en-US" dirty="0">
                <a:solidFill>
                  <a:schemeClr val="tx1">
                    <a:lumMod val="75000"/>
                    <a:lumOff val="25000"/>
                  </a:schemeClr>
                </a:solidFill>
                <a:latin typeface="Arial" panose="020B0604020202020204" pitchFamily="34" charset="0"/>
              </a:endParaRPr>
            </a:p>
          </p:txBody>
        </p:sp>
      </p:grpSp>
      <p:pic>
        <p:nvPicPr>
          <p:cNvPr id="26" name="Picture 25" descr="A man wearing a blue shirt is wearing glassed and has a beard.  He has one hand on his chin and is looking up with a frown.  The image suggests he is thinking and considering different options." title="Image of a man thinki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77843" y="960546"/>
            <a:ext cx="2266536" cy="3054512"/>
          </a:xfrm>
          <a:prstGeom prst="rect">
            <a:avLst/>
          </a:prstGeom>
        </p:spPr>
      </p:pic>
    </p:spTree>
    <p:extLst>
      <p:ext uri="{BB962C8B-B14F-4D97-AF65-F5344CB8AC3E}">
        <p14:creationId xmlns:p14="http://schemas.microsoft.com/office/powerpoint/2010/main" val="7109529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50000">
                                          <p:cBhvr additive="base">
                                            <p:cTn id="7" dur="1000" fill="hold"/>
                                            <p:tgtEl>
                                              <p:spTgt spid="21"/>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14:presetBounceEnd="50000">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14:bounceEnd="50000">
                                          <p:cBhvr additive="base">
                                            <p:cTn id="12" dur="1000" fill="hold"/>
                                            <p:tgtEl>
                                              <p:spTgt spid="22"/>
                                            </p:tgtEl>
                                            <p:attrNameLst>
                                              <p:attrName>ppt_x</p:attrName>
                                            </p:attrNameLst>
                                          </p:cBhvr>
                                          <p:tavLst>
                                            <p:tav tm="0">
                                              <p:val>
                                                <p:strVal val="0-#ppt_w/2"/>
                                              </p:val>
                                            </p:tav>
                                            <p:tav tm="100000">
                                              <p:val>
                                                <p:strVal val="#ppt_x"/>
                                              </p:val>
                                            </p:tav>
                                          </p:tavLst>
                                        </p:anim>
                                        <p:anim calcmode="lin" valueType="num" p14:bounceEnd="50000">
                                          <p:cBhvr additive="base">
                                            <p:cTn id="13" dur="1000" fill="hold"/>
                                            <p:tgtEl>
                                              <p:spTgt spid="22"/>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nodeType="afterEffect" p14:presetBounceEnd="50000">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14:bounceEnd="50000">
                                          <p:cBhvr additive="base">
                                            <p:cTn id="17" dur="1000" fill="hold"/>
                                            <p:tgtEl>
                                              <p:spTgt spid="23"/>
                                            </p:tgtEl>
                                            <p:attrNameLst>
                                              <p:attrName>ppt_x</p:attrName>
                                            </p:attrNameLst>
                                          </p:cBhvr>
                                          <p:tavLst>
                                            <p:tav tm="0">
                                              <p:val>
                                                <p:strVal val="0-#ppt_w/2"/>
                                              </p:val>
                                            </p:tav>
                                            <p:tav tm="100000">
                                              <p:val>
                                                <p:strVal val="#ppt_x"/>
                                              </p:val>
                                            </p:tav>
                                          </p:tavLst>
                                        </p:anim>
                                        <p:anim calcmode="lin" valueType="num" p14:bounceEnd="50000">
                                          <p:cBhvr additive="base">
                                            <p:cTn id="18" dur="1000" fill="hold"/>
                                            <p:tgtEl>
                                              <p:spTgt spid="23"/>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2" presetClass="entr" presetSubtype="4" fill="hold" nodeType="afterEffect">
                                      <p:stCondLst>
                                        <p:cond delay="50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par>
                              <p:cTn id="23" fill="hold">
                                <p:stCondLst>
                                  <p:cond delay="4000"/>
                                </p:stCondLst>
                                <p:childTnLst>
                                  <p:par>
                                    <p:cTn id="24" presetID="2" presetClass="entr" presetSubtype="4" fill="hold" nodeType="afterEffect" p14:presetBounceEnd="50000">
                                      <p:stCondLst>
                                        <p:cond delay="1500"/>
                                      </p:stCondLst>
                                      <p:childTnLst>
                                        <p:set>
                                          <p:cBhvr>
                                            <p:cTn id="25" dur="1" fill="hold">
                                              <p:stCondLst>
                                                <p:cond delay="0"/>
                                              </p:stCondLst>
                                            </p:cTn>
                                            <p:tgtEl>
                                              <p:spTgt spid="25"/>
                                            </p:tgtEl>
                                            <p:attrNameLst>
                                              <p:attrName>style.visibility</p:attrName>
                                            </p:attrNameLst>
                                          </p:cBhvr>
                                          <p:to>
                                            <p:strVal val="visible"/>
                                          </p:to>
                                        </p:set>
                                        <p:anim calcmode="lin" valueType="num" p14:bounceEnd="50000">
                                          <p:cBhvr additive="base">
                                            <p:cTn id="26" dur="10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27"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0-#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0-#ppt_w/2"/>
                                              </p:val>
                                            </p:tav>
                                            <p:tav tm="100000">
                                              <p:val>
                                                <p:strVal val="#ppt_x"/>
                                              </p:val>
                                            </p:tav>
                                          </p:tavLst>
                                        </p:anim>
                                        <p:anim calcmode="lin" valueType="num">
                                          <p:cBhvr additive="base">
                                            <p:cTn id="13" dur="1000" fill="hold"/>
                                            <p:tgtEl>
                                              <p:spTgt spid="22"/>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1000" fill="hold"/>
                                            <p:tgtEl>
                                              <p:spTgt spid="23"/>
                                            </p:tgtEl>
                                            <p:attrNameLst>
                                              <p:attrName>ppt_x</p:attrName>
                                            </p:attrNameLst>
                                          </p:cBhvr>
                                          <p:tavLst>
                                            <p:tav tm="0">
                                              <p:val>
                                                <p:strVal val="0-#ppt_w/2"/>
                                              </p:val>
                                            </p:tav>
                                            <p:tav tm="100000">
                                              <p:val>
                                                <p:strVal val="#ppt_x"/>
                                              </p:val>
                                            </p:tav>
                                          </p:tavLst>
                                        </p:anim>
                                        <p:anim calcmode="lin" valueType="num">
                                          <p:cBhvr additive="base">
                                            <p:cTn id="18" dur="1000" fill="hold"/>
                                            <p:tgtEl>
                                              <p:spTgt spid="23"/>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2" presetClass="entr" presetSubtype="4" fill="hold" nodeType="afterEffect">
                                      <p:stCondLst>
                                        <p:cond delay="50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par>
                              <p:cTn id="23" fill="hold">
                                <p:stCondLst>
                                  <p:cond delay="4000"/>
                                </p:stCondLst>
                                <p:childTnLst>
                                  <p:par>
                                    <p:cTn id="24" presetID="2" presetClass="entr" presetSubtype="4" fill="hold" nodeType="afterEffect">
                                      <p:stCondLst>
                                        <p:cond delay="150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1000" fill="hold"/>
                                            <p:tgtEl>
                                              <p:spTgt spid="25"/>
                                            </p:tgtEl>
                                            <p:attrNameLst>
                                              <p:attrName>ppt_x</p:attrName>
                                            </p:attrNameLst>
                                          </p:cBhvr>
                                          <p:tavLst>
                                            <p:tav tm="0">
                                              <p:val>
                                                <p:strVal val="#ppt_x"/>
                                              </p:val>
                                            </p:tav>
                                            <p:tav tm="100000">
                                              <p:val>
                                                <p:strVal val="#ppt_x"/>
                                              </p:val>
                                            </p:tav>
                                          </p:tavLst>
                                        </p:anim>
                                        <p:anim calcmode="lin" valueType="num">
                                          <p:cBhvr additive="base">
                                            <p:cTn id="27"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title="The NDIS and external support workers"/>
          <p:cNvSpPr>
            <a:spLocks noGrp="1"/>
          </p:cNvSpPr>
          <p:nvPr>
            <p:ph type="title"/>
          </p:nvPr>
        </p:nvSpPr>
        <p:spPr/>
        <p:txBody>
          <a:bodyPr/>
          <a:lstStyle/>
          <a:p>
            <a:r>
              <a:rPr lang="en-AU" dirty="0"/>
              <a:t>The NDIS and external support workers</a:t>
            </a:r>
          </a:p>
        </p:txBody>
      </p:sp>
      <p:sp>
        <p:nvSpPr>
          <p:cNvPr id="2" name="TextBox 1" descr="A key principle underpinning the NDIS is equal right of access to services, consistent with the goals of the National Disability Strategy, which aims to maximise the potential and participation of people with disability&#10;&#10;The NDIS does not replace the obligations of mainstream &#10;services, such as VET. Rather, it funds personalised support&#10;related to the functional impact of an individual’s disability &#10;where those supports are not part of another service system’s &#10;universal service obligation or covered by reasonable adjustment&#10;&#10;TAFE Queensland Guide for External Support Workers on SPOT https://intranet.tafeqld.edu.au/Learning-and-Teaching/Learner-Engagement-and-Experience &#10;" title="Reasonable adjustment and the National Disability Insurance Scheme (NDIS)"/>
          <p:cNvSpPr txBox="1"/>
          <p:nvPr/>
        </p:nvSpPr>
        <p:spPr>
          <a:xfrm>
            <a:off x="263769" y="1705835"/>
            <a:ext cx="9088575" cy="4093428"/>
          </a:xfrm>
          <a:prstGeom prst="rect">
            <a:avLst/>
          </a:prstGeom>
          <a:noFill/>
        </p:spPr>
        <p:txBody>
          <a:bodyPr wrap="square" rtlCol="0">
            <a:spAutoFit/>
          </a:bodyPr>
          <a:lstStyle/>
          <a:p>
            <a:r>
              <a:rPr lang="en-AU" altLang="en-US" sz="2000" dirty="0">
                <a:solidFill>
                  <a:schemeClr val="tx1">
                    <a:lumMod val="75000"/>
                    <a:lumOff val="25000"/>
                  </a:schemeClr>
                </a:solidFill>
                <a:latin typeface="Arial" panose="020B0604020202020204" pitchFamily="34" charset="0"/>
              </a:rPr>
              <a:t>Reasonable adjustment and the National Disability Insurance Scheme (NDIS)</a:t>
            </a:r>
          </a:p>
          <a:p>
            <a:pPr marL="342900" indent="-342900">
              <a:buFont typeface="Arial" panose="020B0604020202020204" pitchFamily="34" charset="0"/>
              <a:buChar char="•"/>
            </a:pPr>
            <a:endParaRPr lang="en-AU" altLang="en-US" sz="2000" dirty="0">
              <a:solidFill>
                <a:schemeClr val="tx1">
                  <a:lumMod val="75000"/>
                  <a:lumOff val="25000"/>
                </a:schemeClr>
              </a:solidFill>
              <a:latin typeface="Arial" panose="020B0604020202020204" pitchFamily="34" charset="0"/>
            </a:endParaRPr>
          </a:p>
          <a:p>
            <a:pPr marL="342900" indent="-342900">
              <a:buFont typeface="Arial" panose="020B0604020202020204" pitchFamily="34" charset="0"/>
              <a:buChar char="•"/>
            </a:pPr>
            <a:r>
              <a:rPr lang="en-AU" altLang="en-US" sz="2000" dirty="0">
                <a:solidFill>
                  <a:schemeClr val="tx1">
                    <a:lumMod val="75000"/>
                    <a:lumOff val="25000"/>
                  </a:schemeClr>
                </a:solidFill>
                <a:latin typeface="Arial" panose="020B0604020202020204" pitchFamily="34" charset="0"/>
              </a:rPr>
              <a:t>A key principle underpinning the NDIS is equal right of access to services, consistent with the goals of the National Disability Strategy, which aims to maximise the potential and participation of people with disability</a:t>
            </a:r>
          </a:p>
          <a:p>
            <a:pPr marL="342900" indent="-342900">
              <a:buFont typeface="Arial" panose="020B0604020202020204" pitchFamily="34" charset="0"/>
              <a:buChar char="•"/>
            </a:pPr>
            <a:endParaRPr lang="en-AU" altLang="en-US" sz="2000" dirty="0">
              <a:solidFill>
                <a:schemeClr val="tx1">
                  <a:lumMod val="75000"/>
                  <a:lumOff val="25000"/>
                </a:schemeClr>
              </a:solidFill>
              <a:latin typeface="Arial" panose="020B0604020202020204" pitchFamily="34" charset="0"/>
            </a:endParaRPr>
          </a:p>
          <a:p>
            <a:pPr marL="342900" indent="-342900">
              <a:buFont typeface="Arial" panose="020B0604020202020204" pitchFamily="34" charset="0"/>
              <a:buChar char="•"/>
            </a:pPr>
            <a:r>
              <a:rPr lang="en-AU" altLang="en-US" sz="2000" dirty="0">
                <a:solidFill>
                  <a:schemeClr val="tx1">
                    <a:lumMod val="75000"/>
                    <a:lumOff val="25000"/>
                  </a:schemeClr>
                </a:solidFill>
                <a:latin typeface="Arial" panose="020B0604020202020204" pitchFamily="34" charset="0"/>
              </a:rPr>
              <a:t>The NDIS does not replace the obligations of mainstream </a:t>
            </a:r>
            <a:br>
              <a:rPr lang="en-AU" altLang="en-US" sz="2000" dirty="0">
                <a:solidFill>
                  <a:schemeClr val="tx1">
                    <a:lumMod val="75000"/>
                    <a:lumOff val="25000"/>
                  </a:schemeClr>
                </a:solidFill>
                <a:latin typeface="Arial" panose="020B0604020202020204" pitchFamily="34" charset="0"/>
              </a:rPr>
            </a:br>
            <a:r>
              <a:rPr lang="en-AU" altLang="en-US" sz="2000" dirty="0">
                <a:solidFill>
                  <a:schemeClr val="tx1">
                    <a:lumMod val="75000"/>
                    <a:lumOff val="25000"/>
                  </a:schemeClr>
                </a:solidFill>
                <a:latin typeface="Arial" panose="020B0604020202020204" pitchFamily="34" charset="0"/>
              </a:rPr>
              <a:t>services, such as VET. Rather, it funds personalised support</a:t>
            </a:r>
            <a:br>
              <a:rPr lang="en-AU" altLang="en-US" sz="2000" dirty="0">
                <a:solidFill>
                  <a:schemeClr val="tx1">
                    <a:lumMod val="75000"/>
                    <a:lumOff val="25000"/>
                  </a:schemeClr>
                </a:solidFill>
                <a:latin typeface="Arial" panose="020B0604020202020204" pitchFamily="34" charset="0"/>
              </a:rPr>
            </a:br>
            <a:r>
              <a:rPr lang="en-AU" altLang="en-US" sz="2000" dirty="0">
                <a:solidFill>
                  <a:schemeClr val="tx1">
                    <a:lumMod val="75000"/>
                    <a:lumOff val="25000"/>
                  </a:schemeClr>
                </a:solidFill>
                <a:latin typeface="Arial" panose="020B0604020202020204" pitchFamily="34" charset="0"/>
              </a:rPr>
              <a:t>related to the functional impact of an individual’s disability </a:t>
            </a:r>
            <a:br>
              <a:rPr lang="en-AU" altLang="en-US" sz="2000" dirty="0">
                <a:solidFill>
                  <a:schemeClr val="tx1">
                    <a:lumMod val="75000"/>
                    <a:lumOff val="25000"/>
                  </a:schemeClr>
                </a:solidFill>
                <a:latin typeface="Arial" panose="020B0604020202020204" pitchFamily="34" charset="0"/>
              </a:rPr>
            </a:br>
            <a:r>
              <a:rPr lang="en-AU" altLang="en-US" sz="2000" dirty="0">
                <a:solidFill>
                  <a:schemeClr val="tx1">
                    <a:lumMod val="75000"/>
                    <a:lumOff val="25000"/>
                  </a:schemeClr>
                </a:solidFill>
                <a:latin typeface="Arial" panose="020B0604020202020204" pitchFamily="34" charset="0"/>
              </a:rPr>
              <a:t>where those supports are not part of another service system’s </a:t>
            </a:r>
            <a:br>
              <a:rPr lang="en-AU" altLang="en-US" sz="2000" dirty="0">
                <a:solidFill>
                  <a:schemeClr val="tx1">
                    <a:lumMod val="75000"/>
                    <a:lumOff val="25000"/>
                  </a:schemeClr>
                </a:solidFill>
                <a:latin typeface="Arial" panose="020B0604020202020204" pitchFamily="34" charset="0"/>
              </a:rPr>
            </a:br>
            <a:r>
              <a:rPr lang="en-AU" altLang="en-US" sz="2000" dirty="0">
                <a:solidFill>
                  <a:schemeClr val="tx1">
                    <a:lumMod val="75000"/>
                    <a:lumOff val="25000"/>
                  </a:schemeClr>
                </a:solidFill>
                <a:latin typeface="Arial" panose="020B0604020202020204" pitchFamily="34" charset="0"/>
              </a:rPr>
              <a:t>universal service obligation or covered by reasonable </a:t>
            </a:r>
            <a:r>
              <a:rPr lang="en-AU" altLang="en-US" sz="2000" dirty="0" smtClean="0">
                <a:solidFill>
                  <a:schemeClr val="tx1">
                    <a:lumMod val="75000"/>
                    <a:lumOff val="25000"/>
                  </a:schemeClr>
                </a:solidFill>
                <a:latin typeface="Arial" panose="020B0604020202020204" pitchFamily="34" charset="0"/>
              </a:rPr>
              <a:t>adjustment</a:t>
            </a:r>
            <a:endParaRPr lang="en-AU" altLang="en-US" sz="2000" dirty="0">
              <a:solidFill>
                <a:schemeClr val="tx1">
                  <a:lumMod val="75000"/>
                  <a:lumOff val="25000"/>
                </a:schemeClr>
              </a:solidFill>
              <a:latin typeface="Arial" panose="020B0604020202020204" pitchFamily="34" charset="0"/>
            </a:endParaRPr>
          </a:p>
          <a:p>
            <a:pPr marL="342900" indent="-342900">
              <a:buFont typeface="Arial" panose="020B0604020202020204" pitchFamily="34" charset="0"/>
              <a:buChar char="•"/>
            </a:pPr>
            <a:endParaRPr lang="en-AU" sz="2000" dirty="0">
              <a:solidFill>
                <a:schemeClr val="tx1">
                  <a:lumMod val="75000"/>
                  <a:lumOff val="25000"/>
                </a:schemeClr>
              </a:solidFill>
              <a:latin typeface="Arial" panose="020B0604020202020204" pitchFamily="34" charset="0"/>
            </a:endParaRPr>
          </a:p>
          <a:p>
            <a:pPr marL="342900" indent="-342900">
              <a:buFont typeface="Arial" panose="020B0604020202020204" pitchFamily="34" charset="0"/>
              <a:buChar char="•"/>
            </a:pPr>
            <a:r>
              <a:rPr lang="en-AU" sz="2000" dirty="0">
                <a:solidFill>
                  <a:schemeClr val="tx1">
                    <a:lumMod val="75000"/>
                    <a:lumOff val="25000"/>
                  </a:schemeClr>
                </a:solidFill>
                <a:latin typeface="Arial" panose="020B0604020202020204" pitchFamily="34" charset="0"/>
              </a:rPr>
              <a:t>TAFE Queensland Guide for External Support Workers on </a:t>
            </a:r>
            <a:r>
              <a:rPr lang="en-AU" sz="2000" dirty="0" smtClean="0">
                <a:solidFill>
                  <a:schemeClr val="tx1">
                    <a:lumMod val="75000"/>
                    <a:lumOff val="25000"/>
                  </a:schemeClr>
                </a:solidFill>
                <a:latin typeface="Arial" panose="020B0604020202020204" pitchFamily="34" charset="0"/>
              </a:rPr>
              <a:t>SPOT</a:t>
            </a:r>
            <a:endParaRPr lang="en-AU" sz="2000" dirty="0">
              <a:solidFill>
                <a:schemeClr val="tx1">
                  <a:lumMod val="75000"/>
                  <a:lumOff val="25000"/>
                </a:schemeClr>
              </a:solidFill>
            </a:endParaRPr>
          </a:p>
        </p:txBody>
      </p:sp>
      <p:pic>
        <p:nvPicPr>
          <p:cNvPr id="4" name="Picture 3" descr="The woman is smiling and pointing to a document in her hand.  The documetn is called A Guide for External Support Workers." title="Image of a woman holding a documen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6641" y="1705835"/>
            <a:ext cx="4596486" cy="5152164"/>
          </a:xfrm>
          <a:prstGeom prst="rect">
            <a:avLst/>
          </a:prstGeom>
        </p:spPr>
      </p:pic>
    </p:spTree>
    <p:extLst>
      <p:ext uri="{BB962C8B-B14F-4D97-AF65-F5344CB8AC3E}">
        <p14:creationId xmlns:p14="http://schemas.microsoft.com/office/powerpoint/2010/main" val="35399042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title="Some tips"/>
          <p:cNvSpPr>
            <a:spLocks noGrp="1"/>
          </p:cNvSpPr>
          <p:nvPr>
            <p:ph type="title"/>
          </p:nvPr>
        </p:nvSpPr>
        <p:spPr/>
        <p:txBody>
          <a:bodyPr/>
          <a:lstStyle/>
          <a:p>
            <a:r>
              <a:rPr lang="en-AU" dirty="0"/>
              <a:t>Some tips…</a:t>
            </a:r>
          </a:p>
        </p:txBody>
      </p:sp>
      <p:sp>
        <p:nvSpPr>
          <p:cNvPr id="64" name="Полилиния 63" title="Grey background banner">
            <a:extLst>
              <a:ext uri="{FF2B5EF4-FFF2-40B4-BE49-F238E27FC236}">
                <a16:creationId xmlns:a16="http://schemas.microsoft.com/office/drawing/2014/main" id="{0942980C-F74C-E146-95AF-7ED05D743971}"/>
              </a:ext>
            </a:extLst>
          </p:cNvPr>
          <p:cNvSpPr/>
          <p:nvPr/>
        </p:nvSpPr>
        <p:spPr>
          <a:xfrm flipH="1">
            <a:off x="-1" y="2627839"/>
            <a:ext cx="12178749" cy="3077242"/>
          </a:xfrm>
          <a:custGeom>
            <a:avLst/>
            <a:gdLst>
              <a:gd name="connsiteX0" fmla="*/ 6095131 w 12178749"/>
              <a:gd name="connsiteY0" fmla="*/ 0 h 3077242"/>
              <a:gd name="connsiteX1" fmla="*/ 6096001 w 12178749"/>
              <a:gd name="connsiteY1" fmla="*/ 0 h 3077242"/>
              <a:gd name="connsiteX2" fmla="*/ 12178749 w 12178749"/>
              <a:gd name="connsiteY2" fmla="*/ 0 h 3077242"/>
              <a:gd name="connsiteX3" fmla="*/ 12178749 w 12178749"/>
              <a:gd name="connsiteY3" fmla="*/ 954071 h 3077242"/>
              <a:gd name="connsiteX4" fmla="*/ 7518165 w 12178749"/>
              <a:gd name="connsiteY4" fmla="*/ 954071 h 3077242"/>
              <a:gd name="connsiteX5" fmla="*/ 7603363 w 12178749"/>
              <a:gd name="connsiteY5" fmla="*/ 1228535 h 3077242"/>
              <a:gd name="connsiteX6" fmla="*/ 7634622 w 12178749"/>
              <a:gd name="connsiteY6" fmla="*/ 1538621 h 3077242"/>
              <a:gd name="connsiteX7" fmla="*/ 6096001 w 12178749"/>
              <a:gd name="connsiteY7" fmla="*/ 3077242 h 3077242"/>
              <a:gd name="connsiteX8" fmla="*/ 6083619 w 12178749"/>
              <a:gd name="connsiteY8" fmla="*/ 3076617 h 3077242"/>
              <a:gd name="connsiteX9" fmla="*/ 6083619 w 12178749"/>
              <a:gd name="connsiteY9" fmla="*/ 3077242 h 3077242"/>
              <a:gd name="connsiteX10" fmla="*/ 0 w 12178749"/>
              <a:gd name="connsiteY10" fmla="*/ 3077242 h 3077242"/>
              <a:gd name="connsiteX11" fmla="*/ 0 w 12178749"/>
              <a:gd name="connsiteY11" fmla="*/ 2123171 h 3077242"/>
              <a:gd name="connsiteX12" fmla="*/ 4673838 w 12178749"/>
              <a:gd name="connsiteY12" fmla="*/ 2123171 h 3077242"/>
              <a:gd name="connsiteX13" fmla="*/ 4588640 w 12178749"/>
              <a:gd name="connsiteY13" fmla="*/ 1848707 h 3077242"/>
              <a:gd name="connsiteX14" fmla="*/ 4557380 w 12178749"/>
              <a:gd name="connsiteY14" fmla="*/ 1538621 h 3077242"/>
              <a:gd name="connsiteX15" fmla="*/ 5938686 w 12178749"/>
              <a:gd name="connsiteY15" fmla="*/ 7944 h 3077242"/>
              <a:gd name="connsiteX16" fmla="*/ 6095131 w 12178749"/>
              <a:gd name="connsiteY16" fmla="*/ 44 h 307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78749" h="3077242">
                <a:moveTo>
                  <a:pt x="6095131" y="0"/>
                </a:moveTo>
                <a:lnTo>
                  <a:pt x="6096001" y="0"/>
                </a:lnTo>
                <a:lnTo>
                  <a:pt x="12178749" y="0"/>
                </a:lnTo>
                <a:lnTo>
                  <a:pt x="12178749" y="954071"/>
                </a:lnTo>
                <a:lnTo>
                  <a:pt x="7518165" y="954071"/>
                </a:lnTo>
                <a:lnTo>
                  <a:pt x="7603363" y="1228535"/>
                </a:lnTo>
                <a:cubicBezTo>
                  <a:pt x="7623859" y="1328696"/>
                  <a:pt x="7634622" y="1432401"/>
                  <a:pt x="7634622" y="1538621"/>
                </a:cubicBezTo>
                <a:cubicBezTo>
                  <a:pt x="7634622" y="2388378"/>
                  <a:pt x="6945758" y="3077242"/>
                  <a:pt x="6096001" y="3077242"/>
                </a:cubicBezTo>
                <a:lnTo>
                  <a:pt x="6083619" y="3076617"/>
                </a:lnTo>
                <a:lnTo>
                  <a:pt x="6083619" y="3077242"/>
                </a:lnTo>
                <a:lnTo>
                  <a:pt x="0" y="3077242"/>
                </a:lnTo>
                <a:lnTo>
                  <a:pt x="0" y="2123171"/>
                </a:lnTo>
                <a:lnTo>
                  <a:pt x="4673838" y="2123171"/>
                </a:lnTo>
                <a:lnTo>
                  <a:pt x="4588640" y="1848707"/>
                </a:lnTo>
                <a:cubicBezTo>
                  <a:pt x="4568144" y="1748546"/>
                  <a:pt x="4557380" y="1644840"/>
                  <a:pt x="4557380" y="1538621"/>
                </a:cubicBezTo>
                <a:cubicBezTo>
                  <a:pt x="4557380" y="741974"/>
                  <a:pt x="5162827" y="86736"/>
                  <a:pt x="5938686" y="7944"/>
                </a:cubicBezTo>
                <a:lnTo>
                  <a:pt x="6095131" y="44"/>
                </a:ln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274320" tIns="1828800" rIns="274320" bIns="0" rtlCol="0" anchor="t" anchorCtr="0">
            <a:noAutofit/>
          </a:bodyPr>
          <a:lstStyle/>
          <a:p>
            <a:pPr>
              <a:spcBef>
                <a:spcPts val="2400"/>
              </a:spcBef>
            </a:pPr>
            <a:endParaRPr lang="en-US" sz="1600" b="1"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6" name="Группа 5" descr="Some tips to remember" title="Yellow background banner with text">
            <a:extLst>
              <a:ext uri="{FF2B5EF4-FFF2-40B4-BE49-F238E27FC236}">
                <a16:creationId xmlns:a16="http://schemas.microsoft.com/office/drawing/2014/main" id="{34EF9E0B-ACE2-E149-84ED-0D7D88796320}"/>
              </a:ext>
            </a:extLst>
          </p:cNvPr>
          <p:cNvGrpSpPr/>
          <p:nvPr/>
        </p:nvGrpSpPr>
        <p:grpSpPr>
          <a:xfrm>
            <a:off x="-1" y="2627839"/>
            <a:ext cx="12178749" cy="3077242"/>
            <a:chOff x="-1" y="2627839"/>
            <a:chExt cx="12178749" cy="3077242"/>
          </a:xfrm>
        </p:grpSpPr>
        <p:sp>
          <p:nvSpPr>
            <p:cNvPr id="46" name="Полилиния 45">
              <a:extLst>
                <a:ext uri="{FF2B5EF4-FFF2-40B4-BE49-F238E27FC236}">
                  <a16:creationId xmlns:a16="http://schemas.microsoft.com/office/drawing/2014/main" id="{86217A43-3EF1-F742-A58E-AD9D3F50AA5C}"/>
                </a:ext>
              </a:extLst>
            </p:cNvPr>
            <p:cNvSpPr/>
            <p:nvPr/>
          </p:nvSpPr>
          <p:spPr>
            <a:xfrm>
              <a:off x="-1" y="2627839"/>
              <a:ext cx="12178749" cy="3077242"/>
            </a:xfrm>
            <a:custGeom>
              <a:avLst/>
              <a:gdLst>
                <a:gd name="connsiteX0" fmla="*/ 6095131 w 12178749"/>
                <a:gd name="connsiteY0" fmla="*/ 0 h 3077242"/>
                <a:gd name="connsiteX1" fmla="*/ 6096001 w 12178749"/>
                <a:gd name="connsiteY1" fmla="*/ 0 h 3077242"/>
                <a:gd name="connsiteX2" fmla="*/ 12178749 w 12178749"/>
                <a:gd name="connsiteY2" fmla="*/ 0 h 3077242"/>
                <a:gd name="connsiteX3" fmla="*/ 12178749 w 12178749"/>
                <a:gd name="connsiteY3" fmla="*/ 954071 h 3077242"/>
                <a:gd name="connsiteX4" fmla="*/ 7518165 w 12178749"/>
                <a:gd name="connsiteY4" fmla="*/ 954071 h 3077242"/>
                <a:gd name="connsiteX5" fmla="*/ 7603363 w 12178749"/>
                <a:gd name="connsiteY5" fmla="*/ 1228535 h 3077242"/>
                <a:gd name="connsiteX6" fmla="*/ 7634622 w 12178749"/>
                <a:gd name="connsiteY6" fmla="*/ 1538621 h 3077242"/>
                <a:gd name="connsiteX7" fmla="*/ 6096001 w 12178749"/>
                <a:gd name="connsiteY7" fmla="*/ 3077242 h 3077242"/>
                <a:gd name="connsiteX8" fmla="*/ 6083619 w 12178749"/>
                <a:gd name="connsiteY8" fmla="*/ 3076617 h 3077242"/>
                <a:gd name="connsiteX9" fmla="*/ 6083619 w 12178749"/>
                <a:gd name="connsiteY9" fmla="*/ 3077242 h 3077242"/>
                <a:gd name="connsiteX10" fmla="*/ 0 w 12178749"/>
                <a:gd name="connsiteY10" fmla="*/ 3077242 h 3077242"/>
                <a:gd name="connsiteX11" fmla="*/ 0 w 12178749"/>
                <a:gd name="connsiteY11" fmla="*/ 2123171 h 3077242"/>
                <a:gd name="connsiteX12" fmla="*/ 4673838 w 12178749"/>
                <a:gd name="connsiteY12" fmla="*/ 2123171 h 3077242"/>
                <a:gd name="connsiteX13" fmla="*/ 4588640 w 12178749"/>
                <a:gd name="connsiteY13" fmla="*/ 1848707 h 3077242"/>
                <a:gd name="connsiteX14" fmla="*/ 4557380 w 12178749"/>
                <a:gd name="connsiteY14" fmla="*/ 1538621 h 3077242"/>
                <a:gd name="connsiteX15" fmla="*/ 5938686 w 12178749"/>
                <a:gd name="connsiteY15" fmla="*/ 7944 h 3077242"/>
                <a:gd name="connsiteX16" fmla="*/ 6095131 w 12178749"/>
                <a:gd name="connsiteY16" fmla="*/ 44 h 307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78749" h="3077242">
                  <a:moveTo>
                    <a:pt x="6095131" y="0"/>
                  </a:moveTo>
                  <a:lnTo>
                    <a:pt x="6096001" y="0"/>
                  </a:lnTo>
                  <a:lnTo>
                    <a:pt x="12178749" y="0"/>
                  </a:lnTo>
                  <a:lnTo>
                    <a:pt x="12178749" y="954071"/>
                  </a:lnTo>
                  <a:lnTo>
                    <a:pt x="7518165" y="954071"/>
                  </a:lnTo>
                  <a:lnTo>
                    <a:pt x="7603363" y="1228535"/>
                  </a:lnTo>
                  <a:cubicBezTo>
                    <a:pt x="7623859" y="1328696"/>
                    <a:pt x="7634622" y="1432401"/>
                    <a:pt x="7634622" y="1538621"/>
                  </a:cubicBezTo>
                  <a:cubicBezTo>
                    <a:pt x="7634622" y="2388378"/>
                    <a:pt x="6945758" y="3077242"/>
                    <a:pt x="6096001" y="3077242"/>
                  </a:cubicBezTo>
                  <a:lnTo>
                    <a:pt x="6083619" y="3076617"/>
                  </a:lnTo>
                  <a:lnTo>
                    <a:pt x="6083619" y="3077242"/>
                  </a:lnTo>
                  <a:lnTo>
                    <a:pt x="0" y="3077242"/>
                  </a:lnTo>
                  <a:lnTo>
                    <a:pt x="0" y="2123171"/>
                  </a:lnTo>
                  <a:lnTo>
                    <a:pt x="4673838" y="2123171"/>
                  </a:lnTo>
                  <a:lnTo>
                    <a:pt x="4588640" y="1848707"/>
                  </a:lnTo>
                  <a:cubicBezTo>
                    <a:pt x="4568144" y="1748546"/>
                    <a:pt x="4557380" y="1644840"/>
                    <a:pt x="4557380" y="1538621"/>
                  </a:cubicBezTo>
                  <a:cubicBezTo>
                    <a:pt x="4557380" y="741974"/>
                    <a:pt x="5162827" y="86736"/>
                    <a:pt x="5938686" y="7944"/>
                  </a:cubicBezTo>
                  <a:lnTo>
                    <a:pt x="6095131" y="44"/>
                  </a:lnTo>
                  <a:close/>
                </a:path>
              </a:pathLst>
            </a:custGeom>
            <a:solidFill>
              <a:srgbClr val="FFC000"/>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274320" tIns="1828800" rIns="274320" bIns="0" rtlCol="0" anchor="t" anchorCtr="0">
              <a:noAutofit/>
            </a:bodyPr>
            <a:lstStyle/>
            <a:p>
              <a:pPr>
                <a:spcBef>
                  <a:spcPts val="2400"/>
                </a:spcBef>
              </a:pPr>
              <a:endParaRPr lang="en-US" sz="1600" b="1"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Прямоугольник 15">
              <a:extLst>
                <a:ext uri="{FF2B5EF4-FFF2-40B4-BE49-F238E27FC236}">
                  <a16:creationId xmlns:a16="http://schemas.microsoft.com/office/drawing/2014/main" id="{EEE95079-52E4-8E43-8389-BA61198938F2}"/>
                </a:ext>
              </a:extLst>
            </p:cNvPr>
            <p:cNvSpPr/>
            <p:nvPr/>
          </p:nvSpPr>
          <p:spPr>
            <a:xfrm>
              <a:off x="5015755" y="3083585"/>
              <a:ext cx="2142445" cy="2148858"/>
            </a:xfrm>
            <a:prstGeom prst="rect">
              <a:avLst/>
            </a:prstGeom>
          </p:spPr>
          <p:txBody>
            <a:bodyPr>
              <a:prstTxWarp prst="textArchUp">
                <a:avLst>
                  <a:gd name="adj" fmla="val 5837519"/>
                </a:avLst>
              </a:prstTxWarp>
              <a:spAutoFit/>
            </a:bodyPr>
            <a:lstStyle/>
            <a:p>
              <a:pPr algn="ctr"/>
              <a:r>
                <a:rPr lang="en-AU"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Some tips to remember  ---  Some tips to remember</a:t>
              </a:r>
              <a:endParaRPr lang="en-US"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p:txBody>
        </p:sp>
      </p:grpSp>
      <p:sp>
        <p:nvSpPr>
          <p:cNvPr id="12" name="Овал 11" title="Circle image no text">
            <a:extLst>
              <a:ext uri="{FF2B5EF4-FFF2-40B4-BE49-F238E27FC236}">
                <a16:creationId xmlns:a16="http://schemas.microsoft.com/office/drawing/2014/main" id="{94AE66BB-D33F-E145-B86E-C58DE934A83D}"/>
              </a:ext>
            </a:extLst>
          </p:cNvPr>
          <p:cNvSpPr/>
          <p:nvPr/>
        </p:nvSpPr>
        <p:spPr>
          <a:xfrm>
            <a:off x="4234268" y="2304729"/>
            <a:ext cx="3723463" cy="3723463"/>
          </a:xfrm>
          <a:prstGeom prst="ellipse">
            <a:avLst/>
          </a:prstGeom>
          <a:noFill/>
          <a:ln>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43" name="Группа 42" title="Circle image with the word Tips">
            <a:extLst>
              <a:ext uri="{FF2B5EF4-FFF2-40B4-BE49-F238E27FC236}">
                <a16:creationId xmlns:a16="http://schemas.microsoft.com/office/drawing/2014/main" id="{EE3283F7-9602-C448-AA6D-6A08E7C7DBD3}"/>
              </a:ext>
            </a:extLst>
          </p:cNvPr>
          <p:cNvGrpSpPr/>
          <p:nvPr/>
        </p:nvGrpSpPr>
        <p:grpSpPr>
          <a:xfrm>
            <a:off x="5374894" y="3448683"/>
            <a:ext cx="1483106" cy="1435556"/>
            <a:chOff x="5374894" y="3448683"/>
            <a:chExt cx="1483106" cy="1435556"/>
          </a:xfrm>
        </p:grpSpPr>
        <p:sp>
          <p:nvSpPr>
            <p:cNvPr id="44" name="Овал 43">
              <a:extLst>
                <a:ext uri="{FF2B5EF4-FFF2-40B4-BE49-F238E27FC236}">
                  <a16:creationId xmlns:a16="http://schemas.microsoft.com/office/drawing/2014/main" id="{FE19DE97-8907-2B49-9FC1-285A31F049BB}"/>
                </a:ext>
              </a:extLst>
            </p:cNvPr>
            <p:cNvSpPr/>
            <p:nvPr/>
          </p:nvSpPr>
          <p:spPr>
            <a:xfrm>
              <a:off x="5378222" y="3448683"/>
              <a:ext cx="1435556" cy="1435556"/>
            </a:xfrm>
            <a:prstGeom prst="ellipse">
              <a:avLst/>
            </a:prstGeom>
            <a:solidFill>
              <a:schemeClr val="tx1">
                <a:lumMod val="75000"/>
                <a:lumOff val="25000"/>
              </a:schemeClr>
            </a:solidFill>
            <a:ln>
              <a:noFill/>
            </a:ln>
            <a:effectLst>
              <a:outerShdw blurRad="482600" dist="228600" dir="8100000" algn="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tIns="324000" rIns="274320" bIns="365760" rtlCol="0" anchor="b" anchorCtr="0"/>
            <a:lstStyle/>
            <a:p>
              <a:endParaRPr lang="en-US" b="1"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5" name="Прямоугольник 44">
              <a:extLst>
                <a:ext uri="{FF2B5EF4-FFF2-40B4-BE49-F238E27FC236}">
                  <a16:creationId xmlns:a16="http://schemas.microsoft.com/office/drawing/2014/main" id="{304DC2C9-088F-E540-AF8F-FE9CFEF9EFA0}"/>
                </a:ext>
              </a:extLst>
            </p:cNvPr>
            <p:cNvSpPr/>
            <p:nvPr/>
          </p:nvSpPr>
          <p:spPr>
            <a:xfrm>
              <a:off x="5374894" y="3789883"/>
              <a:ext cx="1483106" cy="707886"/>
            </a:xfrm>
            <a:prstGeom prst="rect">
              <a:avLst/>
            </a:prstGeom>
          </p:spPr>
          <p:txBody>
            <a:bodyPr wrap="square">
              <a:spAutoFit/>
            </a:bodyPr>
            <a:lstStyle/>
            <a:p>
              <a:pPr algn="ctr"/>
              <a:r>
                <a:rPr lang="en-US" sz="4000" b="1" dirty="0">
                  <a:solidFill>
                    <a:schemeClr val="bg1"/>
                  </a:solidFill>
                  <a:latin typeface="Arial" panose="020B0604020202020204" pitchFamily="34" charset="0"/>
                  <a:ea typeface="Open Sans" panose="020B0606030504020204" pitchFamily="34" charset="0"/>
                  <a:cs typeface="Arial" panose="020B0604020202020204" pitchFamily="34" charset="0"/>
                </a:rPr>
                <a:t>Tips</a:t>
              </a:r>
            </a:p>
          </p:txBody>
        </p:sp>
      </p:grpSp>
      <p:sp>
        <p:nvSpPr>
          <p:cNvPr id="83" name="Полилиния 82" title="Circle image no text">
            <a:extLst>
              <a:ext uri="{FF2B5EF4-FFF2-40B4-BE49-F238E27FC236}">
                <a16:creationId xmlns:a16="http://schemas.microsoft.com/office/drawing/2014/main" id="{BA74D10C-5777-D440-BF6A-822A5197C7BF}"/>
              </a:ext>
            </a:extLst>
          </p:cNvPr>
          <p:cNvSpPr/>
          <p:nvPr/>
        </p:nvSpPr>
        <p:spPr>
          <a:xfrm>
            <a:off x="4557379" y="2627840"/>
            <a:ext cx="3077242" cy="3077242"/>
          </a:xfrm>
          <a:custGeom>
            <a:avLst/>
            <a:gdLst>
              <a:gd name="connsiteX0" fmla="*/ 1538622 w 3077242"/>
              <a:gd name="connsiteY0" fmla="*/ 98463 h 3077242"/>
              <a:gd name="connsiteX1" fmla="*/ 98462 w 3077242"/>
              <a:gd name="connsiteY1" fmla="*/ 1538622 h 3077242"/>
              <a:gd name="connsiteX2" fmla="*/ 1538622 w 3077242"/>
              <a:gd name="connsiteY2" fmla="*/ 2978781 h 3077242"/>
              <a:gd name="connsiteX3" fmla="*/ 2978782 w 3077242"/>
              <a:gd name="connsiteY3" fmla="*/ 1538622 h 3077242"/>
              <a:gd name="connsiteX4" fmla="*/ 1538622 w 3077242"/>
              <a:gd name="connsiteY4" fmla="*/ 98463 h 3077242"/>
              <a:gd name="connsiteX5" fmla="*/ 1538621 w 3077242"/>
              <a:gd name="connsiteY5" fmla="*/ 0 h 3077242"/>
              <a:gd name="connsiteX6" fmla="*/ 3077242 w 3077242"/>
              <a:gd name="connsiteY6" fmla="*/ 1538621 h 3077242"/>
              <a:gd name="connsiteX7" fmla="*/ 1538621 w 3077242"/>
              <a:gd name="connsiteY7" fmla="*/ 3077242 h 3077242"/>
              <a:gd name="connsiteX8" fmla="*/ 0 w 3077242"/>
              <a:gd name="connsiteY8" fmla="*/ 1538621 h 3077242"/>
              <a:gd name="connsiteX9" fmla="*/ 1538621 w 3077242"/>
              <a:gd name="connsiteY9" fmla="*/ 0 h 307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7242" h="3077242">
                <a:moveTo>
                  <a:pt x="1538622" y="98463"/>
                </a:moveTo>
                <a:cubicBezTo>
                  <a:pt x="743244" y="98463"/>
                  <a:pt x="98462" y="743244"/>
                  <a:pt x="98462" y="1538622"/>
                </a:cubicBezTo>
                <a:cubicBezTo>
                  <a:pt x="98462" y="2334000"/>
                  <a:pt x="743244" y="2978781"/>
                  <a:pt x="1538622" y="2978781"/>
                </a:cubicBezTo>
                <a:cubicBezTo>
                  <a:pt x="2334000" y="2978781"/>
                  <a:pt x="2978782" y="2334000"/>
                  <a:pt x="2978782" y="1538622"/>
                </a:cubicBezTo>
                <a:cubicBezTo>
                  <a:pt x="2978782" y="743244"/>
                  <a:pt x="2334000" y="98463"/>
                  <a:pt x="1538622" y="98463"/>
                </a:cubicBezTo>
                <a:close/>
                <a:moveTo>
                  <a:pt x="1538621" y="0"/>
                </a:moveTo>
                <a:cubicBezTo>
                  <a:pt x="2388378" y="0"/>
                  <a:pt x="3077242" y="688864"/>
                  <a:pt x="3077242" y="1538621"/>
                </a:cubicBezTo>
                <a:cubicBezTo>
                  <a:pt x="3077242" y="2388378"/>
                  <a:pt x="2388378" y="3077242"/>
                  <a:pt x="1538621" y="3077242"/>
                </a:cubicBezTo>
                <a:cubicBezTo>
                  <a:pt x="688864" y="3077242"/>
                  <a:pt x="0" y="2388378"/>
                  <a:pt x="0" y="1538621"/>
                </a:cubicBezTo>
                <a:cubicBezTo>
                  <a:pt x="0" y="688864"/>
                  <a:pt x="688864" y="0"/>
                  <a:pt x="153862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grpSp>
        <p:nvGrpSpPr>
          <p:cNvPr id="30" name="Группа 64" title="If you are not sure, don’t do it alone ">
            <a:extLst>
              <a:ext uri="{FF2B5EF4-FFF2-40B4-BE49-F238E27FC236}">
                <a16:creationId xmlns:a16="http://schemas.microsoft.com/office/drawing/2014/main" id="{B98846AC-6F3F-A44E-9186-1A8FCE1BA39B}"/>
              </a:ext>
            </a:extLst>
          </p:cNvPr>
          <p:cNvGrpSpPr/>
          <p:nvPr/>
        </p:nvGrpSpPr>
        <p:grpSpPr>
          <a:xfrm>
            <a:off x="190500" y="2871152"/>
            <a:ext cx="4043768" cy="523220"/>
            <a:chOff x="187464" y="4710334"/>
            <a:chExt cx="4043768" cy="523220"/>
          </a:xfrm>
        </p:grpSpPr>
        <p:sp>
          <p:nvSpPr>
            <p:cNvPr id="31" name="Прямоугольник 65" title="If you are not sure, don’t do it alone ">
              <a:extLst>
                <a:ext uri="{FF2B5EF4-FFF2-40B4-BE49-F238E27FC236}">
                  <a16:creationId xmlns:a16="http://schemas.microsoft.com/office/drawing/2014/main" id="{258B844E-1A8A-6847-83AA-924BEC0B9BF9}"/>
                </a:ext>
              </a:extLst>
            </p:cNvPr>
            <p:cNvSpPr/>
            <p:nvPr/>
          </p:nvSpPr>
          <p:spPr>
            <a:xfrm>
              <a:off x="187464" y="4710334"/>
              <a:ext cx="4043768" cy="523220"/>
            </a:xfrm>
            <a:prstGeom prst="rect">
              <a:avLst/>
            </a:prstGeom>
          </p:spPr>
          <p:txBody>
            <a:bodyPr wrap="square" anchor="ctr">
              <a:spAutoFit/>
            </a:bodyPr>
            <a:lstStyle/>
            <a:p>
              <a:pPr algn="r"/>
              <a:r>
                <a:rPr lang="en-AU" sz="1400" b="1"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If you are not sure, don’t do it alone </a:t>
              </a:r>
            </a:p>
            <a:p>
              <a:pPr algn="r"/>
              <a:r>
                <a:rPr lang="en-AU" sz="1400" b="1"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(none of us are experts on all disabilities)</a:t>
              </a:r>
            </a:p>
          </p:txBody>
        </p:sp>
        <p:sp>
          <p:nvSpPr>
            <p:cNvPr id="32" name="Текст 3">
              <a:extLst>
                <a:ext uri="{FF2B5EF4-FFF2-40B4-BE49-F238E27FC236}">
                  <a16:creationId xmlns:a16="http://schemas.microsoft.com/office/drawing/2014/main" id="{3B4678E7-99E0-6644-82A5-2EEF988DFBFD}"/>
                </a:ext>
              </a:extLst>
            </p:cNvPr>
            <p:cNvSpPr txBox="1">
              <a:spLocks/>
            </p:cNvSpPr>
            <p:nvPr/>
          </p:nvSpPr>
          <p:spPr>
            <a:xfrm>
              <a:off x="379833" y="5075968"/>
              <a:ext cx="3572686" cy="76367"/>
            </a:xfrm>
            <a:prstGeom prst="rect">
              <a:avLst/>
            </a:prstGeom>
          </p:spPr>
          <p:txBody>
            <a:bodyPr vert="horz" lIns="91440" tIns="45720" rIns="91440" bIns="45720" rtlCol="0" anchor="t">
              <a:normAutofit fontScale="25000" lnSpcReduction="20000"/>
            </a:bodyPr>
            <a:lstStyle>
              <a:lvl1pPr marL="228600" indent="-228600" algn="l" defTabSz="914400" rtl="0" eaLnBrk="1" latinLnBrk="0" hangingPunct="1">
                <a:lnSpc>
                  <a:spcPct val="120000"/>
                </a:lnSpc>
                <a:spcBef>
                  <a:spcPts val="636"/>
                </a:spcBef>
                <a:buFont typeface="Arial" panose="020B0604020202020204" pitchFamily="34" charset="0"/>
                <a:buChar char="•"/>
                <a:defRPr lang="en-US" sz="1400" b="0" i="0" kern="1200" baseline="0" dirty="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buFont typeface="Arial" panose="020B0604020202020204" pitchFamily="34" charset="0"/>
                <a:buNone/>
              </a:pPr>
              <a:endParaRPr lang="en-US" sz="1200" b="1" dirty="0">
                <a:solidFill>
                  <a:schemeClr val="tx1">
                    <a:lumMod val="75000"/>
                    <a:lumOff val="25000"/>
                  </a:schemeClr>
                </a:solidFill>
                <a:latin typeface="Arial" panose="020B0604020202020204" pitchFamily="34" charset="0"/>
                <a:cs typeface="Arial" panose="020B0604020202020204" pitchFamily="34" charset="0"/>
              </a:endParaRPr>
            </a:p>
          </p:txBody>
        </p:sp>
      </p:grpSp>
      <p:grpSp>
        <p:nvGrpSpPr>
          <p:cNvPr id="35" name="Группа 69" title="A teacher does not need a Student Outline or support letter from AccessAbility Services in order to apply a reasonable adjustment">
            <a:extLst>
              <a:ext uri="{FF2B5EF4-FFF2-40B4-BE49-F238E27FC236}">
                <a16:creationId xmlns:a16="http://schemas.microsoft.com/office/drawing/2014/main" id="{C2F86B98-1159-1B46-9622-5E07BDC5DA67}"/>
              </a:ext>
            </a:extLst>
          </p:cNvPr>
          <p:cNvGrpSpPr/>
          <p:nvPr/>
        </p:nvGrpSpPr>
        <p:grpSpPr>
          <a:xfrm>
            <a:off x="8305736" y="3701415"/>
            <a:ext cx="3873011" cy="954107"/>
            <a:chOff x="6535792" y="2631715"/>
            <a:chExt cx="5670475" cy="1154470"/>
          </a:xfrm>
        </p:grpSpPr>
        <p:sp>
          <p:nvSpPr>
            <p:cNvPr id="36" name="Прямоугольник 83" title="A teacher does not need a Student Outline or support letter from AccessAbility Services in order to apply a reasonable adjustment">
              <a:extLst>
                <a:ext uri="{FF2B5EF4-FFF2-40B4-BE49-F238E27FC236}">
                  <a16:creationId xmlns:a16="http://schemas.microsoft.com/office/drawing/2014/main" id="{73EC1C84-A0A1-2743-A380-ADEEC31D06B5}"/>
                </a:ext>
              </a:extLst>
            </p:cNvPr>
            <p:cNvSpPr/>
            <p:nvPr/>
          </p:nvSpPr>
          <p:spPr>
            <a:xfrm flipH="1">
              <a:off x="6535792" y="2631715"/>
              <a:ext cx="5670475" cy="1154470"/>
            </a:xfrm>
            <a:prstGeom prst="rect">
              <a:avLst/>
            </a:prstGeom>
          </p:spPr>
          <p:txBody>
            <a:bodyPr wrap="square" anchor="ctr">
              <a:spAutoFit/>
            </a:bodyPr>
            <a:lstStyle/>
            <a:p>
              <a:r>
                <a:rPr lang="en-AU" sz="1400" b="1"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A teacher does not need a Student Outline or support letter from AccessAbility Services in order to apply a reasonable adjustment</a:t>
              </a:r>
            </a:p>
          </p:txBody>
        </p:sp>
        <p:sp>
          <p:nvSpPr>
            <p:cNvPr id="37" name="Текст 3">
              <a:extLst>
                <a:ext uri="{FF2B5EF4-FFF2-40B4-BE49-F238E27FC236}">
                  <a16:creationId xmlns:a16="http://schemas.microsoft.com/office/drawing/2014/main" id="{623B016A-C2D6-554F-AE4D-CC8150A3C40B}"/>
                </a:ext>
              </a:extLst>
            </p:cNvPr>
            <p:cNvSpPr txBox="1">
              <a:spLocks/>
            </p:cNvSpPr>
            <p:nvPr/>
          </p:nvSpPr>
          <p:spPr>
            <a:xfrm flipH="1">
              <a:off x="6535793" y="3012112"/>
              <a:ext cx="5230769" cy="71279"/>
            </a:xfrm>
            <a:prstGeom prst="rect">
              <a:avLst/>
            </a:prstGeom>
          </p:spPr>
          <p:txBody>
            <a:bodyPr vert="horz" lIns="91440" tIns="45720" rIns="91440" bIns="45720" rtlCol="0" anchor="t">
              <a:normAutofit fontScale="25000" lnSpcReduction="20000"/>
            </a:bodyPr>
            <a:lstStyle>
              <a:lvl1pPr marL="228600" indent="-228600" algn="l" defTabSz="914400" rtl="0" eaLnBrk="1" latinLnBrk="0" hangingPunct="1">
                <a:lnSpc>
                  <a:spcPct val="120000"/>
                </a:lnSpc>
                <a:spcBef>
                  <a:spcPts val="636"/>
                </a:spcBef>
                <a:buFont typeface="Arial" panose="020B0604020202020204" pitchFamily="34" charset="0"/>
                <a:buChar char="•"/>
                <a:defRPr lang="en-US" sz="1400" b="0" i="0" kern="1200" baseline="0" dirty="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endParaRPr lang="en-US" sz="1200" b="1" dirty="0">
                <a:solidFill>
                  <a:schemeClr val="tx1">
                    <a:lumMod val="75000"/>
                    <a:lumOff val="25000"/>
                  </a:schemeClr>
                </a:solidFill>
                <a:latin typeface="Arial" panose="020B0604020202020204" pitchFamily="34" charset="0"/>
                <a:cs typeface="Arial" panose="020B0604020202020204" pitchFamily="34" charset="0"/>
              </a:endParaRPr>
            </a:p>
          </p:txBody>
        </p:sp>
      </p:grpSp>
      <p:grpSp>
        <p:nvGrpSpPr>
          <p:cNvPr id="38" name="Группа 85" title="Reasonable adjustment is designed to enable participation and the Standards clearly state it does not guarantee success ">
            <a:extLst>
              <a:ext uri="{FF2B5EF4-FFF2-40B4-BE49-F238E27FC236}">
                <a16:creationId xmlns:a16="http://schemas.microsoft.com/office/drawing/2014/main" id="{651990D6-B0F9-1C43-824F-46ECE653E6BE}"/>
              </a:ext>
            </a:extLst>
          </p:cNvPr>
          <p:cNvGrpSpPr/>
          <p:nvPr/>
        </p:nvGrpSpPr>
        <p:grpSpPr>
          <a:xfrm>
            <a:off x="7987689" y="4847358"/>
            <a:ext cx="4118586" cy="738664"/>
            <a:chOff x="6535793" y="2727479"/>
            <a:chExt cx="6030021" cy="893784"/>
          </a:xfrm>
        </p:grpSpPr>
        <p:sp>
          <p:nvSpPr>
            <p:cNvPr id="39" name="Прямоугольник 86" title="Reasonable adjustment is designed to enable participation and the Standards clearly state it does not guarantee success ">
              <a:extLst>
                <a:ext uri="{FF2B5EF4-FFF2-40B4-BE49-F238E27FC236}">
                  <a16:creationId xmlns:a16="http://schemas.microsoft.com/office/drawing/2014/main" id="{673FAB74-89F5-744C-B612-E853F9E329B5}"/>
                </a:ext>
              </a:extLst>
            </p:cNvPr>
            <p:cNvSpPr/>
            <p:nvPr/>
          </p:nvSpPr>
          <p:spPr>
            <a:xfrm flipH="1">
              <a:off x="6535793" y="2727479"/>
              <a:ext cx="6030021" cy="893784"/>
            </a:xfrm>
            <a:prstGeom prst="rect">
              <a:avLst/>
            </a:prstGeom>
          </p:spPr>
          <p:txBody>
            <a:bodyPr wrap="square" anchor="ctr">
              <a:spAutoFit/>
            </a:bodyPr>
            <a:lstStyle/>
            <a:p>
              <a:r>
                <a:rPr lang="en-AU" sz="1400" b="1"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Reasonable adjustment is designed to enable participation and the Standards clearly state it does not guarantee success </a:t>
              </a:r>
            </a:p>
          </p:txBody>
        </p:sp>
        <p:sp>
          <p:nvSpPr>
            <p:cNvPr id="40" name="Текст 3">
              <a:extLst>
                <a:ext uri="{FF2B5EF4-FFF2-40B4-BE49-F238E27FC236}">
                  <a16:creationId xmlns:a16="http://schemas.microsoft.com/office/drawing/2014/main" id="{92423F1D-2986-DA45-8423-99E3B08F6DD3}"/>
                </a:ext>
              </a:extLst>
            </p:cNvPr>
            <p:cNvSpPr txBox="1">
              <a:spLocks/>
            </p:cNvSpPr>
            <p:nvPr/>
          </p:nvSpPr>
          <p:spPr>
            <a:xfrm flipH="1">
              <a:off x="6535793" y="3012111"/>
              <a:ext cx="5230769" cy="82221"/>
            </a:xfrm>
            <a:prstGeom prst="rect">
              <a:avLst/>
            </a:prstGeom>
          </p:spPr>
          <p:txBody>
            <a:bodyPr vert="horz" lIns="91440" tIns="45720" rIns="91440" bIns="45720" rtlCol="0" anchor="t">
              <a:normAutofit fontScale="25000" lnSpcReduction="20000"/>
            </a:bodyPr>
            <a:lstStyle>
              <a:lvl1pPr marL="228600" indent="-228600" algn="l" defTabSz="914400" rtl="0" eaLnBrk="1" latinLnBrk="0" hangingPunct="1">
                <a:lnSpc>
                  <a:spcPct val="120000"/>
                </a:lnSpc>
                <a:spcBef>
                  <a:spcPts val="636"/>
                </a:spcBef>
                <a:buFont typeface="Arial" panose="020B0604020202020204" pitchFamily="34" charset="0"/>
                <a:buChar char="•"/>
                <a:defRPr lang="en-US" sz="1400" b="0" i="0" kern="1200" baseline="0" dirty="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endParaRPr lang="en-US" sz="1200" b="1" dirty="0">
                <a:solidFill>
                  <a:schemeClr val="tx1">
                    <a:lumMod val="75000"/>
                    <a:lumOff val="25000"/>
                  </a:schemeClr>
                </a:solidFill>
                <a:latin typeface="Arial" panose="020B0604020202020204" pitchFamily="34" charset="0"/>
                <a:cs typeface="Arial" panose="020B0604020202020204" pitchFamily="34" charset="0"/>
              </a:endParaRPr>
            </a:p>
          </p:txBody>
        </p:sp>
      </p:grpSp>
      <p:grpSp>
        <p:nvGrpSpPr>
          <p:cNvPr id="41" name="Группа 88" title="Don’t make assumptions">
            <a:extLst>
              <a:ext uri="{FF2B5EF4-FFF2-40B4-BE49-F238E27FC236}">
                <a16:creationId xmlns:a16="http://schemas.microsoft.com/office/drawing/2014/main" id="{80DB2885-B6C2-9E42-B607-A19E5267D7D4}"/>
              </a:ext>
            </a:extLst>
          </p:cNvPr>
          <p:cNvGrpSpPr/>
          <p:nvPr/>
        </p:nvGrpSpPr>
        <p:grpSpPr>
          <a:xfrm>
            <a:off x="313576" y="3965430"/>
            <a:ext cx="3572686" cy="402060"/>
            <a:chOff x="379833" y="4818055"/>
            <a:chExt cx="3572686" cy="402060"/>
          </a:xfrm>
        </p:grpSpPr>
        <p:sp>
          <p:nvSpPr>
            <p:cNvPr id="42" name="Прямоугольник 89" title="Don’t make assumptions">
              <a:extLst>
                <a:ext uri="{FF2B5EF4-FFF2-40B4-BE49-F238E27FC236}">
                  <a16:creationId xmlns:a16="http://schemas.microsoft.com/office/drawing/2014/main" id="{CE467BBD-1BA5-004C-8B75-48C3DC06EBFC}"/>
                </a:ext>
              </a:extLst>
            </p:cNvPr>
            <p:cNvSpPr/>
            <p:nvPr/>
          </p:nvSpPr>
          <p:spPr>
            <a:xfrm>
              <a:off x="422625" y="4818055"/>
              <a:ext cx="3529894" cy="307777"/>
            </a:xfrm>
            <a:prstGeom prst="rect">
              <a:avLst/>
            </a:prstGeom>
          </p:spPr>
          <p:txBody>
            <a:bodyPr wrap="square" anchor="ctr">
              <a:spAutoFit/>
            </a:bodyPr>
            <a:lstStyle/>
            <a:p>
              <a:pPr algn="r"/>
              <a:r>
                <a:rPr lang="en-US" sz="1400" b="1"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Don’t make assumptions</a:t>
              </a:r>
            </a:p>
          </p:txBody>
        </p:sp>
        <p:sp>
          <p:nvSpPr>
            <p:cNvPr id="47" name="Текст 3">
              <a:extLst>
                <a:ext uri="{FF2B5EF4-FFF2-40B4-BE49-F238E27FC236}">
                  <a16:creationId xmlns:a16="http://schemas.microsoft.com/office/drawing/2014/main" id="{94F995C7-DB18-664C-9377-A388DA024A8C}"/>
                </a:ext>
              </a:extLst>
            </p:cNvPr>
            <p:cNvSpPr txBox="1">
              <a:spLocks/>
            </p:cNvSpPr>
            <p:nvPr/>
          </p:nvSpPr>
          <p:spPr>
            <a:xfrm>
              <a:off x="379833" y="5075969"/>
              <a:ext cx="3572686" cy="144146"/>
            </a:xfrm>
            <a:prstGeom prst="rect">
              <a:avLst/>
            </a:prstGeom>
          </p:spPr>
          <p:txBody>
            <a:bodyPr vert="horz" lIns="91440" tIns="45720" rIns="91440" bIns="45720" rtlCol="0" anchor="t">
              <a:normAutofit fontScale="25000" lnSpcReduction="20000"/>
            </a:bodyPr>
            <a:lstStyle>
              <a:lvl1pPr marL="228600" indent="-228600" algn="l" defTabSz="914400" rtl="0" eaLnBrk="1" latinLnBrk="0" hangingPunct="1">
                <a:lnSpc>
                  <a:spcPct val="120000"/>
                </a:lnSpc>
                <a:spcBef>
                  <a:spcPts val="636"/>
                </a:spcBef>
                <a:buFont typeface="Arial" panose="020B0604020202020204" pitchFamily="34" charset="0"/>
                <a:buChar char="•"/>
                <a:defRPr lang="en-US" sz="1400" b="0" i="0" kern="1200" baseline="0" dirty="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buFont typeface="Arial" panose="020B0604020202020204" pitchFamily="34" charset="0"/>
                <a:buNone/>
              </a:pPr>
              <a:endParaRPr lang="en-US" sz="1200" b="1" dirty="0">
                <a:solidFill>
                  <a:schemeClr val="tx1">
                    <a:lumMod val="75000"/>
                    <a:lumOff val="25000"/>
                  </a:schemeClr>
                </a:solidFill>
                <a:latin typeface="Arial" panose="020B0604020202020204" pitchFamily="34" charset="0"/>
                <a:cs typeface="Arial" panose="020B0604020202020204" pitchFamily="34" charset="0"/>
              </a:endParaRPr>
            </a:p>
          </p:txBody>
        </p:sp>
      </p:grpSp>
      <p:grpSp>
        <p:nvGrpSpPr>
          <p:cNvPr id="48" name="Группа 17" title="Seek opinion from colleagues on what is reasonable ">
            <a:extLst>
              <a:ext uri="{FF2B5EF4-FFF2-40B4-BE49-F238E27FC236}">
                <a16:creationId xmlns:a16="http://schemas.microsoft.com/office/drawing/2014/main" id="{230600A7-D458-B349-97FF-AA13D2818092}"/>
              </a:ext>
            </a:extLst>
          </p:cNvPr>
          <p:cNvGrpSpPr/>
          <p:nvPr/>
        </p:nvGrpSpPr>
        <p:grpSpPr>
          <a:xfrm>
            <a:off x="313576" y="4978568"/>
            <a:ext cx="3920692" cy="523220"/>
            <a:chOff x="379833" y="4710334"/>
            <a:chExt cx="3920692" cy="523220"/>
          </a:xfrm>
        </p:grpSpPr>
        <p:sp>
          <p:nvSpPr>
            <p:cNvPr id="49" name="Прямоугольник 32">
              <a:extLst>
                <a:ext uri="{FF2B5EF4-FFF2-40B4-BE49-F238E27FC236}">
                  <a16:creationId xmlns:a16="http://schemas.microsoft.com/office/drawing/2014/main" id="{C1A75428-E414-4042-996B-50F05C7E77BE}"/>
                </a:ext>
              </a:extLst>
            </p:cNvPr>
            <p:cNvSpPr/>
            <p:nvPr/>
          </p:nvSpPr>
          <p:spPr>
            <a:xfrm>
              <a:off x="422625" y="4710334"/>
              <a:ext cx="3877900" cy="523220"/>
            </a:xfrm>
            <a:prstGeom prst="rect">
              <a:avLst/>
            </a:prstGeom>
          </p:spPr>
          <p:txBody>
            <a:bodyPr wrap="square" anchor="ctr">
              <a:spAutoFit/>
            </a:bodyPr>
            <a:lstStyle/>
            <a:p>
              <a:pPr algn="r"/>
              <a:r>
                <a:rPr lang="en-AU" sz="1400" b="1"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Seek opinion from colleagues on what is reasonable </a:t>
              </a:r>
            </a:p>
          </p:txBody>
        </p:sp>
        <p:sp>
          <p:nvSpPr>
            <p:cNvPr id="50" name="Текст 3">
              <a:extLst>
                <a:ext uri="{FF2B5EF4-FFF2-40B4-BE49-F238E27FC236}">
                  <a16:creationId xmlns:a16="http://schemas.microsoft.com/office/drawing/2014/main" id="{C4FE3D13-8EEA-554D-A6DD-56201A38B9C0}"/>
                </a:ext>
              </a:extLst>
            </p:cNvPr>
            <p:cNvSpPr txBox="1">
              <a:spLocks/>
            </p:cNvSpPr>
            <p:nvPr/>
          </p:nvSpPr>
          <p:spPr>
            <a:xfrm>
              <a:off x="379833" y="5075968"/>
              <a:ext cx="3572686" cy="56489"/>
            </a:xfrm>
            <a:prstGeom prst="rect">
              <a:avLst/>
            </a:prstGeom>
          </p:spPr>
          <p:txBody>
            <a:bodyPr vert="horz" lIns="91440" tIns="45720" rIns="91440" bIns="45720" rtlCol="0" anchor="t">
              <a:normAutofit fontScale="25000" lnSpcReduction="20000"/>
            </a:bodyPr>
            <a:lstStyle>
              <a:lvl1pPr marL="228600" indent="-228600" algn="l" defTabSz="914400" rtl="0" eaLnBrk="1" latinLnBrk="0" hangingPunct="1">
                <a:lnSpc>
                  <a:spcPct val="120000"/>
                </a:lnSpc>
                <a:spcBef>
                  <a:spcPts val="636"/>
                </a:spcBef>
                <a:buFont typeface="Arial" panose="020B0604020202020204" pitchFamily="34" charset="0"/>
                <a:buChar char="•"/>
                <a:defRPr lang="en-US" sz="1400" b="0" i="0" kern="1200" baseline="0" dirty="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buFont typeface="Arial" panose="020B0604020202020204" pitchFamily="34" charset="0"/>
                <a:buNone/>
              </a:pPr>
              <a:endParaRPr lang="en-US" sz="1200" b="1" dirty="0">
                <a:solidFill>
                  <a:schemeClr val="tx1">
                    <a:lumMod val="75000"/>
                    <a:lumOff val="25000"/>
                  </a:schemeClr>
                </a:solidFill>
                <a:latin typeface="Arial" panose="020B0604020202020204" pitchFamily="34" charset="0"/>
                <a:cs typeface="Arial" panose="020B0604020202020204" pitchFamily="34" charset="0"/>
              </a:endParaRPr>
            </a:p>
          </p:txBody>
        </p:sp>
      </p:grpSp>
      <p:grpSp>
        <p:nvGrpSpPr>
          <p:cNvPr id="51" name="Группа 4" title="Ensure there has been consultation with the student and monitor.  If it isn’t working, Stop…. Review…. Consult….. ">
            <a:extLst>
              <a:ext uri="{FF2B5EF4-FFF2-40B4-BE49-F238E27FC236}">
                <a16:creationId xmlns:a16="http://schemas.microsoft.com/office/drawing/2014/main" id="{A2749C41-DE89-D944-84FD-B4E5BBDE56D1}"/>
              </a:ext>
            </a:extLst>
          </p:cNvPr>
          <p:cNvGrpSpPr/>
          <p:nvPr/>
        </p:nvGrpSpPr>
        <p:grpSpPr>
          <a:xfrm>
            <a:off x="7997088" y="2725893"/>
            <a:ext cx="4181660" cy="1022942"/>
            <a:chOff x="6185352" y="2439345"/>
            <a:chExt cx="6122368" cy="1237761"/>
          </a:xfrm>
        </p:grpSpPr>
        <p:sp>
          <p:nvSpPr>
            <p:cNvPr id="52" name="Прямоугольник 67" title="Ensure there has been consultation with the student and monitor.  If it isn’t working, Stop…. Review…. Consult….. ">
              <a:extLst>
                <a:ext uri="{FF2B5EF4-FFF2-40B4-BE49-F238E27FC236}">
                  <a16:creationId xmlns:a16="http://schemas.microsoft.com/office/drawing/2014/main" id="{CFBBCFF7-07F0-6A46-AA78-F522EE715872}"/>
                </a:ext>
              </a:extLst>
            </p:cNvPr>
            <p:cNvSpPr/>
            <p:nvPr/>
          </p:nvSpPr>
          <p:spPr>
            <a:xfrm flipH="1">
              <a:off x="6185352" y="2439345"/>
              <a:ext cx="6122368" cy="893786"/>
            </a:xfrm>
            <a:prstGeom prst="rect">
              <a:avLst/>
            </a:prstGeom>
          </p:spPr>
          <p:txBody>
            <a:bodyPr wrap="square" anchor="ctr">
              <a:spAutoFit/>
            </a:bodyPr>
            <a:lstStyle/>
            <a:p>
              <a:r>
                <a:rPr lang="en-AU" sz="1400" b="1"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Ensure there has been consultation with the student and </a:t>
              </a:r>
              <a:r>
                <a:rPr lang="en-AU" sz="1400" b="1" dirty="0" smtClean="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monitor.  If </a:t>
              </a:r>
              <a:r>
                <a:rPr lang="en-AU" sz="1400" b="1"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it isn’t working, Stop…. </a:t>
              </a:r>
              <a:r>
                <a:rPr lang="en-AU" sz="1400" b="1" dirty="0" smtClean="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Review…. Consult….. </a:t>
              </a:r>
              <a:endParaRPr lang="en-AU" sz="1200" b="1"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53" name="Текст 3">
              <a:extLst>
                <a:ext uri="{FF2B5EF4-FFF2-40B4-BE49-F238E27FC236}">
                  <a16:creationId xmlns:a16="http://schemas.microsoft.com/office/drawing/2014/main" id="{801DD66E-BDA9-384A-8CF8-6B5D73554B36}"/>
                </a:ext>
              </a:extLst>
            </p:cNvPr>
            <p:cNvSpPr txBox="1">
              <a:spLocks/>
            </p:cNvSpPr>
            <p:nvPr/>
          </p:nvSpPr>
          <p:spPr>
            <a:xfrm flipH="1">
              <a:off x="6535793" y="3012111"/>
              <a:ext cx="5230769" cy="66499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636"/>
                </a:spcBef>
                <a:buFont typeface="Arial" panose="020B0604020202020204" pitchFamily="34" charset="0"/>
                <a:buChar char="•"/>
                <a:defRPr lang="en-US" sz="1400" b="0" i="0" kern="1200" baseline="0" dirty="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endParaRPr lang="en-US" sz="1200" b="1" dirty="0">
                <a:solidFill>
                  <a:schemeClr val="tx1">
                    <a:lumMod val="75000"/>
                    <a:lumOff val="25000"/>
                  </a:schemeClr>
                </a:solidFill>
                <a:latin typeface="Arial" panose="020B0604020202020204" pitchFamily="34" charset="0"/>
                <a:cs typeface="Arial" panose="020B0604020202020204" pitchFamily="34" charset="0"/>
              </a:endParaRPr>
            </a:p>
          </p:txBody>
        </p:sp>
      </p:grpSp>
      <p:pic>
        <p:nvPicPr>
          <p:cNvPr id="2" name="Picture 1" descr="A man wearing a blue shirt is smiling and looks confident as he looks over the tips on the slide" title="Image of a ma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7731" y="282442"/>
            <a:ext cx="3711876" cy="2499261"/>
          </a:xfrm>
          <a:prstGeom prst="rect">
            <a:avLst/>
          </a:prstGeom>
        </p:spPr>
      </p:pic>
    </p:spTree>
    <p:extLst>
      <p:ext uri="{BB962C8B-B14F-4D97-AF65-F5344CB8AC3E}">
        <p14:creationId xmlns:p14="http://schemas.microsoft.com/office/powerpoint/2010/main" val="21165234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strips(downLeft)">
                                          <p:cBhvr>
                                            <p:cTn id="7" dur="1000"/>
                                            <p:tgtEl>
                                              <p:spTgt spid="64"/>
                                            </p:tgtEl>
                                          </p:cBhvr>
                                        </p:animEffect>
                                      </p:childTnLst>
                                    </p:cTn>
                                  </p:par>
                                </p:childTnLst>
                              </p:cTn>
                            </p:par>
                            <p:par>
                              <p:cTn id="8" fill="hold">
                                <p:stCondLst>
                                  <p:cond delay="1000"/>
                                </p:stCondLst>
                                <p:childTnLst>
                                  <p:par>
                                    <p:cTn id="9" presetID="18" presetClass="entr" presetSubtype="1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trips(downLeft)">
                                          <p:cBhvr>
                                            <p:cTn id="11" dur="1000"/>
                                            <p:tgtEl>
                                              <p:spTgt spid="6"/>
                                            </p:tgtEl>
                                          </p:cBhvr>
                                        </p:animEffect>
                                      </p:childTnLst>
                                    </p:cTn>
                                  </p:par>
                                  <p:par>
                                    <p:cTn id="12" presetID="23" presetClass="entr" presetSubtype="16" fill="hold" grpId="0" nodeType="withEffect">
                                      <p:stCondLst>
                                        <p:cond delay="50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childTnLst>
                                    </p:cTn>
                                  </p:par>
                                  <p:par>
                                    <p:cTn id="16" presetID="23" presetClass="entr" presetSubtype="16" fill="hold" nodeType="withEffect">
                                      <p:stCondLst>
                                        <p:cond delay="500"/>
                                      </p:stCondLst>
                                      <p:childTnLst>
                                        <p:set>
                                          <p:cBhvr>
                                            <p:cTn id="17" dur="1" fill="hold">
                                              <p:stCondLst>
                                                <p:cond delay="0"/>
                                              </p:stCondLst>
                                            </p:cTn>
                                            <p:tgtEl>
                                              <p:spTgt spid="43"/>
                                            </p:tgtEl>
                                            <p:attrNameLst>
                                              <p:attrName>style.visibility</p:attrName>
                                            </p:attrNameLst>
                                          </p:cBhvr>
                                          <p:to>
                                            <p:strVal val="visible"/>
                                          </p:to>
                                        </p:set>
                                        <p:anim calcmode="lin" valueType="num">
                                          <p:cBhvr>
                                            <p:cTn id="18" dur="1000" fill="hold"/>
                                            <p:tgtEl>
                                              <p:spTgt spid="43"/>
                                            </p:tgtEl>
                                            <p:attrNameLst>
                                              <p:attrName>ppt_w</p:attrName>
                                            </p:attrNameLst>
                                          </p:cBhvr>
                                          <p:tavLst>
                                            <p:tav tm="0">
                                              <p:val>
                                                <p:fltVal val="0"/>
                                              </p:val>
                                            </p:tav>
                                            <p:tav tm="100000">
                                              <p:val>
                                                <p:strVal val="#ppt_w"/>
                                              </p:val>
                                            </p:tav>
                                          </p:tavLst>
                                        </p:anim>
                                        <p:anim calcmode="lin" valueType="num">
                                          <p:cBhvr>
                                            <p:cTn id="19" dur="1000" fill="hold"/>
                                            <p:tgtEl>
                                              <p:spTgt spid="43"/>
                                            </p:tgtEl>
                                            <p:attrNameLst>
                                              <p:attrName>ppt_h</p:attrName>
                                            </p:attrNameLst>
                                          </p:cBhvr>
                                          <p:tavLst>
                                            <p:tav tm="0">
                                              <p:val>
                                                <p:fltVal val="0"/>
                                              </p:val>
                                            </p:tav>
                                            <p:tav tm="100000">
                                              <p:val>
                                                <p:strVal val="#ppt_h"/>
                                              </p:val>
                                            </p:tav>
                                          </p:tavLst>
                                        </p:anim>
                                      </p:childTnLst>
                                    </p:cTn>
                                  </p:par>
                                </p:childTnLst>
                              </p:cTn>
                            </p:par>
                            <p:par>
                              <p:cTn id="20" fill="hold">
                                <p:stCondLst>
                                  <p:cond delay="2500"/>
                                </p:stCondLst>
                                <p:childTnLst>
                                  <p:par>
                                    <p:cTn id="21" presetID="2" presetClass="entr" presetSubtype="8" fill="hold" nodeType="afterEffect" p14:presetBounceEnd="50000">
                                      <p:stCondLst>
                                        <p:cond delay="0"/>
                                      </p:stCondLst>
                                      <p:childTnLst>
                                        <p:set>
                                          <p:cBhvr>
                                            <p:cTn id="22" dur="1" fill="hold">
                                              <p:stCondLst>
                                                <p:cond delay="0"/>
                                              </p:stCondLst>
                                            </p:cTn>
                                            <p:tgtEl>
                                              <p:spTgt spid="48"/>
                                            </p:tgtEl>
                                            <p:attrNameLst>
                                              <p:attrName>style.visibility</p:attrName>
                                            </p:attrNameLst>
                                          </p:cBhvr>
                                          <p:to>
                                            <p:strVal val="visible"/>
                                          </p:to>
                                        </p:set>
                                        <p:anim calcmode="lin" valueType="num" p14:bounceEnd="50000">
                                          <p:cBhvr additive="base">
                                            <p:cTn id="23" dur="1000" fill="hold"/>
                                            <p:tgtEl>
                                              <p:spTgt spid="48"/>
                                            </p:tgtEl>
                                            <p:attrNameLst>
                                              <p:attrName>ppt_x</p:attrName>
                                            </p:attrNameLst>
                                          </p:cBhvr>
                                          <p:tavLst>
                                            <p:tav tm="0">
                                              <p:val>
                                                <p:strVal val="0-#ppt_w/2"/>
                                              </p:val>
                                            </p:tav>
                                            <p:tav tm="100000">
                                              <p:val>
                                                <p:strVal val="#ppt_x"/>
                                              </p:val>
                                            </p:tav>
                                          </p:tavLst>
                                        </p:anim>
                                        <p:anim calcmode="lin" valueType="num" p14:bounceEnd="50000">
                                          <p:cBhvr additive="base">
                                            <p:cTn id="24" dur="1000" fill="hold"/>
                                            <p:tgtEl>
                                              <p:spTgt spid="48"/>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14:presetBounceEnd="50000">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14:bounceEnd="50000">
                                          <p:cBhvr additive="base">
                                            <p:cTn id="27" dur="1000" fill="hold"/>
                                            <p:tgtEl>
                                              <p:spTgt spid="51"/>
                                            </p:tgtEl>
                                            <p:attrNameLst>
                                              <p:attrName>ppt_x</p:attrName>
                                            </p:attrNameLst>
                                          </p:cBhvr>
                                          <p:tavLst>
                                            <p:tav tm="0">
                                              <p:val>
                                                <p:strVal val="1+#ppt_w/2"/>
                                              </p:val>
                                            </p:tav>
                                            <p:tav tm="100000">
                                              <p:val>
                                                <p:strVal val="#ppt_x"/>
                                              </p:val>
                                            </p:tav>
                                          </p:tavLst>
                                        </p:anim>
                                        <p:anim calcmode="lin" valueType="num" p14:bounceEnd="50000">
                                          <p:cBhvr additive="base">
                                            <p:cTn id="28" dur="1000" fill="hold"/>
                                            <p:tgtEl>
                                              <p:spTgt spid="51"/>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14:presetBounceEnd="50000">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14:bounceEnd="50000">
                                          <p:cBhvr additive="base">
                                            <p:cTn id="31" dur="1000" fill="hold"/>
                                            <p:tgtEl>
                                              <p:spTgt spid="41"/>
                                            </p:tgtEl>
                                            <p:attrNameLst>
                                              <p:attrName>ppt_x</p:attrName>
                                            </p:attrNameLst>
                                          </p:cBhvr>
                                          <p:tavLst>
                                            <p:tav tm="0">
                                              <p:val>
                                                <p:strVal val="0-#ppt_w/2"/>
                                              </p:val>
                                            </p:tav>
                                            <p:tav tm="100000">
                                              <p:val>
                                                <p:strVal val="#ppt_x"/>
                                              </p:val>
                                            </p:tav>
                                          </p:tavLst>
                                        </p:anim>
                                        <p:anim calcmode="lin" valueType="num" p14:bounceEnd="50000">
                                          <p:cBhvr additive="base">
                                            <p:cTn id="32" dur="1000" fill="hold"/>
                                            <p:tgtEl>
                                              <p:spTgt spid="41"/>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14:presetBounceEnd="50000">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14:bounceEnd="50000">
                                          <p:cBhvr additive="base">
                                            <p:cTn id="35" dur="1000" fill="hold"/>
                                            <p:tgtEl>
                                              <p:spTgt spid="30"/>
                                            </p:tgtEl>
                                            <p:attrNameLst>
                                              <p:attrName>ppt_x</p:attrName>
                                            </p:attrNameLst>
                                          </p:cBhvr>
                                          <p:tavLst>
                                            <p:tav tm="0">
                                              <p:val>
                                                <p:strVal val="0-#ppt_w/2"/>
                                              </p:val>
                                            </p:tav>
                                            <p:tav tm="100000">
                                              <p:val>
                                                <p:strVal val="#ppt_x"/>
                                              </p:val>
                                            </p:tav>
                                          </p:tavLst>
                                        </p:anim>
                                        <p:anim calcmode="lin" valueType="num" p14:bounceEnd="50000">
                                          <p:cBhvr additive="base">
                                            <p:cTn id="36" dur="1000" fill="hold"/>
                                            <p:tgtEl>
                                              <p:spTgt spid="30"/>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14:presetBounceEnd="50000">
                                      <p:stCondLst>
                                        <p:cond delay="0"/>
                                      </p:stCondLst>
                                      <p:childTnLst>
                                        <p:set>
                                          <p:cBhvr>
                                            <p:cTn id="38" dur="1" fill="hold">
                                              <p:stCondLst>
                                                <p:cond delay="0"/>
                                              </p:stCondLst>
                                            </p:cTn>
                                            <p:tgtEl>
                                              <p:spTgt spid="35"/>
                                            </p:tgtEl>
                                            <p:attrNameLst>
                                              <p:attrName>style.visibility</p:attrName>
                                            </p:attrNameLst>
                                          </p:cBhvr>
                                          <p:to>
                                            <p:strVal val="visible"/>
                                          </p:to>
                                        </p:set>
                                        <p:anim calcmode="lin" valueType="num" p14:bounceEnd="50000">
                                          <p:cBhvr additive="base">
                                            <p:cTn id="39" dur="1000" fill="hold"/>
                                            <p:tgtEl>
                                              <p:spTgt spid="35"/>
                                            </p:tgtEl>
                                            <p:attrNameLst>
                                              <p:attrName>ppt_x</p:attrName>
                                            </p:attrNameLst>
                                          </p:cBhvr>
                                          <p:tavLst>
                                            <p:tav tm="0">
                                              <p:val>
                                                <p:strVal val="1+#ppt_w/2"/>
                                              </p:val>
                                            </p:tav>
                                            <p:tav tm="100000">
                                              <p:val>
                                                <p:strVal val="#ppt_x"/>
                                              </p:val>
                                            </p:tav>
                                          </p:tavLst>
                                        </p:anim>
                                        <p:anim calcmode="lin" valueType="num" p14:bounceEnd="50000">
                                          <p:cBhvr additive="base">
                                            <p:cTn id="40" dur="1000" fill="hold"/>
                                            <p:tgtEl>
                                              <p:spTgt spid="35"/>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14:presetBounceEnd="50000">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14:bounceEnd="50000">
                                          <p:cBhvr additive="base">
                                            <p:cTn id="43" dur="1000" fill="hold"/>
                                            <p:tgtEl>
                                              <p:spTgt spid="38"/>
                                            </p:tgtEl>
                                            <p:attrNameLst>
                                              <p:attrName>ppt_x</p:attrName>
                                            </p:attrNameLst>
                                          </p:cBhvr>
                                          <p:tavLst>
                                            <p:tav tm="0">
                                              <p:val>
                                                <p:strVal val="1+#ppt_w/2"/>
                                              </p:val>
                                            </p:tav>
                                            <p:tav tm="100000">
                                              <p:val>
                                                <p:strVal val="#ppt_x"/>
                                              </p:val>
                                            </p:tav>
                                          </p:tavLst>
                                        </p:anim>
                                        <p:anim calcmode="lin" valueType="num" p14:bounceEnd="50000">
                                          <p:cBhvr additive="base">
                                            <p:cTn id="44" dur="1000" fill="hold"/>
                                            <p:tgtEl>
                                              <p:spTgt spid="38"/>
                                            </p:tgtEl>
                                            <p:attrNameLst>
                                              <p:attrName>ppt_y</p:attrName>
                                            </p:attrNameLst>
                                          </p:cBhvr>
                                          <p:tavLst>
                                            <p:tav tm="0">
                                              <p:val>
                                                <p:strVal val="#ppt_y"/>
                                              </p:val>
                                            </p:tav>
                                            <p:tav tm="100000">
                                              <p:val>
                                                <p:strVal val="#ppt_y"/>
                                              </p:val>
                                            </p:tav>
                                          </p:tavLst>
                                        </p:anim>
                                      </p:childTnLst>
                                    </p:cTn>
                                  </p:par>
                                </p:childTnLst>
                              </p:cTn>
                            </p:par>
                            <p:par>
                              <p:cTn id="45" fill="hold">
                                <p:stCondLst>
                                  <p:cond delay="3500"/>
                                </p:stCondLst>
                                <p:childTnLst>
                                  <p:par>
                                    <p:cTn id="46" presetID="2" presetClass="entr" presetSubtype="2" fill="hold" nodeType="afterEffect" p14:presetBounceEnd="50000">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14:bounceEnd="50000">
                                          <p:cBhvr additive="base">
                                            <p:cTn id="48" dur="10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49"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strips(downLeft)">
                                          <p:cBhvr>
                                            <p:cTn id="7" dur="1000"/>
                                            <p:tgtEl>
                                              <p:spTgt spid="64"/>
                                            </p:tgtEl>
                                          </p:cBhvr>
                                        </p:animEffect>
                                      </p:childTnLst>
                                    </p:cTn>
                                  </p:par>
                                </p:childTnLst>
                              </p:cTn>
                            </p:par>
                            <p:par>
                              <p:cTn id="8" fill="hold">
                                <p:stCondLst>
                                  <p:cond delay="1000"/>
                                </p:stCondLst>
                                <p:childTnLst>
                                  <p:par>
                                    <p:cTn id="9" presetID="18" presetClass="entr" presetSubtype="1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trips(downLeft)">
                                          <p:cBhvr>
                                            <p:cTn id="11" dur="1000"/>
                                            <p:tgtEl>
                                              <p:spTgt spid="6"/>
                                            </p:tgtEl>
                                          </p:cBhvr>
                                        </p:animEffect>
                                      </p:childTnLst>
                                    </p:cTn>
                                  </p:par>
                                  <p:par>
                                    <p:cTn id="12" presetID="23" presetClass="entr" presetSubtype="16" fill="hold" grpId="0" nodeType="withEffect">
                                      <p:stCondLst>
                                        <p:cond delay="50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childTnLst>
                                    </p:cTn>
                                  </p:par>
                                  <p:par>
                                    <p:cTn id="16" presetID="23" presetClass="entr" presetSubtype="16" fill="hold" nodeType="withEffect">
                                      <p:stCondLst>
                                        <p:cond delay="500"/>
                                      </p:stCondLst>
                                      <p:childTnLst>
                                        <p:set>
                                          <p:cBhvr>
                                            <p:cTn id="17" dur="1" fill="hold">
                                              <p:stCondLst>
                                                <p:cond delay="0"/>
                                              </p:stCondLst>
                                            </p:cTn>
                                            <p:tgtEl>
                                              <p:spTgt spid="43"/>
                                            </p:tgtEl>
                                            <p:attrNameLst>
                                              <p:attrName>style.visibility</p:attrName>
                                            </p:attrNameLst>
                                          </p:cBhvr>
                                          <p:to>
                                            <p:strVal val="visible"/>
                                          </p:to>
                                        </p:set>
                                        <p:anim calcmode="lin" valueType="num">
                                          <p:cBhvr>
                                            <p:cTn id="18" dur="1000" fill="hold"/>
                                            <p:tgtEl>
                                              <p:spTgt spid="43"/>
                                            </p:tgtEl>
                                            <p:attrNameLst>
                                              <p:attrName>ppt_w</p:attrName>
                                            </p:attrNameLst>
                                          </p:cBhvr>
                                          <p:tavLst>
                                            <p:tav tm="0">
                                              <p:val>
                                                <p:fltVal val="0"/>
                                              </p:val>
                                            </p:tav>
                                            <p:tav tm="100000">
                                              <p:val>
                                                <p:strVal val="#ppt_w"/>
                                              </p:val>
                                            </p:tav>
                                          </p:tavLst>
                                        </p:anim>
                                        <p:anim calcmode="lin" valueType="num">
                                          <p:cBhvr>
                                            <p:cTn id="19" dur="1000" fill="hold"/>
                                            <p:tgtEl>
                                              <p:spTgt spid="43"/>
                                            </p:tgtEl>
                                            <p:attrNameLst>
                                              <p:attrName>ppt_h</p:attrName>
                                            </p:attrNameLst>
                                          </p:cBhvr>
                                          <p:tavLst>
                                            <p:tav tm="0">
                                              <p:val>
                                                <p:fltVal val="0"/>
                                              </p:val>
                                            </p:tav>
                                            <p:tav tm="100000">
                                              <p:val>
                                                <p:strVal val="#ppt_h"/>
                                              </p:val>
                                            </p:tav>
                                          </p:tavLst>
                                        </p:anim>
                                      </p:childTnLst>
                                    </p:cTn>
                                  </p:par>
                                </p:childTnLst>
                              </p:cTn>
                            </p:par>
                            <p:par>
                              <p:cTn id="20" fill="hold">
                                <p:stCondLst>
                                  <p:cond delay="2500"/>
                                </p:stCondLst>
                                <p:childTnLst>
                                  <p:par>
                                    <p:cTn id="21" presetID="2" presetClass="entr" presetSubtype="8"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 calcmode="lin" valueType="num">
                                          <p:cBhvr additive="base">
                                            <p:cTn id="23" dur="1000" fill="hold"/>
                                            <p:tgtEl>
                                              <p:spTgt spid="48"/>
                                            </p:tgtEl>
                                            <p:attrNameLst>
                                              <p:attrName>ppt_x</p:attrName>
                                            </p:attrNameLst>
                                          </p:cBhvr>
                                          <p:tavLst>
                                            <p:tav tm="0">
                                              <p:val>
                                                <p:strVal val="0-#ppt_w/2"/>
                                              </p:val>
                                            </p:tav>
                                            <p:tav tm="100000">
                                              <p:val>
                                                <p:strVal val="#ppt_x"/>
                                              </p:val>
                                            </p:tav>
                                          </p:tavLst>
                                        </p:anim>
                                        <p:anim calcmode="lin" valueType="num">
                                          <p:cBhvr additive="base">
                                            <p:cTn id="24" dur="1000" fill="hold"/>
                                            <p:tgtEl>
                                              <p:spTgt spid="48"/>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additive="base">
                                            <p:cTn id="27" dur="1000" fill="hold"/>
                                            <p:tgtEl>
                                              <p:spTgt spid="51"/>
                                            </p:tgtEl>
                                            <p:attrNameLst>
                                              <p:attrName>ppt_x</p:attrName>
                                            </p:attrNameLst>
                                          </p:cBhvr>
                                          <p:tavLst>
                                            <p:tav tm="0">
                                              <p:val>
                                                <p:strVal val="1+#ppt_w/2"/>
                                              </p:val>
                                            </p:tav>
                                            <p:tav tm="100000">
                                              <p:val>
                                                <p:strVal val="#ppt_x"/>
                                              </p:val>
                                            </p:tav>
                                          </p:tavLst>
                                        </p:anim>
                                        <p:anim calcmode="lin" valueType="num">
                                          <p:cBhvr additive="base">
                                            <p:cTn id="28" dur="1000" fill="hold"/>
                                            <p:tgtEl>
                                              <p:spTgt spid="51"/>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additive="base">
                                            <p:cTn id="31" dur="1000" fill="hold"/>
                                            <p:tgtEl>
                                              <p:spTgt spid="41"/>
                                            </p:tgtEl>
                                            <p:attrNameLst>
                                              <p:attrName>ppt_x</p:attrName>
                                            </p:attrNameLst>
                                          </p:cBhvr>
                                          <p:tavLst>
                                            <p:tav tm="0">
                                              <p:val>
                                                <p:strVal val="0-#ppt_w/2"/>
                                              </p:val>
                                            </p:tav>
                                            <p:tav tm="100000">
                                              <p:val>
                                                <p:strVal val="#ppt_x"/>
                                              </p:val>
                                            </p:tav>
                                          </p:tavLst>
                                        </p:anim>
                                        <p:anim calcmode="lin" valueType="num">
                                          <p:cBhvr additive="base">
                                            <p:cTn id="32" dur="1000" fill="hold"/>
                                            <p:tgtEl>
                                              <p:spTgt spid="41"/>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1000" fill="hold"/>
                                            <p:tgtEl>
                                              <p:spTgt spid="30"/>
                                            </p:tgtEl>
                                            <p:attrNameLst>
                                              <p:attrName>ppt_x</p:attrName>
                                            </p:attrNameLst>
                                          </p:cBhvr>
                                          <p:tavLst>
                                            <p:tav tm="0">
                                              <p:val>
                                                <p:strVal val="0-#ppt_w/2"/>
                                              </p:val>
                                            </p:tav>
                                            <p:tav tm="100000">
                                              <p:val>
                                                <p:strVal val="#ppt_x"/>
                                              </p:val>
                                            </p:tav>
                                          </p:tavLst>
                                        </p:anim>
                                        <p:anim calcmode="lin" valueType="num">
                                          <p:cBhvr additive="base">
                                            <p:cTn id="36" dur="1000" fill="hold"/>
                                            <p:tgtEl>
                                              <p:spTgt spid="30"/>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anim calcmode="lin" valueType="num">
                                          <p:cBhvr additive="base">
                                            <p:cTn id="39" dur="1000" fill="hold"/>
                                            <p:tgtEl>
                                              <p:spTgt spid="35"/>
                                            </p:tgtEl>
                                            <p:attrNameLst>
                                              <p:attrName>ppt_x</p:attrName>
                                            </p:attrNameLst>
                                          </p:cBhvr>
                                          <p:tavLst>
                                            <p:tav tm="0">
                                              <p:val>
                                                <p:strVal val="1+#ppt_w/2"/>
                                              </p:val>
                                            </p:tav>
                                            <p:tav tm="100000">
                                              <p:val>
                                                <p:strVal val="#ppt_x"/>
                                              </p:val>
                                            </p:tav>
                                          </p:tavLst>
                                        </p:anim>
                                        <p:anim calcmode="lin" valueType="num">
                                          <p:cBhvr additive="base">
                                            <p:cTn id="40" dur="1000" fill="hold"/>
                                            <p:tgtEl>
                                              <p:spTgt spid="35"/>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1000" fill="hold"/>
                                            <p:tgtEl>
                                              <p:spTgt spid="38"/>
                                            </p:tgtEl>
                                            <p:attrNameLst>
                                              <p:attrName>ppt_x</p:attrName>
                                            </p:attrNameLst>
                                          </p:cBhvr>
                                          <p:tavLst>
                                            <p:tav tm="0">
                                              <p:val>
                                                <p:strVal val="1+#ppt_w/2"/>
                                              </p:val>
                                            </p:tav>
                                            <p:tav tm="100000">
                                              <p:val>
                                                <p:strVal val="#ppt_x"/>
                                              </p:val>
                                            </p:tav>
                                          </p:tavLst>
                                        </p:anim>
                                        <p:anim calcmode="lin" valueType="num">
                                          <p:cBhvr additive="base">
                                            <p:cTn id="44" dur="1000" fill="hold"/>
                                            <p:tgtEl>
                                              <p:spTgt spid="38"/>
                                            </p:tgtEl>
                                            <p:attrNameLst>
                                              <p:attrName>ppt_y</p:attrName>
                                            </p:attrNameLst>
                                          </p:cBhvr>
                                          <p:tavLst>
                                            <p:tav tm="0">
                                              <p:val>
                                                <p:strVal val="#ppt_y"/>
                                              </p:val>
                                            </p:tav>
                                            <p:tav tm="100000">
                                              <p:val>
                                                <p:strVal val="#ppt_y"/>
                                              </p:val>
                                            </p:tav>
                                          </p:tavLst>
                                        </p:anim>
                                      </p:childTnLst>
                                    </p:cTn>
                                  </p:par>
                                </p:childTnLst>
                              </p:cTn>
                            </p:par>
                            <p:par>
                              <p:cTn id="45" fill="hold">
                                <p:stCondLst>
                                  <p:cond delay="3500"/>
                                </p:stCondLst>
                                <p:childTnLst>
                                  <p:par>
                                    <p:cTn id="46" presetID="2" presetClass="entr" presetSubtype="2" fill="hold" nodeType="after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additive="base">
                                            <p:cTn id="48" dur="1000" fill="hold"/>
                                            <p:tgtEl>
                                              <p:spTgt spid="2"/>
                                            </p:tgtEl>
                                            <p:attrNameLst>
                                              <p:attrName>ppt_x</p:attrName>
                                            </p:attrNameLst>
                                          </p:cBhvr>
                                          <p:tavLst>
                                            <p:tav tm="0">
                                              <p:val>
                                                <p:strVal val="1+#ppt_w/2"/>
                                              </p:val>
                                            </p:tav>
                                            <p:tav tm="100000">
                                              <p:val>
                                                <p:strVal val="#ppt_x"/>
                                              </p:val>
                                            </p:tav>
                                          </p:tavLst>
                                        </p:anim>
                                        <p:anim calcmode="lin" valueType="num">
                                          <p:cBhvr additive="base">
                                            <p:cTn id="49"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12"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title="Q&amp;A"/>
          <p:cNvSpPr txBox="1"/>
          <p:nvPr/>
        </p:nvSpPr>
        <p:spPr>
          <a:xfrm>
            <a:off x="1527124" y="2293257"/>
            <a:ext cx="2691763" cy="1446550"/>
          </a:xfrm>
          <a:prstGeom prst="rect">
            <a:avLst/>
          </a:prstGeom>
          <a:noFill/>
        </p:spPr>
        <p:txBody>
          <a:bodyPr wrap="none" rtlCol="0">
            <a:spAutoFit/>
          </a:bodyPr>
          <a:lstStyle/>
          <a:p>
            <a:r>
              <a:rPr lang="en-AU" sz="8800" b="1" dirty="0">
                <a:solidFill>
                  <a:schemeClr val="tx1">
                    <a:lumMod val="75000"/>
                    <a:lumOff val="25000"/>
                  </a:schemeClr>
                </a:solidFill>
                <a:latin typeface="Arial" panose="020B0604020202020204" pitchFamily="34" charset="0"/>
              </a:rPr>
              <a:t>Q&amp;A</a:t>
            </a:r>
          </a:p>
        </p:txBody>
      </p:sp>
      <p:pic>
        <p:nvPicPr>
          <p:cNvPr id="2" name="Picture Placeholder 1" title="Image of a speaker inviting questions from a class"/>
          <p:cNvPicPr>
            <a:picLocks noGrp="1" noChangeAspect="1"/>
          </p:cNvPicPr>
          <p:nvPr>
            <p:ph type="pic" sz="quarter" idx="11"/>
          </p:nvPr>
        </p:nvPicPr>
        <p:blipFill rotWithShape="1">
          <a:blip r:embed="rId2" cstate="hqprint">
            <a:extLst>
              <a:ext uri="{28A0092B-C50C-407E-A947-70E740481C1C}">
                <a14:useLocalDpi xmlns:a14="http://schemas.microsoft.com/office/drawing/2010/main" val="0"/>
              </a:ext>
            </a:extLst>
          </a:blip>
          <a:srcRect l="1340" t="8841" r="-1340" b="23129"/>
          <a:stretch/>
        </p:blipFill>
        <p:spPr>
          <a:xfrm>
            <a:off x="4129549" y="0"/>
            <a:ext cx="8062451" cy="6858000"/>
          </a:xfrm>
        </p:spPr>
      </p:pic>
      <p:sp>
        <p:nvSpPr>
          <p:cNvPr id="6" name="Picture Placeholder 4" title="Decorative background colour"/>
          <p:cNvSpPr txBox="1">
            <a:spLocks/>
          </p:cNvSpPr>
          <p:nvPr/>
        </p:nvSpPr>
        <p:spPr>
          <a:xfrm>
            <a:off x="5666489" y="2326640"/>
            <a:ext cx="6522720" cy="4531360"/>
          </a:xfrm>
          <a:custGeom>
            <a:avLst/>
            <a:gdLst>
              <a:gd name="connsiteX0" fmla="*/ 5598132 w 13045440"/>
              <a:gd name="connsiteY0" fmla="*/ 0 h 9062720"/>
              <a:gd name="connsiteX1" fmla="*/ 13045440 w 13045440"/>
              <a:gd name="connsiteY1" fmla="*/ 0 h 9062720"/>
              <a:gd name="connsiteX2" fmla="*/ 7447308 w 13045440"/>
              <a:gd name="connsiteY2" fmla="*/ 9062720 h 9062720"/>
              <a:gd name="connsiteX3" fmla="*/ 0 w 13045440"/>
              <a:gd name="connsiteY3" fmla="*/ 9062720 h 9062720"/>
            </a:gdLst>
            <a:ahLst/>
            <a:cxnLst>
              <a:cxn ang="0">
                <a:pos x="connsiteX0" y="connsiteY0"/>
              </a:cxn>
              <a:cxn ang="0">
                <a:pos x="connsiteX1" y="connsiteY1"/>
              </a:cxn>
              <a:cxn ang="0">
                <a:pos x="connsiteX2" y="connsiteY2"/>
              </a:cxn>
              <a:cxn ang="0">
                <a:pos x="connsiteX3" y="connsiteY3"/>
              </a:cxn>
            </a:cxnLst>
            <a:rect l="l" t="t" r="r" b="b"/>
            <a:pathLst>
              <a:path w="13045440" h="9062720">
                <a:moveTo>
                  <a:pt x="5598132" y="0"/>
                </a:moveTo>
                <a:lnTo>
                  <a:pt x="13045440" y="0"/>
                </a:lnTo>
                <a:lnTo>
                  <a:pt x="7447308" y="9062720"/>
                </a:lnTo>
                <a:lnTo>
                  <a:pt x="0" y="9062720"/>
                </a:lnTo>
                <a:close/>
              </a:path>
            </a:pathLst>
          </a:custGeom>
          <a:solidFill>
            <a:srgbClr val="FFC000">
              <a:alpha val="50000"/>
            </a:srgbClr>
          </a:solidFill>
          <a:effectLst>
            <a:outerShdw blurRad="508000" sx="99000" sy="99000" algn="ctr" rotWithShape="0">
              <a:prstClr val="black">
                <a:alpha val="50000"/>
              </a:prstClr>
            </a:outerShdw>
          </a:effectLst>
        </p:spPr>
      </p:sp>
      <p:sp>
        <p:nvSpPr>
          <p:cNvPr id="5" name="Title 2" title="Some tips"/>
          <p:cNvSpPr txBox="1">
            <a:spLocks/>
          </p:cNvSpPr>
          <p:nvPr/>
        </p:nvSpPr>
        <p:spPr>
          <a:xfrm>
            <a:off x="875310" y="455035"/>
            <a:ext cx="11157817" cy="6605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en-AU" dirty="0"/>
          </a:p>
        </p:txBody>
      </p:sp>
    </p:spTree>
    <p:extLst>
      <p:ext uri="{BB962C8B-B14F-4D97-AF65-F5344CB8AC3E}">
        <p14:creationId xmlns:p14="http://schemas.microsoft.com/office/powerpoint/2010/main" val="40051955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Shape 17" title="Decorative background colour">
            <a:extLst>
              <a:ext uri="{FF2B5EF4-FFF2-40B4-BE49-F238E27FC236}">
                <a16:creationId xmlns:a16="http://schemas.microsoft.com/office/drawing/2014/main" id="{5A5A2F63-8926-469C-9E1E-BCCD9CD971A3}"/>
              </a:ext>
            </a:extLst>
          </p:cNvPr>
          <p:cNvSpPr/>
          <p:nvPr/>
        </p:nvSpPr>
        <p:spPr>
          <a:xfrm>
            <a:off x="6237751" y="1597"/>
            <a:ext cx="5954249" cy="5194998"/>
          </a:xfrm>
          <a:custGeom>
            <a:avLst/>
            <a:gdLst>
              <a:gd name="connsiteX0" fmla="*/ 1007604 w 7273255"/>
              <a:gd name="connsiteY0" fmla="*/ 0 h 6333688"/>
              <a:gd name="connsiteX1" fmla="*/ 7256477 w 7273255"/>
              <a:gd name="connsiteY1" fmla="*/ 0 h 6333688"/>
              <a:gd name="connsiteX2" fmla="*/ 7273255 w 7273255"/>
              <a:gd name="connsiteY2" fmla="*/ 4848837 h 6333688"/>
              <a:gd name="connsiteX3" fmla="*/ 3288484 w 7273255"/>
              <a:gd name="connsiteY3" fmla="*/ 6333688 h 6333688"/>
              <a:gd name="connsiteX4" fmla="*/ 1828800 w 7273255"/>
              <a:gd name="connsiteY4" fmla="*/ 5134062 h 6333688"/>
              <a:gd name="connsiteX5" fmla="*/ 0 w 7273255"/>
              <a:gd name="connsiteY5" fmla="*/ 3397541 h 6333688"/>
              <a:gd name="connsiteX6" fmla="*/ 1007604 w 7273255"/>
              <a:gd name="connsiteY6" fmla="*/ 0 h 6333688"/>
              <a:gd name="connsiteX0" fmla="*/ 1043699 w 7309350"/>
              <a:gd name="connsiteY0" fmla="*/ 0 h 6333688"/>
              <a:gd name="connsiteX1" fmla="*/ 7292572 w 7309350"/>
              <a:gd name="connsiteY1" fmla="*/ 0 h 6333688"/>
              <a:gd name="connsiteX2" fmla="*/ 7309350 w 7309350"/>
              <a:gd name="connsiteY2" fmla="*/ 4848837 h 6333688"/>
              <a:gd name="connsiteX3" fmla="*/ 3324579 w 7309350"/>
              <a:gd name="connsiteY3" fmla="*/ 6333688 h 6333688"/>
              <a:gd name="connsiteX4" fmla="*/ 1864895 w 7309350"/>
              <a:gd name="connsiteY4" fmla="*/ 5134062 h 6333688"/>
              <a:gd name="connsiteX5" fmla="*/ 0 w 7309350"/>
              <a:gd name="connsiteY5" fmla="*/ 3144878 h 6333688"/>
              <a:gd name="connsiteX6" fmla="*/ 1043699 w 7309350"/>
              <a:gd name="connsiteY6" fmla="*/ 0 h 6333688"/>
              <a:gd name="connsiteX0" fmla="*/ 1043699 w 7309350"/>
              <a:gd name="connsiteY0" fmla="*/ 0 h 6333688"/>
              <a:gd name="connsiteX1" fmla="*/ 7292572 w 7309350"/>
              <a:gd name="connsiteY1" fmla="*/ 0 h 6333688"/>
              <a:gd name="connsiteX2" fmla="*/ 7309350 w 7309350"/>
              <a:gd name="connsiteY2" fmla="*/ 4848837 h 6333688"/>
              <a:gd name="connsiteX3" fmla="*/ 3324579 w 7309350"/>
              <a:gd name="connsiteY3" fmla="*/ 6333688 h 6333688"/>
              <a:gd name="connsiteX4" fmla="*/ 1864895 w 7309350"/>
              <a:gd name="connsiteY4" fmla="*/ 5134062 h 6333688"/>
              <a:gd name="connsiteX5" fmla="*/ 0 w 7309350"/>
              <a:gd name="connsiteY5" fmla="*/ 3144878 h 6333688"/>
              <a:gd name="connsiteX6" fmla="*/ 1043699 w 7309350"/>
              <a:gd name="connsiteY6" fmla="*/ 0 h 6333688"/>
              <a:gd name="connsiteX0" fmla="*/ 1043699 w 7309350"/>
              <a:gd name="connsiteY0" fmla="*/ 0 h 6333688"/>
              <a:gd name="connsiteX1" fmla="*/ 7292572 w 7309350"/>
              <a:gd name="connsiteY1" fmla="*/ 0 h 6333688"/>
              <a:gd name="connsiteX2" fmla="*/ 7309350 w 7309350"/>
              <a:gd name="connsiteY2" fmla="*/ 4848837 h 6333688"/>
              <a:gd name="connsiteX3" fmla="*/ 3324579 w 7309350"/>
              <a:gd name="connsiteY3" fmla="*/ 6333688 h 6333688"/>
              <a:gd name="connsiteX4" fmla="*/ 1864895 w 7309350"/>
              <a:gd name="connsiteY4" fmla="*/ 5134062 h 6333688"/>
              <a:gd name="connsiteX5" fmla="*/ 0 w 7309350"/>
              <a:gd name="connsiteY5" fmla="*/ 3144878 h 6333688"/>
              <a:gd name="connsiteX6" fmla="*/ 1043699 w 7309350"/>
              <a:gd name="connsiteY6" fmla="*/ 0 h 6333688"/>
              <a:gd name="connsiteX0" fmla="*/ 1043699 w 7309350"/>
              <a:gd name="connsiteY0" fmla="*/ 0 h 6333688"/>
              <a:gd name="connsiteX1" fmla="*/ 7292572 w 7309350"/>
              <a:gd name="connsiteY1" fmla="*/ 0 h 6333688"/>
              <a:gd name="connsiteX2" fmla="*/ 7309350 w 7309350"/>
              <a:gd name="connsiteY2" fmla="*/ 4848837 h 6333688"/>
              <a:gd name="connsiteX3" fmla="*/ 3324579 w 7309350"/>
              <a:gd name="connsiteY3" fmla="*/ 6333688 h 6333688"/>
              <a:gd name="connsiteX4" fmla="*/ 1900990 w 7309350"/>
              <a:gd name="connsiteY4" fmla="*/ 5061872 h 6333688"/>
              <a:gd name="connsiteX5" fmla="*/ 0 w 7309350"/>
              <a:gd name="connsiteY5" fmla="*/ 3144878 h 6333688"/>
              <a:gd name="connsiteX6" fmla="*/ 1043699 w 7309350"/>
              <a:gd name="connsiteY6" fmla="*/ 0 h 6333688"/>
              <a:gd name="connsiteX0" fmla="*/ 1043699 w 7309350"/>
              <a:gd name="connsiteY0" fmla="*/ 0 h 6333688"/>
              <a:gd name="connsiteX1" fmla="*/ 7292572 w 7309350"/>
              <a:gd name="connsiteY1" fmla="*/ 0 h 6333688"/>
              <a:gd name="connsiteX2" fmla="*/ 7309350 w 7309350"/>
              <a:gd name="connsiteY2" fmla="*/ 4848837 h 6333688"/>
              <a:gd name="connsiteX3" fmla="*/ 3324579 w 7309350"/>
              <a:gd name="connsiteY3" fmla="*/ 6333688 h 6333688"/>
              <a:gd name="connsiteX4" fmla="*/ 1900990 w 7309350"/>
              <a:gd name="connsiteY4" fmla="*/ 5061872 h 6333688"/>
              <a:gd name="connsiteX5" fmla="*/ 0 w 7309350"/>
              <a:gd name="connsiteY5" fmla="*/ 3144878 h 6333688"/>
              <a:gd name="connsiteX6" fmla="*/ 1043699 w 7309350"/>
              <a:gd name="connsiteY6" fmla="*/ 0 h 6333688"/>
              <a:gd name="connsiteX0" fmla="*/ 1043699 w 7309350"/>
              <a:gd name="connsiteY0" fmla="*/ 0 h 6333688"/>
              <a:gd name="connsiteX1" fmla="*/ 7292572 w 7309350"/>
              <a:gd name="connsiteY1" fmla="*/ 0 h 6333688"/>
              <a:gd name="connsiteX2" fmla="*/ 7309350 w 7309350"/>
              <a:gd name="connsiteY2" fmla="*/ 4848837 h 6333688"/>
              <a:gd name="connsiteX3" fmla="*/ 3324579 w 7309350"/>
              <a:gd name="connsiteY3" fmla="*/ 6333688 h 6333688"/>
              <a:gd name="connsiteX4" fmla="*/ 1900990 w 7309350"/>
              <a:gd name="connsiteY4" fmla="*/ 5061872 h 6333688"/>
              <a:gd name="connsiteX5" fmla="*/ 0 w 7309350"/>
              <a:gd name="connsiteY5" fmla="*/ 3144878 h 6333688"/>
              <a:gd name="connsiteX6" fmla="*/ 1043699 w 7309350"/>
              <a:gd name="connsiteY6" fmla="*/ 0 h 6333688"/>
              <a:gd name="connsiteX0" fmla="*/ 1043699 w 7309350"/>
              <a:gd name="connsiteY0" fmla="*/ 0 h 6333688"/>
              <a:gd name="connsiteX1" fmla="*/ 7292572 w 7309350"/>
              <a:gd name="connsiteY1" fmla="*/ 0 h 6333688"/>
              <a:gd name="connsiteX2" fmla="*/ 7309350 w 7309350"/>
              <a:gd name="connsiteY2" fmla="*/ 4848837 h 6333688"/>
              <a:gd name="connsiteX3" fmla="*/ 3324579 w 7309350"/>
              <a:gd name="connsiteY3" fmla="*/ 6333688 h 6333688"/>
              <a:gd name="connsiteX4" fmla="*/ 1900990 w 7309350"/>
              <a:gd name="connsiteY4" fmla="*/ 5061872 h 6333688"/>
              <a:gd name="connsiteX5" fmla="*/ 0 w 7309350"/>
              <a:gd name="connsiteY5" fmla="*/ 3144878 h 6333688"/>
              <a:gd name="connsiteX6" fmla="*/ 1043699 w 7309350"/>
              <a:gd name="connsiteY6" fmla="*/ 0 h 6333688"/>
              <a:gd name="connsiteX0" fmla="*/ 1043699 w 7309350"/>
              <a:gd name="connsiteY0" fmla="*/ 0 h 6356684"/>
              <a:gd name="connsiteX1" fmla="*/ 7292572 w 7309350"/>
              <a:gd name="connsiteY1" fmla="*/ 0 h 6356684"/>
              <a:gd name="connsiteX2" fmla="*/ 7309350 w 7309350"/>
              <a:gd name="connsiteY2" fmla="*/ 4848837 h 6356684"/>
              <a:gd name="connsiteX3" fmla="*/ 3324579 w 7309350"/>
              <a:gd name="connsiteY3" fmla="*/ 6333688 h 6356684"/>
              <a:gd name="connsiteX4" fmla="*/ 1900990 w 7309350"/>
              <a:gd name="connsiteY4" fmla="*/ 5061872 h 6356684"/>
              <a:gd name="connsiteX5" fmla="*/ 0 w 7309350"/>
              <a:gd name="connsiteY5" fmla="*/ 3144878 h 6356684"/>
              <a:gd name="connsiteX6" fmla="*/ 1043699 w 7309350"/>
              <a:gd name="connsiteY6" fmla="*/ 0 h 6356684"/>
              <a:gd name="connsiteX0" fmla="*/ 1188078 w 7309350"/>
              <a:gd name="connsiteY0" fmla="*/ 12032 h 6356684"/>
              <a:gd name="connsiteX1" fmla="*/ 7292572 w 7309350"/>
              <a:gd name="connsiteY1" fmla="*/ 0 h 6356684"/>
              <a:gd name="connsiteX2" fmla="*/ 7309350 w 7309350"/>
              <a:gd name="connsiteY2" fmla="*/ 4848837 h 6356684"/>
              <a:gd name="connsiteX3" fmla="*/ 3324579 w 7309350"/>
              <a:gd name="connsiteY3" fmla="*/ 6333688 h 6356684"/>
              <a:gd name="connsiteX4" fmla="*/ 1900990 w 7309350"/>
              <a:gd name="connsiteY4" fmla="*/ 5061872 h 6356684"/>
              <a:gd name="connsiteX5" fmla="*/ 0 w 7309350"/>
              <a:gd name="connsiteY5" fmla="*/ 3144878 h 6356684"/>
              <a:gd name="connsiteX6" fmla="*/ 1188078 w 7309350"/>
              <a:gd name="connsiteY6" fmla="*/ 12032 h 6356684"/>
              <a:gd name="connsiteX0" fmla="*/ 1188078 w 7309350"/>
              <a:gd name="connsiteY0" fmla="*/ 0 h 6356684"/>
              <a:gd name="connsiteX1" fmla="*/ 7292572 w 7309350"/>
              <a:gd name="connsiteY1" fmla="*/ 0 h 6356684"/>
              <a:gd name="connsiteX2" fmla="*/ 7309350 w 7309350"/>
              <a:gd name="connsiteY2" fmla="*/ 4848837 h 6356684"/>
              <a:gd name="connsiteX3" fmla="*/ 3324579 w 7309350"/>
              <a:gd name="connsiteY3" fmla="*/ 6333688 h 6356684"/>
              <a:gd name="connsiteX4" fmla="*/ 1900990 w 7309350"/>
              <a:gd name="connsiteY4" fmla="*/ 5061872 h 6356684"/>
              <a:gd name="connsiteX5" fmla="*/ 0 w 7309350"/>
              <a:gd name="connsiteY5" fmla="*/ 3144878 h 6356684"/>
              <a:gd name="connsiteX6" fmla="*/ 1188078 w 7309350"/>
              <a:gd name="connsiteY6" fmla="*/ 0 h 6356684"/>
              <a:gd name="connsiteX0" fmla="*/ 1188078 w 7309350"/>
              <a:gd name="connsiteY0" fmla="*/ 0 h 6356684"/>
              <a:gd name="connsiteX1" fmla="*/ 7292572 w 7309350"/>
              <a:gd name="connsiteY1" fmla="*/ 0 h 6356684"/>
              <a:gd name="connsiteX2" fmla="*/ 7309350 w 7309350"/>
              <a:gd name="connsiteY2" fmla="*/ 4848837 h 6356684"/>
              <a:gd name="connsiteX3" fmla="*/ 3324579 w 7309350"/>
              <a:gd name="connsiteY3" fmla="*/ 6333688 h 6356684"/>
              <a:gd name="connsiteX4" fmla="*/ 1792706 w 7309350"/>
              <a:gd name="connsiteY4" fmla="*/ 5037809 h 6356684"/>
              <a:gd name="connsiteX5" fmla="*/ 0 w 7309350"/>
              <a:gd name="connsiteY5" fmla="*/ 3144878 h 6356684"/>
              <a:gd name="connsiteX6" fmla="*/ 1188078 w 7309350"/>
              <a:gd name="connsiteY6" fmla="*/ 0 h 6356684"/>
              <a:gd name="connsiteX0" fmla="*/ 1188078 w 7309350"/>
              <a:gd name="connsiteY0" fmla="*/ 0 h 6356684"/>
              <a:gd name="connsiteX1" fmla="*/ 7292572 w 7309350"/>
              <a:gd name="connsiteY1" fmla="*/ 0 h 6356684"/>
              <a:gd name="connsiteX2" fmla="*/ 7309350 w 7309350"/>
              <a:gd name="connsiteY2" fmla="*/ 4848837 h 6356684"/>
              <a:gd name="connsiteX3" fmla="*/ 3324579 w 7309350"/>
              <a:gd name="connsiteY3" fmla="*/ 6333688 h 6356684"/>
              <a:gd name="connsiteX4" fmla="*/ 1792706 w 7309350"/>
              <a:gd name="connsiteY4" fmla="*/ 5037809 h 6356684"/>
              <a:gd name="connsiteX5" fmla="*/ 0 w 7309350"/>
              <a:gd name="connsiteY5" fmla="*/ 3144878 h 6356684"/>
              <a:gd name="connsiteX6" fmla="*/ 1188078 w 7309350"/>
              <a:gd name="connsiteY6" fmla="*/ 0 h 6356684"/>
              <a:gd name="connsiteX0" fmla="*/ 1188078 w 7309350"/>
              <a:gd name="connsiteY0" fmla="*/ 0 h 6356684"/>
              <a:gd name="connsiteX1" fmla="*/ 7292572 w 7309350"/>
              <a:gd name="connsiteY1" fmla="*/ 0 h 6356684"/>
              <a:gd name="connsiteX2" fmla="*/ 7309350 w 7309350"/>
              <a:gd name="connsiteY2" fmla="*/ 4848837 h 6356684"/>
              <a:gd name="connsiteX3" fmla="*/ 3324579 w 7309350"/>
              <a:gd name="connsiteY3" fmla="*/ 6333688 h 6356684"/>
              <a:gd name="connsiteX4" fmla="*/ 1787511 w 7309350"/>
              <a:gd name="connsiteY4" fmla="*/ 5053396 h 6356684"/>
              <a:gd name="connsiteX5" fmla="*/ 0 w 7309350"/>
              <a:gd name="connsiteY5" fmla="*/ 3144878 h 6356684"/>
              <a:gd name="connsiteX6" fmla="*/ 1188078 w 7309350"/>
              <a:gd name="connsiteY6" fmla="*/ 0 h 6356684"/>
              <a:gd name="connsiteX0" fmla="*/ 1188078 w 7309350"/>
              <a:gd name="connsiteY0" fmla="*/ 0 h 5966169"/>
              <a:gd name="connsiteX1" fmla="*/ 7292572 w 7309350"/>
              <a:gd name="connsiteY1" fmla="*/ 0 h 5966169"/>
              <a:gd name="connsiteX2" fmla="*/ 7309350 w 7309350"/>
              <a:gd name="connsiteY2" fmla="*/ 4848837 h 5966169"/>
              <a:gd name="connsiteX3" fmla="*/ 3631111 w 7309350"/>
              <a:gd name="connsiteY3" fmla="*/ 5933638 h 5966169"/>
              <a:gd name="connsiteX4" fmla="*/ 1787511 w 7309350"/>
              <a:gd name="connsiteY4" fmla="*/ 5053396 h 5966169"/>
              <a:gd name="connsiteX5" fmla="*/ 0 w 7309350"/>
              <a:gd name="connsiteY5" fmla="*/ 3144878 h 5966169"/>
              <a:gd name="connsiteX6" fmla="*/ 1188078 w 7309350"/>
              <a:gd name="connsiteY6" fmla="*/ 0 h 5966169"/>
              <a:gd name="connsiteX0" fmla="*/ 1188078 w 7309350"/>
              <a:gd name="connsiteY0" fmla="*/ 0 h 6315846"/>
              <a:gd name="connsiteX1" fmla="*/ 7292572 w 7309350"/>
              <a:gd name="connsiteY1" fmla="*/ 0 h 6315846"/>
              <a:gd name="connsiteX2" fmla="*/ 7309350 w 7309350"/>
              <a:gd name="connsiteY2" fmla="*/ 4848837 h 6315846"/>
              <a:gd name="connsiteX3" fmla="*/ 3262234 w 7309350"/>
              <a:gd name="connsiteY3" fmla="*/ 6292124 h 6315846"/>
              <a:gd name="connsiteX4" fmla="*/ 1787511 w 7309350"/>
              <a:gd name="connsiteY4" fmla="*/ 5053396 h 6315846"/>
              <a:gd name="connsiteX5" fmla="*/ 0 w 7309350"/>
              <a:gd name="connsiteY5" fmla="*/ 3144878 h 6315846"/>
              <a:gd name="connsiteX6" fmla="*/ 1188078 w 7309350"/>
              <a:gd name="connsiteY6" fmla="*/ 0 h 6315846"/>
              <a:gd name="connsiteX0" fmla="*/ 1188078 w 7309350"/>
              <a:gd name="connsiteY0" fmla="*/ 0 h 6315846"/>
              <a:gd name="connsiteX1" fmla="*/ 7292572 w 7309350"/>
              <a:gd name="connsiteY1" fmla="*/ 0 h 6315846"/>
              <a:gd name="connsiteX2" fmla="*/ 7309350 w 7309350"/>
              <a:gd name="connsiteY2" fmla="*/ 4848837 h 6315846"/>
              <a:gd name="connsiteX3" fmla="*/ 3262234 w 7309350"/>
              <a:gd name="connsiteY3" fmla="*/ 6292124 h 6315846"/>
              <a:gd name="connsiteX4" fmla="*/ 1849857 w 7309350"/>
              <a:gd name="connsiteY4" fmla="*/ 5068983 h 6315846"/>
              <a:gd name="connsiteX5" fmla="*/ 0 w 7309350"/>
              <a:gd name="connsiteY5" fmla="*/ 3144878 h 6315846"/>
              <a:gd name="connsiteX6" fmla="*/ 1188078 w 7309350"/>
              <a:gd name="connsiteY6" fmla="*/ 0 h 6315846"/>
              <a:gd name="connsiteX0" fmla="*/ 1188078 w 7309350"/>
              <a:gd name="connsiteY0" fmla="*/ 0 h 6315846"/>
              <a:gd name="connsiteX1" fmla="*/ 7292572 w 7309350"/>
              <a:gd name="connsiteY1" fmla="*/ 0 h 6315846"/>
              <a:gd name="connsiteX2" fmla="*/ 7309350 w 7309350"/>
              <a:gd name="connsiteY2" fmla="*/ 4848837 h 6315846"/>
              <a:gd name="connsiteX3" fmla="*/ 3262234 w 7309350"/>
              <a:gd name="connsiteY3" fmla="*/ 6292124 h 6315846"/>
              <a:gd name="connsiteX4" fmla="*/ 1839466 w 7309350"/>
              <a:gd name="connsiteY4" fmla="*/ 5094960 h 6315846"/>
              <a:gd name="connsiteX5" fmla="*/ 0 w 7309350"/>
              <a:gd name="connsiteY5" fmla="*/ 3144878 h 6315846"/>
              <a:gd name="connsiteX6" fmla="*/ 1188078 w 7309350"/>
              <a:gd name="connsiteY6" fmla="*/ 0 h 6315846"/>
              <a:gd name="connsiteX0" fmla="*/ 1188078 w 7309350"/>
              <a:gd name="connsiteY0" fmla="*/ 0 h 6315846"/>
              <a:gd name="connsiteX1" fmla="*/ 7292572 w 7309350"/>
              <a:gd name="connsiteY1" fmla="*/ 0 h 6315846"/>
              <a:gd name="connsiteX2" fmla="*/ 7309350 w 7309350"/>
              <a:gd name="connsiteY2" fmla="*/ 4848837 h 6315846"/>
              <a:gd name="connsiteX3" fmla="*/ 3262234 w 7309350"/>
              <a:gd name="connsiteY3" fmla="*/ 6292124 h 6315846"/>
              <a:gd name="connsiteX4" fmla="*/ 1839466 w 7309350"/>
              <a:gd name="connsiteY4" fmla="*/ 5094960 h 6315846"/>
              <a:gd name="connsiteX5" fmla="*/ 0 w 7309350"/>
              <a:gd name="connsiteY5" fmla="*/ 3144878 h 6315846"/>
              <a:gd name="connsiteX6" fmla="*/ 1188078 w 7309350"/>
              <a:gd name="connsiteY6" fmla="*/ 0 h 6315846"/>
              <a:gd name="connsiteX0" fmla="*/ 1182883 w 7304155"/>
              <a:gd name="connsiteY0" fmla="*/ 0 h 6315846"/>
              <a:gd name="connsiteX1" fmla="*/ 7287377 w 7304155"/>
              <a:gd name="connsiteY1" fmla="*/ 0 h 6315846"/>
              <a:gd name="connsiteX2" fmla="*/ 7304155 w 7304155"/>
              <a:gd name="connsiteY2" fmla="*/ 4848837 h 6315846"/>
              <a:gd name="connsiteX3" fmla="*/ 3257039 w 7304155"/>
              <a:gd name="connsiteY3" fmla="*/ 6292124 h 6315846"/>
              <a:gd name="connsiteX4" fmla="*/ 1834271 w 7304155"/>
              <a:gd name="connsiteY4" fmla="*/ 5094960 h 6315846"/>
              <a:gd name="connsiteX5" fmla="*/ 0 w 7304155"/>
              <a:gd name="connsiteY5" fmla="*/ 3092923 h 6315846"/>
              <a:gd name="connsiteX6" fmla="*/ 1182883 w 7304155"/>
              <a:gd name="connsiteY6" fmla="*/ 0 h 6315846"/>
              <a:gd name="connsiteX0" fmla="*/ 1183666 w 7304938"/>
              <a:gd name="connsiteY0" fmla="*/ 0 h 6315846"/>
              <a:gd name="connsiteX1" fmla="*/ 7288160 w 7304938"/>
              <a:gd name="connsiteY1" fmla="*/ 0 h 6315846"/>
              <a:gd name="connsiteX2" fmla="*/ 7304938 w 7304938"/>
              <a:gd name="connsiteY2" fmla="*/ 4848837 h 6315846"/>
              <a:gd name="connsiteX3" fmla="*/ 3257822 w 7304938"/>
              <a:gd name="connsiteY3" fmla="*/ 6292124 h 6315846"/>
              <a:gd name="connsiteX4" fmla="*/ 1835054 w 7304938"/>
              <a:gd name="connsiteY4" fmla="*/ 5094960 h 6315846"/>
              <a:gd name="connsiteX5" fmla="*/ 783 w 7304938"/>
              <a:gd name="connsiteY5" fmla="*/ 3092923 h 6315846"/>
              <a:gd name="connsiteX6" fmla="*/ 1183666 w 7304938"/>
              <a:gd name="connsiteY6" fmla="*/ 0 h 6315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04938" h="6315846">
                <a:moveTo>
                  <a:pt x="1183666" y="0"/>
                </a:moveTo>
                <a:lnTo>
                  <a:pt x="7288160" y="0"/>
                </a:lnTo>
                <a:cubicBezTo>
                  <a:pt x="7293753" y="1616279"/>
                  <a:pt x="7299345" y="3232558"/>
                  <a:pt x="7304938" y="4848837"/>
                </a:cubicBezTo>
                <a:cubicBezTo>
                  <a:pt x="5976681" y="5343787"/>
                  <a:pt x="5031248" y="6495005"/>
                  <a:pt x="3257822" y="6292124"/>
                </a:cubicBezTo>
                <a:cubicBezTo>
                  <a:pt x="2675007" y="6084754"/>
                  <a:pt x="2357711" y="5988130"/>
                  <a:pt x="1835054" y="5094960"/>
                </a:cubicBezTo>
                <a:cubicBezTo>
                  <a:pt x="1285885" y="4807886"/>
                  <a:pt x="31227" y="4207715"/>
                  <a:pt x="783" y="3092923"/>
                </a:cubicBezTo>
                <a:cubicBezTo>
                  <a:pt x="-29661" y="1978131"/>
                  <a:pt x="835766" y="1048293"/>
                  <a:pt x="1183666"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descr="It applies to all areas of enrolment, participation, curriculum, &#10;facilities and services.&#10;&#10;An adjustment is reasonable if it is based on the individual’s needs &#10;and abilities and is balanced with the interests of all parties affected. &#10;&#10;This includes the interests of:&#10;the learner with disability&#10;associate(s) of the learner&#10;the training provider&#10;teachers and staff members involved with assisting the learner&#10;other learners&#10;" title="When does reasonable adjustment apply "/>
          <p:cNvSpPr/>
          <p:nvPr/>
        </p:nvSpPr>
        <p:spPr>
          <a:xfrm>
            <a:off x="213321" y="3105585"/>
            <a:ext cx="7356762" cy="3416320"/>
          </a:xfrm>
          <a:prstGeom prst="rect">
            <a:avLst/>
          </a:prstGeom>
        </p:spPr>
        <p:txBody>
          <a:bodyPr wrap="square">
            <a:spAutoFit/>
          </a:bodyPr>
          <a:lstStyle/>
          <a:p>
            <a:r>
              <a:rPr lang="en-AU" dirty="0">
                <a:solidFill>
                  <a:schemeClr val="tx1">
                    <a:lumMod val="75000"/>
                    <a:lumOff val="25000"/>
                  </a:schemeClr>
                </a:solidFill>
                <a:latin typeface="Arial" panose="020B0604020202020204" pitchFamily="34" charset="0"/>
                <a:cs typeface="Arial" panose="020B0604020202020204" pitchFamily="34" charset="0"/>
              </a:rPr>
              <a:t>It applies to all areas of enrolment, participation, curriculum, </a:t>
            </a:r>
            <a:br>
              <a:rPr lang="en-AU" dirty="0">
                <a:solidFill>
                  <a:schemeClr val="tx1">
                    <a:lumMod val="75000"/>
                    <a:lumOff val="25000"/>
                  </a:schemeClr>
                </a:solidFill>
                <a:latin typeface="Arial" panose="020B0604020202020204" pitchFamily="34" charset="0"/>
                <a:cs typeface="Arial" panose="020B0604020202020204" pitchFamily="34" charset="0"/>
              </a:rPr>
            </a:br>
            <a:r>
              <a:rPr lang="en-AU" dirty="0">
                <a:solidFill>
                  <a:schemeClr val="tx1">
                    <a:lumMod val="75000"/>
                    <a:lumOff val="25000"/>
                  </a:schemeClr>
                </a:solidFill>
                <a:latin typeface="Arial" panose="020B0604020202020204" pitchFamily="34" charset="0"/>
                <a:cs typeface="Arial" panose="020B0604020202020204" pitchFamily="34" charset="0"/>
              </a:rPr>
              <a:t>facilities and services.</a:t>
            </a:r>
          </a:p>
          <a:p>
            <a:endParaRPr lang="en-AU" dirty="0">
              <a:solidFill>
                <a:schemeClr val="tx1">
                  <a:lumMod val="75000"/>
                  <a:lumOff val="25000"/>
                </a:schemeClr>
              </a:solidFill>
              <a:latin typeface="Arial" panose="020B0604020202020204" pitchFamily="34" charset="0"/>
              <a:cs typeface="Arial" panose="020B0604020202020204" pitchFamily="34" charset="0"/>
            </a:endParaRPr>
          </a:p>
          <a:p>
            <a:r>
              <a:rPr lang="en-AU" dirty="0">
                <a:solidFill>
                  <a:schemeClr val="tx1">
                    <a:lumMod val="75000"/>
                    <a:lumOff val="25000"/>
                  </a:schemeClr>
                </a:solidFill>
                <a:latin typeface="Arial" panose="020B0604020202020204" pitchFamily="34" charset="0"/>
                <a:cs typeface="Arial" panose="020B0604020202020204" pitchFamily="34" charset="0"/>
              </a:rPr>
              <a:t>An adjustment is reasonable if it is based on the individual’s needs </a:t>
            </a:r>
          </a:p>
          <a:p>
            <a:r>
              <a:rPr lang="en-AU" dirty="0">
                <a:solidFill>
                  <a:schemeClr val="tx1">
                    <a:lumMod val="75000"/>
                    <a:lumOff val="25000"/>
                  </a:schemeClr>
                </a:solidFill>
                <a:latin typeface="Arial" panose="020B0604020202020204" pitchFamily="34" charset="0"/>
                <a:cs typeface="Arial" panose="020B0604020202020204" pitchFamily="34" charset="0"/>
              </a:rPr>
              <a:t>and abilities and is balanced with the interests of all parties affected. </a:t>
            </a:r>
          </a:p>
          <a:p>
            <a:endParaRPr lang="en-AU" dirty="0">
              <a:solidFill>
                <a:schemeClr val="tx1">
                  <a:lumMod val="75000"/>
                  <a:lumOff val="25000"/>
                </a:schemeClr>
              </a:solidFill>
              <a:latin typeface="Arial" panose="020B0604020202020204" pitchFamily="34" charset="0"/>
              <a:cs typeface="Arial" panose="020B0604020202020204" pitchFamily="34" charset="0"/>
            </a:endParaRPr>
          </a:p>
          <a:p>
            <a:r>
              <a:rPr lang="en-AU" dirty="0">
                <a:solidFill>
                  <a:schemeClr val="tx1">
                    <a:lumMod val="75000"/>
                    <a:lumOff val="25000"/>
                  </a:schemeClr>
                </a:solidFill>
                <a:latin typeface="Arial" panose="020B0604020202020204" pitchFamily="34" charset="0"/>
                <a:cs typeface="Arial" panose="020B0604020202020204" pitchFamily="34" charset="0"/>
              </a:rPr>
              <a:t>This includes the interests of:</a:t>
            </a:r>
          </a:p>
          <a:p>
            <a:pPr marL="285750" indent="-285750">
              <a:buFont typeface="Arial" panose="020B0604020202020204" pitchFamily="34" charset="0"/>
              <a:buChar char="•"/>
            </a:pPr>
            <a:r>
              <a:rPr lang="en-AU" dirty="0">
                <a:solidFill>
                  <a:schemeClr val="tx1">
                    <a:lumMod val="75000"/>
                    <a:lumOff val="25000"/>
                  </a:schemeClr>
                </a:solidFill>
                <a:latin typeface="Arial" panose="020B0604020202020204" pitchFamily="34" charset="0"/>
                <a:cs typeface="Arial" panose="020B0604020202020204" pitchFamily="34" charset="0"/>
              </a:rPr>
              <a:t>the learner with disability</a:t>
            </a:r>
          </a:p>
          <a:p>
            <a:pPr marL="285750" indent="-285750">
              <a:buFont typeface="Arial" panose="020B0604020202020204" pitchFamily="34" charset="0"/>
              <a:buChar char="•"/>
            </a:pPr>
            <a:r>
              <a:rPr lang="en-AU" dirty="0">
                <a:solidFill>
                  <a:schemeClr val="tx1">
                    <a:lumMod val="75000"/>
                    <a:lumOff val="25000"/>
                  </a:schemeClr>
                </a:solidFill>
                <a:latin typeface="Arial" panose="020B0604020202020204" pitchFamily="34" charset="0"/>
                <a:cs typeface="Arial" panose="020B0604020202020204" pitchFamily="34" charset="0"/>
              </a:rPr>
              <a:t>associate(s) of the learner</a:t>
            </a:r>
          </a:p>
          <a:p>
            <a:pPr marL="285750" indent="-285750">
              <a:buFont typeface="Arial" panose="020B0604020202020204" pitchFamily="34" charset="0"/>
              <a:buChar char="•"/>
            </a:pPr>
            <a:r>
              <a:rPr lang="en-AU" dirty="0">
                <a:solidFill>
                  <a:schemeClr val="tx1">
                    <a:lumMod val="75000"/>
                    <a:lumOff val="25000"/>
                  </a:schemeClr>
                </a:solidFill>
                <a:latin typeface="Arial" panose="020B0604020202020204" pitchFamily="34" charset="0"/>
                <a:cs typeface="Arial" panose="020B0604020202020204" pitchFamily="34" charset="0"/>
              </a:rPr>
              <a:t>the training provider</a:t>
            </a:r>
          </a:p>
          <a:p>
            <a:pPr marL="285750" indent="-285750">
              <a:buFont typeface="Arial" panose="020B0604020202020204" pitchFamily="34" charset="0"/>
              <a:buChar char="•"/>
            </a:pPr>
            <a:r>
              <a:rPr lang="en-AU" dirty="0">
                <a:solidFill>
                  <a:schemeClr val="tx1">
                    <a:lumMod val="75000"/>
                    <a:lumOff val="25000"/>
                  </a:schemeClr>
                </a:solidFill>
                <a:latin typeface="Arial" panose="020B0604020202020204" pitchFamily="34" charset="0"/>
                <a:cs typeface="Arial" panose="020B0604020202020204" pitchFamily="34" charset="0"/>
              </a:rPr>
              <a:t>teachers and staff members involved with assisting the learner</a:t>
            </a:r>
          </a:p>
          <a:p>
            <a:pPr marL="285750" indent="-285750">
              <a:buFont typeface="Arial" panose="020B0604020202020204" pitchFamily="34" charset="0"/>
              <a:buChar char="•"/>
            </a:pPr>
            <a:r>
              <a:rPr lang="en-AU" dirty="0">
                <a:solidFill>
                  <a:schemeClr val="tx1">
                    <a:lumMod val="75000"/>
                    <a:lumOff val="25000"/>
                  </a:schemeClr>
                </a:solidFill>
                <a:latin typeface="Arial" panose="020B0604020202020204" pitchFamily="34" charset="0"/>
                <a:cs typeface="Arial" panose="020B0604020202020204" pitchFamily="34" charset="0"/>
              </a:rPr>
              <a:t>other learners</a:t>
            </a:r>
          </a:p>
        </p:txBody>
      </p:sp>
      <p:pic>
        <p:nvPicPr>
          <p:cNvPr id="3" name="Picture 2" descr="A woman is smiling and is wearing a grey t-shirt.  She is holding a cup of coffee in one hand and a clipboard in the other.  She has a pair of glasses on her head.  She looks happy and prepared for work." title="Picture of a woma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8960" y="1245995"/>
            <a:ext cx="4154167" cy="5622053"/>
          </a:xfrm>
          <a:prstGeom prst="rect">
            <a:avLst/>
          </a:prstGeom>
        </p:spPr>
      </p:pic>
      <p:grpSp>
        <p:nvGrpSpPr>
          <p:cNvPr id="15" name="Группа 56" title="White text box">
            <a:extLst>
              <a:ext uri="{FF2B5EF4-FFF2-40B4-BE49-F238E27FC236}">
                <a16:creationId xmlns:a16="http://schemas.microsoft.com/office/drawing/2014/main" id="{FD2F4508-2917-7448-8A73-541511D0EFCF}"/>
              </a:ext>
            </a:extLst>
          </p:cNvPr>
          <p:cNvGrpSpPr/>
          <p:nvPr/>
        </p:nvGrpSpPr>
        <p:grpSpPr>
          <a:xfrm flipH="1">
            <a:off x="0" y="1648899"/>
            <a:ext cx="7697714" cy="1080626"/>
            <a:chOff x="-3211474" y="3066418"/>
            <a:chExt cx="10093267" cy="1416918"/>
          </a:xfrm>
        </p:grpSpPr>
        <p:grpSp>
          <p:nvGrpSpPr>
            <p:cNvPr id="16" name="Группа 57">
              <a:extLst>
                <a:ext uri="{FF2B5EF4-FFF2-40B4-BE49-F238E27FC236}">
                  <a16:creationId xmlns:a16="http://schemas.microsoft.com/office/drawing/2014/main" id="{82F10E3A-B510-4247-89A7-DF6D401F9BDD}"/>
                </a:ext>
              </a:extLst>
            </p:cNvPr>
            <p:cNvGrpSpPr/>
            <p:nvPr/>
          </p:nvGrpSpPr>
          <p:grpSpPr>
            <a:xfrm>
              <a:off x="-3211474" y="3066418"/>
              <a:ext cx="9581797" cy="1416918"/>
              <a:chOff x="-3234334" y="3919494"/>
              <a:chExt cx="9581797" cy="1288107"/>
            </a:xfrm>
          </p:grpSpPr>
          <p:sp>
            <p:nvSpPr>
              <p:cNvPr id="18" name="Rectangle 3">
                <a:extLst>
                  <a:ext uri="{FF2B5EF4-FFF2-40B4-BE49-F238E27FC236}">
                    <a16:creationId xmlns:a16="http://schemas.microsoft.com/office/drawing/2014/main" id="{BF3266F4-790E-BE4B-A7A8-989274911289}"/>
                  </a:ext>
                </a:extLst>
              </p:cNvPr>
              <p:cNvSpPr/>
              <p:nvPr/>
            </p:nvSpPr>
            <p:spPr>
              <a:xfrm>
                <a:off x="-3234334" y="3919494"/>
                <a:ext cx="9581797" cy="1288107"/>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tIns="1828800" rIns="274320" bIns="0" rtlCol="0" anchor="t" anchorCtr="0"/>
              <a:lstStyle/>
              <a:p>
                <a:pPr>
                  <a:spcBef>
                    <a:spcPts val="2400"/>
                  </a:spcBef>
                </a:pPr>
                <a:endParaRPr lang="en-US" sz="1600" b="1" dirty="0">
                  <a:solidFill>
                    <a:schemeClr val="tx1">
                      <a:lumMod val="90000"/>
                      <a:lumOff val="10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19" name="Прямоугольник 60" descr="DEFINITION:&#10;A ‘reasonable adjustment’ is a measure or action taken to assist a student with disability to participate on the same basis as students without disability.&#10;">
                <a:extLst>
                  <a:ext uri="{FF2B5EF4-FFF2-40B4-BE49-F238E27FC236}">
                    <a16:creationId xmlns:a16="http://schemas.microsoft.com/office/drawing/2014/main" id="{2A62F913-FFDA-9F43-869A-69947627744F}"/>
                  </a:ext>
                </a:extLst>
              </p:cNvPr>
              <p:cNvSpPr/>
              <p:nvPr/>
            </p:nvSpPr>
            <p:spPr>
              <a:xfrm>
                <a:off x="-3066983" y="4061579"/>
                <a:ext cx="9161806" cy="990550"/>
              </a:xfrm>
              <a:prstGeom prst="rect">
                <a:avLst/>
              </a:prstGeom>
            </p:spPr>
            <p:txBody>
              <a:bodyPr wrap="square" anchor="ctr">
                <a:spAutoFit/>
              </a:bodyPr>
              <a:lstStyle/>
              <a:p>
                <a:r>
                  <a:rPr lang="en-AU" sz="1600" b="1" dirty="0">
                    <a:solidFill>
                      <a:schemeClr val="tx1">
                        <a:lumMod val="75000"/>
                        <a:lumOff val="25000"/>
                      </a:schemeClr>
                    </a:solidFill>
                    <a:latin typeface="Arial" panose="020B0604020202020204" pitchFamily="34" charset="0"/>
                    <a:cs typeface="Arial" panose="020B0604020202020204" pitchFamily="34" charset="0"/>
                  </a:rPr>
                  <a:t>DEFINITION:</a:t>
                </a:r>
              </a:p>
              <a:p>
                <a:r>
                  <a:rPr lang="en-AU" sz="1600" i="1" dirty="0">
                    <a:solidFill>
                      <a:schemeClr val="tx1">
                        <a:lumMod val="75000"/>
                        <a:lumOff val="25000"/>
                      </a:schemeClr>
                    </a:solidFill>
                    <a:latin typeface="Arial" panose="020B0604020202020204" pitchFamily="34" charset="0"/>
                    <a:cs typeface="Arial" panose="020B0604020202020204" pitchFamily="34" charset="0"/>
                  </a:rPr>
                  <a:t>A ‘reasonable adjustment’ is a measure or action taken to assist a student with disability to participate on the same basis as students without disability.</a:t>
                </a:r>
              </a:p>
            </p:txBody>
          </p:sp>
          <p:sp>
            <p:nvSpPr>
              <p:cNvPr id="20" name="Rectangle 3">
                <a:extLst>
                  <a:ext uri="{FF2B5EF4-FFF2-40B4-BE49-F238E27FC236}">
                    <a16:creationId xmlns:a16="http://schemas.microsoft.com/office/drawing/2014/main" id="{215B98D5-A752-914D-BCAA-CB184234E73E}"/>
                  </a:ext>
                </a:extLst>
              </p:cNvPr>
              <p:cNvSpPr/>
              <p:nvPr/>
            </p:nvSpPr>
            <p:spPr>
              <a:xfrm>
                <a:off x="6229349" y="3919494"/>
                <a:ext cx="118111" cy="1288107"/>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324000" rIns="274320" bIns="365760" rtlCol="0" anchor="b" anchorCtr="0"/>
              <a:lstStyle/>
              <a:p>
                <a:pPr>
                  <a:spcBef>
                    <a:spcPts val="2400"/>
                  </a:spcBef>
                </a:pPr>
                <a:endParaRPr lang="en-US" sz="1000" dirty="0">
                  <a:solidFill>
                    <a:schemeClr val="tx1">
                      <a:lumMod val="90000"/>
                      <a:lumOff val="10000"/>
                    </a:schemeClr>
                  </a:solidFill>
                  <a:latin typeface="Arial" panose="020B0604020202020204" pitchFamily="34" charset="0"/>
                  <a:ea typeface="Open Sans" panose="020B0606030504020204" pitchFamily="34" charset="0"/>
                  <a:cs typeface="Arial" panose="020B0604020202020204" pitchFamily="34" charset="0"/>
                </a:endParaRPr>
              </a:p>
            </p:txBody>
          </p:sp>
        </p:grpSp>
        <p:cxnSp>
          <p:nvCxnSpPr>
            <p:cNvPr id="17" name="Прямая соединительная линия 58">
              <a:extLst>
                <a:ext uri="{FF2B5EF4-FFF2-40B4-BE49-F238E27FC236}">
                  <a16:creationId xmlns:a16="http://schemas.microsoft.com/office/drawing/2014/main" id="{14B1C3A9-85AA-3948-BF5B-9DEE93BB8F3B}"/>
                </a:ext>
              </a:extLst>
            </p:cNvPr>
            <p:cNvCxnSpPr>
              <a:cxnSpLocks/>
            </p:cNvCxnSpPr>
            <p:nvPr/>
          </p:nvCxnSpPr>
          <p:spPr>
            <a:xfrm flipH="1">
              <a:off x="6366511" y="3774878"/>
              <a:ext cx="515282" cy="0"/>
            </a:xfrm>
            <a:prstGeom prst="line">
              <a:avLst/>
            </a:prstGeom>
            <a:noFill/>
            <a:ln>
              <a:solidFill>
                <a:schemeClr val="tx1">
                  <a:lumMod val="75000"/>
                  <a:lumOff val="2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grpSp>
      <p:sp>
        <p:nvSpPr>
          <p:cNvPr id="14" name="Title 2" title="What is Reasonable Adjustment">
            <a:extLst>
              <a:ext uri="{FF2B5EF4-FFF2-40B4-BE49-F238E27FC236}">
                <a16:creationId xmlns:a16="http://schemas.microsoft.com/office/drawing/2014/main" id="{4A7026FD-3B84-400E-B19C-12AF96CDD10A}"/>
              </a:ext>
            </a:extLst>
          </p:cNvPr>
          <p:cNvSpPr>
            <a:spLocks noGrp="1"/>
          </p:cNvSpPr>
          <p:nvPr>
            <p:ph type="title"/>
          </p:nvPr>
        </p:nvSpPr>
        <p:spPr>
          <a:prstGeom prst="rect">
            <a:avLst/>
          </a:prstGeom>
        </p:spPr>
        <p:txBody>
          <a:bodyPr lIns="0" tIns="0" rIns="0" bIns="0" anchor="ctr"/>
          <a:lstStyle>
            <a:lvl1pPr algn="l">
              <a:defRPr sz="4000" b="1">
                <a:solidFill>
                  <a:schemeClr val="tx1">
                    <a:lumMod val="90000"/>
                    <a:lumOff val="10000"/>
                  </a:schemeClr>
                </a:solidFill>
                <a:latin typeface="Arial" panose="020B0604020202020204" pitchFamily="34" charset="0"/>
                <a:cs typeface="Arial" panose="020B0604020202020204" pitchFamily="34" charset="0"/>
              </a:defRPr>
            </a:lvl1pPr>
          </a:lstStyle>
          <a:p>
            <a:r>
              <a:rPr lang="en-US" dirty="0">
                <a:solidFill>
                  <a:schemeClr val="tx1">
                    <a:lumMod val="75000"/>
                    <a:lumOff val="25000"/>
                  </a:schemeClr>
                </a:solidFill>
              </a:rPr>
              <a:t>What is Reasonable Adjustment</a:t>
            </a:r>
          </a:p>
        </p:txBody>
      </p:sp>
    </p:spTree>
    <p:extLst>
      <p:ext uri="{BB962C8B-B14F-4D97-AF65-F5344CB8AC3E}">
        <p14:creationId xmlns:p14="http://schemas.microsoft.com/office/powerpoint/2010/main" val="29767100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0000">
                                      <p:stCondLst>
                                        <p:cond delay="500"/>
                                      </p:stCondLst>
                                      <p:childTnLst>
                                        <p:set>
                                          <p:cBhvr>
                                            <p:cTn id="6" dur="1" fill="hold">
                                              <p:stCondLst>
                                                <p:cond delay="0"/>
                                              </p:stCondLst>
                                            </p:cTn>
                                            <p:tgtEl>
                                              <p:spTgt spid="15"/>
                                            </p:tgtEl>
                                            <p:attrNameLst>
                                              <p:attrName>style.visibility</p:attrName>
                                            </p:attrNameLst>
                                          </p:cBhvr>
                                          <p:to>
                                            <p:strVal val="visible"/>
                                          </p:to>
                                        </p:set>
                                        <p:anim calcmode="lin" valueType="num" p14:bounceEnd="50000">
                                          <p:cBhvr additive="base">
                                            <p:cTn id="7" dur="1000" fill="hold"/>
                                            <p:tgtEl>
                                              <p:spTgt spid="15"/>
                                            </p:tgtEl>
                                            <p:attrNameLst>
                                              <p:attrName>ppt_x</p:attrName>
                                            </p:attrNameLst>
                                          </p:cBhvr>
                                          <p:tavLst>
                                            <p:tav tm="0">
                                              <p:val>
                                                <p:strVal val="1+#ppt_w/2"/>
                                              </p:val>
                                            </p:tav>
                                            <p:tav tm="100000">
                                              <p:val>
                                                <p:strVal val="#ppt_x"/>
                                              </p:val>
                                            </p:tav>
                                          </p:tavLst>
                                        </p:anim>
                                        <p:anim calcmode="lin" valueType="num" p14:bounceEnd="50000">
                                          <p:cBhvr additive="base">
                                            <p:cTn id="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5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1+#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title="Disability Discrimination Act 1992">
            <a:extLst>
              <a:ext uri="{FF2B5EF4-FFF2-40B4-BE49-F238E27FC236}">
                <a16:creationId xmlns:a16="http://schemas.microsoft.com/office/drawing/2014/main" id="{4A7026FD-3B84-400E-B19C-12AF96CDD10A}"/>
              </a:ext>
            </a:extLst>
          </p:cNvPr>
          <p:cNvSpPr>
            <a:spLocks noGrp="1"/>
          </p:cNvSpPr>
          <p:nvPr>
            <p:ph type="title"/>
          </p:nvPr>
        </p:nvSpPr>
        <p:spPr>
          <a:xfrm>
            <a:off x="875310" y="455035"/>
            <a:ext cx="11157817" cy="660511"/>
          </a:xfrm>
          <a:prstGeom prst="rect">
            <a:avLst/>
          </a:prstGeom>
        </p:spPr>
        <p:txBody>
          <a:bodyPr lIns="0" tIns="0" rIns="0" bIns="0" anchor="ctr"/>
          <a:lstStyle>
            <a:lvl1pPr algn="l">
              <a:defRPr sz="4000" b="1">
                <a:solidFill>
                  <a:schemeClr val="tx1">
                    <a:lumMod val="90000"/>
                    <a:lumOff val="10000"/>
                  </a:schemeClr>
                </a:solidFill>
                <a:latin typeface="Arial" panose="020B0604020202020204" pitchFamily="34" charset="0"/>
                <a:cs typeface="Arial" panose="020B0604020202020204" pitchFamily="34" charset="0"/>
              </a:defRPr>
            </a:lvl1pPr>
          </a:lstStyle>
          <a:p>
            <a:r>
              <a:rPr lang="en-US" dirty="0">
                <a:solidFill>
                  <a:schemeClr val="tx1">
                    <a:lumMod val="75000"/>
                    <a:lumOff val="25000"/>
                  </a:schemeClr>
                </a:solidFill>
              </a:rPr>
              <a:t>Disability Discrimination Act 1992</a:t>
            </a:r>
          </a:p>
        </p:txBody>
      </p:sp>
      <p:sp>
        <p:nvSpPr>
          <p:cNvPr id="4" name="Rectangle 3" descr="Disability Standards for Education 2005 &#10;https://www.dese.gov.au/swd/resources/fact-sheet-2-disability-standards-education-2005 &#10;&#10;These standards clarify the obligations of education and training providers to make sure that learners with disability can access and participate in education without experiencing discrimination.&#10;" title="Disability Standards for Education 2005 "/>
          <p:cNvSpPr/>
          <p:nvPr/>
        </p:nvSpPr>
        <p:spPr>
          <a:xfrm>
            <a:off x="221065" y="1542791"/>
            <a:ext cx="5544736" cy="2031325"/>
          </a:xfrm>
          <a:prstGeom prst="rect">
            <a:avLst/>
          </a:prstGeom>
        </p:spPr>
        <p:txBody>
          <a:bodyPr wrap="square">
            <a:spAutoFit/>
          </a:bodyPr>
          <a:lstStyle/>
          <a:p>
            <a:r>
              <a:rPr lang="en-AU" dirty="0">
                <a:solidFill>
                  <a:schemeClr val="tx1">
                    <a:lumMod val="75000"/>
                    <a:lumOff val="25000"/>
                  </a:schemeClr>
                </a:solidFill>
                <a:latin typeface="Arial" panose="020B0604020202020204" pitchFamily="34" charset="0"/>
              </a:rPr>
              <a:t>Disability Standards for Education 2005 </a:t>
            </a:r>
          </a:p>
          <a:p>
            <a:r>
              <a:rPr lang="en-AU" dirty="0" smtClean="0">
                <a:solidFill>
                  <a:schemeClr val="tx1">
                    <a:lumMod val="75000"/>
                    <a:lumOff val="25000"/>
                  </a:schemeClr>
                </a:solidFill>
                <a:latin typeface="Arial" panose="020B0604020202020204" pitchFamily="34" charset="0"/>
                <a:hlinkClick r:id="rId3"/>
              </a:rPr>
              <a:t>Factsheet Disability Standards for Education</a:t>
            </a:r>
            <a:r>
              <a:rPr lang="en-AU" dirty="0" smtClean="0">
                <a:solidFill>
                  <a:schemeClr val="tx1">
                    <a:lumMod val="75000"/>
                    <a:lumOff val="25000"/>
                  </a:schemeClr>
                </a:solidFill>
                <a:latin typeface="Arial" panose="020B0604020202020204" pitchFamily="34" charset="0"/>
              </a:rPr>
              <a:t> </a:t>
            </a:r>
            <a:endParaRPr lang="en-AU" dirty="0">
              <a:solidFill>
                <a:schemeClr val="tx1">
                  <a:lumMod val="75000"/>
                  <a:lumOff val="25000"/>
                </a:schemeClr>
              </a:solidFill>
              <a:latin typeface="Arial" panose="020B0604020202020204" pitchFamily="34" charset="0"/>
            </a:endParaRPr>
          </a:p>
          <a:p>
            <a:endParaRPr lang="en-AU" dirty="0">
              <a:solidFill>
                <a:schemeClr val="tx1">
                  <a:lumMod val="75000"/>
                  <a:lumOff val="25000"/>
                </a:schemeClr>
              </a:solidFill>
              <a:latin typeface="Arial" panose="020B0604020202020204" pitchFamily="34" charset="0"/>
            </a:endParaRPr>
          </a:p>
          <a:p>
            <a:r>
              <a:rPr lang="en-AU" dirty="0">
                <a:solidFill>
                  <a:schemeClr val="tx1">
                    <a:lumMod val="75000"/>
                    <a:lumOff val="25000"/>
                  </a:schemeClr>
                </a:solidFill>
                <a:latin typeface="Arial" panose="020B0604020202020204" pitchFamily="34" charset="0"/>
              </a:rPr>
              <a:t>These standards clarify the obligations of education and training providers to make sure that learners with disability can access and participate in education without experiencing discrimination.</a:t>
            </a:r>
          </a:p>
        </p:txBody>
      </p:sp>
      <p:grpSp>
        <p:nvGrpSpPr>
          <p:cNvPr id="19" name="Группа 15" descr="RTOs are required to take action to ensure people with disability have equal access to education&#10;" title="Grey text box">
            <a:extLst>
              <a:ext uri="{FF2B5EF4-FFF2-40B4-BE49-F238E27FC236}">
                <a16:creationId xmlns:a16="http://schemas.microsoft.com/office/drawing/2014/main" id="{C2F4AE23-5D03-6847-BCF8-7A59498C6900}"/>
              </a:ext>
            </a:extLst>
          </p:cNvPr>
          <p:cNvGrpSpPr/>
          <p:nvPr/>
        </p:nvGrpSpPr>
        <p:grpSpPr>
          <a:xfrm flipH="1">
            <a:off x="6137030" y="1387631"/>
            <a:ext cx="6054968" cy="900001"/>
            <a:chOff x="0" y="3327453"/>
            <a:chExt cx="6466011" cy="1188688"/>
          </a:xfrm>
        </p:grpSpPr>
        <p:sp>
          <p:nvSpPr>
            <p:cNvPr id="20" name="Rectangle 3">
              <a:extLst>
                <a:ext uri="{FF2B5EF4-FFF2-40B4-BE49-F238E27FC236}">
                  <a16:creationId xmlns:a16="http://schemas.microsoft.com/office/drawing/2014/main" id="{6E9D26AD-33FA-644F-B556-B9F9F5CC79D4}"/>
                </a:ext>
              </a:extLst>
            </p:cNvPr>
            <p:cNvSpPr/>
            <p:nvPr/>
          </p:nvSpPr>
          <p:spPr>
            <a:xfrm flipH="1">
              <a:off x="1028250" y="3327453"/>
              <a:ext cx="5437761" cy="118868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1828800" rIns="274320" bIns="0" rtlCol="0" anchor="t" anchorCtr="0"/>
            <a:lstStyle/>
            <a:p>
              <a:pPr>
                <a:spcBef>
                  <a:spcPts val="2400"/>
                </a:spcBef>
              </a:pPr>
              <a:endParaRPr lang="en-US" sz="1400" b="1" dirty="0">
                <a:solidFill>
                  <a:schemeClr val="tx1">
                    <a:lumMod val="90000"/>
                    <a:lumOff val="10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1" name="Группа 17">
              <a:extLst>
                <a:ext uri="{FF2B5EF4-FFF2-40B4-BE49-F238E27FC236}">
                  <a16:creationId xmlns:a16="http://schemas.microsoft.com/office/drawing/2014/main" id="{47D182AB-D9D4-3942-AFEC-62E56360EE3B}"/>
                </a:ext>
              </a:extLst>
            </p:cNvPr>
            <p:cNvGrpSpPr/>
            <p:nvPr/>
          </p:nvGrpSpPr>
          <p:grpSpPr>
            <a:xfrm>
              <a:off x="0" y="3327453"/>
              <a:ext cx="6325171" cy="1188688"/>
              <a:chOff x="0" y="3327453"/>
              <a:chExt cx="6325171" cy="1188688"/>
            </a:xfrm>
          </p:grpSpPr>
          <p:sp>
            <p:nvSpPr>
              <p:cNvPr id="22" name="Прямоугольник 18">
                <a:extLst>
                  <a:ext uri="{FF2B5EF4-FFF2-40B4-BE49-F238E27FC236}">
                    <a16:creationId xmlns:a16="http://schemas.microsoft.com/office/drawing/2014/main" id="{ED77B427-05CB-6C4C-A2D6-75BABBD61CE0}"/>
                  </a:ext>
                </a:extLst>
              </p:cNvPr>
              <p:cNvSpPr/>
              <p:nvPr/>
            </p:nvSpPr>
            <p:spPr>
              <a:xfrm flipH="1">
                <a:off x="1320741" y="3576272"/>
                <a:ext cx="5004430" cy="691050"/>
              </a:xfrm>
              <a:prstGeom prst="rect">
                <a:avLst/>
              </a:prstGeom>
            </p:spPr>
            <p:txBody>
              <a:bodyPr wrap="square" anchor="ctr">
                <a:spAutoFit/>
              </a:bodyPr>
              <a:lstStyle/>
              <a:p>
                <a:r>
                  <a:rPr lang="en-AU" sz="140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RTOs are required to take action to ensure people with disability have equal access to </a:t>
                </a:r>
                <a:r>
                  <a:rPr lang="en-AU" sz="1400" dirty="0" smtClean="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education and training</a:t>
                </a:r>
                <a:endParaRPr lang="en-AU" sz="140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24" name="Rectangle 3" hidden="1">
                <a:extLst>
                  <a:ext uri="{FF2B5EF4-FFF2-40B4-BE49-F238E27FC236}">
                    <a16:creationId xmlns:a16="http://schemas.microsoft.com/office/drawing/2014/main" id="{F24E63FA-AA91-DF44-AB1D-C31C5E4553A6}"/>
                  </a:ext>
                </a:extLst>
              </p:cNvPr>
              <p:cNvSpPr/>
              <p:nvPr/>
            </p:nvSpPr>
            <p:spPr>
              <a:xfrm flipH="1">
                <a:off x="1028250" y="3327453"/>
                <a:ext cx="108470" cy="1188688"/>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324000" rIns="274320" bIns="365760" rtlCol="0" anchor="b" anchorCtr="0"/>
              <a:lstStyle/>
              <a:p>
                <a:pPr>
                  <a:spcBef>
                    <a:spcPts val="2400"/>
                  </a:spcBef>
                </a:pPr>
                <a:endParaRPr lang="en-US" sz="1400" dirty="0">
                  <a:solidFill>
                    <a:schemeClr val="tx1">
                      <a:lumMod val="90000"/>
                      <a:lumOff val="10000"/>
                    </a:schemeClr>
                  </a:solidFill>
                  <a:latin typeface="Arial" panose="020B0604020202020204" pitchFamily="34" charset="0"/>
                  <a:ea typeface="Open Sans" panose="020B0606030504020204" pitchFamily="34" charset="0"/>
                  <a:cs typeface="Arial" panose="020B0604020202020204" pitchFamily="34" charset="0"/>
                </a:endParaRPr>
              </a:p>
            </p:txBody>
          </p:sp>
          <p:cxnSp>
            <p:nvCxnSpPr>
              <p:cNvPr id="25" name="Прямая соединительная линия 21">
                <a:extLst>
                  <a:ext uri="{FF2B5EF4-FFF2-40B4-BE49-F238E27FC236}">
                    <a16:creationId xmlns:a16="http://schemas.microsoft.com/office/drawing/2014/main" id="{5E8FBAC7-2D21-164A-A88C-06EC7A57F338}"/>
                  </a:ext>
                </a:extLst>
              </p:cNvPr>
              <p:cNvCxnSpPr>
                <a:cxnSpLocks/>
              </p:cNvCxnSpPr>
              <p:nvPr/>
            </p:nvCxnSpPr>
            <p:spPr>
              <a:xfrm>
                <a:off x="0" y="3921798"/>
                <a:ext cx="1031748" cy="0"/>
              </a:xfrm>
              <a:prstGeom prst="line">
                <a:avLst/>
              </a:prstGeom>
              <a:noFill/>
              <a:ln>
                <a:solidFill>
                  <a:schemeClr val="bg1">
                    <a:lumMod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grpSp>
      </p:grpSp>
      <p:grpSp>
        <p:nvGrpSpPr>
          <p:cNvPr id="7" name="Группа 3" descr="RTOs are obligated to make reasonable adjustment if they know an adjustment is required&#10;" title="Grey text box">
            <a:extLst>
              <a:ext uri="{FF2B5EF4-FFF2-40B4-BE49-F238E27FC236}">
                <a16:creationId xmlns:a16="http://schemas.microsoft.com/office/drawing/2014/main" id="{F622F610-BE15-8C46-854B-FC0FD301C904}"/>
              </a:ext>
            </a:extLst>
          </p:cNvPr>
          <p:cNvGrpSpPr/>
          <p:nvPr/>
        </p:nvGrpSpPr>
        <p:grpSpPr>
          <a:xfrm>
            <a:off x="6137031" y="3545546"/>
            <a:ext cx="6054969" cy="900000"/>
            <a:chOff x="5725988" y="3327453"/>
            <a:chExt cx="6466012" cy="1188688"/>
          </a:xfrm>
        </p:grpSpPr>
        <p:sp>
          <p:nvSpPr>
            <p:cNvPr id="8" name="Rectangle 3">
              <a:extLst>
                <a:ext uri="{FF2B5EF4-FFF2-40B4-BE49-F238E27FC236}">
                  <a16:creationId xmlns:a16="http://schemas.microsoft.com/office/drawing/2014/main" id="{D54712AC-2D4B-C941-A6BC-39991B4CBE13}"/>
                </a:ext>
              </a:extLst>
            </p:cNvPr>
            <p:cNvSpPr/>
            <p:nvPr/>
          </p:nvSpPr>
          <p:spPr>
            <a:xfrm>
              <a:off x="5725988" y="3327453"/>
              <a:ext cx="5437762" cy="118868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1828800" rIns="274320" bIns="0" rtlCol="0" anchor="t" anchorCtr="0"/>
            <a:lstStyle/>
            <a:p>
              <a:pPr>
                <a:spcBef>
                  <a:spcPts val="2400"/>
                </a:spcBef>
              </a:pPr>
              <a:endParaRPr lang="en-US" sz="1400" b="1"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9" name="Прямоугольник 5" title="RTOs are obligated to make reasonable adjustment if they know an adjustment is required">
              <a:extLst>
                <a:ext uri="{FF2B5EF4-FFF2-40B4-BE49-F238E27FC236}">
                  <a16:creationId xmlns:a16="http://schemas.microsoft.com/office/drawing/2014/main" id="{F87BEF88-412F-1B43-9718-A026649396C2}"/>
                </a:ext>
              </a:extLst>
            </p:cNvPr>
            <p:cNvSpPr/>
            <p:nvPr/>
          </p:nvSpPr>
          <p:spPr>
            <a:xfrm>
              <a:off x="5866827" y="3561508"/>
              <a:ext cx="5004428" cy="691050"/>
            </a:xfrm>
            <a:prstGeom prst="rect">
              <a:avLst/>
            </a:prstGeom>
          </p:spPr>
          <p:txBody>
            <a:bodyPr wrap="square" anchor="ctr">
              <a:spAutoFit/>
            </a:bodyPr>
            <a:lstStyle/>
            <a:p>
              <a:r>
                <a:rPr lang="en-AU" sz="140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RTOs are obligated to make reasonable adjustment if they know an adjustment is </a:t>
              </a:r>
              <a:r>
                <a:rPr lang="en-AU" sz="1400" dirty="0" smtClean="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required</a:t>
              </a:r>
              <a:endParaRPr lang="en-AU" sz="140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11" name="Rectangle 3" hidden="1">
              <a:extLst>
                <a:ext uri="{FF2B5EF4-FFF2-40B4-BE49-F238E27FC236}">
                  <a16:creationId xmlns:a16="http://schemas.microsoft.com/office/drawing/2014/main" id="{F51D1147-FCD2-B040-87D8-96A72873384A}"/>
                </a:ext>
              </a:extLst>
            </p:cNvPr>
            <p:cNvSpPr/>
            <p:nvPr/>
          </p:nvSpPr>
          <p:spPr>
            <a:xfrm>
              <a:off x="11055280" y="3327453"/>
              <a:ext cx="108470" cy="1188688"/>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324000" rIns="274320" bIns="365760" rtlCol="0" anchor="b" anchorCtr="0"/>
            <a:lstStyle/>
            <a:p>
              <a:pPr>
                <a:spcBef>
                  <a:spcPts val="2400"/>
                </a:spcBef>
              </a:pPr>
              <a:endParaRPr lang="en-US" sz="1400" b="1"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p:txBody>
        </p:sp>
        <p:cxnSp>
          <p:nvCxnSpPr>
            <p:cNvPr id="12" name="Прямая соединительная линия 8">
              <a:extLst>
                <a:ext uri="{FF2B5EF4-FFF2-40B4-BE49-F238E27FC236}">
                  <a16:creationId xmlns:a16="http://schemas.microsoft.com/office/drawing/2014/main" id="{F7BB24AD-61B4-3A42-8756-AEFBCBAEFBD4}"/>
                </a:ext>
              </a:extLst>
            </p:cNvPr>
            <p:cNvCxnSpPr>
              <a:cxnSpLocks/>
            </p:cNvCxnSpPr>
            <p:nvPr/>
          </p:nvCxnSpPr>
          <p:spPr>
            <a:xfrm flipH="1">
              <a:off x="11160252" y="3921798"/>
              <a:ext cx="1031748" cy="0"/>
            </a:xfrm>
            <a:prstGeom prst="line">
              <a:avLst/>
            </a:prstGeom>
            <a:noFill/>
            <a:ln>
              <a:solidFill>
                <a:schemeClr val="bg1">
                  <a:lumMod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grpSp>
      <p:grpSp>
        <p:nvGrpSpPr>
          <p:cNvPr id="13" name="Группа 9" descr="Reasonable adjustment is not intended to bridge the gap between the learner’s aspirations or career goals and their current capacity to successfully complete the training&#10;" title="Grey text box">
            <a:extLst>
              <a:ext uri="{FF2B5EF4-FFF2-40B4-BE49-F238E27FC236}">
                <a16:creationId xmlns:a16="http://schemas.microsoft.com/office/drawing/2014/main" id="{CFA036C6-8B4F-F849-9611-61C2A281F73D}"/>
              </a:ext>
            </a:extLst>
          </p:cNvPr>
          <p:cNvGrpSpPr/>
          <p:nvPr/>
        </p:nvGrpSpPr>
        <p:grpSpPr>
          <a:xfrm>
            <a:off x="6137031" y="4597452"/>
            <a:ext cx="6054969" cy="954108"/>
            <a:chOff x="5725988" y="4808462"/>
            <a:chExt cx="6466012" cy="1260152"/>
          </a:xfrm>
        </p:grpSpPr>
        <p:sp>
          <p:nvSpPr>
            <p:cNvPr id="14" name="Rectangle 3">
              <a:extLst>
                <a:ext uri="{FF2B5EF4-FFF2-40B4-BE49-F238E27FC236}">
                  <a16:creationId xmlns:a16="http://schemas.microsoft.com/office/drawing/2014/main" id="{C8FE7F4F-1A2C-D24E-A25A-68D135AE05B0}"/>
                </a:ext>
              </a:extLst>
            </p:cNvPr>
            <p:cNvSpPr/>
            <p:nvPr/>
          </p:nvSpPr>
          <p:spPr>
            <a:xfrm>
              <a:off x="5725988" y="4844194"/>
              <a:ext cx="5437762" cy="118868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1828800" rIns="274320" bIns="0" rtlCol="0" anchor="t" anchorCtr="0"/>
            <a:lstStyle/>
            <a:p>
              <a:pPr>
                <a:spcBef>
                  <a:spcPts val="2400"/>
                </a:spcBef>
              </a:pPr>
              <a:endParaRPr lang="en-US" sz="1400" b="1"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15" name="Прямоугольник 11" descr="Reasonable adjustment is not intended to bridge the gap between the learner’s aspirations or career goals and their current capacity to successfully complete the training&#10;">
              <a:extLst>
                <a:ext uri="{FF2B5EF4-FFF2-40B4-BE49-F238E27FC236}">
                  <a16:creationId xmlns:a16="http://schemas.microsoft.com/office/drawing/2014/main" id="{9C3B410C-4B2F-BE42-89F1-428DA3035101}"/>
                </a:ext>
              </a:extLst>
            </p:cNvPr>
            <p:cNvSpPr/>
            <p:nvPr/>
          </p:nvSpPr>
          <p:spPr>
            <a:xfrm>
              <a:off x="5866827" y="4808462"/>
              <a:ext cx="5004428" cy="1260152"/>
            </a:xfrm>
            <a:prstGeom prst="rect">
              <a:avLst/>
            </a:prstGeom>
          </p:spPr>
          <p:txBody>
            <a:bodyPr wrap="square" anchor="ctr">
              <a:spAutoFit/>
            </a:bodyPr>
            <a:lstStyle/>
            <a:p>
              <a:r>
                <a:rPr lang="en-AU" sz="140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Reasonable adjustment is not intended to bridge the gap between the learner’s aspirations or career goals and their current capacity to successfully complete the </a:t>
              </a:r>
              <a:r>
                <a:rPr lang="en-AU" sz="1400" dirty="0" smtClean="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training</a:t>
              </a:r>
              <a:endParaRPr lang="en-AU" sz="140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17" name="Rectangle 3" hidden="1">
              <a:extLst>
                <a:ext uri="{FF2B5EF4-FFF2-40B4-BE49-F238E27FC236}">
                  <a16:creationId xmlns:a16="http://schemas.microsoft.com/office/drawing/2014/main" id="{C7D6D0BB-E093-C04B-B427-8F371DF24EE3}"/>
                </a:ext>
              </a:extLst>
            </p:cNvPr>
            <p:cNvSpPr/>
            <p:nvPr/>
          </p:nvSpPr>
          <p:spPr>
            <a:xfrm>
              <a:off x="11055280" y="4844194"/>
              <a:ext cx="108470" cy="1188688"/>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324000" rIns="274320" bIns="365760" rtlCol="0" anchor="b" anchorCtr="0"/>
            <a:lstStyle/>
            <a:p>
              <a:pPr>
                <a:spcBef>
                  <a:spcPts val="2400"/>
                </a:spcBef>
              </a:pPr>
              <a:endParaRPr lang="en-US" sz="1400" b="1"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p:txBody>
        </p:sp>
        <p:cxnSp>
          <p:nvCxnSpPr>
            <p:cNvPr id="18" name="Прямая соединительная линия 14">
              <a:extLst>
                <a:ext uri="{FF2B5EF4-FFF2-40B4-BE49-F238E27FC236}">
                  <a16:creationId xmlns:a16="http://schemas.microsoft.com/office/drawing/2014/main" id="{07BC2FFC-60D9-584E-A754-82C30F9EAF6D}"/>
                </a:ext>
              </a:extLst>
            </p:cNvPr>
            <p:cNvCxnSpPr>
              <a:cxnSpLocks/>
            </p:cNvCxnSpPr>
            <p:nvPr/>
          </p:nvCxnSpPr>
          <p:spPr>
            <a:xfrm flipH="1">
              <a:off x="11160252" y="5438539"/>
              <a:ext cx="1031748" cy="0"/>
            </a:xfrm>
            <a:prstGeom prst="line">
              <a:avLst/>
            </a:prstGeom>
            <a:noFill/>
            <a:ln>
              <a:solidFill>
                <a:schemeClr val="bg1">
                  <a:lumMod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grpSp>
      <p:grpSp>
        <p:nvGrpSpPr>
          <p:cNvPr id="26" name="Группа 23" title="Grey text box">
            <a:extLst>
              <a:ext uri="{FF2B5EF4-FFF2-40B4-BE49-F238E27FC236}">
                <a16:creationId xmlns:a16="http://schemas.microsoft.com/office/drawing/2014/main" id="{7AD3404D-37E2-CC4E-A99E-EAA97E10C884}"/>
              </a:ext>
            </a:extLst>
          </p:cNvPr>
          <p:cNvGrpSpPr/>
          <p:nvPr/>
        </p:nvGrpSpPr>
        <p:grpSpPr>
          <a:xfrm>
            <a:off x="6137031" y="5695685"/>
            <a:ext cx="6054969" cy="900000"/>
            <a:chOff x="449236" y="3066419"/>
            <a:chExt cx="7040728" cy="1416918"/>
          </a:xfrm>
        </p:grpSpPr>
        <p:grpSp>
          <p:nvGrpSpPr>
            <p:cNvPr id="27" name="Группа 24">
              <a:extLst>
                <a:ext uri="{FF2B5EF4-FFF2-40B4-BE49-F238E27FC236}">
                  <a16:creationId xmlns:a16="http://schemas.microsoft.com/office/drawing/2014/main" id="{0B82CB68-4FA4-3D49-A733-617619CA7842}"/>
                </a:ext>
              </a:extLst>
            </p:cNvPr>
            <p:cNvGrpSpPr/>
            <p:nvPr/>
          </p:nvGrpSpPr>
          <p:grpSpPr>
            <a:xfrm>
              <a:off x="449236" y="3066419"/>
              <a:ext cx="5921084" cy="1416918"/>
              <a:chOff x="426376" y="3919494"/>
              <a:chExt cx="5921084" cy="1288107"/>
            </a:xfrm>
          </p:grpSpPr>
          <p:sp>
            <p:nvSpPr>
              <p:cNvPr id="29" name="Rectangle 3">
                <a:extLst>
                  <a:ext uri="{FF2B5EF4-FFF2-40B4-BE49-F238E27FC236}">
                    <a16:creationId xmlns:a16="http://schemas.microsoft.com/office/drawing/2014/main" id="{F9A0FB87-9A91-EB4D-A49E-D1DB12650418}"/>
                  </a:ext>
                </a:extLst>
              </p:cNvPr>
              <p:cNvSpPr/>
              <p:nvPr/>
            </p:nvSpPr>
            <p:spPr>
              <a:xfrm>
                <a:off x="426376" y="3919494"/>
                <a:ext cx="5921084" cy="1288107"/>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1828800" rIns="274320" bIns="0" rtlCol="0" anchor="t" anchorCtr="0"/>
              <a:lstStyle/>
              <a:p>
                <a:pPr>
                  <a:spcBef>
                    <a:spcPts val="2400"/>
                  </a:spcBef>
                </a:pPr>
                <a:endParaRPr lang="en-US" sz="1400" b="1"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30" name="Прямоугольник 27" descr="The DDA does not require RTOs to deliver services that they are not in the business of providing&#10;" title="Grey text box">
                <a:extLst>
                  <a:ext uri="{FF2B5EF4-FFF2-40B4-BE49-F238E27FC236}">
                    <a16:creationId xmlns:a16="http://schemas.microsoft.com/office/drawing/2014/main" id="{CC728F05-D4A0-8D43-85DC-354646E7DA50}"/>
                  </a:ext>
                </a:extLst>
              </p:cNvPr>
              <p:cNvSpPr/>
              <p:nvPr/>
            </p:nvSpPr>
            <p:spPr>
              <a:xfrm>
                <a:off x="579734" y="4189123"/>
                <a:ext cx="5449233" cy="748848"/>
              </a:xfrm>
              <a:prstGeom prst="rect">
                <a:avLst/>
              </a:prstGeom>
            </p:spPr>
            <p:txBody>
              <a:bodyPr wrap="square" anchor="ctr">
                <a:spAutoFit/>
              </a:bodyPr>
              <a:lstStyle/>
              <a:p>
                <a:r>
                  <a:rPr lang="en-AU" sz="140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The DDA does not require RTOs to deliver services that they are not in the business of </a:t>
                </a:r>
                <a:r>
                  <a:rPr lang="en-AU" sz="1400" dirty="0" smtClean="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providing</a:t>
                </a:r>
                <a:endParaRPr lang="en-AU" sz="140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31" name="Rectangle 3" hidden="1">
                <a:extLst>
                  <a:ext uri="{FF2B5EF4-FFF2-40B4-BE49-F238E27FC236}">
                    <a16:creationId xmlns:a16="http://schemas.microsoft.com/office/drawing/2014/main" id="{21906784-053E-BD46-8F90-39F07F0D2B65}"/>
                  </a:ext>
                </a:extLst>
              </p:cNvPr>
              <p:cNvSpPr/>
              <p:nvPr/>
            </p:nvSpPr>
            <p:spPr>
              <a:xfrm>
                <a:off x="6229349" y="3919494"/>
                <a:ext cx="118111" cy="1288107"/>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324000" rIns="274320" bIns="365760" rtlCol="0" anchor="b" anchorCtr="0"/>
              <a:lstStyle/>
              <a:p>
                <a:pPr>
                  <a:spcBef>
                    <a:spcPts val="2400"/>
                  </a:spcBef>
                </a:pPr>
                <a:endParaRPr lang="en-US" sz="1400" b="1"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p:txBody>
          </p:sp>
        </p:grpSp>
        <p:cxnSp>
          <p:nvCxnSpPr>
            <p:cNvPr id="28" name="Прямая соединительная линия 25" hidden="1">
              <a:extLst>
                <a:ext uri="{FF2B5EF4-FFF2-40B4-BE49-F238E27FC236}">
                  <a16:creationId xmlns:a16="http://schemas.microsoft.com/office/drawing/2014/main" id="{B5FBF4D3-A59D-A54B-9D7E-C677597E4D2A}"/>
                </a:ext>
              </a:extLst>
            </p:cNvPr>
            <p:cNvCxnSpPr>
              <a:cxnSpLocks/>
            </p:cNvCxnSpPr>
            <p:nvPr/>
          </p:nvCxnSpPr>
          <p:spPr>
            <a:xfrm flipH="1">
              <a:off x="6366511" y="3774879"/>
              <a:ext cx="1123453" cy="0"/>
            </a:xfrm>
            <a:prstGeom prst="line">
              <a:avLst/>
            </a:prstGeom>
            <a:noFill/>
            <a:ln>
              <a:solidFill>
                <a:schemeClr val="bg1">
                  <a:lumMod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grpSp>
      <p:grpSp>
        <p:nvGrpSpPr>
          <p:cNvPr id="32" name="Группа 15" descr="The DDA makes it unlawful to refuse a person admission to a course on the basis that they are unlikely to be able to gain employment because of their disability&#10;" title="Grey text box">
            <a:extLst>
              <a:ext uri="{FF2B5EF4-FFF2-40B4-BE49-F238E27FC236}">
                <a16:creationId xmlns:a16="http://schemas.microsoft.com/office/drawing/2014/main" id="{C2F4AE23-5D03-6847-BCF8-7A59498C6900}"/>
              </a:ext>
            </a:extLst>
          </p:cNvPr>
          <p:cNvGrpSpPr/>
          <p:nvPr/>
        </p:nvGrpSpPr>
        <p:grpSpPr>
          <a:xfrm flipH="1">
            <a:off x="6137031" y="2466048"/>
            <a:ext cx="6054969" cy="900000"/>
            <a:chOff x="0" y="3327453"/>
            <a:chExt cx="6466012" cy="1188688"/>
          </a:xfrm>
        </p:grpSpPr>
        <p:sp>
          <p:nvSpPr>
            <p:cNvPr id="33" name="Rectangle 3">
              <a:extLst>
                <a:ext uri="{FF2B5EF4-FFF2-40B4-BE49-F238E27FC236}">
                  <a16:creationId xmlns:a16="http://schemas.microsoft.com/office/drawing/2014/main" id="{6E9D26AD-33FA-644F-B556-B9F9F5CC79D4}"/>
                </a:ext>
              </a:extLst>
            </p:cNvPr>
            <p:cNvSpPr/>
            <p:nvPr/>
          </p:nvSpPr>
          <p:spPr>
            <a:xfrm flipH="1">
              <a:off x="1028250" y="3327453"/>
              <a:ext cx="5437762" cy="1188688"/>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1828800" rIns="274320" bIns="0" rtlCol="0" anchor="t" anchorCtr="0"/>
            <a:lstStyle/>
            <a:p>
              <a:pPr>
                <a:spcBef>
                  <a:spcPts val="2400"/>
                </a:spcBef>
              </a:pPr>
              <a:endParaRPr lang="en-US" sz="1400" b="1" dirty="0">
                <a:solidFill>
                  <a:schemeClr val="tx1">
                    <a:lumMod val="90000"/>
                    <a:lumOff val="10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34" name="Группа 17">
              <a:extLst>
                <a:ext uri="{FF2B5EF4-FFF2-40B4-BE49-F238E27FC236}">
                  <a16:creationId xmlns:a16="http://schemas.microsoft.com/office/drawing/2014/main" id="{47D182AB-D9D4-3942-AFEC-62E56360EE3B}"/>
                </a:ext>
              </a:extLst>
            </p:cNvPr>
            <p:cNvGrpSpPr/>
            <p:nvPr/>
          </p:nvGrpSpPr>
          <p:grpSpPr>
            <a:xfrm>
              <a:off x="0" y="3327453"/>
              <a:ext cx="6325172" cy="1188688"/>
              <a:chOff x="0" y="3327453"/>
              <a:chExt cx="6325172" cy="1188688"/>
            </a:xfrm>
          </p:grpSpPr>
          <p:sp>
            <p:nvSpPr>
              <p:cNvPr id="35" name="Прямоугольник 18">
                <a:extLst>
                  <a:ext uri="{FF2B5EF4-FFF2-40B4-BE49-F238E27FC236}">
                    <a16:creationId xmlns:a16="http://schemas.microsoft.com/office/drawing/2014/main" id="{ED77B427-05CB-6C4C-A2D6-75BABBD61CE0}"/>
                  </a:ext>
                </a:extLst>
              </p:cNvPr>
              <p:cNvSpPr/>
              <p:nvPr/>
            </p:nvSpPr>
            <p:spPr>
              <a:xfrm flipH="1">
                <a:off x="1320746" y="3436456"/>
                <a:ext cx="5004426" cy="975601"/>
              </a:xfrm>
              <a:prstGeom prst="rect">
                <a:avLst/>
              </a:prstGeom>
            </p:spPr>
            <p:txBody>
              <a:bodyPr wrap="square" anchor="ctr">
                <a:spAutoFit/>
              </a:bodyPr>
              <a:lstStyle/>
              <a:p>
                <a:r>
                  <a:rPr lang="en-AU" sz="140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The DDA makes it unlawful to refuse a person admission to a course on the basis that they are unlikely to be able to gain employment because of their </a:t>
                </a:r>
                <a:r>
                  <a:rPr lang="en-AU" sz="1400" dirty="0" smtClean="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disability</a:t>
                </a:r>
                <a:endParaRPr lang="en-AU" sz="1400"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37" name="Rectangle 3" hidden="1">
                <a:extLst>
                  <a:ext uri="{FF2B5EF4-FFF2-40B4-BE49-F238E27FC236}">
                    <a16:creationId xmlns:a16="http://schemas.microsoft.com/office/drawing/2014/main" id="{F24E63FA-AA91-DF44-AB1D-C31C5E4553A6}"/>
                  </a:ext>
                </a:extLst>
              </p:cNvPr>
              <p:cNvSpPr/>
              <p:nvPr/>
            </p:nvSpPr>
            <p:spPr>
              <a:xfrm flipH="1">
                <a:off x="1028250" y="3327453"/>
                <a:ext cx="108470" cy="1188688"/>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324000" rIns="274320" bIns="365760" rtlCol="0" anchor="b" anchorCtr="0"/>
              <a:lstStyle/>
              <a:p>
                <a:pPr>
                  <a:spcBef>
                    <a:spcPts val="2400"/>
                  </a:spcBef>
                </a:pPr>
                <a:endParaRPr lang="en-US" sz="1400" b="1" dirty="0">
                  <a:solidFill>
                    <a:schemeClr val="tx1">
                      <a:lumMod val="90000"/>
                      <a:lumOff val="10000"/>
                    </a:schemeClr>
                  </a:solidFill>
                  <a:latin typeface="Arial" panose="020B0604020202020204" pitchFamily="34" charset="0"/>
                  <a:ea typeface="Open Sans" panose="020B0606030504020204" pitchFamily="34" charset="0"/>
                  <a:cs typeface="Arial" panose="020B0604020202020204" pitchFamily="34" charset="0"/>
                </a:endParaRPr>
              </a:p>
            </p:txBody>
          </p:sp>
          <p:cxnSp>
            <p:nvCxnSpPr>
              <p:cNvPr id="38" name="Прямая соединительная линия 21">
                <a:extLst>
                  <a:ext uri="{FF2B5EF4-FFF2-40B4-BE49-F238E27FC236}">
                    <a16:creationId xmlns:a16="http://schemas.microsoft.com/office/drawing/2014/main" id="{5E8FBAC7-2D21-164A-A88C-06EC7A57F338}"/>
                  </a:ext>
                </a:extLst>
              </p:cNvPr>
              <p:cNvCxnSpPr>
                <a:cxnSpLocks/>
              </p:cNvCxnSpPr>
              <p:nvPr/>
            </p:nvCxnSpPr>
            <p:spPr>
              <a:xfrm>
                <a:off x="0" y="3921798"/>
                <a:ext cx="1031748" cy="0"/>
              </a:xfrm>
              <a:prstGeom prst="line">
                <a:avLst/>
              </a:prstGeom>
              <a:noFill/>
              <a:ln>
                <a:solidFill>
                  <a:schemeClr val="bg1">
                    <a:lumMod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grpSp>
      </p:grpSp>
      <p:pic>
        <p:nvPicPr>
          <p:cNvPr id="39" name="Picture 38" descr="The Scales of Justice represents the balance of the individual against the needs of society and a fair balance between interests of one individual and those of another" title="Image of the scales of justi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4534" y="4068717"/>
            <a:ext cx="3024985" cy="2761177"/>
          </a:xfrm>
          <a:prstGeom prst="rect">
            <a:avLst/>
          </a:prstGeom>
        </p:spPr>
      </p:pic>
    </p:spTree>
    <p:extLst>
      <p:ext uri="{BB962C8B-B14F-4D97-AF65-F5344CB8AC3E}">
        <p14:creationId xmlns:p14="http://schemas.microsoft.com/office/powerpoint/2010/main" val="10946754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500"/>
                                </p:stCondLst>
                                <p:childTnLst>
                                  <p:par>
                                    <p:cTn id="9" presetID="2" presetClass="entr" presetSubtype="2" fill="hold" nodeType="afterEffect" p14:presetBounceEnd="50000">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14:bounceEnd="50000">
                                          <p:cBhvr additive="base">
                                            <p:cTn id="11" dur="1000" fill="hold"/>
                                            <p:tgtEl>
                                              <p:spTgt spid="19"/>
                                            </p:tgtEl>
                                            <p:attrNameLst>
                                              <p:attrName>ppt_x</p:attrName>
                                            </p:attrNameLst>
                                          </p:cBhvr>
                                          <p:tavLst>
                                            <p:tav tm="0">
                                              <p:val>
                                                <p:strVal val="1+#ppt_w/2"/>
                                              </p:val>
                                            </p:tav>
                                            <p:tav tm="100000">
                                              <p:val>
                                                <p:strVal val="#ppt_x"/>
                                              </p:val>
                                            </p:tav>
                                          </p:tavLst>
                                        </p:anim>
                                        <p:anim calcmode="lin" valueType="num" p14:bounceEnd="50000">
                                          <p:cBhvr additive="base">
                                            <p:cTn id="12" dur="1000" fill="hold"/>
                                            <p:tgtEl>
                                              <p:spTgt spid="19"/>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 presetClass="entr" presetSubtype="2" fill="hold" nodeType="afterEffect" p14:presetBounceEnd="50000">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14:bounceEnd="50000">
                                          <p:cBhvr additive="base">
                                            <p:cTn id="16" dur="1000" fill="hold"/>
                                            <p:tgtEl>
                                              <p:spTgt spid="32"/>
                                            </p:tgtEl>
                                            <p:attrNameLst>
                                              <p:attrName>ppt_x</p:attrName>
                                            </p:attrNameLst>
                                          </p:cBhvr>
                                          <p:tavLst>
                                            <p:tav tm="0">
                                              <p:val>
                                                <p:strVal val="1+#ppt_w/2"/>
                                              </p:val>
                                            </p:tav>
                                            <p:tav tm="100000">
                                              <p:val>
                                                <p:strVal val="#ppt_x"/>
                                              </p:val>
                                            </p:tav>
                                          </p:tavLst>
                                        </p:anim>
                                        <p:anim calcmode="lin" valueType="num" p14:bounceEnd="50000">
                                          <p:cBhvr additive="base">
                                            <p:cTn id="17" dur="1000" fill="hold"/>
                                            <p:tgtEl>
                                              <p:spTgt spid="32"/>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2" presetClass="entr" presetSubtype="2" fill="hold" nodeType="afterEffect" p14:presetBounceEnd="50000">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14:bounceEnd="50000">
                                          <p:cBhvr additive="base">
                                            <p:cTn id="21" dur="10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22" dur="1000" fill="hold"/>
                                            <p:tgtEl>
                                              <p:spTgt spid="7"/>
                                            </p:tgtEl>
                                            <p:attrNameLst>
                                              <p:attrName>ppt_y</p:attrName>
                                            </p:attrNameLst>
                                          </p:cBhvr>
                                          <p:tavLst>
                                            <p:tav tm="0">
                                              <p:val>
                                                <p:strVal val="#ppt_y"/>
                                              </p:val>
                                            </p:tav>
                                            <p:tav tm="100000">
                                              <p:val>
                                                <p:strVal val="#ppt_y"/>
                                              </p:val>
                                            </p:tav>
                                          </p:tavLst>
                                        </p:anim>
                                      </p:childTnLst>
                                    </p:cTn>
                                  </p:par>
                                </p:childTnLst>
                              </p:cTn>
                            </p:par>
                            <p:par>
                              <p:cTn id="23" fill="hold">
                                <p:stCondLst>
                                  <p:cond delay="3500"/>
                                </p:stCondLst>
                                <p:childTnLst>
                                  <p:par>
                                    <p:cTn id="24" presetID="2" presetClass="entr" presetSubtype="2" fill="hold" nodeType="afterEffect" p14:presetBounceEnd="50000">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14:bounceEnd="50000">
                                          <p:cBhvr additive="base">
                                            <p:cTn id="26" dur="10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27" dur="1000" fill="hold"/>
                                            <p:tgtEl>
                                              <p:spTgt spid="13"/>
                                            </p:tgtEl>
                                            <p:attrNameLst>
                                              <p:attrName>ppt_y</p:attrName>
                                            </p:attrNameLst>
                                          </p:cBhvr>
                                          <p:tavLst>
                                            <p:tav tm="0">
                                              <p:val>
                                                <p:strVal val="#ppt_y"/>
                                              </p:val>
                                            </p:tav>
                                            <p:tav tm="100000">
                                              <p:val>
                                                <p:strVal val="#ppt_y"/>
                                              </p:val>
                                            </p:tav>
                                          </p:tavLst>
                                        </p:anim>
                                      </p:childTnLst>
                                    </p:cTn>
                                  </p:par>
                                </p:childTnLst>
                              </p:cTn>
                            </p:par>
                            <p:par>
                              <p:cTn id="28" fill="hold">
                                <p:stCondLst>
                                  <p:cond delay="4500"/>
                                </p:stCondLst>
                                <p:childTnLst>
                                  <p:par>
                                    <p:cTn id="29" presetID="2" presetClass="entr" presetSubtype="2" fill="hold" nodeType="afterEffect" p14:presetBounceEnd="50000">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14:bounceEnd="50000">
                                          <p:cBhvr additive="base">
                                            <p:cTn id="31" dur="1000" fill="hold"/>
                                            <p:tgtEl>
                                              <p:spTgt spid="26"/>
                                            </p:tgtEl>
                                            <p:attrNameLst>
                                              <p:attrName>ppt_x</p:attrName>
                                            </p:attrNameLst>
                                          </p:cBhvr>
                                          <p:tavLst>
                                            <p:tav tm="0">
                                              <p:val>
                                                <p:strVal val="1+#ppt_w/2"/>
                                              </p:val>
                                            </p:tav>
                                            <p:tav tm="100000">
                                              <p:val>
                                                <p:strVal val="#ppt_x"/>
                                              </p:val>
                                            </p:tav>
                                          </p:tavLst>
                                        </p:anim>
                                        <p:anim calcmode="lin" valueType="num" p14:bounceEnd="50000">
                                          <p:cBhvr additive="base">
                                            <p:cTn id="32" dur="10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fill="hold"/>
                                            <p:tgtEl>
                                              <p:spTgt spid="19"/>
                                            </p:tgtEl>
                                            <p:attrNameLst>
                                              <p:attrName>ppt_x</p:attrName>
                                            </p:attrNameLst>
                                          </p:cBhvr>
                                          <p:tavLst>
                                            <p:tav tm="0">
                                              <p:val>
                                                <p:strVal val="1+#ppt_w/2"/>
                                              </p:val>
                                            </p:tav>
                                            <p:tav tm="100000">
                                              <p:val>
                                                <p:strVal val="#ppt_x"/>
                                              </p:val>
                                            </p:tav>
                                          </p:tavLst>
                                        </p:anim>
                                        <p:anim calcmode="lin" valueType="num">
                                          <p:cBhvr additive="base">
                                            <p:cTn id="12" dur="1000" fill="hold"/>
                                            <p:tgtEl>
                                              <p:spTgt spid="19"/>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 presetClass="entr" presetSubtype="2"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1000" fill="hold"/>
                                            <p:tgtEl>
                                              <p:spTgt spid="32"/>
                                            </p:tgtEl>
                                            <p:attrNameLst>
                                              <p:attrName>ppt_x</p:attrName>
                                            </p:attrNameLst>
                                          </p:cBhvr>
                                          <p:tavLst>
                                            <p:tav tm="0">
                                              <p:val>
                                                <p:strVal val="1+#ppt_w/2"/>
                                              </p:val>
                                            </p:tav>
                                            <p:tav tm="100000">
                                              <p:val>
                                                <p:strVal val="#ppt_x"/>
                                              </p:val>
                                            </p:tav>
                                          </p:tavLst>
                                        </p:anim>
                                        <p:anim calcmode="lin" valueType="num">
                                          <p:cBhvr additive="base">
                                            <p:cTn id="17" dur="1000" fill="hold"/>
                                            <p:tgtEl>
                                              <p:spTgt spid="32"/>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2" presetClass="entr" presetSubtype="2"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1000" fill="hold"/>
                                            <p:tgtEl>
                                              <p:spTgt spid="7"/>
                                            </p:tgtEl>
                                            <p:attrNameLst>
                                              <p:attrName>ppt_x</p:attrName>
                                            </p:attrNameLst>
                                          </p:cBhvr>
                                          <p:tavLst>
                                            <p:tav tm="0">
                                              <p:val>
                                                <p:strVal val="1+#ppt_w/2"/>
                                              </p:val>
                                            </p:tav>
                                            <p:tav tm="100000">
                                              <p:val>
                                                <p:strVal val="#ppt_x"/>
                                              </p:val>
                                            </p:tav>
                                          </p:tavLst>
                                        </p:anim>
                                        <p:anim calcmode="lin" valueType="num">
                                          <p:cBhvr additive="base">
                                            <p:cTn id="22" dur="1000" fill="hold"/>
                                            <p:tgtEl>
                                              <p:spTgt spid="7"/>
                                            </p:tgtEl>
                                            <p:attrNameLst>
                                              <p:attrName>ppt_y</p:attrName>
                                            </p:attrNameLst>
                                          </p:cBhvr>
                                          <p:tavLst>
                                            <p:tav tm="0">
                                              <p:val>
                                                <p:strVal val="#ppt_y"/>
                                              </p:val>
                                            </p:tav>
                                            <p:tav tm="100000">
                                              <p:val>
                                                <p:strVal val="#ppt_y"/>
                                              </p:val>
                                            </p:tav>
                                          </p:tavLst>
                                        </p:anim>
                                      </p:childTnLst>
                                    </p:cTn>
                                  </p:par>
                                </p:childTnLst>
                              </p:cTn>
                            </p:par>
                            <p:par>
                              <p:cTn id="23" fill="hold">
                                <p:stCondLst>
                                  <p:cond delay="3500"/>
                                </p:stCondLst>
                                <p:childTnLst>
                                  <p:par>
                                    <p:cTn id="24" presetID="2" presetClass="entr" presetSubtype="2"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1000" fill="hold"/>
                                            <p:tgtEl>
                                              <p:spTgt spid="13"/>
                                            </p:tgtEl>
                                            <p:attrNameLst>
                                              <p:attrName>ppt_x</p:attrName>
                                            </p:attrNameLst>
                                          </p:cBhvr>
                                          <p:tavLst>
                                            <p:tav tm="0">
                                              <p:val>
                                                <p:strVal val="1+#ppt_w/2"/>
                                              </p:val>
                                            </p:tav>
                                            <p:tav tm="100000">
                                              <p:val>
                                                <p:strVal val="#ppt_x"/>
                                              </p:val>
                                            </p:tav>
                                          </p:tavLst>
                                        </p:anim>
                                        <p:anim calcmode="lin" valueType="num">
                                          <p:cBhvr additive="base">
                                            <p:cTn id="27" dur="1000" fill="hold"/>
                                            <p:tgtEl>
                                              <p:spTgt spid="13"/>
                                            </p:tgtEl>
                                            <p:attrNameLst>
                                              <p:attrName>ppt_y</p:attrName>
                                            </p:attrNameLst>
                                          </p:cBhvr>
                                          <p:tavLst>
                                            <p:tav tm="0">
                                              <p:val>
                                                <p:strVal val="#ppt_y"/>
                                              </p:val>
                                            </p:tav>
                                            <p:tav tm="100000">
                                              <p:val>
                                                <p:strVal val="#ppt_y"/>
                                              </p:val>
                                            </p:tav>
                                          </p:tavLst>
                                        </p:anim>
                                      </p:childTnLst>
                                    </p:cTn>
                                  </p:par>
                                </p:childTnLst>
                              </p:cTn>
                            </p:par>
                            <p:par>
                              <p:cTn id="28" fill="hold">
                                <p:stCondLst>
                                  <p:cond delay="4500"/>
                                </p:stCondLst>
                                <p:childTnLst>
                                  <p:par>
                                    <p:cTn id="29" presetID="2" presetClass="entr" presetSubtype="2"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1000" fill="hold"/>
                                            <p:tgtEl>
                                              <p:spTgt spid="26"/>
                                            </p:tgtEl>
                                            <p:attrNameLst>
                                              <p:attrName>ppt_x</p:attrName>
                                            </p:attrNameLst>
                                          </p:cBhvr>
                                          <p:tavLst>
                                            <p:tav tm="0">
                                              <p:val>
                                                <p:strVal val="1+#ppt_w/2"/>
                                              </p:val>
                                            </p:tav>
                                            <p:tav tm="100000">
                                              <p:val>
                                                <p:strVal val="#ppt_x"/>
                                              </p:val>
                                            </p:tav>
                                          </p:tavLst>
                                        </p:anim>
                                        <p:anim calcmode="lin" valueType="num">
                                          <p:cBhvr additive="base">
                                            <p:cTn id="32" dur="10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Группа 9" title="Decorative background colour">
            <a:extLst>
              <a:ext uri="{FF2B5EF4-FFF2-40B4-BE49-F238E27FC236}">
                <a16:creationId xmlns:a16="http://schemas.microsoft.com/office/drawing/2014/main" id="{CAAFE33D-0526-804C-8A75-399B34F650C8}"/>
              </a:ext>
            </a:extLst>
          </p:cNvPr>
          <p:cNvGrpSpPr/>
          <p:nvPr/>
        </p:nvGrpSpPr>
        <p:grpSpPr>
          <a:xfrm>
            <a:off x="4023914" y="1823313"/>
            <a:ext cx="4232865" cy="4232865"/>
            <a:chOff x="6866539" y="1913267"/>
            <a:chExt cx="4505390" cy="4505390"/>
          </a:xfrm>
        </p:grpSpPr>
        <p:grpSp>
          <p:nvGrpSpPr>
            <p:cNvPr id="11" name="Группа 10">
              <a:extLst>
                <a:ext uri="{FF2B5EF4-FFF2-40B4-BE49-F238E27FC236}">
                  <a16:creationId xmlns:a16="http://schemas.microsoft.com/office/drawing/2014/main" id="{C04779BB-13E5-994A-A196-F06E75C63B8D}"/>
                </a:ext>
              </a:extLst>
            </p:cNvPr>
            <p:cNvGrpSpPr/>
            <p:nvPr/>
          </p:nvGrpSpPr>
          <p:grpSpPr>
            <a:xfrm>
              <a:off x="7257503" y="2304231"/>
              <a:ext cx="3723463" cy="3723463"/>
              <a:chOff x="6891743" y="1833968"/>
              <a:chExt cx="3723463" cy="3723463"/>
            </a:xfrm>
          </p:grpSpPr>
          <p:sp>
            <p:nvSpPr>
              <p:cNvPr id="13" name="Овал 12">
                <a:extLst>
                  <a:ext uri="{FF2B5EF4-FFF2-40B4-BE49-F238E27FC236}">
                    <a16:creationId xmlns:a16="http://schemas.microsoft.com/office/drawing/2014/main" id="{7DF9C6B8-90F9-354E-BD57-73281585CAA1}"/>
                  </a:ext>
                </a:extLst>
              </p:cNvPr>
              <p:cNvSpPr/>
              <p:nvPr/>
            </p:nvSpPr>
            <p:spPr>
              <a:xfrm>
                <a:off x="6891743" y="1833968"/>
                <a:ext cx="3723463" cy="37234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Овал 13">
                <a:extLst>
                  <a:ext uri="{FF2B5EF4-FFF2-40B4-BE49-F238E27FC236}">
                    <a16:creationId xmlns:a16="http://schemas.microsoft.com/office/drawing/2014/main" id="{0F505C62-9F77-0F4A-9CB7-98990F939082}"/>
                  </a:ext>
                </a:extLst>
              </p:cNvPr>
              <p:cNvSpPr/>
              <p:nvPr/>
            </p:nvSpPr>
            <p:spPr>
              <a:xfrm>
                <a:off x="7232552" y="2185188"/>
                <a:ext cx="3041842" cy="3041842"/>
              </a:xfrm>
              <a:prstGeom prst="ellipse">
                <a:avLst/>
              </a:prstGeom>
              <a:solidFill>
                <a:srgbClr val="FFC000"/>
              </a:solidFill>
              <a:ln>
                <a:noFill/>
              </a:ln>
              <a:effectLst>
                <a:outerShdw blurRad="482600" dist="228600" dir="8100000" algn="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tIns="324000" rIns="274320" bIns="365760" rtlCol="0" anchor="b" anchorCtr="0"/>
              <a:lstStyle/>
              <a:p>
                <a:endParaRPr lang="en-US" b="1"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2" name="Овал 11">
              <a:extLst>
                <a:ext uri="{FF2B5EF4-FFF2-40B4-BE49-F238E27FC236}">
                  <a16:creationId xmlns:a16="http://schemas.microsoft.com/office/drawing/2014/main" id="{94AE66BB-D33F-E145-B86E-C58DE934A83D}"/>
                </a:ext>
              </a:extLst>
            </p:cNvPr>
            <p:cNvSpPr/>
            <p:nvPr/>
          </p:nvSpPr>
          <p:spPr>
            <a:xfrm>
              <a:off x="6866539" y="1913267"/>
              <a:ext cx="4505390" cy="4505390"/>
            </a:xfrm>
            <a:prstGeom prst="ellipse">
              <a:avLst/>
            </a:prstGeom>
            <a:noFill/>
            <a:ln>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
        <p:nvSpPr>
          <p:cNvPr id="5" name="Title 4" title="When to apply Reasonable Adjustment?"/>
          <p:cNvSpPr>
            <a:spLocks noGrp="1"/>
          </p:cNvSpPr>
          <p:nvPr>
            <p:ph type="title"/>
          </p:nvPr>
        </p:nvSpPr>
        <p:spPr/>
        <p:txBody>
          <a:bodyPr/>
          <a:lstStyle/>
          <a:p>
            <a:r>
              <a:rPr lang="en-AU" dirty="0">
                <a:solidFill>
                  <a:schemeClr val="tx1">
                    <a:lumMod val="75000"/>
                    <a:lumOff val="25000"/>
                  </a:schemeClr>
                </a:solidFill>
              </a:rPr>
              <a:t>When to apply Reasonable Adjustment?</a:t>
            </a:r>
          </a:p>
        </p:txBody>
      </p:sp>
      <p:pic>
        <p:nvPicPr>
          <p:cNvPr id="8" name="Picture 7" descr="The man is smiling and looks confident.  He is dressed smartly in jeans, shirt and suit jacket.  He has both hands clasped together and appears ready to help and approachable." title="Image of a m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1651" y="1719984"/>
            <a:ext cx="2609657" cy="5138016"/>
          </a:xfrm>
          <a:prstGeom prst="rect">
            <a:avLst/>
          </a:prstGeom>
        </p:spPr>
      </p:pic>
      <p:grpSp>
        <p:nvGrpSpPr>
          <p:cNvPr id="34" name="Группа 70" title="Reasonable adjustment does not give learners with disability an advantage over others. Nor does it change course standards or outcomes or guarantee success ">
            <a:extLst>
              <a:ext uri="{FF2B5EF4-FFF2-40B4-BE49-F238E27FC236}">
                <a16:creationId xmlns:a16="http://schemas.microsoft.com/office/drawing/2014/main" id="{C4E80A56-497D-C74E-BB86-354D9BD5642A}"/>
              </a:ext>
            </a:extLst>
          </p:cNvPr>
          <p:cNvGrpSpPr/>
          <p:nvPr/>
        </p:nvGrpSpPr>
        <p:grpSpPr>
          <a:xfrm>
            <a:off x="7365517" y="1695615"/>
            <a:ext cx="4732697" cy="990025"/>
            <a:chOff x="7408852" y="748306"/>
            <a:chExt cx="4732697" cy="990025"/>
          </a:xfrm>
        </p:grpSpPr>
        <p:sp>
          <p:nvSpPr>
            <p:cNvPr id="35" name="Полилиния 71">
              <a:extLst>
                <a:ext uri="{FF2B5EF4-FFF2-40B4-BE49-F238E27FC236}">
                  <a16:creationId xmlns:a16="http://schemas.microsoft.com/office/drawing/2014/main" id="{0CFBEC88-041B-B240-86EE-647A020BDF6A}"/>
                </a:ext>
              </a:extLst>
            </p:cNvPr>
            <p:cNvSpPr/>
            <p:nvPr/>
          </p:nvSpPr>
          <p:spPr>
            <a:xfrm>
              <a:off x="8124540" y="787231"/>
              <a:ext cx="177768" cy="951100"/>
            </a:xfrm>
            <a:custGeom>
              <a:avLst/>
              <a:gdLst>
                <a:gd name="connsiteX0" fmla="*/ 249598 w 428512"/>
                <a:gd name="connsiteY0" fmla="*/ 0 h 2292626"/>
                <a:gd name="connsiteX1" fmla="*/ 428512 w 428512"/>
                <a:gd name="connsiteY1" fmla="*/ 0 h 2292626"/>
                <a:gd name="connsiteX2" fmla="*/ 351182 w 428512"/>
                <a:gd name="connsiteY2" fmla="*/ 77330 h 2292626"/>
                <a:gd name="connsiteX3" fmla="*/ 351182 w 428512"/>
                <a:gd name="connsiteY3" fmla="*/ 2215296 h 2292626"/>
                <a:gd name="connsiteX4" fmla="*/ 428512 w 428512"/>
                <a:gd name="connsiteY4" fmla="*/ 2292626 h 2292626"/>
                <a:gd name="connsiteX5" fmla="*/ 249598 w 428512"/>
                <a:gd name="connsiteY5" fmla="*/ 2292626 h 2292626"/>
                <a:gd name="connsiteX6" fmla="*/ 0 w 428512"/>
                <a:gd name="connsiteY6" fmla="*/ 2043028 h 2292626"/>
                <a:gd name="connsiteX7" fmla="*/ 0 w 428512"/>
                <a:gd name="connsiteY7" fmla="*/ 249598 h 2292626"/>
                <a:gd name="connsiteX8" fmla="*/ 249598 w 428512"/>
                <a:gd name="connsiteY8" fmla="*/ 0 h 229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512" h="2292626">
                  <a:moveTo>
                    <a:pt x="249598" y="0"/>
                  </a:moveTo>
                  <a:lnTo>
                    <a:pt x="428512" y="0"/>
                  </a:lnTo>
                  <a:cubicBezTo>
                    <a:pt x="385804" y="0"/>
                    <a:pt x="351182" y="34622"/>
                    <a:pt x="351182" y="77330"/>
                  </a:cubicBezTo>
                  <a:lnTo>
                    <a:pt x="351182" y="2215296"/>
                  </a:lnTo>
                  <a:cubicBezTo>
                    <a:pt x="351182" y="2258004"/>
                    <a:pt x="385804" y="2292626"/>
                    <a:pt x="428512" y="2292626"/>
                  </a:cubicBezTo>
                  <a:lnTo>
                    <a:pt x="249598" y="2292626"/>
                  </a:lnTo>
                  <a:cubicBezTo>
                    <a:pt x="111749" y="2292626"/>
                    <a:pt x="0" y="2180877"/>
                    <a:pt x="0" y="2043028"/>
                  </a:cubicBezTo>
                  <a:lnTo>
                    <a:pt x="0" y="249598"/>
                  </a:lnTo>
                  <a:cubicBezTo>
                    <a:pt x="0" y="111749"/>
                    <a:pt x="111749" y="0"/>
                    <a:pt x="249598"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36" name="Группа 72">
              <a:extLst>
                <a:ext uri="{FF2B5EF4-FFF2-40B4-BE49-F238E27FC236}">
                  <a16:creationId xmlns:a16="http://schemas.microsoft.com/office/drawing/2014/main" id="{80849A01-98FF-9B4D-881E-8236B91CCE27}"/>
                </a:ext>
              </a:extLst>
            </p:cNvPr>
            <p:cNvGrpSpPr/>
            <p:nvPr/>
          </p:nvGrpSpPr>
          <p:grpSpPr>
            <a:xfrm flipH="1">
              <a:off x="7408852" y="748306"/>
              <a:ext cx="4732697" cy="936635"/>
              <a:chOff x="1058120" y="3211151"/>
              <a:chExt cx="6205528" cy="1014974"/>
            </a:xfrm>
          </p:grpSpPr>
          <p:sp>
            <p:nvSpPr>
              <p:cNvPr id="37" name="Текст 3">
                <a:extLst>
                  <a:ext uri="{FF2B5EF4-FFF2-40B4-BE49-F238E27FC236}">
                    <a16:creationId xmlns:a16="http://schemas.microsoft.com/office/drawing/2014/main" id="{3D489F48-0A37-D444-B749-23F5EA94F4A8}"/>
                  </a:ext>
                </a:extLst>
              </p:cNvPr>
              <p:cNvSpPr txBox="1">
                <a:spLocks/>
              </p:cNvSpPr>
              <p:nvPr/>
            </p:nvSpPr>
            <p:spPr>
              <a:xfrm>
                <a:off x="1058120" y="3211151"/>
                <a:ext cx="4910416" cy="1014974"/>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636"/>
                  </a:spcBef>
                  <a:buFont typeface="Arial" panose="020B0604020202020204" pitchFamily="34" charset="0"/>
                  <a:buChar char="•"/>
                  <a:defRPr lang="en-US" sz="1400" b="0" i="0" kern="1200" baseline="0" dirty="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AU" dirty="0">
                    <a:solidFill>
                      <a:schemeClr val="tx1">
                        <a:lumMod val="75000"/>
                        <a:lumOff val="25000"/>
                      </a:schemeClr>
                    </a:solidFill>
                    <a:latin typeface="Arial" panose="020B0604020202020204" pitchFamily="34" charset="0"/>
                    <a:cs typeface="Arial" panose="020B0604020202020204" pitchFamily="34" charset="0"/>
                  </a:rPr>
                  <a:t>Reasonable adjustment does not give learners with disability an advantage over others. Nor does it change course standards or outcomes or guarantee </a:t>
                </a:r>
                <a:r>
                  <a:rPr lang="en-AU" dirty="0" smtClean="0">
                    <a:solidFill>
                      <a:schemeClr val="tx1">
                        <a:lumMod val="75000"/>
                        <a:lumOff val="25000"/>
                      </a:schemeClr>
                    </a:solidFill>
                    <a:latin typeface="Arial" panose="020B0604020202020204" pitchFamily="34" charset="0"/>
                    <a:cs typeface="Arial" panose="020B0604020202020204" pitchFamily="34" charset="0"/>
                  </a:rPr>
                  <a:t>success </a:t>
                </a:r>
                <a:endParaRPr lang="en-AU" dirty="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38" name="Прямая соединительная линия 74">
                <a:extLst>
                  <a:ext uri="{FF2B5EF4-FFF2-40B4-BE49-F238E27FC236}">
                    <a16:creationId xmlns:a16="http://schemas.microsoft.com/office/drawing/2014/main" id="{E7F3FB0B-68A5-1644-A59D-771A97346E83}"/>
                  </a:ext>
                </a:extLst>
              </p:cNvPr>
              <p:cNvCxnSpPr>
                <a:cxnSpLocks/>
              </p:cNvCxnSpPr>
              <p:nvPr/>
            </p:nvCxnSpPr>
            <p:spPr>
              <a:xfrm flipH="1">
                <a:off x="6319582" y="3774880"/>
                <a:ext cx="944066" cy="0"/>
              </a:xfrm>
              <a:prstGeom prst="line">
                <a:avLst/>
              </a:prstGeom>
              <a:noFill/>
              <a:ln>
                <a:solidFill>
                  <a:schemeClr val="bg1">
                    <a:lumMod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grpSp>
      </p:grpSp>
      <p:grpSp>
        <p:nvGrpSpPr>
          <p:cNvPr id="44" name="Группа 65" title="It is also not about making unreasonable adjustment; every reasonable adjustment needs to be justifiable and must uphold the integrity of the qualification">
            <a:extLst>
              <a:ext uri="{FF2B5EF4-FFF2-40B4-BE49-F238E27FC236}">
                <a16:creationId xmlns:a16="http://schemas.microsoft.com/office/drawing/2014/main" id="{29B96E43-40DC-D241-A72F-27D47051F01F}"/>
              </a:ext>
            </a:extLst>
          </p:cNvPr>
          <p:cNvGrpSpPr/>
          <p:nvPr/>
        </p:nvGrpSpPr>
        <p:grpSpPr>
          <a:xfrm>
            <a:off x="8256779" y="3281149"/>
            <a:ext cx="3935221" cy="1080000"/>
            <a:chOff x="7826156" y="733441"/>
            <a:chExt cx="3841435" cy="1080000"/>
          </a:xfrm>
        </p:grpSpPr>
        <p:sp>
          <p:nvSpPr>
            <p:cNvPr id="46" name="Полилиния 66">
              <a:extLst>
                <a:ext uri="{FF2B5EF4-FFF2-40B4-BE49-F238E27FC236}">
                  <a16:creationId xmlns:a16="http://schemas.microsoft.com/office/drawing/2014/main" id="{A813824E-EB15-1548-BB0E-4AEF86CDEFA8}"/>
                </a:ext>
              </a:extLst>
            </p:cNvPr>
            <p:cNvSpPr/>
            <p:nvPr/>
          </p:nvSpPr>
          <p:spPr>
            <a:xfrm>
              <a:off x="8124540" y="733441"/>
              <a:ext cx="177768" cy="1080000"/>
            </a:xfrm>
            <a:custGeom>
              <a:avLst/>
              <a:gdLst>
                <a:gd name="connsiteX0" fmla="*/ 249598 w 428512"/>
                <a:gd name="connsiteY0" fmla="*/ 0 h 2292626"/>
                <a:gd name="connsiteX1" fmla="*/ 428512 w 428512"/>
                <a:gd name="connsiteY1" fmla="*/ 0 h 2292626"/>
                <a:gd name="connsiteX2" fmla="*/ 351182 w 428512"/>
                <a:gd name="connsiteY2" fmla="*/ 77330 h 2292626"/>
                <a:gd name="connsiteX3" fmla="*/ 351182 w 428512"/>
                <a:gd name="connsiteY3" fmla="*/ 2215296 h 2292626"/>
                <a:gd name="connsiteX4" fmla="*/ 428512 w 428512"/>
                <a:gd name="connsiteY4" fmla="*/ 2292626 h 2292626"/>
                <a:gd name="connsiteX5" fmla="*/ 249598 w 428512"/>
                <a:gd name="connsiteY5" fmla="*/ 2292626 h 2292626"/>
                <a:gd name="connsiteX6" fmla="*/ 0 w 428512"/>
                <a:gd name="connsiteY6" fmla="*/ 2043028 h 2292626"/>
                <a:gd name="connsiteX7" fmla="*/ 0 w 428512"/>
                <a:gd name="connsiteY7" fmla="*/ 249598 h 2292626"/>
                <a:gd name="connsiteX8" fmla="*/ 249598 w 428512"/>
                <a:gd name="connsiteY8" fmla="*/ 0 h 229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512" h="2292626">
                  <a:moveTo>
                    <a:pt x="249598" y="0"/>
                  </a:moveTo>
                  <a:lnTo>
                    <a:pt x="428512" y="0"/>
                  </a:lnTo>
                  <a:cubicBezTo>
                    <a:pt x="385804" y="0"/>
                    <a:pt x="351182" y="34622"/>
                    <a:pt x="351182" y="77330"/>
                  </a:cubicBezTo>
                  <a:lnTo>
                    <a:pt x="351182" y="2215296"/>
                  </a:lnTo>
                  <a:cubicBezTo>
                    <a:pt x="351182" y="2258004"/>
                    <a:pt x="385804" y="2292626"/>
                    <a:pt x="428512" y="2292626"/>
                  </a:cubicBezTo>
                  <a:lnTo>
                    <a:pt x="249598" y="2292626"/>
                  </a:lnTo>
                  <a:cubicBezTo>
                    <a:pt x="111749" y="2292626"/>
                    <a:pt x="0" y="2180877"/>
                    <a:pt x="0" y="2043028"/>
                  </a:cubicBezTo>
                  <a:lnTo>
                    <a:pt x="0" y="249598"/>
                  </a:lnTo>
                  <a:cubicBezTo>
                    <a:pt x="0" y="111749"/>
                    <a:pt x="111749" y="0"/>
                    <a:pt x="249598"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48" name="Группа 67">
              <a:extLst>
                <a:ext uri="{FF2B5EF4-FFF2-40B4-BE49-F238E27FC236}">
                  <a16:creationId xmlns:a16="http://schemas.microsoft.com/office/drawing/2014/main" id="{B6AFC228-2BF6-564D-8844-EA5CA4CF4F28}"/>
                </a:ext>
              </a:extLst>
            </p:cNvPr>
            <p:cNvGrpSpPr/>
            <p:nvPr/>
          </p:nvGrpSpPr>
          <p:grpSpPr>
            <a:xfrm flipH="1">
              <a:off x="7826156" y="823091"/>
              <a:ext cx="3841435" cy="936635"/>
              <a:chOff x="1679576" y="3292192"/>
              <a:chExt cx="5036903" cy="1014974"/>
            </a:xfrm>
          </p:grpSpPr>
          <p:sp>
            <p:nvSpPr>
              <p:cNvPr id="49" name="Текст 3">
                <a:extLst>
                  <a:ext uri="{FF2B5EF4-FFF2-40B4-BE49-F238E27FC236}">
                    <a16:creationId xmlns:a16="http://schemas.microsoft.com/office/drawing/2014/main" id="{9F8BB6CC-5520-5243-9163-CDA0F5304465}"/>
                  </a:ext>
                </a:extLst>
              </p:cNvPr>
              <p:cNvSpPr txBox="1">
                <a:spLocks/>
              </p:cNvSpPr>
              <p:nvPr/>
            </p:nvSpPr>
            <p:spPr>
              <a:xfrm>
                <a:off x="1679576" y="3292192"/>
                <a:ext cx="4288960" cy="1014974"/>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636"/>
                  </a:spcBef>
                  <a:buFont typeface="Arial" panose="020B0604020202020204" pitchFamily="34" charset="0"/>
                  <a:buChar char="•"/>
                  <a:defRPr lang="en-US" sz="1400" b="0" i="0" kern="1200" baseline="0" dirty="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AU" dirty="0">
                    <a:solidFill>
                      <a:schemeClr val="tx1">
                        <a:lumMod val="75000"/>
                        <a:lumOff val="25000"/>
                      </a:schemeClr>
                    </a:solidFill>
                    <a:latin typeface="Arial" panose="020B0604020202020204" pitchFamily="34" charset="0"/>
                    <a:cs typeface="Arial" panose="020B0604020202020204" pitchFamily="34" charset="0"/>
                  </a:rPr>
                  <a:t>It is also not about making unreasonable adjustment; every reasonable adjustment needs to be </a:t>
                </a:r>
                <a:r>
                  <a:rPr lang="en-AU" dirty="0" smtClean="0">
                    <a:solidFill>
                      <a:schemeClr val="tx1">
                        <a:lumMod val="75000"/>
                        <a:lumOff val="25000"/>
                      </a:schemeClr>
                    </a:solidFill>
                    <a:latin typeface="Arial" panose="020B0604020202020204" pitchFamily="34" charset="0"/>
                    <a:cs typeface="Arial" panose="020B0604020202020204" pitchFamily="34" charset="0"/>
                  </a:rPr>
                  <a:t>justified </a:t>
                </a:r>
                <a:r>
                  <a:rPr lang="en-AU" dirty="0">
                    <a:solidFill>
                      <a:schemeClr val="tx1">
                        <a:lumMod val="75000"/>
                        <a:lumOff val="25000"/>
                      </a:schemeClr>
                    </a:solidFill>
                    <a:latin typeface="Arial" panose="020B0604020202020204" pitchFamily="34" charset="0"/>
                    <a:cs typeface="Arial" panose="020B0604020202020204" pitchFamily="34" charset="0"/>
                  </a:rPr>
                  <a:t>and must uphold the integrity of the </a:t>
                </a:r>
                <a:r>
                  <a:rPr lang="en-AU" dirty="0" smtClean="0">
                    <a:solidFill>
                      <a:schemeClr val="tx1">
                        <a:lumMod val="75000"/>
                        <a:lumOff val="25000"/>
                      </a:schemeClr>
                    </a:solidFill>
                    <a:latin typeface="Arial" panose="020B0604020202020204" pitchFamily="34" charset="0"/>
                    <a:cs typeface="Arial" panose="020B0604020202020204" pitchFamily="34" charset="0"/>
                  </a:rPr>
                  <a:t>qualification</a:t>
                </a:r>
                <a:endParaRPr lang="en-AU" dirty="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50" name="Прямая соединительная линия 69">
                <a:extLst>
                  <a:ext uri="{FF2B5EF4-FFF2-40B4-BE49-F238E27FC236}">
                    <a16:creationId xmlns:a16="http://schemas.microsoft.com/office/drawing/2014/main" id="{B724E3D7-65CE-7549-8CE4-8B42F13B3512}"/>
                  </a:ext>
                </a:extLst>
              </p:cNvPr>
              <p:cNvCxnSpPr>
                <a:cxnSpLocks/>
              </p:cNvCxnSpPr>
              <p:nvPr/>
            </p:nvCxnSpPr>
            <p:spPr>
              <a:xfrm flipH="1">
                <a:off x="6315033" y="3774880"/>
                <a:ext cx="401446" cy="0"/>
              </a:xfrm>
              <a:prstGeom prst="line">
                <a:avLst/>
              </a:prstGeom>
              <a:noFill/>
              <a:ln>
                <a:solidFill>
                  <a:schemeClr val="bg1">
                    <a:lumMod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grpSp>
      </p:grpSp>
      <p:grpSp>
        <p:nvGrpSpPr>
          <p:cNvPr id="51" name="Группа 60" title="A reasonable adjustment can be as simple as providing extra time to read learning resources in an exam or installing a particular type of software on a computer for a person with low vision">
            <a:extLst>
              <a:ext uri="{FF2B5EF4-FFF2-40B4-BE49-F238E27FC236}">
                <a16:creationId xmlns:a16="http://schemas.microsoft.com/office/drawing/2014/main" id="{8380EB2D-07CE-D646-B761-5CD0047F7B3B}"/>
              </a:ext>
            </a:extLst>
          </p:cNvPr>
          <p:cNvGrpSpPr/>
          <p:nvPr/>
        </p:nvGrpSpPr>
        <p:grpSpPr>
          <a:xfrm>
            <a:off x="7381308" y="5071935"/>
            <a:ext cx="4716905" cy="1152000"/>
            <a:chOff x="7814282" y="677654"/>
            <a:chExt cx="4716905" cy="1152000"/>
          </a:xfrm>
        </p:grpSpPr>
        <p:sp>
          <p:nvSpPr>
            <p:cNvPr id="52" name="Полилиния 61">
              <a:extLst>
                <a:ext uri="{FF2B5EF4-FFF2-40B4-BE49-F238E27FC236}">
                  <a16:creationId xmlns:a16="http://schemas.microsoft.com/office/drawing/2014/main" id="{75D11E83-BFAD-3440-890A-84BD198D441C}"/>
                </a:ext>
              </a:extLst>
            </p:cNvPr>
            <p:cNvSpPr/>
            <p:nvPr/>
          </p:nvSpPr>
          <p:spPr>
            <a:xfrm>
              <a:off x="8492093" y="677654"/>
              <a:ext cx="176400" cy="1152000"/>
            </a:xfrm>
            <a:custGeom>
              <a:avLst/>
              <a:gdLst>
                <a:gd name="connsiteX0" fmla="*/ 249598 w 428512"/>
                <a:gd name="connsiteY0" fmla="*/ 0 h 2292626"/>
                <a:gd name="connsiteX1" fmla="*/ 428512 w 428512"/>
                <a:gd name="connsiteY1" fmla="*/ 0 h 2292626"/>
                <a:gd name="connsiteX2" fmla="*/ 351182 w 428512"/>
                <a:gd name="connsiteY2" fmla="*/ 77330 h 2292626"/>
                <a:gd name="connsiteX3" fmla="*/ 351182 w 428512"/>
                <a:gd name="connsiteY3" fmla="*/ 2215296 h 2292626"/>
                <a:gd name="connsiteX4" fmla="*/ 428512 w 428512"/>
                <a:gd name="connsiteY4" fmla="*/ 2292626 h 2292626"/>
                <a:gd name="connsiteX5" fmla="*/ 249598 w 428512"/>
                <a:gd name="connsiteY5" fmla="*/ 2292626 h 2292626"/>
                <a:gd name="connsiteX6" fmla="*/ 0 w 428512"/>
                <a:gd name="connsiteY6" fmla="*/ 2043028 h 2292626"/>
                <a:gd name="connsiteX7" fmla="*/ 0 w 428512"/>
                <a:gd name="connsiteY7" fmla="*/ 249598 h 2292626"/>
                <a:gd name="connsiteX8" fmla="*/ 249598 w 428512"/>
                <a:gd name="connsiteY8" fmla="*/ 0 h 229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512" h="2292626">
                  <a:moveTo>
                    <a:pt x="249598" y="0"/>
                  </a:moveTo>
                  <a:lnTo>
                    <a:pt x="428512" y="0"/>
                  </a:lnTo>
                  <a:cubicBezTo>
                    <a:pt x="385804" y="0"/>
                    <a:pt x="351182" y="34622"/>
                    <a:pt x="351182" y="77330"/>
                  </a:cubicBezTo>
                  <a:lnTo>
                    <a:pt x="351182" y="2215296"/>
                  </a:lnTo>
                  <a:cubicBezTo>
                    <a:pt x="351182" y="2258004"/>
                    <a:pt x="385804" y="2292626"/>
                    <a:pt x="428512" y="2292626"/>
                  </a:cubicBezTo>
                  <a:lnTo>
                    <a:pt x="249598" y="2292626"/>
                  </a:lnTo>
                  <a:cubicBezTo>
                    <a:pt x="111749" y="2292626"/>
                    <a:pt x="0" y="2180877"/>
                    <a:pt x="0" y="2043028"/>
                  </a:cubicBezTo>
                  <a:lnTo>
                    <a:pt x="0" y="249598"/>
                  </a:lnTo>
                  <a:cubicBezTo>
                    <a:pt x="0" y="111749"/>
                    <a:pt x="111749" y="0"/>
                    <a:pt x="249598"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53" name="Группа 62">
              <a:extLst>
                <a:ext uri="{FF2B5EF4-FFF2-40B4-BE49-F238E27FC236}">
                  <a16:creationId xmlns:a16="http://schemas.microsoft.com/office/drawing/2014/main" id="{2CC06FC1-FAB0-3244-99F3-D1CD7C93C612}"/>
                </a:ext>
              </a:extLst>
            </p:cNvPr>
            <p:cNvGrpSpPr/>
            <p:nvPr/>
          </p:nvGrpSpPr>
          <p:grpSpPr>
            <a:xfrm flipH="1">
              <a:off x="7814282" y="782805"/>
              <a:ext cx="4716905" cy="936635"/>
              <a:chOff x="547225" y="3248536"/>
              <a:chExt cx="6184822" cy="1014974"/>
            </a:xfrm>
          </p:grpSpPr>
          <p:sp>
            <p:nvSpPr>
              <p:cNvPr id="54" name="Текст 3">
                <a:extLst>
                  <a:ext uri="{FF2B5EF4-FFF2-40B4-BE49-F238E27FC236}">
                    <a16:creationId xmlns:a16="http://schemas.microsoft.com/office/drawing/2014/main" id="{CE701497-A356-2C4D-A919-4FA1C23AA1E8}"/>
                  </a:ext>
                </a:extLst>
              </p:cNvPr>
              <p:cNvSpPr txBox="1">
                <a:spLocks/>
              </p:cNvSpPr>
              <p:nvPr/>
            </p:nvSpPr>
            <p:spPr>
              <a:xfrm>
                <a:off x="547225" y="3248536"/>
                <a:ext cx="5003023" cy="1014974"/>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636"/>
                  </a:spcBef>
                  <a:buFont typeface="Arial" panose="020B0604020202020204" pitchFamily="34" charset="0"/>
                  <a:buChar char="•"/>
                  <a:defRPr lang="en-US" sz="1400" b="0" i="0" kern="1200" baseline="0" dirty="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AU" dirty="0">
                    <a:solidFill>
                      <a:schemeClr val="tx1">
                        <a:lumMod val="75000"/>
                        <a:lumOff val="25000"/>
                      </a:schemeClr>
                    </a:solidFill>
                    <a:latin typeface="Arial" panose="020B0604020202020204" pitchFamily="34" charset="0"/>
                    <a:cs typeface="Arial" panose="020B0604020202020204" pitchFamily="34" charset="0"/>
                  </a:rPr>
                  <a:t>A reasonable adjustment can be as simple as providing extra time to read learning resources in an exam or installing a particular type of software on a computer for a person with low </a:t>
                </a:r>
                <a:r>
                  <a:rPr lang="en-AU" dirty="0" smtClean="0">
                    <a:solidFill>
                      <a:schemeClr val="tx1">
                        <a:lumMod val="75000"/>
                        <a:lumOff val="25000"/>
                      </a:schemeClr>
                    </a:solidFill>
                    <a:latin typeface="Arial" panose="020B0604020202020204" pitchFamily="34" charset="0"/>
                    <a:cs typeface="Arial" panose="020B0604020202020204" pitchFamily="34" charset="0"/>
                  </a:rPr>
                  <a:t>vision</a:t>
                </a:r>
                <a:endParaRPr lang="en-AU" dirty="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55" name="Прямая соединительная линия 64">
                <a:extLst>
                  <a:ext uri="{FF2B5EF4-FFF2-40B4-BE49-F238E27FC236}">
                    <a16:creationId xmlns:a16="http://schemas.microsoft.com/office/drawing/2014/main" id="{87EB512B-E19C-6442-B371-AB911A6D3BF1}"/>
                  </a:ext>
                </a:extLst>
              </p:cNvPr>
              <p:cNvCxnSpPr>
                <a:cxnSpLocks/>
              </p:cNvCxnSpPr>
              <p:nvPr/>
            </p:nvCxnSpPr>
            <p:spPr>
              <a:xfrm flipH="1">
                <a:off x="5833094" y="3774880"/>
                <a:ext cx="898953" cy="0"/>
              </a:xfrm>
              <a:prstGeom prst="line">
                <a:avLst/>
              </a:prstGeom>
              <a:noFill/>
              <a:ln>
                <a:solidFill>
                  <a:schemeClr val="bg1">
                    <a:lumMod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grpSp>
      </p:grpSp>
      <p:grpSp>
        <p:nvGrpSpPr>
          <p:cNvPr id="2" name="Group 1" title="We don’t apply reasonable adjustment just because someone happens to have a disability"/>
          <p:cNvGrpSpPr/>
          <p:nvPr/>
        </p:nvGrpSpPr>
        <p:grpSpPr>
          <a:xfrm>
            <a:off x="-1" y="1720905"/>
            <a:ext cx="4962134" cy="963130"/>
            <a:chOff x="-954503" y="1650790"/>
            <a:chExt cx="4962134" cy="963130"/>
          </a:xfrm>
        </p:grpSpPr>
        <p:sp>
          <p:nvSpPr>
            <p:cNvPr id="58" name="Полилиния 71">
              <a:extLst>
                <a:ext uri="{FF2B5EF4-FFF2-40B4-BE49-F238E27FC236}">
                  <a16:creationId xmlns:a16="http://schemas.microsoft.com/office/drawing/2014/main" id="{0CFBEC88-041B-B240-86EE-647A020BDF6A}"/>
                </a:ext>
              </a:extLst>
            </p:cNvPr>
            <p:cNvSpPr/>
            <p:nvPr/>
          </p:nvSpPr>
          <p:spPr>
            <a:xfrm rot="10800000">
              <a:off x="3043574" y="1662820"/>
              <a:ext cx="177768" cy="951100"/>
            </a:xfrm>
            <a:custGeom>
              <a:avLst/>
              <a:gdLst>
                <a:gd name="connsiteX0" fmla="*/ 249598 w 428512"/>
                <a:gd name="connsiteY0" fmla="*/ 0 h 2292626"/>
                <a:gd name="connsiteX1" fmla="*/ 428512 w 428512"/>
                <a:gd name="connsiteY1" fmla="*/ 0 h 2292626"/>
                <a:gd name="connsiteX2" fmla="*/ 351182 w 428512"/>
                <a:gd name="connsiteY2" fmla="*/ 77330 h 2292626"/>
                <a:gd name="connsiteX3" fmla="*/ 351182 w 428512"/>
                <a:gd name="connsiteY3" fmla="*/ 2215296 h 2292626"/>
                <a:gd name="connsiteX4" fmla="*/ 428512 w 428512"/>
                <a:gd name="connsiteY4" fmla="*/ 2292626 h 2292626"/>
                <a:gd name="connsiteX5" fmla="*/ 249598 w 428512"/>
                <a:gd name="connsiteY5" fmla="*/ 2292626 h 2292626"/>
                <a:gd name="connsiteX6" fmla="*/ 0 w 428512"/>
                <a:gd name="connsiteY6" fmla="*/ 2043028 h 2292626"/>
                <a:gd name="connsiteX7" fmla="*/ 0 w 428512"/>
                <a:gd name="connsiteY7" fmla="*/ 249598 h 2292626"/>
                <a:gd name="connsiteX8" fmla="*/ 249598 w 428512"/>
                <a:gd name="connsiteY8" fmla="*/ 0 h 229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512" h="2292626">
                  <a:moveTo>
                    <a:pt x="249598" y="0"/>
                  </a:moveTo>
                  <a:lnTo>
                    <a:pt x="428512" y="0"/>
                  </a:lnTo>
                  <a:cubicBezTo>
                    <a:pt x="385804" y="0"/>
                    <a:pt x="351182" y="34622"/>
                    <a:pt x="351182" y="77330"/>
                  </a:cubicBezTo>
                  <a:lnTo>
                    <a:pt x="351182" y="2215296"/>
                  </a:lnTo>
                  <a:cubicBezTo>
                    <a:pt x="351182" y="2258004"/>
                    <a:pt x="385804" y="2292626"/>
                    <a:pt x="428512" y="2292626"/>
                  </a:cubicBezTo>
                  <a:lnTo>
                    <a:pt x="249598" y="2292626"/>
                  </a:lnTo>
                  <a:cubicBezTo>
                    <a:pt x="111749" y="2292626"/>
                    <a:pt x="0" y="2180877"/>
                    <a:pt x="0" y="2043028"/>
                  </a:cubicBezTo>
                  <a:lnTo>
                    <a:pt x="0" y="249598"/>
                  </a:lnTo>
                  <a:cubicBezTo>
                    <a:pt x="0" y="111749"/>
                    <a:pt x="111749" y="0"/>
                    <a:pt x="249598"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59" name="Группа 72">
              <a:extLst>
                <a:ext uri="{FF2B5EF4-FFF2-40B4-BE49-F238E27FC236}">
                  <a16:creationId xmlns:a16="http://schemas.microsoft.com/office/drawing/2014/main" id="{80849A01-98FF-9B4D-881E-8236B91CCE27}"/>
                </a:ext>
              </a:extLst>
            </p:cNvPr>
            <p:cNvGrpSpPr/>
            <p:nvPr/>
          </p:nvGrpSpPr>
          <p:grpSpPr>
            <a:xfrm rot="10800000" flipH="1">
              <a:off x="-954503" y="1650790"/>
              <a:ext cx="4962134" cy="936635"/>
              <a:chOff x="847140" y="3259726"/>
              <a:chExt cx="6506367" cy="1014974"/>
            </a:xfrm>
          </p:grpSpPr>
          <p:sp>
            <p:nvSpPr>
              <p:cNvPr id="76" name="Текст 3">
                <a:extLst>
                  <a:ext uri="{FF2B5EF4-FFF2-40B4-BE49-F238E27FC236}">
                    <a16:creationId xmlns:a16="http://schemas.microsoft.com/office/drawing/2014/main" id="{3D489F48-0A37-D444-B749-23F5EA94F4A8}"/>
                  </a:ext>
                </a:extLst>
              </p:cNvPr>
              <p:cNvSpPr txBox="1">
                <a:spLocks/>
              </p:cNvSpPr>
              <p:nvPr/>
            </p:nvSpPr>
            <p:spPr>
              <a:xfrm rot="10800000">
                <a:off x="847140" y="3259726"/>
                <a:ext cx="5208411" cy="1014974"/>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636"/>
                  </a:spcBef>
                  <a:buFont typeface="Arial" panose="020B0604020202020204" pitchFamily="34" charset="0"/>
                  <a:buChar char="•"/>
                  <a:defRPr lang="en-US" sz="1400" b="0" i="0" kern="1200" baseline="0" dirty="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None/>
                </a:pPr>
                <a:r>
                  <a:rPr lang="en-AU" dirty="0">
                    <a:solidFill>
                      <a:schemeClr val="tx1">
                        <a:lumMod val="75000"/>
                        <a:lumOff val="25000"/>
                      </a:schemeClr>
                    </a:solidFill>
                    <a:latin typeface="Arial" panose="020B0604020202020204" pitchFamily="34" charset="0"/>
                    <a:cs typeface="Arial" panose="020B0604020202020204" pitchFamily="34" charset="0"/>
                  </a:rPr>
                  <a:t>We don’t apply reasonable adjustment just because someone happens to have a </a:t>
                </a:r>
                <a:r>
                  <a:rPr lang="en-AU" dirty="0" smtClean="0">
                    <a:solidFill>
                      <a:schemeClr val="tx1">
                        <a:lumMod val="75000"/>
                        <a:lumOff val="25000"/>
                      </a:schemeClr>
                    </a:solidFill>
                    <a:latin typeface="Arial" panose="020B0604020202020204" pitchFamily="34" charset="0"/>
                    <a:cs typeface="Arial" panose="020B0604020202020204" pitchFamily="34" charset="0"/>
                  </a:rPr>
                  <a:t>disability</a:t>
                </a:r>
                <a:endParaRPr lang="en-AU" dirty="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77" name="Прямая соединительная линия 74">
                <a:extLst>
                  <a:ext uri="{FF2B5EF4-FFF2-40B4-BE49-F238E27FC236}">
                    <a16:creationId xmlns:a16="http://schemas.microsoft.com/office/drawing/2014/main" id="{E7F3FB0B-68A5-1644-A59D-771A97346E83}"/>
                  </a:ext>
                </a:extLst>
              </p:cNvPr>
              <p:cNvCxnSpPr>
                <a:cxnSpLocks/>
              </p:cNvCxnSpPr>
              <p:nvPr/>
            </p:nvCxnSpPr>
            <p:spPr>
              <a:xfrm rot="10800000">
                <a:off x="6315034" y="3774880"/>
                <a:ext cx="1038473" cy="0"/>
              </a:xfrm>
              <a:prstGeom prst="line">
                <a:avLst/>
              </a:prstGeom>
              <a:noFill/>
              <a:ln>
                <a:solidFill>
                  <a:schemeClr val="bg1">
                    <a:lumMod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grpSp>
      </p:grpSp>
      <p:grpSp>
        <p:nvGrpSpPr>
          <p:cNvPr id="78" name="Group 77" title="We only need to apply adjustments where they are required and reasonable within the context of the training package"/>
          <p:cNvGrpSpPr/>
          <p:nvPr/>
        </p:nvGrpSpPr>
        <p:grpSpPr>
          <a:xfrm>
            <a:off x="-2" y="3461745"/>
            <a:ext cx="4019289" cy="954165"/>
            <a:chOff x="-936574" y="1659755"/>
            <a:chExt cx="4019289" cy="954165"/>
          </a:xfrm>
        </p:grpSpPr>
        <p:sp>
          <p:nvSpPr>
            <p:cNvPr id="79" name="Полилиния 71">
              <a:extLst>
                <a:ext uri="{FF2B5EF4-FFF2-40B4-BE49-F238E27FC236}">
                  <a16:creationId xmlns:a16="http://schemas.microsoft.com/office/drawing/2014/main" id="{0CFBEC88-041B-B240-86EE-647A020BDF6A}"/>
                </a:ext>
              </a:extLst>
            </p:cNvPr>
            <p:cNvSpPr/>
            <p:nvPr/>
          </p:nvSpPr>
          <p:spPr>
            <a:xfrm rot="10800000">
              <a:off x="2514659" y="1662820"/>
              <a:ext cx="177768" cy="951100"/>
            </a:xfrm>
            <a:custGeom>
              <a:avLst/>
              <a:gdLst>
                <a:gd name="connsiteX0" fmla="*/ 249598 w 428512"/>
                <a:gd name="connsiteY0" fmla="*/ 0 h 2292626"/>
                <a:gd name="connsiteX1" fmla="*/ 428512 w 428512"/>
                <a:gd name="connsiteY1" fmla="*/ 0 h 2292626"/>
                <a:gd name="connsiteX2" fmla="*/ 351182 w 428512"/>
                <a:gd name="connsiteY2" fmla="*/ 77330 h 2292626"/>
                <a:gd name="connsiteX3" fmla="*/ 351182 w 428512"/>
                <a:gd name="connsiteY3" fmla="*/ 2215296 h 2292626"/>
                <a:gd name="connsiteX4" fmla="*/ 428512 w 428512"/>
                <a:gd name="connsiteY4" fmla="*/ 2292626 h 2292626"/>
                <a:gd name="connsiteX5" fmla="*/ 249598 w 428512"/>
                <a:gd name="connsiteY5" fmla="*/ 2292626 h 2292626"/>
                <a:gd name="connsiteX6" fmla="*/ 0 w 428512"/>
                <a:gd name="connsiteY6" fmla="*/ 2043028 h 2292626"/>
                <a:gd name="connsiteX7" fmla="*/ 0 w 428512"/>
                <a:gd name="connsiteY7" fmla="*/ 249598 h 2292626"/>
                <a:gd name="connsiteX8" fmla="*/ 249598 w 428512"/>
                <a:gd name="connsiteY8" fmla="*/ 0 h 229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512" h="2292626">
                  <a:moveTo>
                    <a:pt x="249598" y="0"/>
                  </a:moveTo>
                  <a:lnTo>
                    <a:pt x="428512" y="0"/>
                  </a:lnTo>
                  <a:cubicBezTo>
                    <a:pt x="385804" y="0"/>
                    <a:pt x="351182" y="34622"/>
                    <a:pt x="351182" y="77330"/>
                  </a:cubicBezTo>
                  <a:lnTo>
                    <a:pt x="351182" y="2215296"/>
                  </a:lnTo>
                  <a:cubicBezTo>
                    <a:pt x="351182" y="2258004"/>
                    <a:pt x="385804" y="2292626"/>
                    <a:pt x="428512" y="2292626"/>
                  </a:cubicBezTo>
                  <a:lnTo>
                    <a:pt x="249598" y="2292626"/>
                  </a:lnTo>
                  <a:cubicBezTo>
                    <a:pt x="111749" y="2292626"/>
                    <a:pt x="0" y="2180877"/>
                    <a:pt x="0" y="2043028"/>
                  </a:cubicBezTo>
                  <a:lnTo>
                    <a:pt x="0" y="249598"/>
                  </a:lnTo>
                  <a:cubicBezTo>
                    <a:pt x="0" y="111749"/>
                    <a:pt x="111749" y="0"/>
                    <a:pt x="249598"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80" name="Группа 72">
              <a:extLst>
                <a:ext uri="{FF2B5EF4-FFF2-40B4-BE49-F238E27FC236}">
                  <a16:creationId xmlns:a16="http://schemas.microsoft.com/office/drawing/2014/main" id="{80849A01-98FF-9B4D-881E-8236B91CCE27}"/>
                </a:ext>
              </a:extLst>
            </p:cNvPr>
            <p:cNvGrpSpPr/>
            <p:nvPr/>
          </p:nvGrpSpPr>
          <p:grpSpPr>
            <a:xfrm rot="10800000" flipH="1">
              <a:off x="-936574" y="1659755"/>
              <a:ext cx="4019289" cy="936635"/>
              <a:chOff x="870649" y="3250011"/>
              <a:chExt cx="5270106" cy="1014974"/>
            </a:xfrm>
          </p:grpSpPr>
          <p:sp>
            <p:nvSpPr>
              <p:cNvPr id="81" name="Текст 3">
                <a:extLst>
                  <a:ext uri="{FF2B5EF4-FFF2-40B4-BE49-F238E27FC236}">
                    <a16:creationId xmlns:a16="http://schemas.microsoft.com/office/drawing/2014/main" id="{3D489F48-0A37-D444-B749-23F5EA94F4A8}"/>
                  </a:ext>
                </a:extLst>
              </p:cNvPr>
              <p:cNvSpPr txBox="1">
                <a:spLocks/>
              </p:cNvSpPr>
              <p:nvPr/>
            </p:nvSpPr>
            <p:spPr>
              <a:xfrm rot="10800000">
                <a:off x="870649" y="3250011"/>
                <a:ext cx="4483389" cy="1014974"/>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636"/>
                  </a:spcBef>
                  <a:buFont typeface="Arial" panose="020B0604020202020204" pitchFamily="34" charset="0"/>
                  <a:buChar char="•"/>
                  <a:defRPr lang="en-US" sz="1400" b="0" i="0" kern="1200" baseline="0" dirty="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None/>
                </a:pPr>
                <a:r>
                  <a:rPr lang="en-AU" dirty="0">
                    <a:solidFill>
                      <a:schemeClr val="tx1">
                        <a:lumMod val="75000"/>
                        <a:lumOff val="25000"/>
                      </a:schemeClr>
                    </a:solidFill>
                    <a:latin typeface="Arial" panose="020B0604020202020204" pitchFamily="34" charset="0"/>
                    <a:cs typeface="Arial" panose="020B0604020202020204" pitchFamily="34" charset="0"/>
                  </a:rPr>
                  <a:t>We only need to apply adjustments where they are required and reasonable within the context of the training </a:t>
                </a:r>
                <a:r>
                  <a:rPr lang="en-AU" dirty="0" smtClean="0">
                    <a:solidFill>
                      <a:schemeClr val="tx1">
                        <a:lumMod val="75000"/>
                        <a:lumOff val="25000"/>
                      </a:schemeClr>
                    </a:solidFill>
                    <a:latin typeface="Arial" panose="020B0604020202020204" pitchFamily="34" charset="0"/>
                    <a:cs typeface="Arial" panose="020B0604020202020204" pitchFamily="34" charset="0"/>
                  </a:rPr>
                  <a:t>package</a:t>
                </a:r>
                <a:endParaRPr lang="en-AU" dirty="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82" name="Прямая соединительная линия 74">
                <a:extLst>
                  <a:ext uri="{FF2B5EF4-FFF2-40B4-BE49-F238E27FC236}">
                    <a16:creationId xmlns:a16="http://schemas.microsoft.com/office/drawing/2014/main" id="{E7F3FB0B-68A5-1644-A59D-771A97346E83}"/>
                  </a:ext>
                </a:extLst>
              </p:cNvPr>
              <p:cNvCxnSpPr>
                <a:cxnSpLocks/>
              </p:cNvCxnSpPr>
              <p:nvPr/>
            </p:nvCxnSpPr>
            <p:spPr>
              <a:xfrm rot="10800000">
                <a:off x="5621518" y="3774880"/>
                <a:ext cx="519237" cy="0"/>
              </a:xfrm>
              <a:prstGeom prst="line">
                <a:avLst/>
              </a:prstGeom>
              <a:noFill/>
              <a:ln>
                <a:solidFill>
                  <a:schemeClr val="bg1">
                    <a:lumMod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grpSp>
      </p:grpSp>
      <p:grpSp>
        <p:nvGrpSpPr>
          <p:cNvPr id="83" name="Group 82" title="Reasonable adjustment in teaching, learning and assessment activity lessens the impact of an individual’s disability on their capacity to learn. But, the learner still needs to do the work and demonstrate the required knowledge "/>
          <p:cNvGrpSpPr/>
          <p:nvPr/>
        </p:nvGrpSpPr>
        <p:grpSpPr>
          <a:xfrm>
            <a:off x="-1" y="5094525"/>
            <a:ext cx="4894730" cy="1152000"/>
            <a:chOff x="-1446748" y="1542602"/>
            <a:chExt cx="4894730" cy="1152000"/>
          </a:xfrm>
        </p:grpSpPr>
        <p:sp>
          <p:nvSpPr>
            <p:cNvPr id="84" name="Полилиния 71">
              <a:extLst>
                <a:ext uri="{FF2B5EF4-FFF2-40B4-BE49-F238E27FC236}">
                  <a16:creationId xmlns:a16="http://schemas.microsoft.com/office/drawing/2014/main" id="{0CFBEC88-041B-B240-86EE-647A020BDF6A}"/>
                </a:ext>
              </a:extLst>
            </p:cNvPr>
            <p:cNvSpPr/>
            <p:nvPr/>
          </p:nvSpPr>
          <p:spPr>
            <a:xfrm rot="10800000">
              <a:off x="2514659" y="1542602"/>
              <a:ext cx="177768" cy="1152000"/>
            </a:xfrm>
            <a:custGeom>
              <a:avLst/>
              <a:gdLst>
                <a:gd name="connsiteX0" fmla="*/ 249598 w 428512"/>
                <a:gd name="connsiteY0" fmla="*/ 0 h 2292626"/>
                <a:gd name="connsiteX1" fmla="*/ 428512 w 428512"/>
                <a:gd name="connsiteY1" fmla="*/ 0 h 2292626"/>
                <a:gd name="connsiteX2" fmla="*/ 351182 w 428512"/>
                <a:gd name="connsiteY2" fmla="*/ 77330 h 2292626"/>
                <a:gd name="connsiteX3" fmla="*/ 351182 w 428512"/>
                <a:gd name="connsiteY3" fmla="*/ 2215296 h 2292626"/>
                <a:gd name="connsiteX4" fmla="*/ 428512 w 428512"/>
                <a:gd name="connsiteY4" fmla="*/ 2292626 h 2292626"/>
                <a:gd name="connsiteX5" fmla="*/ 249598 w 428512"/>
                <a:gd name="connsiteY5" fmla="*/ 2292626 h 2292626"/>
                <a:gd name="connsiteX6" fmla="*/ 0 w 428512"/>
                <a:gd name="connsiteY6" fmla="*/ 2043028 h 2292626"/>
                <a:gd name="connsiteX7" fmla="*/ 0 w 428512"/>
                <a:gd name="connsiteY7" fmla="*/ 249598 h 2292626"/>
                <a:gd name="connsiteX8" fmla="*/ 249598 w 428512"/>
                <a:gd name="connsiteY8" fmla="*/ 0 h 229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512" h="2292626">
                  <a:moveTo>
                    <a:pt x="249598" y="0"/>
                  </a:moveTo>
                  <a:lnTo>
                    <a:pt x="428512" y="0"/>
                  </a:lnTo>
                  <a:cubicBezTo>
                    <a:pt x="385804" y="0"/>
                    <a:pt x="351182" y="34622"/>
                    <a:pt x="351182" y="77330"/>
                  </a:cubicBezTo>
                  <a:lnTo>
                    <a:pt x="351182" y="2215296"/>
                  </a:lnTo>
                  <a:cubicBezTo>
                    <a:pt x="351182" y="2258004"/>
                    <a:pt x="385804" y="2292626"/>
                    <a:pt x="428512" y="2292626"/>
                  </a:cubicBezTo>
                  <a:lnTo>
                    <a:pt x="249598" y="2292626"/>
                  </a:lnTo>
                  <a:cubicBezTo>
                    <a:pt x="111749" y="2292626"/>
                    <a:pt x="0" y="2180877"/>
                    <a:pt x="0" y="2043028"/>
                  </a:cubicBezTo>
                  <a:lnTo>
                    <a:pt x="0" y="249598"/>
                  </a:lnTo>
                  <a:cubicBezTo>
                    <a:pt x="0" y="111749"/>
                    <a:pt x="111749" y="0"/>
                    <a:pt x="249598"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85" name="Группа 72">
              <a:extLst>
                <a:ext uri="{FF2B5EF4-FFF2-40B4-BE49-F238E27FC236}">
                  <a16:creationId xmlns:a16="http://schemas.microsoft.com/office/drawing/2014/main" id="{80849A01-98FF-9B4D-881E-8236B91CCE27}"/>
                </a:ext>
              </a:extLst>
            </p:cNvPr>
            <p:cNvGrpSpPr/>
            <p:nvPr/>
          </p:nvGrpSpPr>
          <p:grpSpPr>
            <a:xfrm rot="10800000" flipH="1">
              <a:off x="-1446748" y="1659757"/>
              <a:ext cx="4894730" cy="936635"/>
              <a:chOff x="201707" y="3250007"/>
              <a:chExt cx="6417987" cy="1014974"/>
            </a:xfrm>
          </p:grpSpPr>
          <p:sp>
            <p:nvSpPr>
              <p:cNvPr id="86" name="Текст 3">
                <a:extLst>
                  <a:ext uri="{FF2B5EF4-FFF2-40B4-BE49-F238E27FC236}">
                    <a16:creationId xmlns:a16="http://schemas.microsoft.com/office/drawing/2014/main" id="{3D489F48-0A37-D444-B749-23F5EA94F4A8}"/>
                  </a:ext>
                </a:extLst>
              </p:cNvPr>
              <p:cNvSpPr txBox="1">
                <a:spLocks/>
              </p:cNvSpPr>
              <p:nvPr/>
            </p:nvSpPr>
            <p:spPr>
              <a:xfrm rot="10800000">
                <a:off x="201707" y="3250007"/>
                <a:ext cx="5160329" cy="1014974"/>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636"/>
                  </a:spcBef>
                  <a:buFont typeface="Arial" panose="020B0604020202020204" pitchFamily="34" charset="0"/>
                  <a:buChar char="•"/>
                  <a:defRPr lang="en-US" sz="1400" b="0" i="0" kern="1200" baseline="0" dirty="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None/>
                </a:pPr>
                <a:r>
                  <a:rPr lang="en-AU" dirty="0">
                    <a:solidFill>
                      <a:schemeClr val="tx1">
                        <a:lumMod val="75000"/>
                        <a:lumOff val="25000"/>
                      </a:schemeClr>
                    </a:solidFill>
                    <a:latin typeface="Arial" panose="020B0604020202020204" pitchFamily="34" charset="0"/>
                    <a:cs typeface="Arial" panose="020B0604020202020204" pitchFamily="34" charset="0"/>
                  </a:rPr>
                  <a:t>Reasonable adjustment in teaching, learning and assessment activity lessens the impact of an individual’s disability on their capacity to learn. But, the learner still needs to do the work and demonstrate the required </a:t>
                </a:r>
                <a:r>
                  <a:rPr lang="en-AU" dirty="0" smtClean="0">
                    <a:solidFill>
                      <a:schemeClr val="tx1">
                        <a:lumMod val="75000"/>
                        <a:lumOff val="25000"/>
                      </a:schemeClr>
                    </a:solidFill>
                    <a:latin typeface="Arial" panose="020B0604020202020204" pitchFamily="34" charset="0"/>
                    <a:cs typeface="Arial" panose="020B0604020202020204" pitchFamily="34" charset="0"/>
                  </a:rPr>
                  <a:t>knowledge </a:t>
                </a:r>
                <a:endParaRPr lang="en-AU" dirty="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87" name="Прямая соединительная линия 74">
                <a:extLst>
                  <a:ext uri="{FF2B5EF4-FFF2-40B4-BE49-F238E27FC236}">
                    <a16:creationId xmlns:a16="http://schemas.microsoft.com/office/drawing/2014/main" id="{E7F3FB0B-68A5-1644-A59D-771A97346E83}"/>
                  </a:ext>
                </a:extLst>
              </p:cNvPr>
              <p:cNvCxnSpPr>
                <a:cxnSpLocks/>
              </p:cNvCxnSpPr>
              <p:nvPr/>
            </p:nvCxnSpPr>
            <p:spPr>
              <a:xfrm rot="10800000">
                <a:off x="5621518" y="3774880"/>
                <a:ext cx="998176" cy="1245"/>
              </a:xfrm>
              <a:prstGeom prst="line">
                <a:avLst/>
              </a:prstGeom>
              <a:noFill/>
              <a:ln>
                <a:solidFill>
                  <a:schemeClr val="bg1">
                    <a:lumMod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grpSp>
      </p:grpSp>
    </p:spTree>
    <p:extLst>
      <p:ext uri="{BB962C8B-B14F-4D97-AF65-F5344CB8AC3E}">
        <p14:creationId xmlns:p14="http://schemas.microsoft.com/office/powerpoint/2010/main" val="27589129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 presetClass="entr" presetSubtype="8" fill="hold" nodeType="afterEffect" p14:presetBounceEnd="5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50000">
                                          <p:cBhvr additive="base">
                                            <p:cTn id="12" dur="10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nodeType="afterEffect" p14:presetBounceEnd="50000">
                                      <p:stCondLst>
                                        <p:cond delay="0"/>
                                      </p:stCondLst>
                                      <p:childTnLst>
                                        <p:set>
                                          <p:cBhvr>
                                            <p:cTn id="16" dur="1" fill="hold">
                                              <p:stCondLst>
                                                <p:cond delay="0"/>
                                              </p:stCondLst>
                                            </p:cTn>
                                            <p:tgtEl>
                                              <p:spTgt spid="78"/>
                                            </p:tgtEl>
                                            <p:attrNameLst>
                                              <p:attrName>style.visibility</p:attrName>
                                            </p:attrNameLst>
                                          </p:cBhvr>
                                          <p:to>
                                            <p:strVal val="visible"/>
                                          </p:to>
                                        </p:set>
                                        <p:anim calcmode="lin" valueType="num" p14:bounceEnd="50000">
                                          <p:cBhvr additive="base">
                                            <p:cTn id="17" dur="1000" fill="hold"/>
                                            <p:tgtEl>
                                              <p:spTgt spid="78"/>
                                            </p:tgtEl>
                                            <p:attrNameLst>
                                              <p:attrName>ppt_x</p:attrName>
                                            </p:attrNameLst>
                                          </p:cBhvr>
                                          <p:tavLst>
                                            <p:tav tm="0">
                                              <p:val>
                                                <p:strVal val="0-#ppt_w/2"/>
                                              </p:val>
                                            </p:tav>
                                            <p:tav tm="100000">
                                              <p:val>
                                                <p:strVal val="#ppt_x"/>
                                              </p:val>
                                            </p:tav>
                                          </p:tavLst>
                                        </p:anim>
                                        <p:anim calcmode="lin" valueType="num" p14:bounceEnd="50000">
                                          <p:cBhvr additive="base">
                                            <p:cTn id="18" dur="1000" fill="hold"/>
                                            <p:tgtEl>
                                              <p:spTgt spid="7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14:presetBounceEnd="50000">
                                      <p:stCondLst>
                                        <p:cond delay="0"/>
                                      </p:stCondLst>
                                      <p:childTnLst>
                                        <p:set>
                                          <p:cBhvr>
                                            <p:cTn id="21" dur="1" fill="hold">
                                              <p:stCondLst>
                                                <p:cond delay="0"/>
                                              </p:stCondLst>
                                            </p:cTn>
                                            <p:tgtEl>
                                              <p:spTgt spid="83"/>
                                            </p:tgtEl>
                                            <p:attrNameLst>
                                              <p:attrName>style.visibility</p:attrName>
                                            </p:attrNameLst>
                                          </p:cBhvr>
                                          <p:to>
                                            <p:strVal val="visible"/>
                                          </p:to>
                                        </p:set>
                                        <p:anim calcmode="lin" valueType="num" p14:bounceEnd="50000">
                                          <p:cBhvr additive="base">
                                            <p:cTn id="22" dur="1000" fill="hold"/>
                                            <p:tgtEl>
                                              <p:spTgt spid="83"/>
                                            </p:tgtEl>
                                            <p:attrNameLst>
                                              <p:attrName>ppt_x</p:attrName>
                                            </p:attrNameLst>
                                          </p:cBhvr>
                                          <p:tavLst>
                                            <p:tav tm="0">
                                              <p:val>
                                                <p:strVal val="0-#ppt_w/2"/>
                                              </p:val>
                                            </p:tav>
                                            <p:tav tm="100000">
                                              <p:val>
                                                <p:strVal val="#ppt_x"/>
                                              </p:val>
                                            </p:tav>
                                          </p:tavLst>
                                        </p:anim>
                                        <p:anim calcmode="lin" valueType="num" p14:bounceEnd="50000">
                                          <p:cBhvr additive="base">
                                            <p:cTn id="23" dur="1000" fill="hold"/>
                                            <p:tgtEl>
                                              <p:spTgt spid="83"/>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 presetClass="entr" presetSubtype="2" fill="hold" nodeType="afterEffect" p14:presetBounceEnd="50000">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14:bounceEnd="50000">
                                          <p:cBhvr additive="base">
                                            <p:cTn id="27" dur="1000" fill="hold"/>
                                            <p:tgtEl>
                                              <p:spTgt spid="34"/>
                                            </p:tgtEl>
                                            <p:attrNameLst>
                                              <p:attrName>ppt_x</p:attrName>
                                            </p:attrNameLst>
                                          </p:cBhvr>
                                          <p:tavLst>
                                            <p:tav tm="0">
                                              <p:val>
                                                <p:strVal val="1+#ppt_w/2"/>
                                              </p:val>
                                            </p:tav>
                                            <p:tav tm="100000">
                                              <p:val>
                                                <p:strVal val="#ppt_x"/>
                                              </p:val>
                                            </p:tav>
                                          </p:tavLst>
                                        </p:anim>
                                        <p:anim calcmode="lin" valueType="num" p14:bounceEnd="50000">
                                          <p:cBhvr additive="base">
                                            <p:cTn id="28" dur="1000" fill="hold"/>
                                            <p:tgtEl>
                                              <p:spTgt spid="34"/>
                                            </p:tgtEl>
                                            <p:attrNameLst>
                                              <p:attrName>ppt_y</p:attrName>
                                            </p:attrNameLst>
                                          </p:cBhvr>
                                          <p:tavLst>
                                            <p:tav tm="0">
                                              <p:val>
                                                <p:strVal val="#ppt_y"/>
                                              </p:val>
                                            </p:tav>
                                            <p:tav tm="100000">
                                              <p:val>
                                                <p:strVal val="#ppt_y"/>
                                              </p:val>
                                            </p:tav>
                                          </p:tavLst>
                                        </p:anim>
                                      </p:childTnLst>
                                    </p:cTn>
                                  </p:par>
                                </p:childTnLst>
                              </p:cTn>
                            </p:par>
                            <p:par>
                              <p:cTn id="29" fill="hold">
                                <p:stCondLst>
                                  <p:cond delay="5000"/>
                                </p:stCondLst>
                                <p:childTnLst>
                                  <p:par>
                                    <p:cTn id="30" presetID="2" presetClass="entr" presetSubtype="2" fill="hold" nodeType="afterEffect" p14:presetBounceEnd="50000">
                                      <p:stCondLst>
                                        <p:cond delay="0"/>
                                      </p:stCondLst>
                                      <p:childTnLst>
                                        <p:set>
                                          <p:cBhvr>
                                            <p:cTn id="31" dur="1" fill="hold">
                                              <p:stCondLst>
                                                <p:cond delay="0"/>
                                              </p:stCondLst>
                                            </p:cTn>
                                            <p:tgtEl>
                                              <p:spTgt spid="44"/>
                                            </p:tgtEl>
                                            <p:attrNameLst>
                                              <p:attrName>style.visibility</p:attrName>
                                            </p:attrNameLst>
                                          </p:cBhvr>
                                          <p:to>
                                            <p:strVal val="visible"/>
                                          </p:to>
                                        </p:set>
                                        <p:anim calcmode="lin" valueType="num" p14:bounceEnd="50000">
                                          <p:cBhvr additive="base">
                                            <p:cTn id="32" dur="1000" fill="hold"/>
                                            <p:tgtEl>
                                              <p:spTgt spid="44"/>
                                            </p:tgtEl>
                                            <p:attrNameLst>
                                              <p:attrName>ppt_x</p:attrName>
                                            </p:attrNameLst>
                                          </p:cBhvr>
                                          <p:tavLst>
                                            <p:tav tm="0">
                                              <p:val>
                                                <p:strVal val="1+#ppt_w/2"/>
                                              </p:val>
                                            </p:tav>
                                            <p:tav tm="100000">
                                              <p:val>
                                                <p:strVal val="#ppt_x"/>
                                              </p:val>
                                            </p:tav>
                                          </p:tavLst>
                                        </p:anim>
                                        <p:anim calcmode="lin" valueType="num" p14:bounceEnd="50000">
                                          <p:cBhvr additive="base">
                                            <p:cTn id="33" dur="1000" fill="hold"/>
                                            <p:tgtEl>
                                              <p:spTgt spid="44"/>
                                            </p:tgtEl>
                                            <p:attrNameLst>
                                              <p:attrName>ppt_y</p:attrName>
                                            </p:attrNameLst>
                                          </p:cBhvr>
                                          <p:tavLst>
                                            <p:tav tm="0">
                                              <p:val>
                                                <p:strVal val="#ppt_y"/>
                                              </p:val>
                                            </p:tav>
                                            <p:tav tm="100000">
                                              <p:val>
                                                <p:strVal val="#ppt_y"/>
                                              </p:val>
                                            </p:tav>
                                          </p:tavLst>
                                        </p:anim>
                                      </p:childTnLst>
                                    </p:cTn>
                                  </p:par>
                                </p:childTnLst>
                              </p:cTn>
                            </p:par>
                            <p:par>
                              <p:cTn id="34" fill="hold">
                                <p:stCondLst>
                                  <p:cond delay="6000"/>
                                </p:stCondLst>
                                <p:childTnLst>
                                  <p:par>
                                    <p:cTn id="35" presetID="2" presetClass="entr" presetSubtype="2" fill="hold" nodeType="afterEffect" p14:presetBounceEnd="50000">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14:bounceEnd="50000">
                                          <p:cBhvr additive="base">
                                            <p:cTn id="37" dur="1000" fill="hold"/>
                                            <p:tgtEl>
                                              <p:spTgt spid="51"/>
                                            </p:tgtEl>
                                            <p:attrNameLst>
                                              <p:attrName>ppt_x</p:attrName>
                                            </p:attrNameLst>
                                          </p:cBhvr>
                                          <p:tavLst>
                                            <p:tav tm="0">
                                              <p:val>
                                                <p:strVal val="1+#ppt_w/2"/>
                                              </p:val>
                                            </p:tav>
                                            <p:tav tm="100000">
                                              <p:val>
                                                <p:strVal val="#ppt_x"/>
                                              </p:val>
                                            </p:tav>
                                          </p:tavLst>
                                        </p:anim>
                                        <p:anim calcmode="lin" valueType="num" p14:bounceEnd="50000">
                                          <p:cBhvr additive="base">
                                            <p:cTn id="38" dur="1000" fill="hold"/>
                                            <p:tgtEl>
                                              <p:spTgt spid="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0-#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nodeType="afterEffect">
                                      <p:stCondLst>
                                        <p:cond delay="0"/>
                                      </p:stCondLst>
                                      <p:childTnLst>
                                        <p:set>
                                          <p:cBhvr>
                                            <p:cTn id="16" dur="1" fill="hold">
                                              <p:stCondLst>
                                                <p:cond delay="0"/>
                                              </p:stCondLst>
                                            </p:cTn>
                                            <p:tgtEl>
                                              <p:spTgt spid="78"/>
                                            </p:tgtEl>
                                            <p:attrNameLst>
                                              <p:attrName>style.visibility</p:attrName>
                                            </p:attrNameLst>
                                          </p:cBhvr>
                                          <p:to>
                                            <p:strVal val="visible"/>
                                          </p:to>
                                        </p:set>
                                        <p:anim calcmode="lin" valueType="num">
                                          <p:cBhvr additive="base">
                                            <p:cTn id="17" dur="1000" fill="hold"/>
                                            <p:tgtEl>
                                              <p:spTgt spid="78"/>
                                            </p:tgtEl>
                                            <p:attrNameLst>
                                              <p:attrName>ppt_x</p:attrName>
                                            </p:attrNameLst>
                                          </p:cBhvr>
                                          <p:tavLst>
                                            <p:tav tm="0">
                                              <p:val>
                                                <p:strVal val="0-#ppt_w/2"/>
                                              </p:val>
                                            </p:tav>
                                            <p:tav tm="100000">
                                              <p:val>
                                                <p:strVal val="#ppt_x"/>
                                              </p:val>
                                            </p:tav>
                                          </p:tavLst>
                                        </p:anim>
                                        <p:anim calcmode="lin" valueType="num">
                                          <p:cBhvr additive="base">
                                            <p:cTn id="18" dur="1000" fill="hold"/>
                                            <p:tgtEl>
                                              <p:spTgt spid="7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83"/>
                                            </p:tgtEl>
                                            <p:attrNameLst>
                                              <p:attrName>style.visibility</p:attrName>
                                            </p:attrNameLst>
                                          </p:cBhvr>
                                          <p:to>
                                            <p:strVal val="visible"/>
                                          </p:to>
                                        </p:set>
                                        <p:anim calcmode="lin" valueType="num">
                                          <p:cBhvr additive="base">
                                            <p:cTn id="22" dur="1000" fill="hold"/>
                                            <p:tgtEl>
                                              <p:spTgt spid="83"/>
                                            </p:tgtEl>
                                            <p:attrNameLst>
                                              <p:attrName>ppt_x</p:attrName>
                                            </p:attrNameLst>
                                          </p:cBhvr>
                                          <p:tavLst>
                                            <p:tav tm="0">
                                              <p:val>
                                                <p:strVal val="0-#ppt_w/2"/>
                                              </p:val>
                                            </p:tav>
                                            <p:tav tm="100000">
                                              <p:val>
                                                <p:strVal val="#ppt_x"/>
                                              </p:val>
                                            </p:tav>
                                          </p:tavLst>
                                        </p:anim>
                                        <p:anim calcmode="lin" valueType="num">
                                          <p:cBhvr additive="base">
                                            <p:cTn id="23" dur="1000" fill="hold"/>
                                            <p:tgtEl>
                                              <p:spTgt spid="83"/>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 presetClass="entr" presetSubtype="2"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1000" fill="hold"/>
                                            <p:tgtEl>
                                              <p:spTgt spid="34"/>
                                            </p:tgtEl>
                                            <p:attrNameLst>
                                              <p:attrName>ppt_x</p:attrName>
                                            </p:attrNameLst>
                                          </p:cBhvr>
                                          <p:tavLst>
                                            <p:tav tm="0">
                                              <p:val>
                                                <p:strVal val="1+#ppt_w/2"/>
                                              </p:val>
                                            </p:tav>
                                            <p:tav tm="100000">
                                              <p:val>
                                                <p:strVal val="#ppt_x"/>
                                              </p:val>
                                            </p:tav>
                                          </p:tavLst>
                                        </p:anim>
                                        <p:anim calcmode="lin" valueType="num">
                                          <p:cBhvr additive="base">
                                            <p:cTn id="28" dur="1000" fill="hold"/>
                                            <p:tgtEl>
                                              <p:spTgt spid="34"/>
                                            </p:tgtEl>
                                            <p:attrNameLst>
                                              <p:attrName>ppt_y</p:attrName>
                                            </p:attrNameLst>
                                          </p:cBhvr>
                                          <p:tavLst>
                                            <p:tav tm="0">
                                              <p:val>
                                                <p:strVal val="#ppt_y"/>
                                              </p:val>
                                            </p:tav>
                                            <p:tav tm="100000">
                                              <p:val>
                                                <p:strVal val="#ppt_y"/>
                                              </p:val>
                                            </p:tav>
                                          </p:tavLst>
                                        </p:anim>
                                      </p:childTnLst>
                                    </p:cTn>
                                  </p:par>
                                </p:childTnLst>
                              </p:cTn>
                            </p:par>
                            <p:par>
                              <p:cTn id="29" fill="hold">
                                <p:stCondLst>
                                  <p:cond delay="5000"/>
                                </p:stCondLst>
                                <p:childTnLst>
                                  <p:par>
                                    <p:cTn id="30" presetID="2" presetClass="entr" presetSubtype="2" fill="hold" nodeType="afterEffect">
                                      <p:stCondLst>
                                        <p:cond delay="0"/>
                                      </p:stCondLst>
                                      <p:childTnLst>
                                        <p:set>
                                          <p:cBhvr>
                                            <p:cTn id="31" dur="1" fill="hold">
                                              <p:stCondLst>
                                                <p:cond delay="0"/>
                                              </p:stCondLst>
                                            </p:cTn>
                                            <p:tgtEl>
                                              <p:spTgt spid="44"/>
                                            </p:tgtEl>
                                            <p:attrNameLst>
                                              <p:attrName>style.visibility</p:attrName>
                                            </p:attrNameLst>
                                          </p:cBhvr>
                                          <p:to>
                                            <p:strVal val="visible"/>
                                          </p:to>
                                        </p:set>
                                        <p:anim calcmode="lin" valueType="num">
                                          <p:cBhvr additive="base">
                                            <p:cTn id="32" dur="1000" fill="hold"/>
                                            <p:tgtEl>
                                              <p:spTgt spid="44"/>
                                            </p:tgtEl>
                                            <p:attrNameLst>
                                              <p:attrName>ppt_x</p:attrName>
                                            </p:attrNameLst>
                                          </p:cBhvr>
                                          <p:tavLst>
                                            <p:tav tm="0">
                                              <p:val>
                                                <p:strVal val="1+#ppt_w/2"/>
                                              </p:val>
                                            </p:tav>
                                            <p:tav tm="100000">
                                              <p:val>
                                                <p:strVal val="#ppt_x"/>
                                              </p:val>
                                            </p:tav>
                                          </p:tavLst>
                                        </p:anim>
                                        <p:anim calcmode="lin" valueType="num">
                                          <p:cBhvr additive="base">
                                            <p:cTn id="33" dur="1000" fill="hold"/>
                                            <p:tgtEl>
                                              <p:spTgt spid="44"/>
                                            </p:tgtEl>
                                            <p:attrNameLst>
                                              <p:attrName>ppt_y</p:attrName>
                                            </p:attrNameLst>
                                          </p:cBhvr>
                                          <p:tavLst>
                                            <p:tav tm="0">
                                              <p:val>
                                                <p:strVal val="#ppt_y"/>
                                              </p:val>
                                            </p:tav>
                                            <p:tav tm="100000">
                                              <p:val>
                                                <p:strVal val="#ppt_y"/>
                                              </p:val>
                                            </p:tav>
                                          </p:tavLst>
                                        </p:anim>
                                      </p:childTnLst>
                                    </p:cTn>
                                  </p:par>
                                </p:childTnLst>
                              </p:cTn>
                            </p:par>
                            <p:par>
                              <p:cTn id="34" fill="hold">
                                <p:stCondLst>
                                  <p:cond delay="6000"/>
                                </p:stCondLst>
                                <p:childTnLst>
                                  <p:par>
                                    <p:cTn id="35" presetID="2" presetClass="entr" presetSubtype="2" fill="hold" nodeType="after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1000" fill="hold"/>
                                            <p:tgtEl>
                                              <p:spTgt spid="51"/>
                                            </p:tgtEl>
                                            <p:attrNameLst>
                                              <p:attrName>ppt_x</p:attrName>
                                            </p:attrNameLst>
                                          </p:cBhvr>
                                          <p:tavLst>
                                            <p:tav tm="0">
                                              <p:val>
                                                <p:strVal val="1+#ppt_w/2"/>
                                              </p:val>
                                            </p:tav>
                                            <p:tav tm="100000">
                                              <p:val>
                                                <p:strVal val="#ppt_x"/>
                                              </p:val>
                                            </p:tav>
                                          </p:tavLst>
                                        </p:anim>
                                        <p:anim calcmode="lin" valueType="num">
                                          <p:cBhvr additive="base">
                                            <p:cTn id="38" dur="1000" fill="hold"/>
                                            <p:tgtEl>
                                              <p:spTgt spid="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title="The Standards for Registered Training "/>
          <p:cNvSpPr>
            <a:spLocks noGrp="1"/>
          </p:cNvSpPr>
          <p:nvPr>
            <p:ph type="title"/>
          </p:nvPr>
        </p:nvSpPr>
        <p:spPr>
          <a:xfrm>
            <a:off x="913811" y="705291"/>
            <a:ext cx="11157817" cy="660511"/>
          </a:xfrm>
        </p:spPr>
        <p:txBody>
          <a:bodyPr>
            <a:normAutofit fontScale="90000"/>
          </a:bodyPr>
          <a:lstStyle/>
          <a:p>
            <a:r>
              <a:rPr lang="en-AU" dirty="0"/>
              <a:t>The Standards for Registered Training </a:t>
            </a:r>
            <a:br>
              <a:rPr lang="en-AU" dirty="0"/>
            </a:br>
            <a:r>
              <a:rPr lang="en-AU" dirty="0"/>
              <a:t>   Organisations (RTOs) 2015</a:t>
            </a:r>
          </a:p>
        </p:txBody>
      </p:sp>
      <p:sp>
        <p:nvSpPr>
          <p:cNvPr id="3" name="TextBox 2" descr="Principles of access and equity are embedded throughout the Standards for Registered Training Organisations (RTOs) 2015 and include direct reference to course integrity, flexibility and ensuring reasonable adjustment is applied and monitored&#10;The Standards for RTOs, Disability Standards for Education, Principles of Universal Design and Inclusive Learning Frameworks all compliment each other in this area&#10;Practical applications of reasonable adjustment can be found in this Guide &#10;"/>
          <p:cNvSpPr txBox="1"/>
          <p:nvPr/>
        </p:nvSpPr>
        <p:spPr>
          <a:xfrm>
            <a:off x="268986" y="2314765"/>
            <a:ext cx="7219470" cy="3508653"/>
          </a:xfrm>
          <a:prstGeom prst="rect">
            <a:avLst/>
          </a:prstGeom>
          <a:noFill/>
        </p:spPr>
        <p:txBody>
          <a:bodyPr wrap="square" rtlCol="0">
            <a:spAutoFit/>
          </a:bodyPr>
          <a:lstStyle/>
          <a:p>
            <a:pPr marL="285750" indent="-285750">
              <a:buFont typeface="Arial" panose="020B0604020202020204" pitchFamily="34" charset="0"/>
              <a:buChar char="•"/>
            </a:pPr>
            <a:r>
              <a:rPr lang="en-AU" altLang="en-US" dirty="0">
                <a:solidFill>
                  <a:schemeClr val="tx1">
                    <a:lumMod val="75000"/>
                    <a:lumOff val="25000"/>
                  </a:schemeClr>
                </a:solidFill>
                <a:latin typeface="Arial" panose="020B0604020202020204" pitchFamily="34" charset="0"/>
              </a:rPr>
              <a:t>Principles of access and equity are embedded throughout the Standards for Registered Training Organisations (RTOs) 2015 and include direct reference to course integrity, flexibility and ensuring reasonable adjustment is applied and </a:t>
            </a:r>
            <a:r>
              <a:rPr lang="en-AU" altLang="en-US" dirty="0" smtClean="0">
                <a:solidFill>
                  <a:schemeClr val="tx1">
                    <a:lumMod val="75000"/>
                    <a:lumOff val="25000"/>
                  </a:schemeClr>
                </a:solidFill>
                <a:latin typeface="Arial" panose="020B0604020202020204" pitchFamily="34" charset="0"/>
              </a:rPr>
              <a:t>monitored</a:t>
            </a:r>
            <a:endParaRPr lang="en-AU" altLang="en-US" dirty="0">
              <a:solidFill>
                <a:schemeClr val="tx1">
                  <a:lumMod val="75000"/>
                  <a:lumOff val="25000"/>
                </a:schemeClr>
              </a:solidFill>
              <a:latin typeface="Arial" panose="020B0604020202020204" pitchFamily="34" charset="0"/>
            </a:endParaRPr>
          </a:p>
          <a:p>
            <a:pPr marL="285750" indent="-285750">
              <a:spcBef>
                <a:spcPts val="3600"/>
              </a:spcBef>
              <a:buFont typeface="Arial" panose="020B0604020202020204" pitchFamily="34" charset="0"/>
              <a:buChar char="•"/>
            </a:pPr>
            <a:r>
              <a:rPr lang="en-AU" altLang="en-US" dirty="0">
                <a:solidFill>
                  <a:schemeClr val="tx1">
                    <a:lumMod val="75000"/>
                    <a:lumOff val="25000"/>
                  </a:schemeClr>
                </a:solidFill>
                <a:latin typeface="Arial" panose="020B0604020202020204" pitchFamily="34" charset="0"/>
              </a:rPr>
              <a:t>The Standards for RTOs, Disability Standards for Education, Principles of Universal Design and Inclusive Learning Frameworks all compliment each other in this area</a:t>
            </a:r>
          </a:p>
          <a:p>
            <a:pPr marL="342900" indent="-342900">
              <a:spcBef>
                <a:spcPts val="3600"/>
              </a:spcBef>
              <a:buFont typeface="Arial" panose="020B0604020202020204" pitchFamily="34" charset="0"/>
              <a:buChar char="•"/>
            </a:pPr>
            <a:r>
              <a:rPr lang="en-AU" altLang="en-US" dirty="0">
                <a:solidFill>
                  <a:schemeClr val="tx1">
                    <a:lumMod val="75000"/>
                    <a:lumOff val="25000"/>
                  </a:schemeClr>
                </a:solidFill>
                <a:latin typeface="Arial" panose="020B0604020202020204" pitchFamily="34" charset="0"/>
              </a:rPr>
              <a:t>Practical applications of reasonable adjustment</a:t>
            </a:r>
            <a:r>
              <a:rPr lang="en-US" altLang="en-US" dirty="0">
                <a:solidFill>
                  <a:schemeClr val="tx1">
                    <a:lumMod val="75000"/>
                    <a:lumOff val="25000"/>
                  </a:schemeClr>
                </a:solidFill>
                <a:latin typeface="Arial" panose="020B0604020202020204" pitchFamily="34" charset="0"/>
              </a:rPr>
              <a:t> can be found in this </a:t>
            </a:r>
            <a:r>
              <a:rPr lang="en-US" altLang="en-US" dirty="0">
                <a:solidFill>
                  <a:schemeClr val="tx1">
                    <a:lumMod val="75000"/>
                    <a:lumOff val="25000"/>
                  </a:schemeClr>
                </a:solidFill>
                <a:latin typeface="Arial" panose="020B0604020202020204" pitchFamily="34" charset="0"/>
                <a:hlinkClick r:id="rId2"/>
              </a:rPr>
              <a:t>Guide</a:t>
            </a:r>
            <a:r>
              <a:rPr lang="en-US" altLang="en-US" dirty="0">
                <a:solidFill>
                  <a:schemeClr val="tx1">
                    <a:lumMod val="75000"/>
                    <a:lumOff val="25000"/>
                  </a:schemeClr>
                </a:solidFill>
                <a:latin typeface="Arial" panose="020B0604020202020204" pitchFamily="34" charset="0"/>
              </a:rPr>
              <a:t> </a:t>
            </a:r>
          </a:p>
        </p:txBody>
      </p:sp>
      <p:pic>
        <p:nvPicPr>
          <p:cNvPr id="5" name="Picture 4" descr="The woman is smiling and pointing to a docuemnt that she is holding up in her other hand.  The document is the Reasoanble Adjustment Guide for VET Practitioners." title="Image of a woman holding a documen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8456" y="1594383"/>
            <a:ext cx="4583172" cy="5272582"/>
          </a:xfrm>
          <a:prstGeom prst="rect">
            <a:avLst/>
          </a:prstGeom>
        </p:spPr>
      </p:pic>
    </p:spTree>
    <p:extLst>
      <p:ext uri="{BB962C8B-B14F-4D97-AF65-F5344CB8AC3E}">
        <p14:creationId xmlns:p14="http://schemas.microsoft.com/office/powerpoint/2010/main" val="6797667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title="What is our process at TAFE ">
            <a:extLst>
              <a:ext uri="{FF2B5EF4-FFF2-40B4-BE49-F238E27FC236}">
                <a16:creationId xmlns:a16="http://schemas.microsoft.com/office/drawing/2014/main" id="{4A7026FD-3B84-400E-B19C-12AF96CDD10A}"/>
              </a:ext>
            </a:extLst>
          </p:cNvPr>
          <p:cNvSpPr>
            <a:spLocks noGrp="1"/>
          </p:cNvSpPr>
          <p:nvPr>
            <p:ph type="title"/>
          </p:nvPr>
        </p:nvSpPr>
        <p:spPr>
          <a:xfrm>
            <a:off x="815868" y="755215"/>
            <a:ext cx="11157817" cy="660511"/>
          </a:xfrm>
          <a:prstGeom prst="rect">
            <a:avLst/>
          </a:prstGeom>
        </p:spPr>
        <p:txBody>
          <a:bodyPr lIns="0" tIns="0" rIns="0" bIns="0" anchor="ctr">
            <a:noAutofit/>
          </a:bodyPr>
          <a:lstStyle>
            <a:lvl1pPr algn="l">
              <a:defRPr sz="4000" b="1">
                <a:solidFill>
                  <a:schemeClr val="tx1">
                    <a:lumMod val="75000"/>
                    <a:lumOff val="25000"/>
                  </a:schemeClr>
                </a:solidFill>
                <a:latin typeface="Arial" panose="020B0604020202020204" pitchFamily="34" charset="0"/>
                <a:cs typeface="Arial" panose="020B0604020202020204" pitchFamily="34" charset="0"/>
              </a:defRPr>
            </a:lvl1pPr>
          </a:lstStyle>
          <a:p>
            <a:r>
              <a:rPr lang="en-AU" dirty="0"/>
              <a:t>What is our process at TAFE </a:t>
            </a:r>
            <a:br>
              <a:rPr lang="en-AU" dirty="0"/>
            </a:br>
            <a:r>
              <a:rPr lang="en-AU" dirty="0"/>
              <a:t>   Queensland?</a:t>
            </a:r>
            <a:endParaRPr lang="en-US" dirty="0"/>
          </a:p>
        </p:txBody>
      </p:sp>
      <p:sp>
        <p:nvSpPr>
          <p:cNvPr id="34" name="TextBox 33" descr="Students are encouraged to disclose that they have a disability at &#10;enrolment and are asked  – Do you have a disability?&#10;&#10;Every student that states Yes – receives an email from Student &#10;Support telling them about our services, examples of disability &#10;and medical conditions common in our student population and &#10;strongly encourage them to register with our services&#10;&#10;Many students across the tertiary sector do not disclose at enrolment&#10;&#10;However, disclosure of disability can happen at any time during a student’s &#10;program&#10;&#10;We cannot cater for what we don’t know or apply retrospective adjustments to &#10;assessments&#10;"/>
          <p:cNvSpPr txBox="1"/>
          <p:nvPr/>
        </p:nvSpPr>
        <p:spPr>
          <a:xfrm>
            <a:off x="248496" y="2055623"/>
            <a:ext cx="8580832" cy="4524315"/>
          </a:xfrm>
          <a:prstGeom prst="rect">
            <a:avLst/>
          </a:prstGeom>
          <a:noFill/>
        </p:spPr>
        <p:txBody>
          <a:bodyPr wrap="square" rtlCol="0">
            <a:spAutoFit/>
          </a:bodyPr>
          <a:lstStyle/>
          <a:p>
            <a:pPr marL="342900" indent="-342900">
              <a:buFont typeface="Arial" panose="020B0604020202020204" pitchFamily="34" charset="0"/>
              <a:buChar char="•"/>
            </a:pPr>
            <a:r>
              <a:rPr lang="en-AU" dirty="0">
                <a:solidFill>
                  <a:schemeClr val="tx1">
                    <a:lumMod val="75000"/>
                    <a:lumOff val="25000"/>
                  </a:schemeClr>
                </a:solidFill>
                <a:latin typeface="Arial" panose="020B0604020202020204" pitchFamily="34" charset="0"/>
              </a:rPr>
              <a:t>Students are encouraged to disclose that they have a disability at </a:t>
            </a:r>
            <a:br>
              <a:rPr lang="en-AU" dirty="0">
                <a:solidFill>
                  <a:schemeClr val="tx1">
                    <a:lumMod val="75000"/>
                    <a:lumOff val="25000"/>
                  </a:schemeClr>
                </a:solidFill>
                <a:latin typeface="Arial" panose="020B0604020202020204" pitchFamily="34" charset="0"/>
              </a:rPr>
            </a:br>
            <a:r>
              <a:rPr lang="en-AU" dirty="0">
                <a:solidFill>
                  <a:schemeClr val="tx1">
                    <a:lumMod val="75000"/>
                    <a:lumOff val="25000"/>
                  </a:schemeClr>
                </a:solidFill>
                <a:latin typeface="Arial" panose="020B0604020202020204" pitchFamily="34" charset="0"/>
              </a:rPr>
              <a:t>enrolment and are asked  – Do you have a disability?</a:t>
            </a:r>
          </a:p>
          <a:p>
            <a:pPr marL="342900" indent="-342900">
              <a:buFont typeface="Arial" panose="020B0604020202020204" pitchFamily="34" charset="0"/>
              <a:buChar char="•"/>
            </a:pPr>
            <a:endParaRPr lang="en-AU" dirty="0">
              <a:solidFill>
                <a:schemeClr val="tx1">
                  <a:lumMod val="75000"/>
                  <a:lumOff val="25000"/>
                </a:schemeClr>
              </a:solidFill>
              <a:latin typeface="Arial" panose="020B0604020202020204" pitchFamily="34" charset="0"/>
            </a:endParaRPr>
          </a:p>
          <a:p>
            <a:pPr marL="342900" indent="-342900">
              <a:buFont typeface="Arial" panose="020B0604020202020204" pitchFamily="34" charset="0"/>
              <a:buChar char="•"/>
            </a:pPr>
            <a:r>
              <a:rPr lang="en-AU" dirty="0">
                <a:solidFill>
                  <a:schemeClr val="tx1">
                    <a:lumMod val="75000"/>
                    <a:lumOff val="25000"/>
                  </a:schemeClr>
                </a:solidFill>
                <a:latin typeface="Arial" panose="020B0604020202020204" pitchFamily="34" charset="0"/>
              </a:rPr>
              <a:t>Every student that states Yes – receives an email from Student </a:t>
            </a:r>
            <a:br>
              <a:rPr lang="en-AU" dirty="0">
                <a:solidFill>
                  <a:schemeClr val="tx1">
                    <a:lumMod val="75000"/>
                    <a:lumOff val="25000"/>
                  </a:schemeClr>
                </a:solidFill>
                <a:latin typeface="Arial" panose="020B0604020202020204" pitchFamily="34" charset="0"/>
              </a:rPr>
            </a:br>
            <a:r>
              <a:rPr lang="en-AU" dirty="0">
                <a:solidFill>
                  <a:schemeClr val="tx1">
                    <a:lumMod val="75000"/>
                    <a:lumOff val="25000"/>
                  </a:schemeClr>
                </a:solidFill>
                <a:latin typeface="Arial" panose="020B0604020202020204" pitchFamily="34" charset="0"/>
              </a:rPr>
              <a:t>Support telling them about our services, examples of disability </a:t>
            </a:r>
            <a:br>
              <a:rPr lang="en-AU" dirty="0">
                <a:solidFill>
                  <a:schemeClr val="tx1">
                    <a:lumMod val="75000"/>
                    <a:lumOff val="25000"/>
                  </a:schemeClr>
                </a:solidFill>
                <a:latin typeface="Arial" panose="020B0604020202020204" pitchFamily="34" charset="0"/>
              </a:rPr>
            </a:br>
            <a:r>
              <a:rPr lang="en-AU" dirty="0">
                <a:solidFill>
                  <a:schemeClr val="tx1">
                    <a:lumMod val="75000"/>
                    <a:lumOff val="25000"/>
                  </a:schemeClr>
                </a:solidFill>
                <a:latin typeface="Arial" panose="020B0604020202020204" pitchFamily="34" charset="0"/>
              </a:rPr>
              <a:t>and medical conditions common in our student population and </a:t>
            </a:r>
            <a:br>
              <a:rPr lang="en-AU" dirty="0">
                <a:solidFill>
                  <a:schemeClr val="tx1">
                    <a:lumMod val="75000"/>
                    <a:lumOff val="25000"/>
                  </a:schemeClr>
                </a:solidFill>
                <a:latin typeface="Arial" panose="020B0604020202020204" pitchFamily="34" charset="0"/>
              </a:rPr>
            </a:br>
            <a:r>
              <a:rPr lang="en-AU" dirty="0">
                <a:solidFill>
                  <a:schemeClr val="tx1">
                    <a:lumMod val="75000"/>
                    <a:lumOff val="25000"/>
                  </a:schemeClr>
                </a:solidFill>
                <a:latin typeface="Arial" panose="020B0604020202020204" pitchFamily="34" charset="0"/>
              </a:rPr>
              <a:t>strongly encourage them to register with our </a:t>
            </a:r>
            <a:r>
              <a:rPr lang="en-AU" dirty="0" smtClean="0">
                <a:solidFill>
                  <a:schemeClr val="tx1">
                    <a:lumMod val="75000"/>
                    <a:lumOff val="25000"/>
                  </a:schemeClr>
                </a:solidFill>
                <a:latin typeface="Arial" panose="020B0604020202020204" pitchFamily="34" charset="0"/>
              </a:rPr>
              <a:t>services</a:t>
            </a:r>
            <a:endParaRPr lang="en-AU" dirty="0">
              <a:solidFill>
                <a:schemeClr val="tx1">
                  <a:lumMod val="75000"/>
                  <a:lumOff val="25000"/>
                </a:schemeClr>
              </a:solidFill>
              <a:latin typeface="Arial" panose="020B0604020202020204" pitchFamily="34" charset="0"/>
            </a:endParaRPr>
          </a:p>
          <a:p>
            <a:pPr marL="342900" indent="-342900">
              <a:buFont typeface="Arial" panose="020B0604020202020204" pitchFamily="34" charset="0"/>
              <a:buChar char="•"/>
            </a:pPr>
            <a:endParaRPr lang="en-AU" dirty="0">
              <a:solidFill>
                <a:schemeClr val="tx1">
                  <a:lumMod val="75000"/>
                  <a:lumOff val="25000"/>
                </a:schemeClr>
              </a:solidFill>
              <a:latin typeface="Arial" panose="020B0604020202020204" pitchFamily="34" charset="0"/>
            </a:endParaRPr>
          </a:p>
          <a:p>
            <a:pPr marL="342900" indent="-342900">
              <a:buFont typeface="Arial" panose="020B0604020202020204" pitchFamily="34" charset="0"/>
              <a:buChar char="•"/>
            </a:pPr>
            <a:r>
              <a:rPr lang="en-AU" dirty="0">
                <a:solidFill>
                  <a:schemeClr val="tx1">
                    <a:lumMod val="75000"/>
                    <a:lumOff val="25000"/>
                  </a:schemeClr>
                </a:solidFill>
                <a:latin typeface="Arial" panose="020B0604020202020204" pitchFamily="34" charset="0"/>
              </a:rPr>
              <a:t>Many students across the tertiary sector do not disclose at </a:t>
            </a:r>
            <a:r>
              <a:rPr lang="en-AU" dirty="0" smtClean="0">
                <a:solidFill>
                  <a:schemeClr val="tx1">
                    <a:lumMod val="75000"/>
                    <a:lumOff val="25000"/>
                  </a:schemeClr>
                </a:solidFill>
                <a:latin typeface="Arial" panose="020B0604020202020204" pitchFamily="34" charset="0"/>
              </a:rPr>
              <a:t>enrolment</a:t>
            </a:r>
            <a:endParaRPr lang="en-AU" dirty="0">
              <a:solidFill>
                <a:schemeClr val="tx1">
                  <a:lumMod val="75000"/>
                  <a:lumOff val="25000"/>
                </a:schemeClr>
              </a:solidFill>
              <a:latin typeface="Arial" panose="020B0604020202020204" pitchFamily="34" charset="0"/>
            </a:endParaRPr>
          </a:p>
          <a:p>
            <a:pPr marL="342900" indent="-342900">
              <a:buFont typeface="Arial" panose="020B0604020202020204" pitchFamily="34" charset="0"/>
              <a:buChar char="•"/>
            </a:pPr>
            <a:endParaRPr lang="en-AU" dirty="0">
              <a:solidFill>
                <a:schemeClr val="tx1">
                  <a:lumMod val="75000"/>
                  <a:lumOff val="25000"/>
                </a:schemeClr>
              </a:solidFill>
              <a:latin typeface="Arial" panose="020B0604020202020204" pitchFamily="34" charset="0"/>
            </a:endParaRPr>
          </a:p>
          <a:p>
            <a:pPr marL="342900" indent="-342900">
              <a:buFont typeface="Arial" panose="020B0604020202020204" pitchFamily="34" charset="0"/>
              <a:buChar char="•"/>
            </a:pPr>
            <a:r>
              <a:rPr lang="en-AU" dirty="0">
                <a:solidFill>
                  <a:schemeClr val="tx1">
                    <a:lumMod val="75000"/>
                    <a:lumOff val="25000"/>
                  </a:schemeClr>
                </a:solidFill>
                <a:latin typeface="Arial" panose="020B0604020202020204" pitchFamily="34" charset="0"/>
              </a:rPr>
              <a:t>However, disclosure of disability can happen at any time during a student’s </a:t>
            </a:r>
            <a:br>
              <a:rPr lang="en-AU" dirty="0">
                <a:solidFill>
                  <a:schemeClr val="tx1">
                    <a:lumMod val="75000"/>
                    <a:lumOff val="25000"/>
                  </a:schemeClr>
                </a:solidFill>
                <a:latin typeface="Arial" panose="020B0604020202020204" pitchFamily="34" charset="0"/>
              </a:rPr>
            </a:br>
            <a:r>
              <a:rPr lang="en-AU" dirty="0" smtClean="0">
                <a:solidFill>
                  <a:schemeClr val="tx1">
                    <a:lumMod val="75000"/>
                    <a:lumOff val="25000"/>
                  </a:schemeClr>
                </a:solidFill>
                <a:latin typeface="Arial" panose="020B0604020202020204" pitchFamily="34" charset="0"/>
              </a:rPr>
              <a:t>program</a:t>
            </a:r>
            <a:endParaRPr lang="en-AU" dirty="0">
              <a:solidFill>
                <a:schemeClr val="tx1">
                  <a:lumMod val="75000"/>
                  <a:lumOff val="25000"/>
                </a:schemeClr>
              </a:solidFill>
              <a:latin typeface="Arial" panose="020B0604020202020204" pitchFamily="34" charset="0"/>
            </a:endParaRPr>
          </a:p>
          <a:p>
            <a:pPr marL="342900" indent="-342900">
              <a:buFont typeface="Arial" panose="020B0604020202020204" pitchFamily="34" charset="0"/>
              <a:buChar char="•"/>
            </a:pPr>
            <a:endParaRPr lang="en-AU" dirty="0">
              <a:solidFill>
                <a:schemeClr val="tx1">
                  <a:lumMod val="75000"/>
                  <a:lumOff val="25000"/>
                </a:schemeClr>
              </a:solidFill>
              <a:latin typeface="Arial" panose="020B0604020202020204" pitchFamily="34" charset="0"/>
            </a:endParaRPr>
          </a:p>
          <a:p>
            <a:pPr marL="342900" indent="-342900">
              <a:buFont typeface="Arial" panose="020B0604020202020204" pitchFamily="34" charset="0"/>
              <a:buChar char="•"/>
            </a:pPr>
            <a:r>
              <a:rPr lang="en-AU" dirty="0">
                <a:solidFill>
                  <a:schemeClr val="tx1">
                    <a:lumMod val="75000"/>
                    <a:lumOff val="25000"/>
                  </a:schemeClr>
                </a:solidFill>
                <a:latin typeface="Arial" panose="020B0604020202020204" pitchFamily="34" charset="0"/>
              </a:rPr>
              <a:t>We cannot cater for what we don’t know or apply retrospective adjustments to </a:t>
            </a:r>
            <a:br>
              <a:rPr lang="en-AU" dirty="0">
                <a:solidFill>
                  <a:schemeClr val="tx1">
                    <a:lumMod val="75000"/>
                    <a:lumOff val="25000"/>
                  </a:schemeClr>
                </a:solidFill>
                <a:latin typeface="Arial" panose="020B0604020202020204" pitchFamily="34" charset="0"/>
              </a:rPr>
            </a:br>
            <a:r>
              <a:rPr lang="en-AU" dirty="0" smtClean="0">
                <a:solidFill>
                  <a:schemeClr val="tx1">
                    <a:lumMod val="75000"/>
                    <a:lumOff val="25000"/>
                  </a:schemeClr>
                </a:solidFill>
                <a:latin typeface="Arial" panose="020B0604020202020204" pitchFamily="34" charset="0"/>
              </a:rPr>
              <a:t>assessments</a:t>
            </a:r>
            <a:endParaRPr lang="en-AU" dirty="0">
              <a:solidFill>
                <a:schemeClr val="tx1">
                  <a:lumMod val="75000"/>
                  <a:lumOff val="25000"/>
                </a:schemeClr>
              </a:solidFill>
              <a:latin typeface="Arial" panose="020B0604020202020204" pitchFamily="34" charset="0"/>
            </a:endParaRPr>
          </a:p>
          <a:p>
            <a:endParaRPr lang="en-AU" altLang="en-US" dirty="0">
              <a:solidFill>
                <a:schemeClr val="tx1">
                  <a:lumMod val="75000"/>
                  <a:lumOff val="25000"/>
                </a:schemeClr>
              </a:solidFill>
              <a:latin typeface="Arial" panose="020B0604020202020204" pitchFamily="34" charset="0"/>
            </a:endParaRPr>
          </a:p>
        </p:txBody>
      </p:sp>
      <p:pic>
        <p:nvPicPr>
          <p:cNvPr id="5" name="Picture Placeholder 4" title="Image of a young male student who is smiling"/>
          <p:cNvPicPr>
            <a:picLocks noGrp="1" noChangeAspect="1"/>
          </p:cNvPicPr>
          <p:nvPr>
            <p:ph type="pic" sz="quarter" idx="19"/>
          </p:nvPr>
        </p:nvPicPr>
        <p:blipFill rotWithShape="1">
          <a:blip r:embed="rId2" cstate="print">
            <a:extLst>
              <a:ext uri="{28A0092B-C50C-407E-A947-70E740481C1C}">
                <a14:useLocalDpi xmlns:a14="http://schemas.microsoft.com/office/drawing/2010/main" val="0"/>
              </a:ext>
            </a:extLst>
          </a:blip>
          <a:srcRect l="26169" r="7123"/>
          <a:stretch/>
        </p:blipFill>
        <p:spPr/>
      </p:pic>
      <p:pic>
        <p:nvPicPr>
          <p:cNvPr id="7" name="Picture Placeholder 6" descr="He is holding a book and notepad" title="Image of a young male student smiling "/>
          <p:cNvPicPr>
            <a:picLocks noGrp="1" noChangeAspect="1"/>
          </p:cNvPicPr>
          <p:nvPr>
            <p:ph type="pic" sz="quarter" idx="20"/>
          </p:nvPr>
        </p:nvPicPr>
        <p:blipFill>
          <a:blip r:embed="rId3" cstate="print">
            <a:extLst>
              <a:ext uri="{28A0092B-C50C-407E-A947-70E740481C1C}">
                <a14:useLocalDpi xmlns:a14="http://schemas.microsoft.com/office/drawing/2010/main" val="0"/>
              </a:ext>
            </a:extLst>
          </a:blip>
          <a:srcRect l="16651" r="16651"/>
          <a:stretch>
            <a:fillRect/>
          </a:stretch>
        </p:blipFill>
        <p:spPr/>
      </p:pic>
      <p:pic>
        <p:nvPicPr>
          <p:cNvPr id="6" name="Picture Placeholder 5" descr="She is holding a wrtitng pad" title="Image of a demale student smiling"/>
          <p:cNvPicPr>
            <a:picLocks noGrp="1" noChangeAspect="1"/>
          </p:cNvPicPr>
          <p:nvPr>
            <p:ph type="pic" sz="quarter" idx="23"/>
          </p:nvPr>
        </p:nvPicPr>
        <p:blipFill rotWithShape="1">
          <a:blip r:embed="rId4" cstate="print">
            <a:extLst>
              <a:ext uri="{28A0092B-C50C-407E-A947-70E740481C1C}">
                <a14:useLocalDpi xmlns:a14="http://schemas.microsoft.com/office/drawing/2010/main" val="0"/>
              </a:ext>
            </a:extLst>
          </a:blip>
          <a:srcRect l="2025" r="31308"/>
          <a:stretch/>
        </p:blipFill>
        <p:spPr/>
      </p:pic>
      <p:pic>
        <p:nvPicPr>
          <p:cNvPr id="8" name="Picture Placeholder 7" descr="She is holding some books" title="Image of a female student smiling"/>
          <p:cNvPicPr>
            <a:picLocks noGrp="1" noChangeAspect="1"/>
          </p:cNvPicPr>
          <p:nvPr>
            <p:ph type="pic" sz="quarter" idx="16"/>
          </p:nvPr>
        </p:nvPicPr>
        <p:blipFill rotWithShape="1">
          <a:blip r:embed="rId5" cstate="print">
            <a:extLst>
              <a:ext uri="{28A0092B-C50C-407E-A947-70E740481C1C}">
                <a14:useLocalDpi xmlns:a14="http://schemas.microsoft.com/office/drawing/2010/main" val="0"/>
              </a:ext>
            </a:extLst>
          </a:blip>
          <a:srcRect l="36303" r="30445"/>
          <a:stretch/>
        </p:blipFill>
        <p:spPr/>
      </p:pic>
      <p:grpSp>
        <p:nvGrpSpPr>
          <p:cNvPr id="2" name="Group 1" descr="The text bubbles have no words but represent converation with, and between, the students" title="Yellow image of text bubbles"/>
          <p:cNvGrpSpPr/>
          <p:nvPr/>
        </p:nvGrpSpPr>
        <p:grpSpPr>
          <a:xfrm>
            <a:off x="9271504" y="2216320"/>
            <a:ext cx="2458116" cy="2458116"/>
            <a:chOff x="9271504" y="2216320"/>
            <a:chExt cx="2458116" cy="2458116"/>
          </a:xfrm>
        </p:grpSpPr>
        <p:sp>
          <p:nvSpPr>
            <p:cNvPr id="63" name="Rectangle 62"/>
            <p:cNvSpPr/>
            <p:nvPr/>
          </p:nvSpPr>
          <p:spPr>
            <a:xfrm rot="18900001">
              <a:off x="9271504" y="2216320"/>
              <a:ext cx="2458116" cy="2458116"/>
            </a:xfrm>
            <a:prstGeom prst="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The text bubbles have no words but represent converation with, and between, the student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7764" y="2760700"/>
              <a:ext cx="1405800" cy="1171500"/>
            </a:xfrm>
            <a:prstGeom prst="rect">
              <a:avLst/>
            </a:prstGeom>
          </p:spPr>
        </p:pic>
      </p:grpSp>
    </p:spTree>
    <p:extLst>
      <p:ext uri="{BB962C8B-B14F-4D97-AF65-F5344CB8AC3E}">
        <p14:creationId xmlns:p14="http://schemas.microsoft.com/office/powerpoint/2010/main" val="17928644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descr="1:1 confidential conversation about individual disability, learning challenges, medical condition or mental health AND whether the &#10;disability may or may not impact on the person’s ability to attend, participate and be successful  (consultation is vital)&#10;&#10;Many students with disability do not need our services, are &#10;independent or can advocate adjustments for themselves &#10;- this is a good thing!&#10;&#10;Parents, carers and external support agencies can attend&#10;&#10;Registration will result in the AccessAbility Officer creating &#10;a Student Outline for the Faculty – detailing the &#10;background, suggestions and potential reasonable &#10;adjustments, where relevant&#10;"/>
          <p:cNvSpPr/>
          <p:nvPr/>
        </p:nvSpPr>
        <p:spPr>
          <a:xfrm>
            <a:off x="881897" y="2088921"/>
            <a:ext cx="7800928" cy="4247317"/>
          </a:xfrm>
          <a:prstGeom prst="rect">
            <a:avLst/>
          </a:prstGeom>
        </p:spPr>
        <p:txBody>
          <a:bodyPr wrap="square">
            <a:spAutoFit/>
          </a:bodyPr>
          <a:lstStyle/>
          <a:p>
            <a:r>
              <a:rPr lang="en-AU" dirty="0">
                <a:solidFill>
                  <a:schemeClr val="tx1">
                    <a:lumMod val="75000"/>
                    <a:lumOff val="25000"/>
                  </a:schemeClr>
                </a:solidFill>
                <a:latin typeface="Arial" panose="020B0604020202020204" pitchFamily="34" charset="0"/>
              </a:rPr>
              <a:t>1:1 confidential conversation about individual disability, learning challenges, medical condition or mental health AND whether the </a:t>
            </a:r>
            <a:br>
              <a:rPr lang="en-AU" dirty="0">
                <a:solidFill>
                  <a:schemeClr val="tx1">
                    <a:lumMod val="75000"/>
                    <a:lumOff val="25000"/>
                  </a:schemeClr>
                </a:solidFill>
                <a:latin typeface="Arial" panose="020B0604020202020204" pitchFamily="34" charset="0"/>
              </a:rPr>
            </a:br>
            <a:r>
              <a:rPr lang="en-AU" dirty="0">
                <a:solidFill>
                  <a:schemeClr val="tx1">
                    <a:lumMod val="75000"/>
                    <a:lumOff val="25000"/>
                  </a:schemeClr>
                </a:solidFill>
                <a:latin typeface="Arial" panose="020B0604020202020204" pitchFamily="34" charset="0"/>
              </a:rPr>
              <a:t>disability may or may not impact on the person’s ability to attend, participate and be successful  (consultation is vital)</a:t>
            </a:r>
          </a:p>
          <a:p>
            <a:endParaRPr lang="en-AU" dirty="0">
              <a:solidFill>
                <a:schemeClr val="tx1">
                  <a:lumMod val="75000"/>
                  <a:lumOff val="25000"/>
                </a:schemeClr>
              </a:solidFill>
              <a:latin typeface="Arial" panose="020B0604020202020204" pitchFamily="34" charset="0"/>
            </a:endParaRPr>
          </a:p>
          <a:p>
            <a:r>
              <a:rPr lang="en-AU" dirty="0">
                <a:solidFill>
                  <a:schemeClr val="tx1">
                    <a:lumMod val="75000"/>
                    <a:lumOff val="25000"/>
                  </a:schemeClr>
                </a:solidFill>
                <a:latin typeface="Arial" panose="020B0604020202020204" pitchFamily="34" charset="0"/>
              </a:rPr>
              <a:t>Many students with disability do not need our services, are </a:t>
            </a:r>
            <a:br>
              <a:rPr lang="en-AU" dirty="0">
                <a:solidFill>
                  <a:schemeClr val="tx1">
                    <a:lumMod val="75000"/>
                    <a:lumOff val="25000"/>
                  </a:schemeClr>
                </a:solidFill>
                <a:latin typeface="Arial" panose="020B0604020202020204" pitchFamily="34" charset="0"/>
              </a:rPr>
            </a:br>
            <a:r>
              <a:rPr lang="en-AU" dirty="0">
                <a:solidFill>
                  <a:schemeClr val="tx1">
                    <a:lumMod val="75000"/>
                    <a:lumOff val="25000"/>
                  </a:schemeClr>
                </a:solidFill>
                <a:latin typeface="Arial" panose="020B0604020202020204" pitchFamily="34" charset="0"/>
              </a:rPr>
              <a:t>independent or can advocate adjustments for themselves </a:t>
            </a:r>
            <a:br>
              <a:rPr lang="en-AU" dirty="0">
                <a:solidFill>
                  <a:schemeClr val="tx1">
                    <a:lumMod val="75000"/>
                    <a:lumOff val="25000"/>
                  </a:schemeClr>
                </a:solidFill>
                <a:latin typeface="Arial" panose="020B0604020202020204" pitchFamily="34" charset="0"/>
              </a:rPr>
            </a:br>
            <a:r>
              <a:rPr lang="en-AU" dirty="0">
                <a:solidFill>
                  <a:schemeClr val="tx1">
                    <a:lumMod val="75000"/>
                    <a:lumOff val="25000"/>
                  </a:schemeClr>
                </a:solidFill>
                <a:latin typeface="Arial" panose="020B0604020202020204" pitchFamily="34" charset="0"/>
              </a:rPr>
              <a:t>- this is a good thing!</a:t>
            </a:r>
          </a:p>
          <a:p>
            <a:endParaRPr lang="en-AU" dirty="0">
              <a:solidFill>
                <a:schemeClr val="tx1">
                  <a:lumMod val="75000"/>
                  <a:lumOff val="25000"/>
                </a:schemeClr>
              </a:solidFill>
              <a:latin typeface="Arial" panose="020B0604020202020204" pitchFamily="34" charset="0"/>
            </a:endParaRPr>
          </a:p>
          <a:p>
            <a:r>
              <a:rPr lang="en-AU" dirty="0">
                <a:solidFill>
                  <a:schemeClr val="tx1">
                    <a:lumMod val="75000"/>
                    <a:lumOff val="25000"/>
                  </a:schemeClr>
                </a:solidFill>
                <a:latin typeface="Arial" panose="020B0604020202020204" pitchFamily="34" charset="0"/>
              </a:rPr>
              <a:t>Parents, carers and external support agencies can </a:t>
            </a:r>
            <a:r>
              <a:rPr lang="en-AU" dirty="0" smtClean="0">
                <a:solidFill>
                  <a:schemeClr val="tx1">
                    <a:lumMod val="75000"/>
                    <a:lumOff val="25000"/>
                  </a:schemeClr>
                </a:solidFill>
                <a:latin typeface="Arial" panose="020B0604020202020204" pitchFamily="34" charset="0"/>
              </a:rPr>
              <a:t>attend</a:t>
            </a:r>
            <a:endParaRPr lang="en-AU" dirty="0">
              <a:solidFill>
                <a:schemeClr val="tx1">
                  <a:lumMod val="75000"/>
                  <a:lumOff val="25000"/>
                </a:schemeClr>
              </a:solidFill>
              <a:latin typeface="Arial" panose="020B0604020202020204" pitchFamily="34" charset="0"/>
            </a:endParaRPr>
          </a:p>
          <a:p>
            <a:endParaRPr lang="en-AU" dirty="0">
              <a:solidFill>
                <a:schemeClr val="tx1">
                  <a:lumMod val="75000"/>
                  <a:lumOff val="25000"/>
                </a:schemeClr>
              </a:solidFill>
              <a:latin typeface="Arial" panose="020B0604020202020204" pitchFamily="34" charset="0"/>
            </a:endParaRPr>
          </a:p>
          <a:p>
            <a:r>
              <a:rPr lang="en-AU" dirty="0">
                <a:solidFill>
                  <a:schemeClr val="tx1">
                    <a:lumMod val="75000"/>
                    <a:lumOff val="25000"/>
                  </a:schemeClr>
                </a:solidFill>
                <a:latin typeface="Arial" panose="020B0604020202020204" pitchFamily="34" charset="0"/>
              </a:rPr>
              <a:t>Registration will result in the AccessAbility Officer creating </a:t>
            </a:r>
            <a:br>
              <a:rPr lang="en-AU" dirty="0">
                <a:solidFill>
                  <a:schemeClr val="tx1">
                    <a:lumMod val="75000"/>
                    <a:lumOff val="25000"/>
                  </a:schemeClr>
                </a:solidFill>
                <a:latin typeface="Arial" panose="020B0604020202020204" pitchFamily="34" charset="0"/>
              </a:rPr>
            </a:br>
            <a:r>
              <a:rPr lang="en-AU" dirty="0">
                <a:solidFill>
                  <a:schemeClr val="tx1">
                    <a:lumMod val="75000"/>
                    <a:lumOff val="25000"/>
                  </a:schemeClr>
                </a:solidFill>
                <a:latin typeface="Arial" panose="020B0604020202020204" pitchFamily="34" charset="0"/>
              </a:rPr>
              <a:t>a Student Outline for the Faculty – detailing the </a:t>
            </a:r>
          </a:p>
          <a:p>
            <a:r>
              <a:rPr lang="en-AU" dirty="0">
                <a:solidFill>
                  <a:schemeClr val="tx1">
                    <a:lumMod val="75000"/>
                    <a:lumOff val="25000"/>
                  </a:schemeClr>
                </a:solidFill>
                <a:latin typeface="Arial" panose="020B0604020202020204" pitchFamily="34" charset="0"/>
              </a:rPr>
              <a:t>background, suggestions and potential reasonable </a:t>
            </a:r>
          </a:p>
          <a:p>
            <a:r>
              <a:rPr lang="en-AU" dirty="0">
                <a:solidFill>
                  <a:schemeClr val="tx1">
                    <a:lumMod val="75000"/>
                    <a:lumOff val="25000"/>
                  </a:schemeClr>
                </a:solidFill>
                <a:latin typeface="Arial" panose="020B0604020202020204" pitchFamily="34" charset="0"/>
              </a:rPr>
              <a:t>adjustments, where </a:t>
            </a:r>
            <a:r>
              <a:rPr lang="en-AU" dirty="0" smtClean="0">
                <a:solidFill>
                  <a:schemeClr val="tx1">
                    <a:lumMod val="75000"/>
                    <a:lumOff val="25000"/>
                  </a:schemeClr>
                </a:solidFill>
                <a:latin typeface="Arial" panose="020B0604020202020204" pitchFamily="34" charset="0"/>
              </a:rPr>
              <a:t>relevant</a:t>
            </a:r>
            <a:endParaRPr lang="en-AU" dirty="0">
              <a:solidFill>
                <a:schemeClr val="tx1">
                  <a:lumMod val="75000"/>
                  <a:lumOff val="25000"/>
                </a:schemeClr>
              </a:solidFill>
              <a:latin typeface="Arial" panose="020B0604020202020204" pitchFamily="34" charset="0"/>
            </a:endParaRPr>
          </a:p>
        </p:txBody>
      </p:sp>
      <p:pic>
        <p:nvPicPr>
          <p:cNvPr id="5" name="Picture Placeholder 4" descr="Six students are stood chatting and smiling in a corridor" title="Image of students chatting"/>
          <p:cNvPicPr>
            <a:picLocks noGrp="1" noChangeAspect="1"/>
          </p:cNvPicPr>
          <p:nvPr>
            <p:ph type="pic" sz="quarter" idx="26"/>
          </p:nvPr>
        </p:nvPicPr>
        <p:blipFill rotWithShape="1">
          <a:blip r:embed="rId2" cstate="print">
            <a:extLst>
              <a:ext uri="{28A0092B-C50C-407E-A947-70E740481C1C}">
                <a14:useLocalDpi xmlns:a14="http://schemas.microsoft.com/office/drawing/2010/main" val="0"/>
              </a:ext>
            </a:extLst>
          </a:blip>
          <a:srcRect l="2728" r="11538"/>
          <a:stretch/>
        </p:blipFill>
        <p:spPr>
          <a:xfrm>
            <a:off x="6967236" y="1421412"/>
            <a:ext cx="7006330" cy="5448463"/>
          </a:xfrm>
        </p:spPr>
      </p:pic>
      <p:grpSp>
        <p:nvGrpSpPr>
          <p:cNvPr id="8" name="Group 7" title="Decorative background colour"/>
          <p:cNvGrpSpPr/>
          <p:nvPr/>
        </p:nvGrpSpPr>
        <p:grpSpPr>
          <a:xfrm>
            <a:off x="8533855" y="1027209"/>
            <a:ext cx="5704658" cy="5830791"/>
            <a:chOff x="8533855" y="1027209"/>
            <a:chExt cx="5704658" cy="5830791"/>
          </a:xfrm>
        </p:grpSpPr>
        <p:sp>
          <p:nvSpPr>
            <p:cNvPr id="9" name="Parallelogram 8">
              <a:extLst>
                <a:ext uri="{FF2B5EF4-FFF2-40B4-BE49-F238E27FC236}">
                  <a16:creationId xmlns:a16="http://schemas.microsoft.com/office/drawing/2014/main" id="{1839326D-78B8-4F10-B5A5-683EBC92F3DC}"/>
                </a:ext>
              </a:extLst>
            </p:cNvPr>
            <p:cNvSpPr/>
            <p:nvPr/>
          </p:nvSpPr>
          <p:spPr>
            <a:xfrm>
              <a:off x="9988652" y="1027209"/>
              <a:ext cx="4249861" cy="2724232"/>
            </a:xfrm>
            <a:prstGeom prst="parallelogram">
              <a:avLst>
                <a:gd name="adj" fmla="val 98466"/>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p:cNvGrpSpPr/>
            <p:nvPr/>
          </p:nvGrpSpPr>
          <p:grpSpPr>
            <a:xfrm>
              <a:off x="8533855" y="1027209"/>
              <a:ext cx="4048422" cy="5830791"/>
              <a:chOff x="8533855" y="1027209"/>
              <a:chExt cx="4048422" cy="5830791"/>
            </a:xfrm>
          </p:grpSpPr>
          <p:sp>
            <p:nvSpPr>
              <p:cNvPr id="7" name="Parallelogram 6">
                <a:extLst>
                  <a:ext uri="{FF2B5EF4-FFF2-40B4-BE49-F238E27FC236}">
                    <a16:creationId xmlns:a16="http://schemas.microsoft.com/office/drawing/2014/main" id="{AA486958-DE45-4AF2-AEEA-FF64FBA82FA6}"/>
                  </a:ext>
                </a:extLst>
              </p:cNvPr>
              <p:cNvSpPr/>
              <p:nvPr/>
            </p:nvSpPr>
            <p:spPr>
              <a:xfrm>
                <a:off x="8533855" y="1027209"/>
                <a:ext cx="4048422" cy="2724232"/>
              </a:xfrm>
              <a:prstGeom prst="parallelogram">
                <a:avLst>
                  <a:gd name="adj" fmla="val 98466"/>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arallelogram 11">
                <a:extLst>
                  <a:ext uri="{FF2B5EF4-FFF2-40B4-BE49-F238E27FC236}">
                    <a16:creationId xmlns:a16="http://schemas.microsoft.com/office/drawing/2014/main" id="{CD895CF8-883C-4CE5-9A63-10629F7812AC}"/>
                  </a:ext>
                </a:extLst>
              </p:cNvPr>
              <p:cNvSpPr/>
              <p:nvPr/>
            </p:nvSpPr>
            <p:spPr>
              <a:xfrm>
                <a:off x="9272146" y="5480716"/>
                <a:ext cx="2571839" cy="1377284"/>
              </a:xfrm>
              <a:prstGeom prst="parallelogram">
                <a:avLst>
                  <a:gd name="adj" fmla="val 98466"/>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5" name="Rectangle 34"/>
          <p:cNvSpPr/>
          <p:nvPr/>
        </p:nvSpPr>
        <p:spPr>
          <a:xfrm>
            <a:off x="1150069" y="168820"/>
            <a:ext cx="4637989" cy="264595"/>
          </a:xfrm>
          <a:prstGeom prst="rect">
            <a:avLst/>
          </a:prstGeom>
          <a:solidFill>
            <a:srgbClr val="C426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latin typeface="Arial" panose="020B0604020202020204" pitchFamily="34" charset="0"/>
                <a:cs typeface="Arial" panose="020B0604020202020204" pitchFamily="34" charset="0"/>
              </a:rPr>
              <a:t>TAFE QUEENSLAND BRISBANE </a:t>
            </a:r>
            <a:r>
              <a:rPr lang="en-AU" sz="1200" b="1" baseline="0" dirty="0">
                <a:latin typeface="Arial" panose="020B0604020202020204" pitchFamily="34" charset="0"/>
                <a:cs typeface="Arial" panose="020B0604020202020204" pitchFamily="34" charset="0"/>
              </a:rPr>
              <a:t>– </a:t>
            </a:r>
            <a:r>
              <a:rPr lang="en-AU" sz="1200" b="1" dirty="0">
                <a:latin typeface="Arial" panose="020B0604020202020204" pitchFamily="34" charset="0"/>
                <a:cs typeface="Arial" panose="020B0604020202020204" pitchFamily="34" charset="0"/>
              </a:rPr>
              <a:t>Reasonable Adjustment</a:t>
            </a:r>
          </a:p>
        </p:txBody>
      </p:sp>
      <p:sp>
        <p:nvSpPr>
          <p:cNvPr id="39" name="Rectangle: Rounded Corners 37" title="Number 1">
            <a:extLst>
              <a:ext uri="{FF2B5EF4-FFF2-40B4-BE49-F238E27FC236}">
                <a16:creationId xmlns:a16="http://schemas.microsoft.com/office/drawing/2014/main" id="{1ACA9FD7-398B-4412-B3B8-86BF28C189A9}"/>
              </a:ext>
            </a:extLst>
          </p:cNvPr>
          <p:cNvSpPr/>
          <p:nvPr/>
        </p:nvSpPr>
        <p:spPr>
          <a:xfrm>
            <a:off x="345321" y="2158949"/>
            <a:ext cx="470547" cy="460752"/>
          </a:xfrm>
          <a:prstGeom prst="roundRect">
            <a:avLst>
              <a:gd name="adj" fmla="val 9629"/>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01</a:t>
            </a:r>
          </a:p>
        </p:txBody>
      </p:sp>
      <p:sp>
        <p:nvSpPr>
          <p:cNvPr id="40" name="Rectangle: Rounded Corners 37" title="Number 2">
            <a:extLst>
              <a:ext uri="{FF2B5EF4-FFF2-40B4-BE49-F238E27FC236}">
                <a16:creationId xmlns:a16="http://schemas.microsoft.com/office/drawing/2014/main" id="{1ACA9FD7-398B-4412-B3B8-86BF28C189A9}"/>
              </a:ext>
            </a:extLst>
          </p:cNvPr>
          <p:cNvSpPr/>
          <p:nvPr/>
        </p:nvSpPr>
        <p:spPr>
          <a:xfrm>
            <a:off x="345320" y="3521065"/>
            <a:ext cx="470547" cy="460752"/>
          </a:xfrm>
          <a:prstGeom prst="roundRect">
            <a:avLst>
              <a:gd name="adj" fmla="val 9629"/>
            </a:avLst>
          </a:prstGeom>
          <a:solidFill>
            <a:srgbClr val="FE2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02</a:t>
            </a:r>
          </a:p>
        </p:txBody>
      </p:sp>
      <p:sp>
        <p:nvSpPr>
          <p:cNvPr id="41" name="Rectangle: Rounded Corners 37" title="Number 3">
            <a:extLst>
              <a:ext uri="{FF2B5EF4-FFF2-40B4-BE49-F238E27FC236}">
                <a16:creationId xmlns:a16="http://schemas.microsoft.com/office/drawing/2014/main" id="{1ACA9FD7-398B-4412-B3B8-86BF28C189A9}"/>
              </a:ext>
            </a:extLst>
          </p:cNvPr>
          <p:cNvSpPr/>
          <p:nvPr/>
        </p:nvSpPr>
        <p:spPr>
          <a:xfrm>
            <a:off x="345319" y="4528144"/>
            <a:ext cx="470547" cy="460752"/>
          </a:xfrm>
          <a:prstGeom prst="roundRect">
            <a:avLst>
              <a:gd name="adj" fmla="val 9629"/>
            </a:avLst>
          </a:prstGeom>
          <a:solidFill>
            <a:srgbClr val="FDA4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03</a:t>
            </a:r>
          </a:p>
        </p:txBody>
      </p:sp>
      <p:sp>
        <p:nvSpPr>
          <p:cNvPr id="42" name="Rectangle: Rounded Corners 37" title="Number 4">
            <a:extLst>
              <a:ext uri="{FF2B5EF4-FFF2-40B4-BE49-F238E27FC236}">
                <a16:creationId xmlns:a16="http://schemas.microsoft.com/office/drawing/2014/main" id="{1ACA9FD7-398B-4412-B3B8-86BF28C189A9}"/>
              </a:ext>
            </a:extLst>
          </p:cNvPr>
          <p:cNvSpPr/>
          <p:nvPr/>
        </p:nvSpPr>
        <p:spPr>
          <a:xfrm>
            <a:off x="345318" y="5214715"/>
            <a:ext cx="470547" cy="460752"/>
          </a:xfrm>
          <a:prstGeom prst="roundRect">
            <a:avLst>
              <a:gd name="adj" fmla="val 9629"/>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04</a:t>
            </a:r>
          </a:p>
        </p:txBody>
      </p:sp>
      <p:sp>
        <p:nvSpPr>
          <p:cNvPr id="15" name="Title 1"/>
          <p:cNvSpPr>
            <a:spLocks noGrp="1"/>
          </p:cNvSpPr>
          <p:nvPr>
            <p:ph type="title"/>
          </p:nvPr>
        </p:nvSpPr>
        <p:spPr>
          <a:xfrm>
            <a:off x="991626" y="496995"/>
            <a:ext cx="8732080" cy="1661954"/>
          </a:xfrm>
        </p:spPr>
        <p:txBody>
          <a:bodyPr>
            <a:normAutofit/>
          </a:bodyPr>
          <a:lstStyle/>
          <a:p>
            <a:r>
              <a:rPr lang="en-AU" dirty="0" smtClean="0"/>
              <a:t>When a student registers with our  AccessAbility services</a:t>
            </a:r>
            <a:r>
              <a:rPr lang="en-AU" dirty="0"/>
              <a:t/>
            </a:r>
            <a:br>
              <a:rPr lang="en-AU" dirty="0"/>
            </a:br>
            <a:endParaRPr lang="en-AU" dirty="0"/>
          </a:p>
        </p:txBody>
      </p:sp>
    </p:spTree>
    <p:extLst>
      <p:ext uri="{BB962C8B-B14F-4D97-AF65-F5344CB8AC3E}">
        <p14:creationId xmlns:p14="http://schemas.microsoft.com/office/powerpoint/2010/main" val="30256376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title="Our Cohort"/>
          <p:cNvSpPr>
            <a:spLocks noGrp="1"/>
          </p:cNvSpPr>
          <p:nvPr>
            <p:ph type="title"/>
          </p:nvPr>
        </p:nvSpPr>
        <p:spPr/>
        <p:txBody>
          <a:bodyPr/>
          <a:lstStyle/>
          <a:p>
            <a:r>
              <a:rPr lang="en-AU" dirty="0"/>
              <a:t>Our Cohort…</a:t>
            </a:r>
          </a:p>
        </p:txBody>
      </p:sp>
      <p:pic>
        <p:nvPicPr>
          <p:cNvPr id="8" name="Picture 7" descr="The people are shown as black and white outlines, facing differnt directions and represents the numerous and diverse student population  " title="Backgrund image of people face to fa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 y="5032495"/>
            <a:ext cx="12212034" cy="1832167"/>
          </a:xfrm>
          <a:prstGeom prst="rect">
            <a:avLst/>
          </a:prstGeom>
        </p:spPr>
      </p:pic>
      <p:grpSp>
        <p:nvGrpSpPr>
          <p:cNvPr id="11" name="Группа 10" title="Image of a simple graph with an arrow pointing upwards">
            <a:extLst>
              <a:ext uri="{FF2B5EF4-FFF2-40B4-BE49-F238E27FC236}">
                <a16:creationId xmlns:a16="http://schemas.microsoft.com/office/drawing/2014/main" id="{C04779BB-13E5-994A-A196-F06E75C63B8D}"/>
              </a:ext>
            </a:extLst>
          </p:cNvPr>
          <p:cNvGrpSpPr/>
          <p:nvPr/>
        </p:nvGrpSpPr>
        <p:grpSpPr>
          <a:xfrm>
            <a:off x="4557379" y="2242829"/>
            <a:ext cx="3077242" cy="3077242"/>
            <a:chOff x="6891743" y="1833968"/>
            <a:chExt cx="3723463" cy="3723463"/>
          </a:xfrm>
        </p:grpSpPr>
        <p:sp>
          <p:nvSpPr>
            <p:cNvPr id="13" name="Овал 12">
              <a:extLst>
                <a:ext uri="{FF2B5EF4-FFF2-40B4-BE49-F238E27FC236}">
                  <a16:creationId xmlns:a16="http://schemas.microsoft.com/office/drawing/2014/main" id="{7DF9C6B8-90F9-354E-BD57-73281585CAA1}"/>
                </a:ext>
              </a:extLst>
            </p:cNvPr>
            <p:cNvSpPr/>
            <p:nvPr/>
          </p:nvSpPr>
          <p:spPr>
            <a:xfrm>
              <a:off x="6891743" y="1833968"/>
              <a:ext cx="3723463" cy="372346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Овал 13">
              <a:extLst>
                <a:ext uri="{FF2B5EF4-FFF2-40B4-BE49-F238E27FC236}">
                  <a16:creationId xmlns:a16="http://schemas.microsoft.com/office/drawing/2014/main" id="{0F505C62-9F77-0F4A-9CB7-98990F939082}"/>
                </a:ext>
              </a:extLst>
            </p:cNvPr>
            <p:cNvSpPr/>
            <p:nvPr/>
          </p:nvSpPr>
          <p:spPr>
            <a:xfrm>
              <a:off x="7884963" y="2827188"/>
              <a:ext cx="1737023" cy="1737023"/>
            </a:xfrm>
            <a:prstGeom prst="ellipse">
              <a:avLst/>
            </a:prstGeom>
            <a:solidFill>
              <a:schemeClr val="tx1">
                <a:lumMod val="75000"/>
                <a:lumOff val="25000"/>
              </a:schemeClr>
            </a:solidFill>
            <a:ln>
              <a:noFill/>
            </a:ln>
            <a:effectLst>
              <a:outerShdw blurRad="482600" dist="228600" dir="8100000" algn="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tIns="324000" rIns="274320" bIns="365760" rtlCol="0" anchor="b" anchorCtr="0"/>
            <a:lstStyle/>
            <a:p>
              <a:endParaRPr lang="en-US" b="1"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Прямоугольник 15">
              <a:extLst>
                <a:ext uri="{FF2B5EF4-FFF2-40B4-BE49-F238E27FC236}">
                  <a16:creationId xmlns:a16="http://schemas.microsoft.com/office/drawing/2014/main" id="{EEE95079-52E4-8E43-8389-BA61198938F2}"/>
                </a:ext>
              </a:extLst>
            </p:cNvPr>
            <p:cNvSpPr/>
            <p:nvPr/>
          </p:nvSpPr>
          <p:spPr>
            <a:xfrm>
              <a:off x="7446378" y="2385420"/>
              <a:ext cx="2592358" cy="2600118"/>
            </a:xfrm>
            <a:prstGeom prst="rect">
              <a:avLst/>
            </a:prstGeom>
          </p:spPr>
          <p:txBody>
            <a:bodyPr>
              <a:prstTxWarp prst="textArchUp">
                <a:avLst>
                  <a:gd name="adj" fmla="val 5837519"/>
                </a:avLst>
              </a:prstTxWarp>
              <a:spAutoFit/>
            </a:bodyPr>
            <a:lstStyle/>
            <a:p>
              <a:pPr algn="ctr"/>
              <a:r>
                <a:rPr lang="en-AU"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Increases we are seeing with our cohort</a:t>
              </a:r>
              <a:endParaRPr lang="en-US"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p:txBody>
        </p:sp>
      </p:grpSp>
      <p:sp>
        <p:nvSpPr>
          <p:cNvPr id="12" name="Овал 11" descr="Increases we are seeing with our cohort" title="Image of a circle with text">
            <a:extLst>
              <a:ext uri="{FF2B5EF4-FFF2-40B4-BE49-F238E27FC236}">
                <a16:creationId xmlns:a16="http://schemas.microsoft.com/office/drawing/2014/main" id="{94AE66BB-D33F-E145-B86E-C58DE934A83D}"/>
              </a:ext>
            </a:extLst>
          </p:cNvPr>
          <p:cNvSpPr/>
          <p:nvPr/>
        </p:nvSpPr>
        <p:spPr>
          <a:xfrm>
            <a:off x="4234268" y="1919718"/>
            <a:ext cx="3723463" cy="3723463"/>
          </a:xfrm>
          <a:prstGeom prst="ellipse">
            <a:avLst/>
          </a:prstGeom>
          <a:noFill/>
          <a:ln>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9" name="Группа 28" title="Growth in student mental ill health">
            <a:extLst>
              <a:ext uri="{FF2B5EF4-FFF2-40B4-BE49-F238E27FC236}">
                <a16:creationId xmlns:a16="http://schemas.microsoft.com/office/drawing/2014/main" id="{573059F8-599C-7C4A-BD7A-ADB364E2CBA8}"/>
              </a:ext>
            </a:extLst>
          </p:cNvPr>
          <p:cNvGrpSpPr/>
          <p:nvPr/>
        </p:nvGrpSpPr>
        <p:grpSpPr>
          <a:xfrm>
            <a:off x="0" y="4139949"/>
            <a:ext cx="4465982" cy="1080625"/>
            <a:chOff x="1025983" y="3066422"/>
            <a:chExt cx="5855810" cy="1416919"/>
          </a:xfrm>
        </p:grpSpPr>
        <p:grpSp>
          <p:nvGrpSpPr>
            <p:cNvPr id="30" name="Группа 29">
              <a:extLst>
                <a:ext uri="{FF2B5EF4-FFF2-40B4-BE49-F238E27FC236}">
                  <a16:creationId xmlns:a16="http://schemas.microsoft.com/office/drawing/2014/main" id="{2A44D178-6203-D04C-A17B-1016069108AC}"/>
                </a:ext>
              </a:extLst>
            </p:cNvPr>
            <p:cNvGrpSpPr/>
            <p:nvPr/>
          </p:nvGrpSpPr>
          <p:grpSpPr>
            <a:xfrm>
              <a:off x="1025983" y="3066422"/>
              <a:ext cx="5344337" cy="1416919"/>
              <a:chOff x="1003123" y="3919494"/>
              <a:chExt cx="5344337" cy="1288107"/>
            </a:xfrm>
          </p:grpSpPr>
          <p:sp>
            <p:nvSpPr>
              <p:cNvPr id="32" name="Rectangle 3">
                <a:extLst>
                  <a:ext uri="{FF2B5EF4-FFF2-40B4-BE49-F238E27FC236}">
                    <a16:creationId xmlns:a16="http://schemas.microsoft.com/office/drawing/2014/main" id="{F7A223A2-65B0-9944-9A4C-AD7F6220DB99}"/>
                  </a:ext>
                </a:extLst>
              </p:cNvPr>
              <p:cNvSpPr/>
              <p:nvPr/>
            </p:nvSpPr>
            <p:spPr>
              <a:xfrm>
                <a:off x="1003123" y="3919494"/>
                <a:ext cx="5344337" cy="1288107"/>
              </a:xfrm>
              <a:prstGeom prst="rect">
                <a:avLst/>
              </a:prstGeom>
              <a:solidFill>
                <a:srgbClr val="FFC000"/>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tIns="1828800" rIns="274320" bIns="0" rtlCol="0" anchor="t" anchorCtr="0"/>
              <a:lstStyle/>
              <a:p>
                <a:pPr>
                  <a:spcBef>
                    <a:spcPts val="2400"/>
                  </a:spcBef>
                </a:pPr>
                <a:endParaRPr lang="en-US"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33" name="Прямоугольник 32">
                <a:extLst>
                  <a:ext uri="{FF2B5EF4-FFF2-40B4-BE49-F238E27FC236}">
                    <a16:creationId xmlns:a16="http://schemas.microsoft.com/office/drawing/2014/main" id="{C1A75428-E414-4042-996B-50F05C7E77BE}"/>
                  </a:ext>
                </a:extLst>
              </p:cNvPr>
              <p:cNvSpPr/>
              <p:nvPr/>
            </p:nvSpPr>
            <p:spPr>
              <a:xfrm>
                <a:off x="1365218" y="4177790"/>
                <a:ext cx="4656480" cy="770428"/>
              </a:xfrm>
              <a:prstGeom prst="rect">
                <a:avLst/>
              </a:prstGeom>
            </p:spPr>
            <p:txBody>
              <a:bodyPr wrap="square" anchor="ctr">
                <a:spAutoFit/>
              </a:bodyPr>
              <a:lstStyle/>
              <a:p>
                <a:r>
                  <a:rPr lang="en-AU"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Growth in student mental ill </a:t>
                </a:r>
                <a:r>
                  <a:rPr lang="en-AU" dirty="0" smtClean="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health</a:t>
                </a:r>
                <a:endParaRPr lang="en-AU"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35" name="Rectangle 3">
                <a:extLst>
                  <a:ext uri="{FF2B5EF4-FFF2-40B4-BE49-F238E27FC236}">
                    <a16:creationId xmlns:a16="http://schemas.microsoft.com/office/drawing/2014/main" id="{B227E8B4-A381-D64B-B679-2E662EBB4C26}"/>
                  </a:ext>
                </a:extLst>
              </p:cNvPr>
              <p:cNvSpPr/>
              <p:nvPr/>
            </p:nvSpPr>
            <p:spPr>
              <a:xfrm>
                <a:off x="6229349" y="3919494"/>
                <a:ext cx="118111" cy="128810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324000" rIns="274320" bIns="365760" rtlCol="0" anchor="b" anchorCtr="0"/>
              <a:lstStyle/>
              <a:p>
                <a:pPr>
                  <a:spcBef>
                    <a:spcPts val="2400"/>
                  </a:spcBef>
                </a:pPr>
                <a:endParaRPr lang="en-US"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p:txBody>
          </p:sp>
        </p:grpSp>
        <p:cxnSp>
          <p:nvCxnSpPr>
            <p:cNvPr id="31" name="Прямая соединительная линия 30">
              <a:extLst>
                <a:ext uri="{FF2B5EF4-FFF2-40B4-BE49-F238E27FC236}">
                  <a16:creationId xmlns:a16="http://schemas.microsoft.com/office/drawing/2014/main" id="{F000A476-4D79-E948-A05B-7E2B29CF12C0}"/>
                </a:ext>
              </a:extLst>
            </p:cNvPr>
            <p:cNvCxnSpPr>
              <a:cxnSpLocks/>
            </p:cNvCxnSpPr>
            <p:nvPr/>
          </p:nvCxnSpPr>
          <p:spPr>
            <a:xfrm flipH="1">
              <a:off x="6366511" y="3774878"/>
              <a:ext cx="515282" cy="0"/>
            </a:xfrm>
            <a:prstGeom prst="line">
              <a:avLst/>
            </a:prstGeom>
            <a:noFill/>
            <a:ln>
              <a:solidFill>
                <a:schemeClr val="bg1">
                  <a:lumMod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grpSp>
      <p:grpSp>
        <p:nvGrpSpPr>
          <p:cNvPr id="36" name="Группа 35" title="Increasing autism &amp; specific learning difficulties">
            <a:extLst>
              <a:ext uri="{FF2B5EF4-FFF2-40B4-BE49-F238E27FC236}">
                <a16:creationId xmlns:a16="http://schemas.microsoft.com/office/drawing/2014/main" id="{E34F818D-6A80-614F-ADB2-21CE69A0FC85}"/>
              </a:ext>
            </a:extLst>
          </p:cNvPr>
          <p:cNvGrpSpPr/>
          <p:nvPr/>
        </p:nvGrpSpPr>
        <p:grpSpPr>
          <a:xfrm>
            <a:off x="0" y="2331025"/>
            <a:ext cx="4465982" cy="1080625"/>
            <a:chOff x="1025983" y="3066419"/>
            <a:chExt cx="5855810" cy="1416918"/>
          </a:xfrm>
        </p:grpSpPr>
        <p:grpSp>
          <p:nvGrpSpPr>
            <p:cNvPr id="37" name="Группа 36">
              <a:extLst>
                <a:ext uri="{FF2B5EF4-FFF2-40B4-BE49-F238E27FC236}">
                  <a16:creationId xmlns:a16="http://schemas.microsoft.com/office/drawing/2014/main" id="{F6018F97-24FE-0D42-931E-F09ED04245C9}"/>
                </a:ext>
              </a:extLst>
            </p:cNvPr>
            <p:cNvGrpSpPr/>
            <p:nvPr/>
          </p:nvGrpSpPr>
          <p:grpSpPr>
            <a:xfrm>
              <a:off x="1025983" y="3066419"/>
              <a:ext cx="5344337" cy="1416918"/>
              <a:chOff x="1003123" y="3919494"/>
              <a:chExt cx="5344337" cy="1288107"/>
            </a:xfrm>
          </p:grpSpPr>
          <p:sp>
            <p:nvSpPr>
              <p:cNvPr id="39" name="Rectangle 3">
                <a:extLst>
                  <a:ext uri="{FF2B5EF4-FFF2-40B4-BE49-F238E27FC236}">
                    <a16:creationId xmlns:a16="http://schemas.microsoft.com/office/drawing/2014/main" id="{2D76838A-8ED4-3942-BB0F-B0F6C51D3F8A}"/>
                  </a:ext>
                </a:extLst>
              </p:cNvPr>
              <p:cNvSpPr/>
              <p:nvPr/>
            </p:nvSpPr>
            <p:spPr>
              <a:xfrm>
                <a:off x="1003123" y="3919494"/>
                <a:ext cx="5344337" cy="1288107"/>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tIns="1828800" rIns="274320" bIns="0" rtlCol="0" anchor="t" anchorCtr="0"/>
              <a:lstStyle/>
              <a:p>
                <a:pPr>
                  <a:spcBef>
                    <a:spcPts val="2400"/>
                  </a:spcBef>
                </a:pPr>
                <a:endParaRPr lang="en-US"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40" name="Прямоугольник 39">
                <a:extLst>
                  <a:ext uri="{FF2B5EF4-FFF2-40B4-BE49-F238E27FC236}">
                    <a16:creationId xmlns:a16="http://schemas.microsoft.com/office/drawing/2014/main" id="{4EB0601E-10E4-994D-88A7-C466528894ED}"/>
                  </a:ext>
                </a:extLst>
              </p:cNvPr>
              <p:cNvSpPr/>
              <p:nvPr/>
            </p:nvSpPr>
            <p:spPr>
              <a:xfrm>
                <a:off x="1365220" y="4143369"/>
                <a:ext cx="4656478" cy="770428"/>
              </a:xfrm>
              <a:prstGeom prst="rect">
                <a:avLst/>
              </a:prstGeom>
            </p:spPr>
            <p:txBody>
              <a:bodyPr wrap="square" anchor="ctr">
                <a:spAutoFit/>
              </a:bodyPr>
              <a:lstStyle/>
              <a:p>
                <a:r>
                  <a:rPr lang="en-AU"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Increasing autism &amp; specific learning </a:t>
                </a:r>
                <a:r>
                  <a:rPr lang="en-AU" dirty="0" smtClean="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difficulties</a:t>
                </a:r>
                <a:endParaRPr lang="en-AU"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42" name="Rectangle 3">
                <a:extLst>
                  <a:ext uri="{FF2B5EF4-FFF2-40B4-BE49-F238E27FC236}">
                    <a16:creationId xmlns:a16="http://schemas.microsoft.com/office/drawing/2014/main" id="{8AB2240E-7151-3142-81FB-2756587AA6E4}"/>
                  </a:ext>
                </a:extLst>
              </p:cNvPr>
              <p:cNvSpPr/>
              <p:nvPr/>
            </p:nvSpPr>
            <p:spPr>
              <a:xfrm>
                <a:off x="6229349" y="3919494"/>
                <a:ext cx="118111" cy="1288107"/>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324000" rIns="274320" bIns="365760" rtlCol="0" anchor="b" anchorCtr="0"/>
              <a:lstStyle/>
              <a:p>
                <a:pPr>
                  <a:spcBef>
                    <a:spcPts val="2400"/>
                  </a:spcBef>
                </a:pPr>
                <a:endParaRPr lang="en-US"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p:txBody>
          </p:sp>
        </p:grpSp>
        <p:cxnSp>
          <p:nvCxnSpPr>
            <p:cNvPr id="38" name="Прямая соединительная линия 37">
              <a:extLst>
                <a:ext uri="{FF2B5EF4-FFF2-40B4-BE49-F238E27FC236}">
                  <a16:creationId xmlns:a16="http://schemas.microsoft.com/office/drawing/2014/main" id="{21EE871A-4BB2-E642-9F33-0CBAE317B4A1}"/>
                </a:ext>
              </a:extLst>
            </p:cNvPr>
            <p:cNvCxnSpPr>
              <a:cxnSpLocks/>
            </p:cNvCxnSpPr>
            <p:nvPr/>
          </p:nvCxnSpPr>
          <p:spPr>
            <a:xfrm flipH="1">
              <a:off x="6366511" y="3774878"/>
              <a:ext cx="515282" cy="0"/>
            </a:xfrm>
            <a:prstGeom prst="line">
              <a:avLst/>
            </a:prstGeom>
            <a:noFill/>
            <a:ln>
              <a:solidFill>
                <a:schemeClr val="bg1">
                  <a:lumMod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grpSp>
      <p:grpSp>
        <p:nvGrpSpPr>
          <p:cNvPr id="57" name="Группа 56" title="Increasing number of those with diagnosis yet conversely increasing disclosure without diagnosis">
            <a:extLst>
              <a:ext uri="{FF2B5EF4-FFF2-40B4-BE49-F238E27FC236}">
                <a16:creationId xmlns:a16="http://schemas.microsoft.com/office/drawing/2014/main" id="{FD2F4508-2917-7448-8A73-541511D0EFCF}"/>
              </a:ext>
            </a:extLst>
          </p:cNvPr>
          <p:cNvGrpSpPr/>
          <p:nvPr/>
        </p:nvGrpSpPr>
        <p:grpSpPr>
          <a:xfrm flipH="1">
            <a:off x="7726018" y="4139943"/>
            <a:ext cx="4465982" cy="1080624"/>
            <a:chOff x="1025983" y="3066419"/>
            <a:chExt cx="5855810" cy="1416918"/>
          </a:xfrm>
        </p:grpSpPr>
        <p:grpSp>
          <p:nvGrpSpPr>
            <p:cNvPr id="58" name="Группа 57">
              <a:extLst>
                <a:ext uri="{FF2B5EF4-FFF2-40B4-BE49-F238E27FC236}">
                  <a16:creationId xmlns:a16="http://schemas.microsoft.com/office/drawing/2014/main" id="{82F10E3A-B510-4247-89A7-DF6D401F9BDD}"/>
                </a:ext>
              </a:extLst>
            </p:cNvPr>
            <p:cNvGrpSpPr/>
            <p:nvPr/>
          </p:nvGrpSpPr>
          <p:grpSpPr>
            <a:xfrm>
              <a:off x="1025983" y="3066419"/>
              <a:ext cx="5344337" cy="1416918"/>
              <a:chOff x="1003123" y="3919494"/>
              <a:chExt cx="5344337" cy="1288107"/>
            </a:xfrm>
          </p:grpSpPr>
          <p:sp>
            <p:nvSpPr>
              <p:cNvPr id="60" name="Rectangle 3">
                <a:extLst>
                  <a:ext uri="{FF2B5EF4-FFF2-40B4-BE49-F238E27FC236}">
                    <a16:creationId xmlns:a16="http://schemas.microsoft.com/office/drawing/2014/main" id="{BF3266F4-790E-BE4B-A7A8-989274911289}"/>
                  </a:ext>
                </a:extLst>
              </p:cNvPr>
              <p:cNvSpPr/>
              <p:nvPr/>
            </p:nvSpPr>
            <p:spPr>
              <a:xfrm>
                <a:off x="1003123" y="3919494"/>
                <a:ext cx="5344337" cy="1288107"/>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tIns="1828800" rIns="274320" bIns="0" rtlCol="0" anchor="t" anchorCtr="0"/>
              <a:lstStyle/>
              <a:p>
                <a:pPr>
                  <a:spcBef>
                    <a:spcPts val="2400"/>
                  </a:spcBef>
                </a:pPr>
                <a:endParaRPr lang="en-US"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61" name="Прямоугольник 60">
                <a:extLst>
                  <a:ext uri="{FF2B5EF4-FFF2-40B4-BE49-F238E27FC236}">
                    <a16:creationId xmlns:a16="http://schemas.microsoft.com/office/drawing/2014/main" id="{2A62F913-FFDA-9F43-869A-69947627744F}"/>
                  </a:ext>
                </a:extLst>
              </p:cNvPr>
              <p:cNvSpPr/>
              <p:nvPr/>
            </p:nvSpPr>
            <p:spPr>
              <a:xfrm>
                <a:off x="1003127" y="4012694"/>
                <a:ext cx="5132877" cy="1100612"/>
              </a:xfrm>
              <a:prstGeom prst="rect">
                <a:avLst/>
              </a:prstGeom>
            </p:spPr>
            <p:txBody>
              <a:bodyPr wrap="square" anchor="ctr">
                <a:spAutoFit/>
              </a:bodyPr>
              <a:lstStyle/>
              <a:p>
                <a:r>
                  <a:rPr lang="en-AU"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Increasing number of those with diagnosis yet conversely increasing disclosure without </a:t>
                </a:r>
                <a:r>
                  <a:rPr lang="en-AU" dirty="0" smtClean="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diagnosis</a:t>
                </a:r>
                <a:endParaRPr lang="en-AU"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63" name="Rectangle 3">
                <a:extLst>
                  <a:ext uri="{FF2B5EF4-FFF2-40B4-BE49-F238E27FC236}">
                    <a16:creationId xmlns:a16="http://schemas.microsoft.com/office/drawing/2014/main" id="{215B98D5-A752-914D-BCAA-CB184234E73E}"/>
                  </a:ext>
                </a:extLst>
              </p:cNvPr>
              <p:cNvSpPr/>
              <p:nvPr/>
            </p:nvSpPr>
            <p:spPr>
              <a:xfrm>
                <a:off x="6229349" y="3919494"/>
                <a:ext cx="118111" cy="1288107"/>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324000" rIns="274320" bIns="365760" rtlCol="0" anchor="b" anchorCtr="0"/>
              <a:lstStyle/>
              <a:p>
                <a:pPr>
                  <a:spcBef>
                    <a:spcPts val="2400"/>
                  </a:spcBef>
                </a:pPr>
                <a:endParaRPr lang="en-US"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p:txBody>
          </p:sp>
        </p:grpSp>
        <p:cxnSp>
          <p:nvCxnSpPr>
            <p:cNvPr id="59" name="Прямая соединительная линия 58">
              <a:extLst>
                <a:ext uri="{FF2B5EF4-FFF2-40B4-BE49-F238E27FC236}">
                  <a16:creationId xmlns:a16="http://schemas.microsoft.com/office/drawing/2014/main" id="{14B1C3A9-85AA-3948-BF5B-9DEE93BB8F3B}"/>
                </a:ext>
              </a:extLst>
            </p:cNvPr>
            <p:cNvCxnSpPr>
              <a:cxnSpLocks/>
            </p:cNvCxnSpPr>
            <p:nvPr/>
          </p:nvCxnSpPr>
          <p:spPr>
            <a:xfrm flipH="1">
              <a:off x="6366511" y="3774878"/>
              <a:ext cx="515282" cy="0"/>
            </a:xfrm>
            <a:prstGeom prst="line">
              <a:avLst/>
            </a:prstGeom>
            <a:noFill/>
            <a:ln>
              <a:solidFill>
                <a:schemeClr val="bg1">
                  <a:lumMod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grpSp>
      <p:grpSp>
        <p:nvGrpSpPr>
          <p:cNvPr id="64" name="Группа 63" title="Significant increase in presenting complexity and co-existing concerns">
            <a:extLst>
              <a:ext uri="{FF2B5EF4-FFF2-40B4-BE49-F238E27FC236}">
                <a16:creationId xmlns:a16="http://schemas.microsoft.com/office/drawing/2014/main" id="{EA488381-4923-7044-927C-90E2B8AEB52B}"/>
              </a:ext>
            </a:extLst>
          </p:cNvPr>
          <p:cNvGrpSpPr/>
          <p:nvPr/>
        </p:nvGrpSpPr>
        <p:grpSpPr>
          <a:xfrm flipH="1">
            <a:off x="7726018" y="2331021"/>
            <a:ext cx="4465982" cy="1080624"/>
            <a:chOff x="1025983" y="3066419"/>
            <a:chExt cx="5855810" cy="1416918"/>
          </a:xfrm>
        </p:grpSpPr>
        <p:grpSp>
          <p:nvGrpSpPr>
            <p:cNvPr id="65" name="Группа 64">
              <a:extLst>
                <a:ext uri="{FF2B5EF4-FFF2-40B4-BE49-F238E27FC236}">
                  <a16:creationId xmlns:a16="http://schemas.microsoft.com/office/drawing/2014/main" id="{91EC9BD8-4724-D143-8F9F-A499A8D7E249}"/>
                </a:ext>
              </a:extLst>
            </p:cNvPr>
            <p:cNvGrpSpPr/>
            <p:nvPr/>
          </p:nvGrpSpPr>
          <p:grpSpPr>
            <a:xfrm>
              <a:off x="1025983" y="3066419"/>
              <a:ext cx="5344337" cy="1416918"/>
              <a:chOff x="1003123" y="3919494"/>
              <a:chExt cx="5344337" cy="1288107"/>
            </a:xfrm>
          </p:grpSpPr>
          <p:sp>
            <p:nvSpPr>
              <p:cNvPr id="67" name="Rectangle 3">
                <a:extLst>
                  <a:ext uri="{FF2B5EF4-FFF2-40B4-BE49-F238E27FC236}">
                    <a16:creationId xmlns:a16="http://schemas.microsoft.com/office/drawing/2014/main" id="{C8520897-4003-7D4B-8098-62F3517C0760}"/>
                  </a:ext>
                </a:extLst>
              </p:cNvPr>
              <p:cNvSpPr/>
              <p:nvPr/>
            </p:nvSpPr>
            <p:spPr>
              <a:xfrm>
                <a:off x="1003123" y="3919494"/>
                <a:ext cx="5344337" cy="1288107"/>
              </a:xfrm>
              <a:prstGeom prst="rect">
                <a:avLst/>
              </a:prstGeom>
              <a:solidFill>
                <a:srgbClr val="FFC000"/>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tIns="1828800" rIns="274320" bIns="0" rtlCol="0" anchor="t" anchorCtr="0"/>
              <a:lstStyle/>
              <a:p>
                <a:pPr>
                  <a:spcBef>
                    <a:spcPts val="2400"/>
                  </a:spcBef>
                </a:pPr>
                <a:endParaRPr lang="en-US"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68" name="Прямоугольник 67">
                <a:extLst>
                  <a:ext uri="{FF2B5EF4-FFF2-40B4-BE49-F238E27FC236}">
                    <a16:creationId xmlns:a16="http://schemas.microsoft.com/office/drawing/2014/main" id="{CFBBCFF7-07F0-6A46-AA78-F522EE715872}"/>
                  </a:ext>
                </a:extLst>
              </p:cNvPr>
              <p:cNvSpPr/>
              <p:nvPr/>
            </p:nvSpPr>
            <p:spPr>
              <a:xfrm>
                <a:off x="1175609" y="4024171"/>
                <a:ext cx="4904234" cy="1100610"/>
              </a:xfrm>
              <a:prstGeom prst="rect">
                <a:avLst/>
              </a:prstGeom>
            </p:spPr>
            <p:txBody>
              <a:bodyPr wrap="square" anchor="ctr">
                <a:spAutoFit/>
              </a:bodyPr>
              <a:lstStyle/>
              <a:p>
                <a:r>
                  <a:rPr lang="en-AU"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Significant increase in presenting complexity and co-existing </a:t>
                </a:r>
                <a:r>
                  <a:rPr lang="en-AU" dirty="0" smtClean="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rPr>
                  <a:t>concerns</a:t>
                </a:r>
                <a:endParaRPr lang="en-AU"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p:txBody>
          </p:sp>
          <p:sp>
            <p:nvSpPr>
              <p:cNvPr id="70" name="Rectangle 3">
                <a:extLst>
                  <a:ext uri="{FF2B5EF4-FFF2-40B4-BE49-F238E27FC236}">
                    <a16:creationId xmlns:a16="http://schemas.microsoft.com/office/drawing/2014/main" id="{20AE328E-C805-E34B-B079-DF5CB6A45941}"/>
                  </a:ext>
                </a:extLst>
              </p:cNvPr>
              <p:cNvSpPr/>
              <p:nvPr/>
            </p:nvSpPr>
            <p:spPr>
              <a:xfrm>
                <a:off x="6229349" y="3919494"/>
                <a:ext cx="118111" cy="128810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324000" rIns="274320" bIns="365760" rtlCol="0" anchor="b" anchorCtr="0"/>
              <a:lstStyle/>
              <a:p>
                <a:pPr>
                  <a:spcBef>
                    <a:spcPts val="2400"/>
                  </a:spcBef>
                </a:pPr>
                <a:endParaRPr lang="en-US" dirty="0">
                  <a:solidFill>
                    <a:schemeClr val="tx1">
                      <a:lumMod val="75000"/>
                      <a:lumOff val="25000"/>
                    </a:schemeClr>
                  </a:solidFill>
                  <a:latin typeface="Arial" panose="020B0604020202020204" pitchFamily="34" charset="0"/>
                  <a:ea typeface="Open Sans" panose="020B0606030504020204" pitchFamily="34" charset="0"/>
                  <a:cs typeface="Arial" panose="020B0604020202020204" pitchFamily="34" charset="0"/>
                </a:endParaRPr>
              </a:p>
            </p:txBody>
          </p:sp>
        </p:grpSp>
        <p:cxnSp>
          <p:nvCxnSpPr>
            <p:cNvPr id="66" name="Прямая соединительная линия 65">
              <a:extLst>
                <a:ext uri="{FF2B5EF4-FFF2-40B4-BE49-F238E27FC236}">
                  <a16:creationId xmlns:a16="http://schemas.microsoft.com/office/drawing/2014/main" id="{8F84B699-5BF8-2245-BACE-1A557B9A1A8C}"/>
                </a:ext>
              </a:extLst>
            </p:cNvPr>
            <p:cNvCxnSpPr>
              <a:cxnSpLocks/>
            </p:cNvCxnSpPr>
            <p:nvPr/>
          </p:nvCxnSpPr>
          <p:spPr>
            <a:xfrm flipH="1">
              <a:off x="6366511" y="3774878"/>
              <a:ext cx="515282" cy="0"/>
            </a:xfrm>
            <a:prstGeom prst="line">
              <a:avLst/>
            </a:prstGeom>
            <a:noFill/>
            <a:ln>
              <a:solidFill>
                <a:schemeClr val="bg1">
                  <a:lumMod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grpSp>
      <p:pic>
        <p:nvPicPr>
          <p:cNvPr id="2" name="Picture 1" title="Image of a simple graph with an arrow pointing upward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5459" y="3411645"/>
            <a:ext cx="706713" cy="608490"/>
          </a:xfrm>
          <a:prstGeom prst="rect">
            <a:avLst/>
          </a:prstGeom>
        </p:spPr>
      </p:pic>
    </p:spTree>
    <p:extLst>
      <p:ext uri="{BB962C8B-B14F-4D97-AF65-F5344CB8AC3E}">
        <p14:creationId xmlns:p14="http://schemas.microsoft.com/office/powerpoint/2010/main" val="11797727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50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fltVal val="0"/>
                                              </p:val>
                                            </p:tav>
                                            <p:tav tm="100000">
                                              <p:val>
                                                <p:strVal val="#ppt_w"/>
                                              </p:val>
                                            </p:tav>
                                          </p:tavLst>
                                        </p:anim>
                                        <p:anim calcmode="lin" valueType="num">
                                          <p:cBhvr>
                                            <p:cTn id="12" dur="1000" fill="hold"/>
                                            <p:tgtEl>
                                              <p:spTgt spid="11"/>
                                            </p:tgtEl>
                                            <p:attrNameLst>
                                              <p:attrName>ppt_h</p:attrName>
                                            </p:attrNameLst>
                                          </p:cBhvr>
                                          <p:tavLst>
                                            <p:tav tm="0">
                                              <p:val>
                                                <p:fltVal val="0"/>
                                              </p:val>
                                            </p:tav>
                                            <p:tav tm="100000">
                                              <p:val>
                                                <p:strVal val="#ppt_h"/>
                                              </p:val>
                                            </p:tav>
                                          </p:tavLst>
                                        </p:anim>
                                      </p:childTnLst>
                                    </p:cTn>
                                  </p:par>
                                  <p:par>
                                    <p:cTn id="13" presetID="53" presetClass="entr" presetSubtype="16" fill="hold" nodeType="withEffect">
                                      <p:stCondLst>
                                        <p:cond delay="50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Effect transition="in" filter="fade">
                                          <p:cBhvr>
                                            <p:cTn id="17" dur="1000"/>
                                            <p:tgtEl>
                                              <p:spTgt spid="2"/>
                                            </p:tgtEl>
                                          </p:cBhvr>
                                        </p:animEffect>
                                      </p:childTnLst>
                                    </p:cTn>
                                  </p:par>
                                </p:childTnLst>
                              </p:cTn>
                            </p:par>
                            <p:par>
                              <p:cTn id="18" fill="hold">
                                <p:stCondLst>
                                  <p:cond delay="1500"/>
                                </p:stCondLst>
                                <p:childTnLst>
                                  <p:par>
                                    <p:cTn id="19" presetID="2" presetClass="entr" presetSubtype="8" fill="hold" nodeType="afterEffect" p14:presetBounceEnd="50000">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14:bounceEnd="50000">
                                          <p:cBhvr additive="base">
                                            <p:cTn id="21" dur="1000" fill="hold"/>
                                            <p:tgtEl>
                                              <p:spTgt spid="36"/>
                                            </p:tgtEl>
                                            <p:attrNameLst>
                                              <p:attrName>ppt_x</p:attrName>
                                            </p:attrNameLst>
                                          </p:cBhvr>
                                          <p:tavLst>
                                            <p:tav tm="0">
                                              <p:val>
                                                <p:strVal val="0-#ppt_w/2"/>
                                              </p:val>
                                            </p:tav>
                                            <p:tav tm="100000">
                                              <p:val>
                                                <p:strVal val="#ppt_x"/>
                                              </p:val>
                                            </p:tav>
                                          </p:tavLst>
                                        </p:anim>
                                        <p:anim calcmode="lin" valueType="num" p14:bounceEnd="50000">
                                          <p:cBhvr additive="base">
                                            <p:cTn id="22" dur="1000" fill="hold"/>
                                            <p:tgtEl>
                                              <p:spTgt spid="36"/>
                                            </p:tgtEl>
                                            <p:attrNameLst>
                                              <p:attrName>ppt_y</p:attrName>
                                            </p:attrNameLst>
                                          </p:cBhvr>
                                          <p:tavLst>
                                            <p:tav tm="0">
                                              <p:val>
                                                <p:strVal val="#ppt_y"/>
                                              </p:val>
                                            </p:tav>
                                            <p:tav tm="100000">
                                              <p:val>
                                                <p:strVal val="#ppt_y"/>
                                              </p:val>
                                            </p:tav>
                                          </p:tavLst>
                                        </p:anim>
                                      </p:childTnLst>
                                    </p:cTn>
                                  </p:par>
                                </p:childTnLst>
                              </p:cTn>
                            </p:par>
                            <p:par>
                              <p:cTn id="23" fill="hold">
                                <p:stCondLst>
                                  <p:cond delay="2500"/>
                                </p:stCondLst>
                                <p:childTnLst>
                                  <p:par>
                                    <p:cTn id="24" presetID="2" presetClass="entr" presetSubtype="8" fill="hold" nodeType="afterEffect" p14:presetBounceEnd="50000">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14:bounceEnd="50000">
                                          <p:cBhvr additive="base">
                                            <p:cTn id="26" dur="1000" fill="hold"/>
                                            <p:tgtEl>
                                              <p:spTgt spid="29"/>
                                            </p:tgtEl>
                                            <p:attrNameLst>
                                              <p:attrName>ppt_x</p:attrName>
                                            </p:attrNameLst>
                                          </p:cBhvr>
                                          <p:tavLst>
                                            <p:tav tm="0">
                                              <p:val>
                                                <p:strVal val="0-#ppt_w/2"/>
                                              </p:val>
                                            </p:tav>
                                            <p:tav tm="100000">
                                              <p:val>
                                                <p:strVal val="#ppt_x"/>
                                              </p:val>
                                            </p:tav>
                                          </p:tavLst>
                                        </p:anim>
                                        <p:anim calcmode="lin" valueType="num" p14:bounceEnd="50000">
                                          <p:cBhvr additive="base">
                                            <p:cTn id="27" dur="1000" fill="hold"/>
                                            <p:tgtEl>
                                              <p:spTgt spid="29"/>
                                            </p:tgtEl>
                                            <p:attrNameLst>
                                              <p:attrName>ppt_y</p:attrName>
                                            </p:attrNameLst>
                                          </p:cBhvr>
                                          <p:tavLst>
                                            <p:tav tm="0">
                                              <p:val>
                                                <p:strVal val="#ppt_y"/>
                                              </p:val>
                                            </p:tav>
                                            <p:tav tm="100000">
                                              <p:val>
                                                <p:strVal val="#ppt_y"/>
                                              </p:val>
                                            </p:tav>
                                          </p:tavLst>
                                        </p:anim>
                                      </p:childTnLst>
                                    </p:cTn>
                                  </p:par>
                                </p:childTnLst>
                              </p:cTn>
                            </p:par>
                            <p:par>
                              <p:cTn id="28" fill="hold">
                                <p:stCondLst>
                                  <p:cond delay="3500"/>
                                </p:stCondLst>
                                <p:childTnLst>
                                  <p:par>
                                    <p:cTn id="29" presetID="2" presetClass="entr" presetSubtype="2" fill="hold" nodeType="afterEffect" p14:presetBounceEnd="50000">
                                      <p:stCondLst>
                                        <p:cond delay="0"/>
                                      </p:stCondLst>
                                      <p:childTnLst>
                                        <p:set>
                                          <p:cBhvr>
                                            <p:cTn id="30" dur="1" fill="hold">
                                              <p:stCondLst>
                                                <p:cond delay="0"/>
                                              </p:stCondLst>
                                            </p:cTn>
                                            <p:tgtEl>
                                              <p:spTgt spid="64"/>
                                            </p:tgtEl>
                                            <p:attrNameLst>
                                              <p:attrName>style.visibility</p:attrName>
                                            </p:attrNameLst>
                                          </p:cBhvr>
                                          <p:to>
                                            <p:strVal val="visible"/>
                                          </p:to>
                                        </p:set>
                                        <p:anim calcmode="lin" valueType="num" p14:bounceEnd="50000">
                                          <p:cBhvr additive="base">
                                            <p:cTn id="31" dur="1000" fill="hold"/>
                                            <p:tgtEl>
                                              <p:spTgt spid="64"/>
                                            </p:tgtEl>
                                            <p:attrNameLst>
                                              <p:attrName>ppt_x</p:attrName>
                                            </p:attrNameLst>
                                          </p:cBhvr>
                                          <p:tavLst>
                                            <p:tav tm="0">
                                              <p:val>
                                                <p:strVal val="1+#ppt_w/2"/>
                                              </p:val>
                                            </p:tav>
                                            <p:tav tm="100000">
                                              <p:val>
                                                <p:strVal val="#ppt_x"/>
                                              </p:val>
                                            </p:tav>
                                          </p:tavLst>
                                        </p:anim>
                                        <p:anim calcmode="lin" valueType="num" p14:bounceEnd="50000">
                                          <p:cBhvr additive="base">
                                            <p:cTn id="32" dur="1000" fill="hold"/>
                                            <p:tgtEl>
                                              <p:spTgt spid="64"/>
                                            </p:tgtEl>
                                            <p:attrNameLst>
                                              <p:attrName>ppt_y</p:attrName>
                                            </p:attrNameLst>
                                          </p:cBhvr>
                                          <p:tavLst>
                                            <p:tav tm="0">
                                              <p:val>
                                                <p:strVal val="#ppt_y"/>
                                              </p:val>
                                            </p:tav>
                                            <p:tav tm="100000">
                                              <p:val>
                                                <p:strVal val="#ppt_y"/>
                                              </p:val>
                                            </p:tav>
                                          </p:tavLst>
                                        </p:anim>
                                      </p:childTnLst>
                                    </p:cTn>
                                  </p:par>
                                </p:childTnLst>
                              </p:cTn>
                            </p:par>
                            <p:par>
                              <p:cTn id="33" fill="hold">
                                <p:stCondLst>
                                  <p:cond delay="4500"/>
                                </p:stCondLst>
                                <p:childTnLst>
                                  <p:par>
                                    <p:cTn id="34" presetID="2" presetClass="entr" presetSubtype="2" fill="hold" nodeType="afterEffect" p14:presetBounceEnd="50000">
                                      <p:stCondLst>
                                        <p:cond delay="0"/>
                                      </p:stCondLst>
                                      <p:childTnLst>
                                        <p:set>
                                          <p:cBhvr>
                                            <p:cTn id="35" dur="1" fill="hold">
                                              <p:stCondLst>
                                                <p:cond delay="0"/>
                                              </p:stCondLst>
                                            </p:cTn>
                                            <p:tgtEl>
                                              <p:spTgt spid="57"/>
                                            </p:tgtEl>
                                            <p:attrNameLst>
                                              <p:attrName>style.visibility</p:attrName>
                                            </p:attrNameLst>
                                          </p:cBhvr>
                                          <p:to>
                                            <p:strVal val="visible"/>
                                          </p:to>
                                        </p:set>
                                        <p:anim calcmode="lin" valueType="num" p14:bounceEnd="50000">
                                          <p:cBhvr additive="base">
                                            <p:cTn id="36" dur="1000" fill="hold"/>
                                            <p:tgtEl>
                                              <p:spTgt spid="57"/>
                                            </p:tgtEl>
                                            <p:attrNameLst>
                                              <p:attrName>ppt_x</p:attrName>
                                            </p:attrNameLst>
                                          </p:cBhvr>
                                          <p:tavLst>
                                            <p:tav tm="0">
                                              <p:val>
                                                <p:strVal val="1+#ppt_w/2"/>
                                              </p:val>
                                            </p:tav>
                                            <p:tav tm="100000">
                                              <p:val>
                                                <p:strVal val="#ppt_x"/>
                                              </p:val>
                                            </p:tav>
                                          </p:tavLst>
                                        </p:anim>
                                        <p:anim calcmode="lin" valueType="num" p14:bounceEnd="50000">
                                          <p:cBhvr additive="base">
                                            <p:cTn id="37" dur="10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50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fltVal val="0"/>
                                              </p:val>
                                            </p:tav>
                                            <p:tav tm="100000">
                                              <p:val>
                                                <p:strVal val="#ppt_w"/>
                                              </p:val>
                                            </p:tav>
                                          </p:tavLst>
                                        </p:anim>
                                        <p:anim calcmode="lin" valueType="num">
                                          <p:cBhvr>
                                            <p:cTn id="12" dur="1000" fill="hold"/>
                                            <p:tgtEl>
                                              <p:spTgt spid="11"/>
                                            </p:tgtEl>
                                            <p:attrNameLst>
                                              <p:attrName>ppt_h</p:attrName>
                                            </p:attrNameLst>
                                          </p:cBhvr>
                                          <p:tavLst>
                                            <p:tav tm="0">
                                              <p:val>
                                                <p:fltVal val="0"/>
                                              </p:val>
                                            </p:tav>
                                            <p:tav tm="100000">
                                              <p:val>
                                                <p:strVal val="#ppt_h"/>
                                              </p:val>
                                            </p:tav>
                                          </p:tavLst>
                                        </p:anim>
                                      </p:childTnLst>
                                    </p:cTn>
                                  </p:par>
                                  <p:par>
                                    <p:cTn id="13" presetID="53" presetClass="entr" presetSubtype="16" fill="hold" nodeType="withEffect">
                                      <p:stCondLst>
                                        <p:cond delay="50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Effect transition="in" filter="fade">
                                          <p:cBhvr>
                                            <p:cTn id="17" dur="1000"/>
                                            <p:tgtEl>
                                              <p:spTgt spid="2"/>
                                            </p:tgtEl>
                                          </p:cBhvr>
                                        </p:animEffect>
                                      </p:childTnLst>
                                    </p:cTn>
                                  </p:par>
                                </p:childTnLst>
                              </p:cTn>
                            </p:par>
                            <p:par>
                              <p:cTn id="18" fill="hold">
                                <p:stCondLst>
                                  <p:cond delay="1500"/>
                                </p:stCondLst>
                                <p:childTnLst>
                                  <p:par>
                                    <p:cTn id="19" presetID="2" presetClass="entr" presetSubtype="8" fill="hold" nodeType="after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1000" fill="hold"/>
                                            <p:tgtEl>
                                              <p:spTgt spid="36"/>
                                            </p:tgtEl>
                                            <p:attrNameLst>
                                              <p:attrName>ppt_x</p:attrName>
                                            </p:attrNameLst>
                                          </p:cBhvr>
                                          <p:tavLst>
                                            <p:tav tm="0">
                                              <p:val>
                                                <p:strVal val="0-#ppt_w/2"/>
                                              </p:val>
                                            </p:tav>
                                            <p:tav tm="100000">
                                              <p:val>
                                                <p:strVal val="#ppt_x"/>
                                              </p:val>
                                            </p:tav>
                                          </p:tavLst>
                                        </p:anim>
                                        <p:anim calcmode="lin" valueType="num">
                                          <p:cBhvr additive="base">
                                            <p:cTn id="22" dur="1000" fill="hold"/>
                                            <p:tgtEl>
                                              <p:spTgt spid="36"/>
                                            </p:tgtEl>
                                            <p:attrNameLst>
                                              <p:attrName>ppt_y</p:attrName>
                                            </p:attrNameLst>
                                          </p:cBhvr>
                                          <p:tavLst>
                                            <p:tav tm="0">
                                              <p:val>
                                                <p:strVal val="#ppt_y"/>
                                              </p:val>
                                            </p:tav>
                                            <p:tav tm="100000">
                                              <p:val>
                                                <p:strVal val="#ppt_y"/>
                                              </p:val>
                                            </p:tav>
                                          </p:tavLst>
                                        </p:anim>
                                      </p:childTnLst>
                                    </p:cTn>
                                  </p:par>
                                </p:childTnLst>
                              </p:cTn>
                            </p:par>
                            <p:par>
                              <p:cTn id="23" fill="hold">
                                <p:stCondLst>
                                  <p:cond delay="2500"/>
                                </p:stCondLst>
                                <p:childTnLst>
                                  <p:par>
                                    <p:cTn id="24" presetID="2" presetClass="entr" presetSubtype="8"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1000" fill="hold"/>
                                            <p:tgtEl>
                                              <p:spTgt spid="29"/>
                                            </p:tgtEl>
                                            <p:attrNameLst>
                                              <p:attrName>ppt_x</p:attrName>
                                            </p:attrNameLst>
                                          </p:cBhvr>
                                          <p:tavLst>
                                            <p:tav tm="0">
                                              <p:val>
                                                <p:strVal val="0-#ppt_w/2"/>
                                              </p:val>
                                            </p:tav>
                                            <p:tav tm="100000">
                                              <p:val>
                                                <p:strVal val="#ppt_x"/>
                                              </p:val>
                                            </p:tav>
                                          </p:tavLst>
                                        </p:anim>
                                        <p:anim calcmode="lin" valueType="num">
                                          <p:cBhvr additive="base">
                                            <p:cTn id="27" dur="1000" fill="hold"/>
                                            <p:tgtEl>
                                              <p:spTgt spid="29"/>
                                            </p:tgtEl>
                                            <p:attrNameLst>
                                              <p:attrName>ppt_y</p:attrName>
                                            </p:attrNameLst>
                                          </p:cBhvr>
                                          <p:tavLst>
                                            <p:tav tm="0">
                                              <p:val>
                                                <p:strVal val="#ppt_y"/>
                                              </p:val>
                                            </p:tav>
                                            <p:tav tm="100000">
                                              <p:val>
                                                <p:strVal val="#ppt_y"/>
                                              </p:val>
                                            </p:tav>
                                          </p:tavLst>
                                        </p:anim>
                                      </p:childTnLst>
                                    </p:cTn>
                                  </p:par>
                                </p:childTnLst>
                              </p:cTn>
                            </p:par>
                            <p:par>
                              <p:cTn id="28" fill="hold">
                                <p:stCondLst>
                                  <p:cond delay="3500"/>
                                </p:stCondLst>
                                <p:childTnLst>
                                  <p:par>
                                    <p:cTn id="29" presetID="2" presetClass="entr" presetSubtype="2" fill="hold" nodeType="afterEffect">
                                      <p:stCondLst>
                                        <p:cond delay="0"/>
                                      </p:stCondLst>
                                      <p:childTnLst>
                                        <p:set>
                                          <p:cBhvr>
                                            <p:cTn id="30" dur="1" fill="hold">
                                              <p:stCondLst>
                                                <p:cond delay="0"/>
                                              </p:stCondLst>
                                            </p:cTn>
                                            <p:tgtEl>
                                              <p:spTgt spid="64"/>
                                            </p:tgtEl>
                                            <p:attrNameLst>
                                              <p:attrName>style.visibility</p:attrName>
                                            </p:attrNameLst>
                                          </p:cBhvr>
                                          <p:to>
                                            <p:strVal val="visible"/>
                                          </p:to>
                                        </p:set>
                                        <p:anim calcmode="lin" valueType="num">
                                          <p:cBhvr additive="base">
                                            <p:cTn id="31" dur="1000" fill="hold"/>
                                            <p:tgtEl>
                                              <p:spTgt spid="64"/>
                                            </p:tgtEl>
                                            <p:attrNameLst>
                                              <p:attrName>ppt_x</p:attrName>
                                            </p:attrNameLst>
                                          </p:cBhvr>
                                          <p:tavLst>
                                            <p:tav tm="0">
                                              <p:val>
                                                <p:strVal val="1+#ppt_w/2"/>
                                              </p:val>
                                            </p:tav>
                                            <p:tav tm="100000">
                                              <p:val>
                                                <p:strVal val="#ppt_x"/>
                                              </p:val>
                                            </p:tav>
                                          </p:tavLst>
                                        </p:anim>
                                        <p:anim calcmode="lin" valueType="num">
                                          <p:cBhvr additive="base">
                                            <p:cTn id="32" dur="1000" fill="hold"/>
                                            <p:tgtEl>
                                              <p:spTgt spid="64"/>
                                            </p:tgtEl>
                                            <p:attrNameLst>
                                              <p:attrName>ppt_y</p:attrName>
                                            </p:attrNameLst>
                                          </p:cBhvr>
                                          <p:tavLst>
                                            <p:tav tm="0">
                                              <p:val>
                                                <p:strVal val="#ppt_y"/>
                                              </p:val>
                                            </p:tav>
                                            <p:tav tm="100000">
                                              <p:val>
                                                <p:strVal val="#ppt_y"/>
                                              </p:val>
                                            </p:tav>
                                          </p:tavLst>
                                        </p:anim>
                                      </p:childTnLst>
                                    </p:cTn>
                                  </p:par>
                                </p:childTnLst>
                              </p:cTn>
                            </p:par>
                            <p:par>
                              <p:cTn id="33" fill="hold">
                                <p:stCondLst>
                                  <p:cond delay="4500"/>
                                </p:stCondLst>
                                <p:childTnLst>
                                  <p:par>
                                    <p:cTn id="34" presetID="2" presetClass="entr" presetSubtype="2" fill="hold" nodeType="afterEffect">
                                      <p:stCondLst>
                                        <p:cond delay="0"/>
                                      </p:stCondLst>
                                      <p:childTnLst>
                                        <p:set>
                                          <p:cBhvr>
                                            <p:cTn id="35" dur="1" fill="hold">
                                              <p:stCondLst>
                                                <p:cond delay="0"/>
                                              </p:stCondLst>
                                            </p:cTn>
                                            <p:tgtEl>
                                              <p:spTgt spid="57"/>
                                            </p:tgtEl>
                                            <p:attrNameLst>
                                              <p:attrName>style.visibility</p:attrName>
                                            </p:attrNameLst>
                                          </p:cBhvr>
                                          <p:to>
                                            <p:strVal val="visible"/>
                                          </p:to>
                                        </p:set>
                                        <p:anim calcmode="lin" valueType="num">
                                          <p:cBhvr additive="base">
                                            <p:cTn id="36" dur="1000" fill="hold"/>
                                            <p:tgtEl>
                                              <p:spTgt spid="57"/>
                                            </p:tgtEl>
                                            <p:attrNameLst>
                                              <p:attrName>ppt_x</p:attrName>
                                            </p:attrNameLst>
                                          </p:cBhvr>
                                          <p:tavLst>
                                            <p:tav tm="0">
                                              <p:val>
                                                <p:strVal val="1+#ppt_w/2"/>
                                              </p:val>
                                            </p:tav>
                                            <p:tav tm="100000">
                                              <p:val>
                                                <p:strVal val="#ppt_x"/>
                                              </p:val>
                                            </p:tav>
                                          </p:tavLst>
                                        </p:anim>
                                        <p:anim calcmode="lin" valueType="num">
                                          <p:cBhvr additive="base">
                                            <p:cTn id="37" dur="10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itle 2" title="We sometimes see this….."/>
          <p:cNvSpPr>
            <a:spLocks noGrp="1"/>
          </p:cNvSpPr>
          <p:nvPr>
            <p:ph type="title"/>
          </p:nvPr>
        </p:nvSpPr>
        <p:spPr/>
        <p:txBody>
          <a:bodyPr/>
          <a:lstStyle/>
          <a:p>
            <a:r>
              <a:rPr lang="en-AU" dirty="0"/>
              <a:t>We sometimes see this…..</a:t>
            </a:r>
            <a:endParaRPr lang="en-US" sz="4000" b="1" dirty="0">
              <a:solidFill>
                <a:schemeClr val="tx1">
                  <a:lumMod val="75000"/>
                  <a:lumOff val="25000"/>
                </a:schemeClr>
              </a:solidFill>
            </a:endParaRPr>
          </a:p>
        </p:txBody>
      </p:sp>
      <p:pic>
        <p:nvPicPr>
          <p:cNvPr id="69" name="Picture Placeholder 3" title="Background image of people sat around a table talking"/>
          <p:cNvPicPr>
            <a:picLocks noChangeAspect="1"/>
          </p:cNvPicPr>
          <p:nvPr/>
        </p:nvPicPr>
        <p:blipFill rotWithShape="1">
          <a:blip r:embed="rId2" cstate="print">
            <a:extLst>
              <a:ext uri="{28A0092B-C50C-407E-A947-70E740481C1C}">
                <a14:useLocalDpi xmlns:a14="http://schemas.microsoft.com/office/drawing/2010/main" val="0"/>
              </a:ext>
            </a:extLst>
          </a:blip>
          <a:srcRect t="32514" b="26150"/>
          <a:stretch/>
        </p:blipFill>
        <p:spPr>
          <a:xfrm>
            <a:off x="-7936" y="3601740"/>
            <a:ext cx="12199936" cy="3273842"/>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p:spPr>
      </p:pic>
      <p:pic>
        <p:nvPicPr>
          <p:cNvPr id="25" name="Picture 24" descr="The woman looks like she is asking a question.  She is holding both hands with her plams facing up and is shrugging her shoulders.  She has a phone in one hand." title="Image of a woma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2273" y="1169109"/>
            <a:ext cx="4501010" cy="5703108"/>
          </a:xfrm>
          <a:prstGeom prst="rect">
            <a:avLst/>
          </a:prstGeom>
        </p:spPr>
      </p:pic>
      <p:sp>
        <p:nvSpPr>
          <p:cNvPr id="70" name="Freeform 69" title="I have rights under the DDA.  You should…."/>
          <p:cNvSpPr/>
          <p:nvPr/>
        </p:nvSpPr>
        <p:spPr bwMode="auto">
          <a:xfrm>
            <a:off x="-7937" y="3600371"/>
            <a:ext cx="12199937" cy="3257629"/>
          </a:xfrm>
          <a:custGeom>
            <a:avLst/>
            <a:gdLst>
              <a:gd name="connsiteX0" fmla="*/ 0 w 9144000"/>
              <a:gd name="connsiteY0" fmla="*/ 0 h 2331721"/>
              <a:gd name="connsiteX1" fmla="*/ 9144000 w 9144000"/>
              <a:gd name="connsiteY1" fmla="*/ 0 h 2331721"/>
              <a:gd name="connsiteX2" fmla="*/ 9144000 w 9144000"/>
              <a:gd name="connsiteY2" fmla="*/ 2331721 h 2331721"/>
              <a:gd name="connsiteX3" fmla="*/ 0 w 9144000"/>
              <a:gd name="connsiteY3" fmla="*/ 2331721 h 2331721"/>
            </a:gdLst>
            <a:ahLst/>
            <a:cxnLst>
              <a:cxn ang="0">
                <a:pos x="connsiteX0" y="connsiteY0"/>
              </a:cxn>
              <a:cxn ang="0">
                <a:pos x="connsiteX1" y="connsiteY1"/>
              </a:cxn>
              <a:cxn ang="0">
                <a:pos x="connsiteX2" y="connsiteY2"/>
              </a:cxn>
              <a:cxn ang="0">
                <a:pos x="connsiteX3" y="connsiteY3"/>
              </a:cxn>
            </a:cxnLst>
            <a:rect l="l" t="t" r="r" b="b"/>
            <a:pathLst>
              <a:path w="9144000" h="2331721">
                <a:moveTo>
                  <a:pt x="0" y="0"/>
                </a:moveTo>
                <a:lnTo>
                  <a:pt x="9144000" y="0"/>
                </a:lnTo>
                <a:lnTo>
                  <a:pt x="9144000" y="2331721"/>
                </a:lnTo>
                <a:lnTo>
                  <a:pt x="0" y="2331721"/>
                </a:lnTo>
                <a:close/>
              </a:path>
            </a:pathLst>
          </a:custGeom>
          <a:solidFill>
            <a:schemeClr val="tx1">
              <a:lumMod val="50000"/>
              <a:lumOff val="50000"/>
              <a:alpha val="65000"/>
            </a:schemeClr>
          </a:solidFill>
          <a:ln w="19050">
            <a:noFill/>
            <a:round/>
            <a:headEnd/>
            <a:tailEnd/>
          </a:ln>
        </p:spPr>
        <p:txBody>
          <a:bodyPr vert="horz" wrap="square" lIns="45720" tIns="22860" rIns="45720" bIns="22860" numCol="1" rtlCol="0" anchor="t" anchorCtr="0" compatLnSpc="1">
            <a:prstTxWarp prst="textNoShape">
              <a:avLst/>
            </a:prstTxWarp>
            <a:noAutofit/>
          </a:bodyPr>
          <a:lstStyle/>
          <a:p>
            <a:pPr algn="ctr"/>
            <a:endParaRPr lang="en-US" sz="900" dirty="0"/>
          </a:p>
        </p:txBody>
      </p:sp>
      <p:grpSp>
        <p:nvGrpSpPr>
          <p:cNvPr id="27" name="Группа 8" descr="Your organisation (you) should do this…&#10;We’ve paid for this course why hasn't he passed?&#10;" title="Demands &amp; challenges to personal integrity ">
            <a:extLst>
              <a:ext uri="{FF2B5EF4-FFF2-40B4-BE49-F238E27FC236}">
                <a16:creationId xmlns:a16="http://schemas.microsoft.com/office/drawing/2014/main" id="{C60D083E-0E40-5C4A-8AA6-AB93ABB22B99}"/>
              </a:ext>
            </a:extLst>
          </p:cNvPr>
          <p:cNvGrpSpPr/>
          <p:nvPr/>
        </p:nvGrpSpPr>
        <p:grpSpPr>
          <a:xfrm>
            <a:off x="598156" y="3878393"/>
            <a:ext cx="3654255" cy="2532431"/>
            <a:chOff x="1274182" y="3986212"/>
            <a:chExt cx="3654255" cy="2532431"/>
          </a:xfrm>
        </p:grpSpPr>
        <p:grpSp>
          <p:nvGrpSpPr>
            <p:cNvPr id="28" name="Группа 6">
              <a:extLst>
                <a:ext uri="{FF2B5EF4-FFF2-40B4-BE49-F238E27FC236}">
                  <a16:creationId xmlns:a16="http://schemas.microsoft.com/office/drawing/2014/main" id="{67C931E8-AB63-B442-BF07-41B931D5BA50}"/>
                </a:ext>
              </a:extLst>
            </p:cNvPr>
            <p:cNvGrpSpPr/>
            <p:nvPr/>
          </p:nvGrpSpPr>
          <p:grpSpPr>
            <a:xfrm>
              <a:off x="1274182" y="4386791"/>
              <a:ext cx="3654255" cy="2131852"/>
              <a:chOff x="3586160" y="4429654"/>
              <a:chExt cx="4421649" cy="2131852"/>
            </a:xfrm>
          </p:grpSpPr>
          <p:sp>
            <p:nvSpPr>
              <p:cNvPr id="30" name="Rectangle 3">
                <a:extLst>
                  <a:ext uri="{FF2B5EF4-FFF2-40B4-BE49-F238E27FC236}">
                    <a16:creationId xmlns:a16="http://schemas.microsoft.com/office/drawing/2014/main" id="{45ABAE87-9047-E047-BEAA-2239B7AE40BA}"/>
                  </a:ext>
                </a:extLst>
              </p:cNvPr>
              <p:cNvSpPr/>
              <p:nvPr/>
            </p:nvSpPr>
            <p:spPr>
              <a:xfrm rot="10800000" flipH="1" flipV="1">
                <a:off x="3586161" y="4429654"/>
                <a:ext cx="4410436" cy="2131852"/>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tIns="1828800" rIns="274320" bIns="0" rtlCol="0" anchor="t" anchorCtr="0"/>
              <a:lstStyle/>
              <a:p>
                <a:pPr>
                  <a:spcBef>
                    <a:spcPts val="2400"/>
                  </a:spcBef>
                </a:pPr>
                <a:endParaRPr lang="en-US" sz="1600" b="1"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Прямоугольник 856">
                <a:extLst>
                  <a:ext uri="{FF2B5EF4-FFF2-40B4-BE49-F238E27FC236}">
                    <a16:creationId xmlns:a16="http://schemas.microsoft.com/office/drawing/2014/main" id="{387CC066-292F-5F42-8E93-DECD45521202}"/>
                  </a:ext>
                </a:extLst>
              </p:cNvPr>
              <p:cNvSpPr/>
              <p:nvPr/>
            </p:nvSpPr>
            <p:spPr>
              <a:xfrm rot="10800000" flipH="1" flipV="1">
                <a:off x="3586160" y="4546202"/>
                <a:ext cx="4421649" cy="1985159"/>
              </a:xfrm>
              <a:prstGeom prst="rect">
                <a:avLst/>
              </a:prstGeom>
            </p:spPr>
            <p:txBody>
              <a:bodyPr wrap="square" anchor="ctr">
                <a:spAutoFit/>
              </a:bodyPr>
              <a:lstStyle/>
              <a:p>
                <a:pPr>
                  <a:spcBef>
                    <a:spcPts val="900"/>
                  </a:spcBef>
                  <a:defRPr/>
                </a:pPr>
                <a:r>
                  <a:rPr lang="en-AU" altLang="ru-RU" dirty="0">
                    <a:solidFill>
                      <a:schemeClr val="tx1">
                        <a:lumMod val="75000"/>
                        <a:lumOff val="25000"/>
                      </a:schemeClr>
                    </a:solidFill>
                    <a:latin typeface="Arial" panose="020B0604020202020204" pitchFamily="34" charset="0"/>
                    <a:cs typeface="Arial" panose="020B0604020202020204" pitchFamily="34" charset="0"/>
                  </a:rPr>
                  <a:t>Demands &amp; challenges to personal integrity </a:t>
                </a:r>
              </a:p>
              <a:p>
                <a:pPr marL="342900" indent="-342900">
                  <a:spcBef>
                    <a:spcPts val="900"/>
                  </a:spcBef>
                  <a:buFont typeface="+mj-lt"/>
                  <a:buAutoNum type="arabicPeriod"/>
                  <a:defRPr/>
                </a:pPr>
                <a:r>
                  <a:rPr lang="en-AU" altLang="ru-RU" dirty="0">
                    <a:solidFill>
                      <a:schemeClr val="tx1">
                        <a:lumMod val="75000"/>
                        <a:lumOff val="25000"/>
                      </a:schemeClr>
                    </a:solidFill>
                    <a:latin typeface="Arial" panose="020B0604020202020204" pitchFamily="34" charset="0"/>
                    <a:cs typeface="Arial" panose="020B0604020202020204" pitchFamily="34" charset="0"/>
                  </a:rPr>
                  <a:t>Your organisation (you) should do this…</a:t>
                </a:r>
              </a:p>
              <a:p>
                <a:pPr marL="342900" indent="-342900">
                  <a:spcBef>
                    <a:spcPts val="900"/>
                  </a:spcBef>
                  <a:buFont typeface="+mj-lt"/>
                  <a:buAutoNum type="arabicPeriod"/>
                  <a:defRPr/>
                </a:pPr>
                <a:r>
                  <a:rPr lang="en-AU" altLang="ru-RU" dirty="0">
                    <a:solidFill>
                      <a:schemeClr val="tx1">
                        <a:lumMod val="75000"/>
                        <a:lumOff val="25000"/>
                      </a:schemeClr>
                    </a:solidFill>
                    <a:latin typeface="Arial" panose="020B0604020202020204" pitchFamily="34" charset="0"/>
                    <a:cs typeface="Arial" panose="020B0604020202020204" pitchFamily="34" charset="0"/>
                  </a:rPr>
                  <a:t>We’ve paid for this course why hasn't he passed?</a:t>
                </a:r>
              </a:p>
            </p:txBody>
          </p:sp>
          <p:sp>
            <p:nvSpPr>
              <p:cNvPr id="32" name="Rectangle 3">
                <a:extLst>
                  <a:ext uri="{FF2B5EF4-FFF2-40B4-BE49-F238E27FC236}">
                    <a16:creationId xmlns:a16="http://schemas.microsoft.com/office/drawing/2014/main" id="{A30AC34F-1C1E-5C4D-9F96-10C2FDE20D60}"/>
                  </a:ext>
                </a:extLst>
              </p:cNvPr>
              <p:cNvSpPr/>
              <p:nvPr/>
            </p:nvSpPr>
            <p:spPr>
              <a:xfrm rot="10800000" flipH="1" flipV="1">
                <a:off x="3586161" y="4429655"/>
                <a:ext cx="4410435" cy="76574"/>
              </a:xfrm>
              <a:prstGeom prst="rect">
                <a:avLst/>
              </a:prstGeom>
              <a:solidFill>
                <a:srgbClr val="C426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1828800" rIns="274320" bIns="0" rtlCol="0" anchor="t" anchorCtr="0"/>
              <a:lstStyle/>
              <a:p>
                <a:pPr>
                  <a:spcBef>
                    <a:spcPts val="2400"/>
                  </a:spcBef>
                </a:pPr>
                <a:endParaRPr lang="en-US" sz="1600" b="1"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9" name="Полилиния 7">
              <a:extLst>
                <a:ext uri="{FF2B5EF4-FFF2-40B4-BE49-F238E27FC236}">
                  <a16:creationId xmlns:a16="http://schemas.microsoft.com/office/drawing/2014/main" id="{8DAF81FC-631D-BF4A-9060-BFEC65927EAB}"/>
                </a:ext>
              </a:extLst>
            </p:cNvPr>
            <p:cNvSpPr/>
            <p:nvPr/>
          </p:nvSpPr>
          <p:spPr>
            <a:xfrm>
              <a:off x="2471738" y="3986212"/>
              <a:ext cx="2455369" cy="400049"/>
            </a:xfrm>
            <a:custGeom>
              <a:avLst/>
              <a:gdLst>
                <a:gd name="connsiteX0" fmla="*/ 0 w 2757488"/>
                <a:gd name="connsiteY0" fmla="*/ 685800 h 685800"/>
                <a:gd name="connsiteX1" fmla="*/ 0 w 2757488"/>
                <a:gd name="connsiteY1" fmla="*/ 0 h 685800"/>
                <a:gd name="connsiteX2" fmla="*/ 2757488 w 2757488"/>
                <a:gd name="connsiteY2" fmla="*/ 0 h 685800"/>
              </a:gdLst>
              <a:ahLst/>
              <a:cxnLst>
                <a:cxn ang="0">
                  <a:pos x="connsiteX0" y="connsiteY0"/>
                </a:cxn>
                <a:cxn ang="0">
                  <a:pos x="connsiteX1" y="connsiteY1"/>
                </a:cxn>
                <a:cxn ang="0">
                  <a:pos x="connsiteX2" y="connsiteY2"/>
                </a:cxn>
              </a:cxnLst>
              <a:rect l="l" t="t" r="r" b="b"/>
              <a:pathLst>
                <a:path w="2757488" h="685800">
                  <a:moveTo>
                    <a:pt x="0" y="685800"/>
                  </a:moveTo>
                  <a:lnTo>
                    <a:pt x="0" y="0"/>
                  </a:lnTo>
                  <a:lnTo>
                    <a:pt x="2757488" y="0"/>
                  </a:lnTo>
                </a:path>
              </a:pathLst>
            </a:custGeom>
            <a:noFill/>
            <a:ln>
              <a:solidFill>
                <a:schemeClr val="bg1"/>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46" name="Группа 901" title="Student and parent expectations">
            <a:extLst>
              <a:ext uri="{FF2B5EF4-FFF2-40B4-BE49-F238E27FC236}">
                <a16:creationId xmlns:a16="http://schemas.microsoft.com/office/drawing/2014/main" id="{593835CB-00BD-BC43-8F15-3F587022E7F8}"/>
              </a:ext>
            </a:extLst>
          </p:cNvPr>
          <p:cNvGrpSpPr/>
          <p:nvPr/>
        </p:nvGrpSpPr>
        <p:grpSpPr>
          <a:xfrm flipH="1">
            <a:off x="6668673" y="1671830"/>
            <a:ext cx="4581427" cy="1472055"/>
            <a:chOff x="-289301" y="3986212"/>
            <a:chExt cx="4581427" cy="1472055"/>
          </a:xfrm>
        </p:grpSpPr>
        <p:grpSp>
          <p:nvGrpSpPr>
            <p:cNvPr id="47" name="Группа 902">
              <a:extLst>
                <a:ext uri="{FF2B5EF4-FFF2-40B4-BE49-F238E27FC236}">
                  <a16:creationId xmlns:a16="http://schemas.microsoft.com/office/drawing/2014/main" id="{BBEB64BC-3F8C-2246-BC8E-D0A5F78ED116}"/>
                </a:ext>
              </a:extLst>
            </p:cNvPr>
            <p:cNvGrpSpPr/>
            <p:nvPr/>
          </p:nvGrpSpPr>
          <p:grpSpPr>
            <a:xfrm>
              <a:off x="-289301" y="4386791"/>
              <a:ext cx="3901443" cy="1071476"/>
              <a:chOff x="1694346" y="4429654"/>
              <a:chExt cx="4720744" cy="1071476"/>
            </a:xfrm>
          </p:grpSpPr>
          <p:sp>
            <p:nvSpPr>
              <p:cNvPr id="49" name="Rectangle 3">
                <a:extLst>
                  <a:ext uri="{FF2B5EF4-FFF2-40B4-BE49-F238E27FC236}">
                    <a16:creationId xmlns:a16="http://schemas.microsoft.com/office/drawing/2014/main" id="{68C81574-5E3A-704A-8A02-E9819C9242E3}"/>
                  </a:ext>
                </a:extLst>
              </p:cNvPr>
              <p:cNvSpPr/>
              <p:nvPr/>
            </p:nvSpPr>
            <p:spPr>
              <a:xfrm rot="10800000" flipH="1" flipV="1">
                <a:off x="1694346" y="4429654"/>
                <a:ext cx="4720744" cy="1071476"/>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tIns="1828800" rIns="274320" bIns="0" rtlCol="0" anchor="t" anchorCtr="0"/>
              <a:lstStyle/>
              <a:p>
                <a:pPr>
                  <a:spcBef>
                    <a:spcPts val="2400"/>
                  </a:spcBef>
                </a:pPr>
                <a:endParaRPr lang="en-US" sz="1600" b="1"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0" name="Прямоугольник 905">
                <a:extLst>
                  <a:ext uri="{FF2B5EF4-FFF2-40B4-BE49-F238E27FC236}">
                    <a16:creationId xmlns:a16="http://schemas.microsoft.com/office/drawing/2014/main" id="{603479C4-9DA1-9541-B29B-CFC9F58FBCB7}"/>
                  </a:ext>
                </a:extLst>
              </p:cNvPr>
              <p:cNvSpPr/>
              <p:nvPr/>
            </p:nvSpPr>
            <p:spPr>
              <a:xfrm rot="10800000" flipH="1" flipV="1">
                <a:off x="1785598" y="4608816"/>
                <a:ext cx="4570348" cy="761747"/>
              </a:xfrm>
              <a:prstGeom prst="rect">
                <a:avLst/>
              </a:prstGeom>
            </p:spPr>
            <p:txBody>
              <a:bodyPr wrap="square" anchor="ctr">
                <a:spAutoFit/>
              </a:bodyPr>
              <a:lstStyle/>
              <a:p>
                <a:pPr>
                  <a:spcBef>
                    <a:spcPts val="900"/>
                  </a:spcBef>
                  <a:defRPr/>
                </a:pPr>
                <a:r>
                  <a:rPr lang="en-AU" altLang="ru-RU" dirty="0">
                    <a:solidFill>
                      <a:schemeClr val="tx1">
                        <a:lumMod val="75000"/>
                        <a:lumOff val="25000"/>
                      </a:schemeClr>
                    </a:solidFill>
                    <a:latin typeface="Arial" panose="020B0604020202020204" pitchFamily="34" charset="0"/>
                    <a:cs typeface="Arial" panose="020B0604020202020204" pitchFamily="34" charset="0"/>
                  </a:rPr>
                  <a:t>Student / parent expectations – </a:t>
                </a:r>
              </a:p>
              <a:p>
                <a:pPr>
                  <a:spcBef>
                    <a:spcPts val="900"/>
                  </a:spcBef>
                  <a:defRPr/>
                </a:pPr>
                <a:r>
                  <a:rPr lang="en-AU" altLang="ru-RU" b="1" dirty="0">
                    <a:solidFill>
                      <a:schemeClr val="tx1">
                        <a:lumMod val="75000"/>
                        <a:lumOff val="25000"/>
                      </a:schemeClr>
                    </a:solidFill>
                    <a:latin typeface="Arial" panose="020B0604020202020204" pitchFamily="34" charset="0"/>
                    <a:cs typeface="Arial" panose="020B0604020202020204" pitchFamily="34" charset="0"/>
                  </a:rPr>
                  <a:t>Fix this! </a:t>
                </a:r>
              </a:p>
            </p:txBody>
          </p:sp>
          <p:sp>
            <p:nvSpPr>
              <p:cNvPr id="51" name="Rectangle 3">
                <a:extLst>
                  <a:ext uri="{FF2B5EF4-FFF2-40B4-BE49-F238E27FC236}">
                    <a16:creationId xmlns:a16="http://schemas.microsoft.com/office/drawing/2014/main" id="{67032832-898E-994B-AD2F-A35972BB9641}"/>
                  </a:ext>
                </a:extLst>
              </p:cNvPr>
              <p:cNvSpPr/>
              <p:nvPr/>
            </p:nvSpPr>
            <p:spPr>
              <a:xfrm rot="10800000" flipH="1" flipV="1">
                <a:off x="1694347" y="4431831"/>
                <a:ext cx="4720742" cy="95947"/>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1828800" rIns="274320" bIns="0" rtlCol="0" anchor="t" anchorCtr="0"/>
              <a:lstStyle/>
              <a:p>
                <a:pPr>
                  <a:spcBef>
                    <a:spcPts val="2400"/>
                  </a:spcBef>
                </a:pPr>
                <a:endParaRPr lang="en-US" sz="1600" b="1"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48" name="Полилиния 903">
              <a:extLst>
                <a:ext uri="{FF2B5EF4-FFF2-40B4-BE49-F238E27FC236}">
                  <a16:creationId xmlns:a16="http://schemas.microsoft.com/office/drawing/2014/main" id="{514A8598-265F-2644-82E8-E201898FE1E6}"/>
                </a:ext>
              </a:extLst>
            </p:cNvPr>
            <p:cNvSpPr/>
            <p:nvPr/>
          </p:nvSpPr>
          <p:spPr>
            <a:xfrm>
              <a:off x="2471740" y="3986212"/>
              <a:ext cx="1820386" cy="400049"/>
            </a:xfrm>
            <a:custGeom>
              <a:avLst/>
              <a:gdLst>
                <a:gd name="connsiteX0" fmla="*/ 0 w 2757488"/>
                <a:gd name="connsiteY0" fmla="*/ 685800 h 685800"/>
                <a:gd name="connsiteX1" fmla="*/ 0 w 2757488"/>
                <a:gd name="connsiteY1" fmla="*/ 0 h 685800"/>
                <a:gd name="connsiteX2" fmla="*/ 2757488 w 2757488"/>
                <a:gd name="connsiteY2" fmla="*/ 0 h 685800"/>
              </a:gdLst>
              <a:ahLst/>
              <a:cxnLst>
                <a:cxn ang="0">
                  <a:pos x="connsiteX0" y="connsiteY0"/>
                </a:cxn>
                <a:cxn ang="0">
                  <a:pos x="connsiteX1" y="connsiteY1"/>
                </a:cxn>
                <a:cxn ang="0">
                  <a:pos x="connsiteX2" y="connsiteY2"/>
                </a:cxn>
              </a:cxnLst>
              <a:rect l="l" t="t" r="r" b="b"/>
              <a:pathLst>
                <a:path w="2757488" h="685800">
                  <a:moveTo>
                    <a:pt x="0" y="685800"/>
                  </a:moveTo>
                  <a:lnTo>
                    <a:pt x="0" y="0"/>
                  </a:lnTo>
                  <a:lnTo>
                    <a:pt x="2757488" y="0"/>
                  </a:lnTo>
                </a:path>
              </a:pathLst>
            </a:custGeom>
            <a:noFill/>
            <a:ln>
              <a:solidFill>
                <a:schemeClr val="bg1">
                  <a:lumMod val="50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52" name="Группа 907" title="I have rights under the DDA.  You should….">
            <a:extLst>
              <a:ext uri="{FF2B5EF4-FFF2-40B4-BE49-F238E27FC236}">
                <a16:creationId xmlns:a16="http://schemas.microsoft.com/office/drawing/2014/main" id="{A19DB85C-5F29-F744-B673-1153DA0154B5}"/>
              </a:ext>
            </a:extLst>
          </p:cNvPr>
          <p:cNvGrpSpPr/>
          <p:nvPr/>
        </p:nvGrpSpPr>
        <p:grpSpPr>
          <a:xfrm flipH="1">
            <a:off x="7758260" y="4441149"/>
            <a:ext cx="4268332" cy="1258706"/>
            <a:chOff x="-199362" y="3986212"/>
            <a:chExt cx="4268332" cy="1258706"/>
          </a:xfrm>
        </p:grpSpPr>
        <p:grpSp>
          <p:nvGrpSpPr>
            <p:cNvPr id="54" name="Группа 908">
              <a:extLst>
                <a:ext uri="{FF2B5EF4-FFF2-40B4-BE49-F238E27FC236}">
                  <a16:creationId xmlns:a16="http://schemas.microsoft.com/office/drawing/2014/main" id="{DFEE0147-209A-3A46-9261-45374A389882}"/>
                </a:ext>
              </a:extLst>
            </p:cNvPr>
            <p:cNvGrpSpPr/>
            <p:nvPr/>
          </p:nvGrpSpPr>
          <p:grpSpPr>
            <a:xfrm>
              <a:off x="-199362" y="4379240"/>
              <a:ext cx="3811504" cy="865678"/>
              <a:chOff x="1803172" y="4422103"/>
              <a:chExt cx="4611919" cy="865678"/>
            </a:xfrm>
          </p:grpSpPr>
          <p:sp>
            <p:nvSpPr>
              <p:cNvPr id="56" name="Rectangle 3">
                <a:extLst>
                  <a:ext uri="{FF2B5EF4-FFF2-40B4-BE49-F238E27FC236}">
                    <a16:creationId xmlns:a16="http://schemas.microsoft.com/office/drawing/2014/main" id="{6E9E4D15-2BE7-324D-AE74-66E04CB685B3}"/>
                  </a:ext>
                </a:extLst>
              </p:cNvPr>
              <p:cNvSpPr/>
              <p:nvPr/>
            </p:nvSpPr>
            <p:spPr>
              <a:xfrm rot="10800000" flipH="1" flipV="1">
                <a:off x="1812776" y="4429654"/>
                <a:ext cx="4602315" cy="858127"/>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tIns="1828800" rIns="274320" bIns="0" rtlCol="0" anchor="t" anchorCtr="0"/>
              <a:lstStyle/>
              <a:p>
                <a:pPr>
                  <a:spcBef>
                    <a:spcPts val="2400"/>
                  </a:spcBef>
                </a:pPr>
                <a:endParaRPr lang="en-US" sz="1600" b="1"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9" name="Прямоугольник 911">
                <a:extLst>
                  <a:ext uri="{FF2B5EF4-FFF2-40B4-BE49-F238E27FC236}">
                    <a16:creationId xmlns:a16="http://schemas.microsoft.com/office/drawing/2014/main" id="{4C41B1DE-17EE-E04C-9165-0848FFBF52BB}"/>
                  </a:ext>
                </a:extLst>
              </p:cNvPr>
              <p:cNvSpPr/>
              <p:nvPr/>
            </p:nvSpPr>
            <p:spPr>
              <a:xfrm rot="10800000" flipH="1" flipV="1">
                <a:off x="1803172" y="4581498"/>
                <a:ext cx="4566436" cy="646331"/>
              </a:xfrm>
              <a:prstGeom prst="rect">
                <a:avLst/>
              </a:prstGeom>
            </p:spPr>
            <p:txBody>
              <a:bodyPr wrap="square" anchor="ctr">
                <a:spAutoFit/>
              </a:bodyPr>
              <a:lstStyle/>
              <a:p>
                <a:pPr>
                  <a:spcBef>
                    <a:spcPts val="1200"/>
                  </a:spcBef>
                </a:pPr>
                <a:r>
                  <a:rPr lang="en-AU" i="1" dirty="0">
                    <a:solidFill>
                      <a:schemeClr val="tx1">
                        <a:lumMod val="75000"/>
                        <a:lumOff val="25000"/>
                      </a:schemeClr>
                    </a:solidFill>
                    <a:latin typeface="Arial" panose="020B0604020202020204" pitchFamily="34" charset="0"/>
                    <a:cs typeface="Arial" panose="020B0604020202020204" pitchFamily="34" charset="0"/>
                  </a:rPr>
                  <a:t>“I have rights….. under the DDA you should….”</a:t>
                </a:r>
              </a:p>
            </p:txBody>
          </p:sp>
          <p:sp>
            <p:nvSpPr>
              <p:cNvPr id="60" name="Rectangle 3">
                <a:extLst>
                  <a:ext uri="{FF2B5EF4-FFF2-40B4-BE49-F238E27FC236}">
                    <a16:creationId xmlns:a16="http://schemas.microsoft.com/office/drawing/2014/main" id="{73F47789-C013-404D-8E3F-54120030DD34}"/>
                  </a:ext>
                </a:extLst>
              </p:cNvPr>
              <p:cNvSpPr/>
              <p:nvPr/>
            </p:nvSpPr>
            <p:spPr>
              <a:xfrm rot="10800000" flipH="1" flipV="1">
                <a:off x="1812776" y="4422103"/>
                <a:ext cx="4602313" cy="74979"/>
              </a:xfrm>
              <a:prstGeom prst="rect">
                <a:avLst/>
              </a:prstGeom>
              <a:solidFill>
                <a:schemeClr val="tx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74320" tIns="1828800" rIns="274320" bIns="0" rtlCol="0" anchor="t" anchorCtr="0"/>
              <a:lstStyle/>
              <a:p>
                <a:pPr>
                  <a:spcBef>
                    <a:spcPts val="2400"/>
                  </a:spcBef>
                </a:pPr>
                <a:endParaRPr lang="en-US" sz="1600" b="1"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55" name="Полилиния 909">
              <a:extLst>
                <a:ext uri="{FF2B5EF4-FFF2-40B4-BE49-F238E27FC236}">
                  <a16:creationId xmlns:a16="http://schemas.microsoft.com/office/drawing/2014/main" id="{DED493FE-7B1C-FF45-B45F-B870FF3F88E5}"/>
                </a:ext>
              </a:extLst>
            </p:cNvPr>
            <p:cNvSpPr/>
            <p:nvPr/>
          </p:nvSpPr>
          <p:spPr>
            <a:xfrm>
              <a:off x="2471740" y="3986212"/>
              <a:ext cx="1597230" cy="400049"/>
            </a:xfrm>
            <a:custGeom>
              <a:avLst/>
              <a:gdLst>
                <a:gd name="connsiteX0" fmla="*/ 0 w 2757488"/>
                <a:gd name="connsiteY0" fmla="*/ 685800 h 685800"/>
                <a:gd name="connsiteX1" fmla="*/ 0 w 2757488"/>
                <a:gd name="connsiteY1" fmla="*/ 0 h 685800"/>
                <a:gd name="connsiteX2" fmla="*/ 2757488 w 2757488"/>
                <a:gd name="connsiteY2" fmla="*/ 0 h 685800"/>
              </a:gdLst>
              <a:ahLst/>
              <a:cxnLst>
                <a:cxn ang="0">
                  <a:pos x="connsiteX0" y="connsiteY0"/>
                </a:cxn>
                <a:cxn ang="0">
                  <a:pos x="connsiteX1" y="connsiteY1"/>
                </a:cxn>
                <a:cxn ang="0">
                  <a:pos x="connsiteX2" y="connsiteY2"/>
                </a:cxn>
              </a:cxnLst>
              <a:rect l="l" t="t" r="r" b="b"/>
              <a:pathLst>
                <a:path w="2757488" h="685800">
                  <a:moveTo>
                    <a:pt x="0" y="685800"/>
                  </a:moveTo>
                  <a:lnTo>
                    <a:pt x="0" y="0"/>
                  </a:lnTo>
                  <a:lnTo>
                    <a:pt x="2757488" y="0"/>
                  </a:lnTo>
                </a:path>
              </a:pathLst>
            </a:custGeom>
            <a:noFill/>
            <a:ln>
              <a:solidFill>
                <a:schemeClr val="bg1"/>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6850994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500" fill="hold"/>
                                            <p:tgtEl>
                                              <p:spTgt spid="70"/>
                                            </p:tgtEl>
                                            <p:attrNameLst>
                                              <p:attrName>ppt_x</p:attrName>
                                            </p:attrNameLst>
                                          </p:cBhvr>
                                          <p:tavLst>
                                            <p:tav tm="0">
                                              <p:val>
                                                <p:strVal val="#ppt_x"/>
                                              </p:val>
                                            </p:tav>
                                            <p:tav tm="100000">
                                              <p:val>
                                                <p:strVal val="#ppt_x"/>
                                              </p:val>
                                            </p:tav>
                                          </p:tavLst>
                                        </p:anim>
                                        <p:anim calcmode="lin" valueType="num">
                                          <p:cBhvr additive="base">
                                            <p:cTn id="8" dur="500" fill="hold"/>
                                            <p:tgtEl>
                                              <p:spTgt spid="7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nodeType="afterEffect" p14:presetBounceEnd="50000">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14:bounceEnd="50000">
                                          <p:cBhvr additive="base">
                                            <p:cTn id="12" dur="1000" fill="hold"/>
                                            <p:tgtEl>
                                              <p:spTgt spid="46"/>
                                            </p:tgtEl>
                                            <p:attrNameLst>
                                              <p:attrName>ppt_x</p:attrName>
                                            </p:attrNameLst>
                                          </p:cBhvr>
                                          <p:tavLst>
                                            <p:tav tm="0">
                                              <p:val>
                                                <p:strVal val="1+#ppt_w/2"/>
                                              </p:val>
                                            </p:tav>
                                            <p:tav tm="100000">
                                              <p:val>
                                                <p:strVal val="#ppt_x"/>
                                              </p:val>
                                            </p:tav>
                                          </p:tavLst>
                                        </p:anim>
                                        <p:anim calcmode="lin" valueType="num" p14:bounceEnd="50000">
                                          <p:cBhvr additive="base">
                                            <p:cTn id="13" dur="1000" fill="hold"/>
                                            <p:tgtEl>
                                              <p:spTgt spid="46"/>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8" fill="hold" nodeType="afterEffect" p14:presetBounceEnd="50000">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14:bounceEnd="50000">
                                          <p:cBhvr additive="base">
                                            <p:cTn id="17" dur="1000" fill="hold"/>
                                            <p:tgtEl>
                                              <p:spTgt spid="27"/>
                                            </p:tgtEl>
                                            <p:attrNameLst>
                                              <p:attrName>ppt_x</p:attrName>
                                            </p:attrNameLst>
                                          </p:cBhvr>
                                          <p:tavLst>
                                            <p:tav tm="0">
                                              <p:val>
                                                <p:strVal val="0-#ppt_w/2"/>
                                              </p:val>
                                            </p:tav>
                                            <p:tav tm="100000">
                                              <p:val>
                                                <p:strVal val="#ppt_x"/>
                                              </p:val>
                                            </p:tav>
                                          </p:tavLst>
                                        </p:anim>
                                        <p:anim calcmode="lin" valueType="num" p14:bounceEnd="50000">
                                          <p:cBhvr additive="base">
                                            <p:cTn id="18" dur="1000" fill="hold"/>
                                            <p:tgtEl>
                                              <p:spTgt spid="27"/>
                                            </p:tgtEl>
                                            <p:attrNameLst>
                                              <p:attrName>ppt_y</p:attrName>
                                            </p:attrNameLst>
                                          </p:cBhvr>
                                          <p:tavLst>
                                            <p:tav tm="0">
                                              <p:val>
                                                <p:strVal val="#ppt_y"/>
                                              </p:val>
                                            </p:tav>
                                            <p:tav tm="100000">
                                              <p:val>
                                                <p:strVal val="#ppt_y"/>
                                              </p:val>
                                            </p:tav>
                                          </p:tavLst>
                                        </p:anim>
                                      </p:childTnLst>
                                    </p:cTn>
                                  </p:par>
                                </p:childTnLst>
                              </p:cTn>
                            </p:par>
                            <p:par>
                              <p:cTn id="19" fill="hold">
                                <p:stCondLst>
                                  <p:cond delay="2500"/>
                                </p:stCondLst>
                                <p:childTnLst>
                                  <p:par>
                                    <p:cTn id="20" presetID="2" presetClass="entr" presetSubtype="4" fill="hold" nodeType="afterEffect" p14:presetBounceEnd="50000">
                                      <p:stCondLst>
                                        <p:cond delay="0"/>
                                      </p:stCondLst>
                                      <p:childTnLst>
                                        <p:set>
                                          <p:cBhvr>
                                            <p:cTn id="21" dur="1" fill="hold">
                                              <p:stCondLst>
                                                <p:cond delay="0"/>
                                              </p:stCondLst>
                                            </p:cTn>
                                            <p:tgtEl>
                                              <p:spTgt spid="52"/>
                                            </p:tgtEl>
                                            <p:attrNameLst>
                                              <p:attrName>style.visibility</p:attrName>
                                            </p:attrNameLst>
                                          </p:cBhvr>
                                          <p:to>
                                            <p:strVal val="visible"/>
                                          </p:to>
                                        </p:set>
                                        <p:anim calcmode="lin" valueType="num" p14:bounceEnd="50000">
                                          <p:cBhvr additive="base">
                                            <p:cTn id="22" dur="1000" fill="hold"/>
                                            <p:tgtEl>
                                              <p:spTgt spid="52"/>
                                            </p:tgtEl>
                                            <p:attrNameLst>
                                              <p:attrName>ppt_x</p:attrName>
                                            </p:attrNameLst>
                                          </p:cBhvr>
                                          <p:tavLst>
                                            <p:tav tm="0">
                                              <p:val>
                                                <p:strVal val="#ppt_x"/>
                                              </p:val>
                                            </p:tav>
                                            <p:tav tm="100000">
                                              <p:val>
                                                <p:strVal val="#ppt_x"/>
                                              </p:val>
                                            </p:tav>
                                          </p:tavLst>
                                        </p:anim>
                                        <p:anim calcmode="lin" valueType="num" p14:bounceEnd="50000">
                                          <p:cBhvr additive="base">
                                            <p:cTn id="23" dur="10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500" fill="hold"/>
                                            <p:tgtEl>
                                              <p:spTgt spid="70"/>
                                            </p:tgtEl>
                                            <p:attrNameLst>
                                              <p:attrName>ppt_x</p:attrName>
                                            </p:attrNameLst>
                                          </p:cBhvr>
                                          <p:tavLst>
                                            <p:tav tm="0">
                                              <p:val>
                                                <p:strVal val="#ppt_x"/>
                                              </p:val>
                                            </p:tav>
                                            <p:tav tm="100000">
                                              <p:val>
                                                <p:strVal val="#ppt_x"/>
                                              </p:val>
                                            </p:tav>
                                          </p:tavLst>
                                        </p:anim>
                                        <p:anim calcmode="lin" valueType="num">
                                          <p:cBhvr additive="base">
                                            <p:cTn id="8" dur="500" fill="hold"/>
                                            <p:tgtEl>
                                              <p:spTgt spid="7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1000" fill="hold"/>
                                            <p:tgtEl>
                                              <p:spTgt spid="46"/>
                                            </p:tgtEl>
                                            <p:attrNameLst>
                                              <p:attrName>ppt_x</p:attrName>
                                            </p:attrNameLst>
                                          </p:cBhvr>
                                          <p:tavLst>
                                            <p:tav tm="0">
                                              <p:val>
                                                <p:strVal val="1+#ppt_w/2"/>
                                              </p:val>
                                            </p:tav>
                                            <p:tav tm="100000">
                                              <p:val>
                                                <p:strVal val="#ppt_x"/>
                                              </p:val>
                                            </p:tav>
                                          </p:tavLst>
                                        </p:anim>
                                        <p:anim calcmode="lin" valueType="num">
                                          <p:cBhvr additive="base">
                                            <p:cTn id="13" dur="1000" fill="hold"/>
                                            <p:tgtEl>
                                              <p:spTgt spid="46"/>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8"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1000" fill="hold"/>
                                            <p:tgtEl>
                                              <p:spTgt spid="27"/>
                                            </p:tgtEl>
                                            <p:attrNameLst>
                                              <p:attrName>ppt_x</p:attrName>
                                            </p:attrNameLst>
                                          </p:cBhvr>
                                          <p:tavLst>
                                            <p:tav tm="0">
                                              <p:val>
                                                <p:strVal val="0-#ppt_w/2"/>
                                              </p:val>
                                            </p:tav>
                                            <p:tav tm="100000">
                                              <p:val>
                                                <p:strVal val="#ppt_x"/>
                                              </p:val>
                                            </p:tav>
                                          </p:tavLst>
                                        </p:anim>
                                        <p:anim calcmode="lin" valueType="num">
                                          <p:cBhvr additive="base">
                                            <p:cTn id="18" dur="1000" fill="hold"/>
                                            <p:tgtEl>
                                              <p:spTgt spid="27"/>
                                            </p:tgtEl>
                                            <p:attrNameLst>
                                              <p:attrName>ppt_y</p:attrName>
                                            </p:attrNameLst>
                                          </p:cBhvr>
                                          <p:tavLst>
                                            <p:tav tm="0">
                                              <p:val>
                                                <p:strVal val="#ppt_y"/>
                                              </p:val>
                                            </p:tav>
                                            <p:tav tm="100000">
                                              <p:val>
                                                <p:strVal val="#ppt_y"/>
                                              </p:val>
                                            </p:tav>
                                          </p:tavLst>
                                        </p:anim>
                                      </p:childTnLst>
                                    </p:cTn>
                                  </p:par>
                                </p:childTnLst>
                              </p:cTn>
                            </p:par>
                            <p:par>
                              <p:cTn id="19" fill="hold">
                                <p:stCondLst>
                                  <p:cond delay="2500"/>
                                </p:stCondLst>
                                <p:childTnLst>
                                  <p:par>
                                    <p:cTn id="20" presetID="2" presetClass="entr" presetSubtype="4" fill="hold" nodeType="afterEffect">
                                      <p:stCondLst>
                                        <p:cond delay="0"/>
                                      </p:stCondLst>
                                      <p:childTnLst>
                                        <p:set>
                                          <p:cBhvr>
                                            <p:cTn id="21" dur="1" fill="hold">
                                              <p:stCondLst>
                                                <p:cond delay="0"/>
                                              </p:stCondLst>
                                            </p:cTn>
                                            <p:tgtEl>
                                              <p:spTgt spid="52"/>
                                            </p:tgtEl>
                                            <p:attrNameLst>
                                              <p:attrName>style.visibility</p:attrName>
                                            </p:attrNameLst>
                                          </p:cBhvr>
                                          <p:to>
                                            <p:strVal val="visible"/>
                                          </p:to>
                                        </p:set>
                                        <p:anim calcmode="lin" valueType="num">
                                          <p:cBhvr additive="base">
                                            <p:cTn id="22" dur="1000" fill="hold"/>
                                            <p:tgtEl>
                                              <p:spTgt spid="52"/>
                                            </p:tgtEl>
                                            <p:attrNameLst>
                                              <p:attrName>ppt_x</p:attrName>
                                            </p:attrNameLst>
                                          </p:cBhvr>
                                          <p:tavLst>
                                            <p:tav tm="0">
                                              <p:val>
                                                <p:strVal val="#ppt_x"/>
                                              </p:val>
                                            </p:tav>
                                            <p:tav tm="100000">
                                              <p:val>
                                                <p:strVal val="#ppt_x"/>
                                              </p:val>
                                            </p:tav>
                                          </p:tavLst>
                                        </p:anim>
                                        <p:anim calcmode="lin" valueType="num">
                                          <p:cBhvr additive="base">
                                            <p:cTn id="23" dur="10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lumMod val="5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8149</TotalTime>
  <Words>1461</Words>
  <Application>Microsoft Office PowerPoint</Application>
  <PresentationFormat>Widescreen</PresentationFormat>
  <Paragraphs>142</Paragraphs>
  <Slides>16</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Helvetica Neue LT Com 75</vt:lpstr>
      <vt:lpstr>Open Sans</vt:lpstr>
      <vt:lpstr>Roboto Light</vt:lpstr>
      <vt:lpstr>Office Theme</vt:lpstr>
      <vt:lpstr>Reasonable Adjustment: What is reasonable? </vt:lpstr>
      <vt:lpstr>What is Reasonable Adjustment</vt:lpstr>
      <vt:lpstr>Disability Discrimination Act 1992</vt:lpstr>
      <vt:lpstr>When to apply Reasonable Adjustment?</vt:lpstr>
      <vt:lpstr>The Standards for Registered Training     Organisations (RTOs) 2015</vt:lpstr>
      <vt:lpstr>What is our process at TAFE     Queensland?</vt:lpstr>
      <vt:lpstr>When a student registers with our  AccessAbility services </vt:lpstr>
      <vt:lpstr>Our Cohort…</vt:lpstr>
      <vt:lpstr>We sometimes see this…..</vt:lpstr>
      <vt:lpstr>The previous challenges for many students     and parents</vt:lpstr>
      <vt:lpstr>Evidencing Reasonable Adjustment</vt:lpstr>
      <vt:lpstr>Evidencing Reasonable Adjustment</vt:lpstr>
      <vt:lpstr>Language that works….. and what doesn’t!</vt:lpstr>
      <vt:lpstr>The NDIS and external support workers</vt:lpstr>
      <vt:lpstr>Some tips…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Taylor, Brandon</cp:lastModifiedBy>
  <cp:revision>254</cp:revision>
  <dcterms:created xsi:type="dcterms:W3CDTF">2020-10-18T02:07:21Z</dcterms:created>
  <dcterms:modified xsi:type="dcterms:W3CDTF">2021-06-16T04:36:21Z</dcterms:modified>
</cp:coreProperties>
</file>