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60" r:id="rId6"/>
    <p:sldId id="271" r:id="rId7"/>
    <p:sldId id="283" r:id="rId8"/>
    <p:sldId id="263" r:id="rId9"/>
    <p:sldId id="276" r:id="rId10"/>
    <p:sldId id="277" r:id="rId11"/>
    <p:sldId id="278" r:id="rId12"/>
    <p:sldId id="280" r:id="rId13"/>
    <p:sldId id="267" r:id="rId14"/>
    <p:sldId id="262" r:id="rId15"/>
    <p:sldId id="281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19" userDrawn="1">
          <p15:clr>
            <a:srgbClr val="A4A3A4"/>
          </p15:clr>
        </p15:guide>
        <p15:guide id="3" pos="461" userDrawn="1">
          <p15:clr>
            <a:srgbClr val="A4A3A4"/>
          </p15:clr>
        </p15:guide>
        <p15:guide id="4" pos="7219" userDrawn="1">
          <p15:clr>
            <a:srgbClr val="A4A3A4"/>
          </p15:clr>
        </p15:guide>
        <p15:guide id="5" orient="horz" pos="187" userDrawn="1">
          <p15:clr>
            <a:srgbClr val="A4A3A4"/>
          </p15:clr>
        </p15:guide>
        <p15:guide id="6" orient="horz" pos="595" userDrawn="1">
          <p15:clr>
            <a:srgbClr val="A4A3A4"/>
          </p15:clr>
        </p15:guide>
        <p15:guide id="7" pos="75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B4B4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7A1F49-BEFF-45A1-9B2C-6B94395F812E}" v="11" dt="2021-05-26T00:15:19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6" autoAdjust="0"/>
    <p:restoredTop sz="86375" autoAdjust="0"/>
  </p:normalViewPr>
  <p:slideViewPr>
    <p:cSldViewPr snapToGrid="0">
      <p:cViewPr varScale="1">
        <p:scale>
          <a:sx n="67" d="100"/>
          <a:sy n="67" d="100"/>
        </p:scale>
        <p:origin x="90" y="690"/>
      </p:cViewPr>
      <p:guideLst>
        <p:guide orient="horz" pos="2160"/>
        <p:guide pos="2819"/>
        <p:guide pos="461"/>
        <p:guide pos="7219"/>
        <p:guide orient="horz" pos="187"/>
        <p:guide orient="horz" pos="595"/>
        <p:guide pos="7559"/>
      </p:guideLst>
    </p:cSldViewPr>
  </p:slideViewPr>
  <p:outlineViewPr>
    <p:cViewPr>
      <p:scale>
        <a:sx n="33" d="100"/>
        <a:sy n="33" d="100"/>
      </p:scale>
      <p:origin x="0" y="-42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0E3DAF-E8A5-4E59-A9B1-541C10DC676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E4F0691-7CE3-448F-8F6B-6532507C88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'Acronyms are a powerful tool for recalling information which makes them a fantastic memory aid.'</a:t>
          </a:r>
          <a:r>
            <a:rPr lang="en-US" b="1" dirty="0">
              <a:latin typeface="Arial" panose="020B0604020202020204"/>
            </a:rPr>
            <a:t> Dr </a:t>
          </a:r>
          <a:r>
            <a:rPr lang="en-US" b="1" dirty="0" err="1">
              <a:latin typeface="Arial" panose="020B0604020202020204"/>
            </a:rPr>
            <a:t>Sharmon</a:t>
          </a:r>
          <a:r>
            <a:rPr lang="en-US" b="1" dirty="0">
              <a:latin typeface="Arial" panose="020B0604020202020204"/>
            </a:rPr>
            <a:t>, Deakin University</a:t>
          </a:r>
          <a:endParaRPr lang="en-US" b="0" dirty="0">
            <a:latin typeface="Arial" panose="020B0604020202020204"/>
          </a:endParaRPr>
        </a:p>
      </dgm:t>
    </dgm:pt>
    <dgm:pt modelId="{6C0CEA10-722D-4E5F-B7C6-F7D203B647D2}" type="parTrans" cxnId="{8F57A3B9-C199-4CED-ABDC-941D7D127A41}">
      <dgm:prSet/>
      <dgm:spPr/>
      <dgm:t>
        <a:bodyPr/>
        <a:lstStyle/>
        <a:p>
          <a:endParaRPr lang="en-US"/>
        </a:p>
      </dgm:t>
    </dgm:pt>
    <dgm:pt modelId="{718AC1EA-E444-4002-97C7-C781EB5CFA69}" type="sibTrans" cxnId="{8F57A3B9-C199-4CED-ABDC-941D7D127A4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4584383-6A3B-4C22-BF19-26A201F83E45}" type="pres">
      <dgm:prSet presAssocID="{500E3DAF-E8A5-4E59-A9B1-541C10DC676A}" presName="root" presStyleCnt="0">
        <dgm:presLayoutVars>
          <dgm:dir/>
          <dgm:resizeHandles val="exact"/>
        </dgm:presLayoutVars>
      </dgm:prSet>
      <dgm:spPr/>
    </dgm:pt>
    <dgm:pt modelId="{38C7E378-878C-47CC-AB25-A7E9C535AEE8}" type="pres">
      <dgm:prSet presAssocID="{500E3DAF-E8A5-4E59-A9B1-541C10DC676A}" presName="container" presStyleCnt="0">
        <dgm:presLayoutVars>
          <dgm:dir/>
          <dgm:resizeHandles val="exact"/>
        </dgm:presLayoutVars>
      </dgm:prSet>
      <dgm:spPr/>
    </dgm:pt>
    <dgm:pt modelId="{4510104A-6402-40FA-8607-25C3AD6061A0}" type="pres">
      <dgm:prSet presAssocID="{5E4F0691-7CE3-448F-8F6B-6532507C8820}" presName="compNode" presStyleCnt="0"/>
      <dgm:spPr/>
    </dgm:pt>
    <dgm:pt modelId="{5B94BB8E-A2BB-49CF-B342-D752B5670A78}" type="pres">
      <dgm:prSet presAssocID="{5E4F0691-7CE3-448F-8F6B-6532507C8820}" presName="iconBgRect" presStyleLbl="bgShp" presStyleIdx="0" presStyleCnt="1"/>
      <dgm:spPr/>
    </dgm:pt>
    <dgm:pt modelId="{A1B42F42-B610-48F2-B60A-923C321B9DFA}" type="pres">
      <dgm:prSet presAssocID="{5E4F0691-7CE3-448F-8F6B-6532507C8820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CDE28794-63D6-4D86-AD00-BB42E359870C}" type="pres">
      <dgm:prSet presAssocID="{5E4F0691-7CE3-448F-8F6B-6532507C8820}" presName="spaceRect" presStyleCnt="0"/>
      <dgm:spPr/>
    </dgm:pt>
    <dgm:pt modelId="{4787C38F-984E-4C43-B059-E0372EDD02E9}" type="pres">
      <dgm:prSet presAssocID="{5E4F0691-7CE3-448F-8F6B-6532507C8820}" presName="textRect" presStyleLbl="revTx" presStyleIdx="0" presStyleCnt="1">
        <dgm:presLayoutVars>
          <dgm:chMax val="1"/>
          <dgm:chPref val="1"/>
        </dgm:presLayoutVars>
      </dgm:prSet>
      <dgm:spPr/>
    </dgm:pt>
  </dgm:ptLst>
  <dgm:cxnLst>
    <dgm:cxn modelId="{9A30442D-DCCB-4F97-B601-542EDE986731}" type="presOf" srcId="{5E4F0691-7CE3-448F-8F6B-6532507C8820}" destId="{4787C38F-984E-4C43-B059-E0372EDD02E9}" srcOrd="0" destOrd="0" presId="urn:microsoft.com/office/officeart/2018/2/layout/IconCircleList"/>
    <dgm:cxn modelId="{8F57A3B9-C199-4CED-ABDC-941D7D127A41}" srcId="{500E3DAF-E8A5-4E59-A9B1-541C10DC676A}" destId="{5E4F0691-7CE3-448F-8F6B-6532507C8820}" srcOrd="0" destOrd="0" parTransId="{6C0CEA10-722D-4E5F-B7C6-F7D203B647D2}" sibTransId="{718AC1EA-E444-4002-97C7-C781EB5CFA69}"/>
    <dgm:cxn modelId="{E8C39CE4-5CDD-4577-98FC-B9B2BB674D0C}" type="presOf" srcId="{500E3DAF-E8A5-4E59-A9B1-541C10DC676A}" destId="{D4584383-6A3B-4C22-BF19-26A201F83E45}" srcOrd="0" destOrd="0" presId="urn:microsoft.com/office/officeart/2018/2/layout/IconCircleList"/>
    <dgm:cxn modelId="{F3805FE1-4698-4D25-9083-2A48622623B4}" type="presParOf" srcId="{D4584383-6A3B-4C22-BF19-26A201F83E45}" destId="{38C7E378-878C-47CC-AB25-A7E9C535AEE8}" srcOrd="0" destOrd="0" presId="urn:microsoft.com/office/officeart/2018/2/layout/IconCircleList"/>
    <dgm:cxn modelId="{EB54F518-6928-4D65-A289-9141E0D6B080}" type="presParOf" srcId="{38C7E378-878C-47CC-AB25-A7E9C535AEE8}" destId="{4510104A-6402-40FA-8607-25C3AD6061A0}" srcOrd="0" destOrd="0" presId="urn:microsoft.com/office/officeart/2018/2/layout/IconCircleList"/>
    <dgm:cxn modelId="{B1C926F9-567E-4975-86BC-DEF572EC3851}" type="presParOf" srcId="{4510104A-6402-40FA-8607-25C3AD6061A0}" destId="{5B94BB8E-A2BB-49CF-B342-D752B5670A78}" srcOrd="0" destOrd="0" presId="urn:microsoft.com/office/officeart/2018/2/layout/IconCircleList"/>
    <dgm:cxn modelId="{E15CC61A-8E2F-4EDD-851B-B9B5609B5B02}" type="presParOf" srcId="{4510104A-6402-40FA-8607-25C3AD6061A0}" destId="{A1B42F42-B610-48F2-B60A-923C321B9DFA}" srcOrd="1" destOrd="0" presId="urn:microsoft.com/office/officeart/2018/2/layout/IconCircleList"/>
    <dgm:cxn modelId="{0BAEA264-9111-4D17-8638-9155CF2799CC}" type="presParOf" srcId="{4510104A-6402-40FA-8607-25C3AD6061A0}" destId="{CDE28794-63D6-4D86-AD00-BB42E359870C}" srcOrd="2" destOrd="0" presId="urn:microsoft.com/office/officeart/2018/2/layout/IconCircleList"/>
    <dgm:cxn modelId="{05F69C3F-58FD-4F32-87DB-7522111402C2}" type="presParOf" srcId="{4510104A-6402-40FA-8607-25C3AD6061A0}" destId="{4787C38F-984E-4C43-B059-E0372EDD02E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4BB8E-A2BB-49CF-B342-D752B5670A78}">
      <dsp:nvSpPr>
        <dsp:cNvPr id="0" name=""/>
        <dsp:cNvSpPr/>
      </dsp:nvSpPr>
      <dsp:spPr>
        <a:xfrm>
          <a:off x="0" y="1819254"/>
          <a:ext cx="1546598" cy="15465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42F42-B610-48F2-B60A-923C321B9DFA}">
      <dsp:nvSpPr>
        <dsp:cNvPr id="0" name=""/>
        <dsp:cNvSpPr/>
      </dsp:nvSpPr>
      <dsp:spPr>
        <a:xfrm>
          <a:off x="324785" y="2144039"/>
          <a:ext cx="897027" cy="8970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7C38F-984E-4C43-B059-E0372EDD02E9}">
      <dsp:nvSpPr>
        <dsp:cNvPr id="0" name=""/>
        <dsp:cNvSpPr/>
      </dsp:nvSpPr>
      <dsp:spPr>
        <a:xfrm>
          <a:off x="1878012" y="1819254"/>
          <a:ext cx="3645553" cy="1546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'Acronyms are a powerful tool for recalling information which makes them a fantastic memory aid.'</a:t>
          </a:r>
          <a:r>
            <a:rPr lang="en-US" sz="2100" b="1" kern="1200" dirty="0">
              <a:latin typeface="Arial" panose="020B0604020202020204"/>
            </a:rPr>
            <a:t> Dr </a:t>
          </a:r>
          <a:r>
            <a:rPr lang="en-US" sz="2100" b="1" kern="1200" dirty="0" err="1">
              <a:latin typeface="Arial" panose="020B0604020202020204"/>
            </a:rPr>
            <a:t>Sharmon</a:t>
          </a:r>
          <a:r>
            <a:rPr lang="en-US" sz="2100" b="1" kern="1200" dirty="0">
              <a:latin typeface="Arial" panose="020B0604020202020204"/>
            </a:rPr>
            <a:t>, Deakin University</a:t>
          </a:r>
          <a:endParaRPr lang="en-US" sz="2100" b="0" kern="1200" dirty="0">
            <a:latin typeface="Arial" panose="020B0604020202020204"/>
          </a:endParaRPr>
        </a:p>
      </dsp:txBody>
      <dsp:txXfrm>
        <a:off x="1878012" y="1819254"/>
        <a:ext cx="3645553" cy="1546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7698D-A16A-B84A-871D-37F5F223A91F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18D0F-BC45-5A40-8F28-8660BFAFD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0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18D0F-BC45-5A40-8F28-8660BFAFD2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07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18D0F-BC45-5A40-8F28-8660BFAFD2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18D0F-BC45-5A40-8F28-8660BFAFD2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00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cs typeface="Calibri"/>
            </a:endParaRPr>
          </a:p>
          <a:p>
            <a:endParaRPr lang="en-AU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7D8A-5654-49E5-BDAA-3ABD1CB08D0B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726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18D0F-BC45-5A40-8F28-8660BFAFD2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91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18D0F-BC45-5A40-8F28-8660BFAFD2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58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18D0F-BC45-5A40-8F28-8660BFAFD2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55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18D0F-BC45-5A40-8F28-8660BFAFD2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18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.</a:t>
            </a:r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18D0F-BC45-5A40-8F28-8660BFAFD2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42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7D8A-5654-49E5-BDAA-3ABD1CB08D0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2701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7D8A-5654-49E5-BDAA-3ABD1CB08D0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2802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7D8A-5654-49E5-BDAA-3ABD1CB08D0B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5696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 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18D0F-BC45-5A40-8F28-8660BFAFD2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52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B63DCD08-BB9D-524E-9491-897AEAD5B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121501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A579CC4-CED5-5543-BA25-EA29D7453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587" r="584"/>
          <a:stretch/>
        </p:blipFill>
        <p:spPr>
          <a:xfrm flipH="1">
            <a:off x="0" y="519"/>
            <a:ext cx="10739474" cy="6121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76962-DE7F-6F4A-8192-706C6BD78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911" y="1738305"/>
            <a:ext cx="7661608" cy="20271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28A1D-6863-C745-BBCD-51EF7C8D4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912" y="3910664"/>
            <a:ext cx="7661608" cy="97967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AC5662-F72C-3B43-B92E-A12A294E69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1961" y="323335"/>
            <a:ext cx="1931087" cy="652762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D619CCA-5149-ED47-A1B5-0B76F6A9C8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7911" y="6287727"/>
            <a:ext cx="7661608" cy="36532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5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36242-5027-2748-9344-A254ADA69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A92840-D996-974B-885E-3B232E9AA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0999" y="2505075"/>
            <a:ext cx="5157787" cy="356235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1BE02-FF03-1B48-85F0-9B7F12923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1341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7C64C0-2F44-DF41-8184-BD5527F61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13411" y="2505075"/>
            <a:ext cx="5183188" cy="356235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C251DC-051F-5441-8384-5978D849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896250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4CC3C-F326-414C-AF88-C87E20F50D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22720"/>
            <a:ext cx="1219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6D4DDF-E85F-224B-A340-D1DC4E796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9029008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981B9-2D5D-0440-B17C-C96A86733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22720"/>
            <a:ext cx="1219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29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2DE27B-F9BD-0248-9FC5-417DC96EC3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22720"/>
            <a:ext cx="1219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44754-BF51-D74F-9CC8-92E918364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825625"/>
            <a:ext cx="5181600" cy="42227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2DE20-6855-5D40-A369-7EC66B2A2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4999" y="1825625"/>
            <a:ext cx="5181600" cy="42227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4D7E99-A874-134F-8BE3-8CF74CC8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9078885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F2AF7A-FA25-5944-8F0D-0D1C31B864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22720"/>
            <a:ext cx="1219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5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ntent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44754-BF51-D74F-9CC8-92E918364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825625"/>
            <a:ext cx="2453519" cy="4127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2DE20-6855-5D40-A369-7EC66B2A2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30450" y="1825625"/>
            <a:ext cx="2453519" cy="4127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B34E49-96A8-B84B-AB94-8641B6DE88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49196" y="1825625"/>
            <a:ext cx="2453519" cy="41275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CEB4CEC-63B5-364E-9C90-3E5AEBD4B7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67942" y="1825625"/>
            <a:ext cx="2453519" cy="41275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427837-C3A8-D641-9A62-B9B494DD9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9078885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8D6716-5E87-704F-8186-A8D590A94D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22720"/>
            <a:ext cx="1219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8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Height" preserve="1" userDrawn="1">
  <p:cSld name="Full Height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>
            <a:spLocks noGrp="1"/>
          </p:cNvSpPr>
          <p:nvPr>
            <p:ph type="pic" idx="3" hasCustomPrompt="1"/>
          </p:nvPr>
        </p:nvSpPr>
        <p:spPr>
          <a:xfrm>
            <a:off x="3287713" y="2"/>
            <a:ext cx="8904287" cy="685165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/>
              <a:t> </a:t>
            </a:r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2"/>
          </p:nvPr>
        </p:nvSpPr>
        <p:spPr>
          <a:xfrm>
            <a:off x="380999" y="1903413"/>
            <a:ext cx="2581276" cy="399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9525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3C097B-3FAE-9F4D-B746-7A0940F2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25812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images &amp; text" preserve="1" userDrawn="1">
  <p:cSld name="6 images &amp; text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>
            <a:spLocks noGrp="1"/>
          </p:cNvSpPr>
          <p:nvPr>
            <p:ph type="pic" idx="2"/>
          </p:nvPr>
        </p:nvSpPr>
        <p:spPr>
          <a:xfrm>
            <a:off x="5345251" y="1808163"/>
            <a:ext cx="2766483" cy="265629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4BAA4B6E-B9FE-D240-A702-1EB4676639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778577" y="1808163"/>
            <a:ext cx="2766483" cy="265629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3"/>
          </p:nvPr>
        </p:nvSpPr>
        <p:spPr>
          <a:xfrm>
            <a:off x="380999" y="1808163"/>
            <a:ext cx="4076700" cy="422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9525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40;p17">
            <a:extLst>
              <a:ext uri="{FF2B5EF4-FFF2-40B4-BE49-F238E27FC236}">
                <a16:creationId xmlns:a16="http://schemas.microsoft.com/office/drawing/2014/main" id="{117A57E1-5C10-4144-8F87-A51036AD7E6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336894" y="4617535"/>
            <a:ext cx="2774840" cy="1413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7938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42;p17">
            <a:extLst>
              <a:ext uri="{FF2B5EF4-FFF2-40B4-BE49-F238E27FC236}">
                <a16:creationId xmlns:a16="http://schemas.microsoft.com/office/drawing/2014/main" id="{D59C4A84-6557-DE4E-826E-493CA1E05C9F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8741701" y="4632965"/>
            <a:ext cx="2766483" cy="1413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925" lvl="0" indent="95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518A4F-FDC4-2C44-BB9B-30C7B25C8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909551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2363B8-B419-1140-8672-AB390285C6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22720"/>
            <a:ext cx="1219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images &amp; text" preserve="1" userDrawn="1">
  <p:cSld name="1_6 images &amp; text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>
            <a:spLocks noGrp="1"/>
          </p:cNvSpPr>
          <p:nvPr>
            <p:ph type="pic" idx="2"/>
          </p:nvPr>
        </p:nvSpPr>
        <p:spPr>
          <a:xfrm>
            <a:off x="3329518" y="1808163"/>
            <a:ext cx="2622820" cy="265629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1"/>
          <p:cNvSpPr>
            <a:spLocks noGrp="1"/>
          </p:cNvSpPr>
          <p:nvPr>
            <p:ph type="pic" idx="4"/>
          </p:nvPr>
        </p:nvSpPr>
        <p:spPr>
          <a:xfrm>
            <a:off x="6223514" y="1808163"/>
            <a:ext cx="2622820" cy="265629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1"/>
          <p:cNvSpPr>
            <a:spLocks noGrp="1"/>
          </p:cNvSpPr>
          <p:nvPr>
            <p:ph type="pic" idx="5"/>
          </p:nvPr>
        </p:nvSpPr>
        <p:spPr>
          <a:xfrm>
            <a:off x="9135911" y="1808163"/>
            <a:ext cx="2622820" cy="265629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3"/>
          </p:nvPr>
        </p:nvSpPr>
        <p:spPr>
          <a:xfrm>
            <a:off x="380999" y="1808162"/>
            <a:ext cx="2609724" cy="425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9525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40;p17">
            <a:extLst>
              <a:ext uri="{FF2B5EF4-FFF2-40B4-BE49-F238E27FC236}">
                <a16:creationId xmlns:a16="http://schemas.microsoft.com/office/drawing/2014/main" id="{117A57E1-5C10-4144-8F87-A51036AD7E6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321160" y="4617535"/>
            <a:ext cx="2631178" cy="144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7938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41;p17">
            <a:extLst>
              <a:ext uri="{FF2B5EF4-FFF2-40B4-BE49-F238E27FC236}">
                <a16:creationId xmlns:a16="http://schemas.microsoft.com/office/drawing/2014/main" id="{71E04CA6-E99A-CE41-B0C0-014CB307F685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6241916" y="4617535"/>
            <a:ext cx="2604418" cy="144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7938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42;p17">
            <a:extLst>
              <a:ext uri="{FF2B5EF4-FFF2-40B4-BE49-F238E27FC236}">
                <a16:creationId xmlns:a16="http://schemas.microsoft.com/office/drawing/2014/main" id="{D59C4A84-6557-DE4E-826E-493CA1E05C9F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9117510" y="4617535"/>
            <a:ext cx="2624290" cy="144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925" lvl="0" indent="95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58CA9A-8129-E643-865F-A534CFE5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9062259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B12D99-4B4F-B645-B0BE-CBF96A1EF2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22720"/>
            <a:ext cx="1219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9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 &amp; text" preserve="1" userDrawn="1">
  <p:cSld name="1_4 images &amp; text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>
            <a:spLocks noGrp="1"/>
          </p:cNvSpPr>
          <p:nvPr>
            <p:ph type="pic" idx="2"/>
          </p:nvPr>
        </p:nvSpPr>
        <p:spPr>
          <a:xfrm>
            <a:off x="479425" y="1844637"/>
            <a:ext cx="2418480" cy="237701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18"/>
          <p:cNvSpPr>
            <a:spLocks noGrp="1"/>
          </p:cNvSpPr>
          <p:nvPr>
            <p:ph type="pic" idx="3"/>
          </p:nvPr>
        </p:nvSpPr>
        <p:spPr>
          <a:xfrm>
            <a:off x="3352033" y="1844637"/>
            <a:ext cx="2418480" cy="237701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18"/>
          <p:cNvSpPr>
            <a:spLocks noGrp="1"/>
          </p:cNvSpPr>
          <p:nvPr>
            <p:ph type="pic" idx="4"/>
          </p:nvPr>
        </p:nvSpPr>
        <p:spPr>
          <a:xfrm>
            <a:off x="6212077" y="1844637"/>
            <a:ext cx="2418480" cy="237701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18"/>
          <p:cNvSpPr>
            <a:spLocks noGrp="1"/>
          </p:cNvSpPr>
          <p:nvPr>
            <p:ph type="pic" idx="5"/>
          </p:nvPr>
        </p:nvSpPr>
        <p:spPr>
          <a:xfrm>
            <a:off x="9097245" y="1844637"/>
            <a:ext cx="2418480" cy="237701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body" idx="6"/>
          </p:nvPr>
        </p:nvSpPr>
        <p:spPr>
          <a:xfrm>
            <a:off x="479912" y="4406593"/>
            <a:ext cx="2417993" cy="1594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445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600"/>
              <a:buFont typeface="Arial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body" idx="7"/>
          </p:nvPr>
        </p:nvSpPr>
        <p:spPr>
          <a:xfrm>
            <a:off x="3357778" y="4406593"/>
            <a:ext cx="2412736" cy="1594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925" lvl="0" indent="95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body" idx="8"/>
          </p:nvPr>
        </p:nvSpPr>
        <p:spPr>
          <a:xfrm>
            <a:off x="6229901" y="4406592"/>
            <a:ext cx="2418479" cy="1594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925" lvl="0" indent="-2698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body" idx="9"/>
          </p:nvPr>
        </p:nvSpPr>
        <p:spPr>
          <a:xfrm>
            <a:off x="9095352" y="4406593"/>
            <a:ext cx="2418480" cy="1594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7938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F65C7F0-9BC8-B24B-87C3-48E51E74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9062259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F16D0C-AA9A-6142-A5E7-7374CC630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22720"/>
            <a:ext cx="1219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5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 &amp; text" preserve="1" userDrawn="1">
  <p:cSld name="1_4 images &amp; text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>
            <a:spLocks noGrp="1"/>
          </p:cNvSpPr>
          <p:nvPr>
            <p:ph type="pic" idx="2"/>
          </p:nvPr>
        </p:nvSpPr>
        <p:spPr>
          <a:xfrm>
            <a:off x="479425" y="1804348"/>
            <a:ext cx="1829668" cy="1783402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18"/>
          <p:cNvSpPr>
            <a:spLocks noGrp="1"/>
          </p:cNvSpPr>
          <p:nvPr>
            <p:ph type="pic" idx="3"/>
          </p:nvPr>
        </p:nvSpPr>
        <p:spPr>
          <a:xfrm>
            <a:off x="2792989" y="1804348"/>
            <a:ext cx="1829668" cy="1783402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18"/>
          <p:cNvSpPr>
            <a:spLocks noGrp="1"/>
          </p:cNvSpPr>
          <p:nvPr>
            <p:ph type="pic" idx="4"/>
          </p:nvPr>
        </p:nvSpPr>
        <p:spPr>
          <a:xfrm>
            <a:off x="5049569" y="1804348"/>
            <a:ext cx="1829668" cy="1783402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18"/>
          <p:cNvSpPr>
            <a:spLocks noGrp="1"/>
          </p:cNvSpPr>
          <p:nvPr>
            <p:ph type="pic" idx="5"/>
          </p:nvPr>
        </p:nvSpPr>
        <p:spPr>
          <a:xfrm>
            <a:off x="7420117" y="1804348"/>
            <a:ext cx="1829668" cy="1783402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59;p18">
            <a:extLst>
              <a:ext uri="{FF2B5EF4-FFF2-40B4-BE49-F238E27FC236}">
                <a16:creationId xmlns:a16="http://schemas.microsoft.com/office/drawing/2014/main" id="{D965CE96-3D7B-244D-B891-7BF47A1FCDD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9733682" y="1804348"/>
            <a:ext cx="1829668" cy="1783402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body" idx="6"/>
          </p:nvPr>
        </p:nvSpPr>
        <p:spPr>
          <a:xfrm>
            <a:off x="479425" y="3797928"/>
            <a:ext cx="1866032" cy="19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445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 sz="1800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600"/>
              <a:buFont typeface="Arial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body" idx="7"/>
          </p:nvPr>
        </p:nvSpPr>
        <p:spPr>
          <a:xfrm>
            <a:off x="2792989" y="3797928"/>
            <a:ext cx="1866032" cy="19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925" lvl="0" indent="95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 sz="1800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body" idx="8"/>
          </p:nvPr>
        </p:nvSpPr>
        <p:spPr>
          <a:xfrm>
            <a:off x="5049569" y="3797927"/>
            <a:ext cx="1875106" cy="19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925" lvl="0" indent="-2698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 sz="1800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body" idx="9"/>
          </p:nvPr>
        </p:nvSpPr>
        <p:spPr>
          <a:xfrm>
            <a:off x="7439025" y="3797928"/>
            <a:ext cx="1959986" cy="19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7938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 sz="1800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163;p18">
            <a:extLst>
              <a:ext uri="{FF2B5EF4-FFF2-40B4-BE49-F238E27FC236}">
                <a16:creationId xmlns:a16="http://schemas.microsoft.com/office/drawing/2014/main" id="{9BDDE41B-1557-844C-9075-8D83A363D562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9733682" y="3797928"/>
            <a:ext cx="1829668" cy="19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7938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 sz="1800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D380DB-600C-5F4D-BF2B-7D1C0359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8979132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DB7FF6-CBE4-0B42-A115-47D40AE91F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22720"/>
            <a:ext cx="1219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5E1EB-B92C-264E-90F6-3D9C10C4B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911213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7297E-2509-BA47-AD0B-B8A98498A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22B03-106D-D247-B10C-638456899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22720"/>
            <a:ext cx="1219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65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2DE20-6855-5D40-A369-7EC66B2A2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0999" y="1825625"/>
            <a:ext cx="1980000" cy="19711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B34E49-96A8-B84B-AB94-8641B6DE88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33642" y="1825625"/>
            <a:ext cx="1980000" cy="197112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CEB4CEC-63B5-364E-9C90-3E5AEBD4B7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86285" y="1825625"/>
            <a:ext cx="1980000" cy="197112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F740C4C-6EE7-B44C-BA9F-A0F22DAEA6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38928" y="1825625"/>
            <a:ext cx="1980000" cy="197112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D58FD81-6E23-8D44-AF69-00C5AD31F67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81001" y="3976136"/>
            <a:ext cx="1980000" cy="19711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3D4EA942-C1E5-0E4E-9661-7EDE4EC4973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733644" y="3976136"/>
            <a:ext cx="1980000" cy="197112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C3473AEC-8DE5-BB4F-8CFB-B054671AF55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86287" y="3976136"/>
            <a:ext cx="1980000" cy="197112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04BE5139-3E20-524D-98B8-02EB8D15F29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438928" y="3976136"/>
            <a:ext cx="1980000" cy="197112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A048F16-C2BE-4D40-9195-DE23E8807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9078885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Content Placeholder 12">
            <a:extLst>
              <a:ext uri="{FF2B5EF4-FFF2-40B4-BE49-F238E27FC236}">
                <a16:creationId xmlns:a16="http://schemas.microsoft.com/office/drawing/2014/main" id="{D375E9C6-9E9D-5641-B0CF-0644842998F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782078" y="1825625"/>
            <a:ext cx="1980000" cy="197112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12">
            <a:extLst>
              <a:ext uri="{FF2B5EF4-FFF2-40B4-BE49-F238E27FC236}">
                <a16:creationId xmlns:a16="http://schemas.microsoft.com/office/drawing/2014/main" id="{DF57930C-79B6-D64E-BE6A-22B23738808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782078" y="3976136"/>
            <a:ext cx="1980000" cy="197112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2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44754-BF51-D74F-9CC8-92E918364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825625"/>
            <a:ext cx="32400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2DE20-6855-5D40-A369-7EC66B2A2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5246" y="1825625"/>
            <a:ext cx="32400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B34E49-96A8-B84B-AB94-8641B6DE88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769493" y="1825625"/>
            <a:ext cx="3240000" cy="43513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EA9991-55FE-6C45-83C4-7CD37BD2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911213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961D9-E90A-5744-B20B-71F336562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60B09-E85A-164E-96C1-A683B64EA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4999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178BF2-2188-0448-8B48-5995C31B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9045634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9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36242-5027-2748-9344-A254ADA69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A92840-D996-974B-885E-3B232E9AA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0999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1BE02-FF03-1B48-85F0-9B7F12923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1341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7C64C0-2F44-DF41-8184-BD5527F61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13411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C251DC-051F-5441-8384-5978D849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9128761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84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6D4DDF-E85F-224B-A340-D1DC4E796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909551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85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F3201F2-A2C0-D74B-B502-7BC245232E56}"/>
              </a:ext>
            </a:extLst>
          </p:cNvPr>
          <p:cNvSpPr txBox="1">
            <a:spLocks/>
          </p:cNvSpPr>
          <p:nvPr userDrawn="1"/>
        </p:nvSpPr>
        <p:spPr>
          <a:xfrm>
            <a:off x="456141" y="316996"/>
            <a:ext cx="7299372" cy="1329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Regular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CEA8B-53BA-2E47-ADBC-78B96767C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808163"/>
            <a:ext cx="11047459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14D692-CDAD-0E47-B2A5-9E1468B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9029008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44754-BF51-D74F-9CC8-92E918364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2DE20-6855-5D40-A369-7EC66B2A2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4D7E99-A874-134F-8BE3-8CF74CC8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909551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2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ur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44754-BF51-D74F-9CC8-92E918364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825625"/>
            <a:ext cx="2453519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2DE20-6855-5D40-A369-7EC66B2A2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30450" y="1825625"/>
            <a:ext cx="2453519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B34E49-96A8-B84B-AB94-8641B6DE88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49196" y="1825625"/>
            <a:ext cx="2453519" cy="43513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CEB4CEC-63B5-364E-9C90-3E5AEBD4B7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67942" y="1825625"/>
            <a:ext cx="2453519" cy="43513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427837-C3A8-D641-9A62-B9B494DD9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9078885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Height" preserve="1" userDrawn="1">
  <p:cSld name="1_Full Height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>
            <a:spLocks noGrp="1"/>
          </p:cNvSpPr>
          <p:nvPr>
            <p:ph type="pic" idx="3" hasCustomPrompt="1"/>
          </p:nvPr>
        </p:nvSpPr>
        <p:spPr>
          <a:xfrm>
            <a:off x="3287713" y="2"/>
            <a:ext cx="8904287" cy="685165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/>
              <a:t> </a:t>
            </a:r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2"/>
          </p:nvPr>
        </p:nvSpPr>
        <p:spPr>
          <a:xfrm>
            <a:off x="380999" y="1903413"/>
            <a:ext cx="2581276" cy="399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9525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3C097B-3FAE-9F4D-B746-7A0940F2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25812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DDE261-EBE1-DD45-8230-200457624F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54846" y="0"/>
            <a:ext cx="4337154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35E1EB-B92C-264E-90F6-3D9C10C4B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6994162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7297E-2509-BA47-AD0B-B8A98498A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825625"/>
            <a:ext cx="6994163" cy="43513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487F13-78ED-7644-98BA-195419E0E0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1961" y="323335"/>
            <a:ext cx="1931087" cy="6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9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images &amp; text" preserve="1" userDrawn="1">
  <p:cSld name="1_6 images &amp; text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>
            <a:spLocks noGrp="1"/>
          </p:cNvSpPr>
          <p:nvPr>
            <p:ph type="pic" idx="2"/>
          </p:nvPr>
        </p:nvSpPr>
        <p:spPr>
          <a:xfrm>
            <a:off x="5345251" y="1808163"/>
            <a:ext cx="2766483" cy="265629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4BAA4B6E-B9FE-D240-A702-1EB4676639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778577" y="1808163"/>
            <a:ext cx="2766483" cy="265629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3"/>
          </p:nvPr>
        </p:nvSpPr>
        <p:spPr>
          <a:xfrm>
            <a:off x="380999" y="1808164"/>
            <a:ext cx="4076700" cy="4419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9525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40;p17">
            <a:extLst>
              <a:ext uri="{FF2B5EF4-FFF2-40B4-BE49-F238E27FC236}">
                <a16:creationId xmlns:a16="http://schemas.microsoft.com/office/drawing/2014/main" id="{117A57E1-5C10-4144-8F87-A51036AD7E6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336894" y="4617535"/>
            <a:ext cx="2774840" cy="161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7938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42;p17">
            <a:extLst>
              <a:ext uri="{FF2B5EF4-FFF2-40B4-BE49-F238E27FC236}">
                <a16:creationId xmlns:a16="http://schemas.microsoft.com/office/drawing/2014/main" id="{D59C4A84-6557-DE4E-826E-493CA1E05C9F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8741701" y="4632965"/>
            <a:ext cx="2766483" cy="161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925" lvl="0" indent="95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518A4F-FDC4-2C44-BB9B-30C7B25C8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9128761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images &amp; text" preserve="1" userDrawn="1">
  <p:cSld name="1_6 images &amp; text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>
            <a:spLocks noGrp="1"/>
          </p:cNvSpPr>
          <p:nvPr>
            <p:ph type="pic" idx="2"/>
          </p:nvPr>
        </p:nvSpPr>
        <p:spPr>
          <a:xfrm>
            <a:off x="3329518" y="1808163"/>
            <a:ext cx="2622820" cy="265629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1"/>
          <p:cNvSpPr>
            <a:spLocks noGrp="1"/>
          </p:cNvSpPr>
          <p:nvPr>
            <p:ph type="pic" idx="4"/>
          </p:nvPr>
        </p:nvSpPr>
        <p:spPr>
          <a:xfrm>
            <a:off x="6223514" y="1808163"/>
            <a:ext cx="2622820" cy="265629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1"/>
          <p:cNvSpPr>
            <a:spLocks noGrp="1"/>
          </p:cNvSpPr>
          <p:nvPr>
            <p:ph type="pic" idx="5"/>
          </p:nvPr>
        </p:nvSpPr>
        <p:spPr>
          <a:xfrm>
            <a:off x="9135911" y="1808163"/>
            <a:ext cx="2622820" cy="265629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3"/>
          </p:nvPr>
        </p:nvSpPr>
        <p:spPr>
          <a:xfrm>
            <a:off x="247995" y="1808162"/>
            <a:ext cx="2609724" cy="4419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9525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40;p17">
            <a:extLst>
              <a:ext uri="{FF2B5EF4-FFF2-40B4-BE49-F238E27FC236}">
                <a16:creationId xmlns:a16="http://schemas.microsoft.com/office/drawing/2014/main" id="{117A57E1-5C10-4144-8F87-A51036AD7E6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88156" y="4617535"/>
            <a:ext cx="2631178" cy="161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7938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41;p17">
            <a:extLst>
              <a:ext uri="{FF2B5EF4-FFF2-40B4-BE49-F238E27FC236}">
                <a16:creationId xmlns:a16="http://schemas.microsoft.com/office/drawing/2014/main" id="{71E04CA6-E99A-CE41-B0C0-014CB307F685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6108912" y="4617535"/>
            <a:ext cx="2604418" cy="161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7938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42;p17">
            <a:extLst>
              <a:ext uri="{FF2B5EF4-FFF2-40B4-BE49-F238E27FC236}">
                <a16:creationId xmlns:a16="http://schemas.microsoft.com/office/drawing/2014/main" id="{D59C4A84-6557-DE4E-826E-493CA1E05C9F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8984506" y="4617535"/>
            <a:ext cx="2624290" cy="161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925" lvl="0" indent="95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58CA9A-8129-E643-865F-A534CFE5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9078885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 &amp; text" preserve="1" userDrawn="1">
  <p:cSld name="1_4 images &amp; text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>
            <a:spLocks noGrp="1"/>
          </p:cNvSpPr>
          <p:nvPr>
            <p:ph type="pic" idx="2"/>
          </p:nvPr>
        </p:nvSpPr>
        <p:spPr>
          <a:xfrm>
            <a:off x="479425" y="1844637"/>
            <a:ext cx="2418480" cy="237701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18"/>
          <p:cNvSpPr>
            <a:spLocks noGrp="1"/>
          </p:cNvSpPr>
          <p:nvPr>
            <p:ph type="pic" idx="3"/>
          </p:nvPr>
        </p:nvSpPr>
        <p:spPr>
          <a:xfrm>
            <a:off x="3352033" y="1844637"/>
            <a:ext cx="2418480" cy="237701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18"/>
          <p:cNvSpPr>
            <a:spLocks noGrp="1"/>
          </p:cNvSpPr>
          <p:nvPr>
            <p:ph type="pic" idx="4"/>
          </p:nvPr>
        </p:nvSpPr>
        <p:spPr>
          <a:xfrm>
            <a:off x="6212077" y="1844637"/>
            <a:ext cx="2418480" cy="237701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18"/>
          <p:cNvSpPr>
            <a:spLocks noGrp="1"/>
          </p:cNvSpPr>
          <p:nvPr>
            <p:ph type="pic" idx="5"/>
          </p:nvPr>
        </p:nvSpPr>
        <p:spPr>
          <a:xfrm>
            <a:off x="9097245" y="1844637"/>
            <a:ext cx="2418480" cy="237701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body" idx="6"/>
          </p:nvPr>
        </p:nvSpPr>
        <p:spPr>
          <a:xfrm>
            <a:off x="479912" y="4406593"/>
            <a:ext cx="2417993" cy="183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445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600"/>
              <a:buFont typeface="Arial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body" idx="7"/>
          </p:nvPr>
        </p:nvSpPr>
        <p:spPr>
          <a:xfrm>
            <a:off x="3357778" y="4406593"/>
            <a:ext cx="2412736" cy="183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925" lvl="0" indent="95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body" idx="8"/>
          </p:nvPr>
        </p:nvSpPr>
        <p:spPr>
          <a:xfrm>
            <a:off x="6229901" y="4406592"/>
            <a:ext cx="2418479" cy="183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925" lvl="0" indent="-2698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body" idx="9"/>
          </p:nvPr>
        </p:nvSpPr>
        <p:spPr>
          <a:xfrm>
            <a:off x="9095352" y="4406593"/>
            <a:ext cx="2418480" cy="183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7938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F65C7F0-9BC8-B24B-87C3-48E51E74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909551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3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 &amp; text" preserve="1" userDrawn="1">
  <p:cSld name="1_4 images &amp; text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>
            <a:spLocks noGrp="1"/>
          </p:cNvSpPr>
          <p:nvPr>
            <p:ph type="pic" idx="2"/>
          </p:nvPr>
        </p:nvSpPr>
        <p:spPr>
          <a:xfrm>
            <a:off x="479425" y="1804348"/>
            <a:ext cx="1829668" cy="1783402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18"/>
          <p:cNvSpPr>
            <a:spLocks noGrp="1"/>
          </p:cNvSpPr>
          <p:nvPr>
            <p:ph type="pic" idx="3"/>
          </p:nvPr>
        </p:nvSpPr>
        <p:spPr>
          <a:xfrm>
            <a:off x="2792989" y="1804348"/>
            <a:ext cx="1829668" cy="1783402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18"/>
          <p:cNvSpPr>
            <a:spLocks noGrp="1"/>
          </p:cNvSpPr>
          <p:nvPr>
            <p:ph type="pic" idx="4"/>
          </p:nvPr>
        </p:nvSpPr>
        <p:spPr>
          <a:xfrm>
            <a:off x="5049569" y="1804348"/>
            <a:ext cx="1829668" cy="1783402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18"/>
          <p:cNvSpPr>
            <a:spLocks noGrp="1"/>
          </p:cNvSpPr>
          <p:nvPr>
            <p:ph type="pic" idx="5"/>
          </p:nvPr>
        </p:nvSpPr>
        <p:spPr>
          <a:xfrm>
            <a:off x="7420117" y="1804348"/>
            <a:ext cx="1829668" cy="1783402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59;p18">
            <a:extLst>
              <a:ext uri="{FF2B5EF4-FFF2-40B4-BE49-F238E27FC236}">
                <a16:creationId xmlns:a16="http://schemas.microsoft.com/office/drawing/2014/main" id="{D965CE96-3D7B-244D-B891-7BF47A1FCDD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9733682" y="1804348"/>
            <a:ext cx="1829668" cy="1783402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noFill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body" idx="6"/>
          </p:nvPr>
        </p:nvSpPr>
        <p:spPr>
          <a:xfrm>
            <a:off x="479425" y="3797928"/>
            <a:ext cx="1866032" cy="19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445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 sz="1800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600"/>
              <a:buFont typeface="Arial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body" idx="7"/>
          </p:nvPr>
        </p:nvSpPr>
        <p:spPr>
          <a:xfrm>
            <a:off x="2792989" y="3797928"/>
            <a:ext cx="1866032" cy="19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925" lvl="0" indent="95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 sz="1800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body" idx="8"/>
          </p:nvPr>
        </p:nvSpPr>
        <p:spPr>
          <a:xfrm>
            <a:off x="5049569" y="3797927"/>
            <a:ext cx="1875106" cy="19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925" lvl="0" indent="-2698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 sz="1800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body" idx="9"/>
          </p:nvPr>
        </p:nvSpPr>
        <p:spPr>
          <a:xfrm>
            <a:off x="7439025" y="3797928"/>
            <a:ext cx="1959986" cy="19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7938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 sz="1800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163;p18">
            <a:extLst>
              <a:ext uri="{FF2B5EF4-FFF2-40B4-BE49-F238E27FC236}">
                <a16:creationId xmlns:a16="http://schemas.microsoft.com/office/drawing/2014/main" id="{9BDDE41B-1557-844C-9075-8D83A363D562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9733682" y="3797928"/>
            <a:ext cx="1829668" cy="19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7938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 sz="1800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D380DB-600C-5F4D-BF2B-7D1C0359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914538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7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5E1EB-B92C-264E-90F6-3D9C10C4B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6994162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7297E-2509-BA47-AD0B-B8A98498A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825625"/>
            <a:ext cx="6994163" cy="43513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D9622E30-D437-CB4F-81A3-9C380085664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659688" y="1825625"/>
            <a:ext cx="4092575" cy="4351338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2835A-B692-6D41-BC87-8C10DD594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22720"/>
            <a:ext cx="1219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99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5E1EB-B92C-264E-90F6-3D9C10C4B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6994162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5FD750-C8E4-3C47-B4F5-B154051D70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22720"/>
            <a:ext cx="1219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8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5A981AE9-12F4-FB46-A3C6-884940ECA5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724"/>
          <a:stretch/>
        </p:blipFill>
        <p:spPr>
          <a:xfrm>
            <a:off x="-819807" y="0"/>
            <a:ext cx="3468415" cy="689982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A8511-6F62-4B4A-88E4-9DFE5D272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0584" y="3428999"/>
            <a:ext cx="6149546" cy="3031761"/>
          </a:xfr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02BB109-4AA1-9E41-9C16-504CAECE1D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753" y="1653779"/>
            <a:ext cx="3868050" cy="385024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effectLst>
            <a:softEdge rad="0"/>
          </a:effectLst>
        </p:spPr>
        <p:txBody>
          <a:bodyPr vert="horz" wrap="square" anchor="ctr" anchorCtr="0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D64D475-AF27-AF4C-AC7B-ECDD13F27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584" y="1989222"/>
            <a:ext cx="6149546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80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n Content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2DE20-6855-5D40-A369-7EC66B2A2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0999" y="1825625"/>
            <a:ext cx="1980000" cy="19711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B34E49-96A8-B84B-AB94-8641B6DE88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33642" y="1825625"/>
            <a:ext cx="1980000" cy="197112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CEB4CEC-63B5-364E-9C90-3E5AEBD4B7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86285" y="1825625"/>
            <a:ext cx="1980000" cy="197112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F740C4C-6EE7-B44C-BA9F-A0F22DAEA6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38928" y="1825625"/>
            <a:ext cx="1980000" cy="197112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D58FD81-6E23-8D44-AF69-00C5AD31F67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81001" y="3976136"/>
            <a:ext cx="1980000" cy="19711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3D4EA942-C1E5-0E4E-9661-7EDE4EC4973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733644" y="3976136"/>
            <a:ext cx="1980000" cy="197112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C3473AEC-8DE5-BB4F-8CFB-B054671AF55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86287" y="3976136"/>
            <a:ext cx="1980000" cy="197112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04BE5139-3E20-524D-98B8-02EB8D15F29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438928" y="3976136"/>
            <a:ext cx="1980000" cy="197112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A048F16-C2BE-4D40-9195-DE23E8807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9037929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Content Placeholder 12">
            <a:extLst>
              <a:ext uri="{FF2B5EF4-FFF2-40B4-BE49-F238E27FC236}">
                <a16:creationId xmlns:a16="http://schemas.microsoft.com/office/drawing/2014/main" id="{D375E9C6-9E9D-5641-B0CF-0644842998F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782078" y="1825625"/>
            <a:ext cx="1980000" cy="197112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12">
            <a:extLst>
              <a:ext uri="{FF2B5EF4-FFF2-40B4-BE49-F238E27FC236}">
                <a16:creationId xmlns:a16="http://schemas.microsoft.com/office/drawing/2014/main" id="{DF57930C-79B6-D64E-BE6A-22B23738808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782078" y="3976136"/>
            <a:ext cx="1980000" cy="197112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28EAC8-4E12-1540-B28C-2235D18ECE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22720"/>
            <a:ext cx="1219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6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44754-BF51-D74F-9CC8-92E918364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825625"/>
            <a:ext cx="3240000" cy="4251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2DE20-6855-5D40-A369-7EC66B2A2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5246" y="1825625"/>
            <a:ext cx="3240000" cy="4251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B34E49-96A8-B84B-AB94-8641B6DE88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769493" y="1825625"/>
            <a:ext cx="3240000" cy="42513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EA9991-55FE-6C45-83C4-7CD37BD2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9078885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9A03D3-7F2D-444C-BB83-E57528928F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22720"/>
            <a:ext cx="1219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961D9-E90A-5744-B20B-71F336562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825625"/>
            <a:ext cx="5181600" cy="427037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60B09-E85A-164E-96C1-A683B64EA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4999" y="1825625"/>
            <a:ext cx="5181600" cy="427037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178BF2-2188-0448-8B48-5995C31B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899575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28FB3-B32A-CB40-AA7B-9E3432868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22720"/>
            <a:ext cx="1219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79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48A22-AB87-0F44-A271-D1A5B79AC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825625"/>
            <a:ext cx="110390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8D99EFB-EA32-954F-8135-BD863178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80970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7AFE3-42FF-D24A-8AFA-68BDB95F2941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9881961" y="323335"/>
            <a:ext cx="1931087" cy="6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9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8" r:id="rId5"/>
    <p:sldLayoutId id="2147483651" r:id="rId6"/>
    <p:sldLayoutId id="2147483666" r:id="rId7"/>
    <p:sldLayoutId id="2147483662" r:id="rId8"/>
    <p:sldLayoutId id="2147483652" r:id="rId9"/>
    <p:sldLayoutId id="2147483653" r:id="rId10"/>
    <p:sldLayoutId id="2147483654" r:id="rId11"/>
    <p:sldLayoutId id="2147483668" r:id="rId12"/>
    <p:sldLayoutId id="2147483660" r:id="rId13"/>
    <p:sldLayoutId id="2147483663" r:id="rId14"/>
    <p:sldLayoutId id="2147483670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5" r:id="rId28"/>
    <p:sldLayoutId id="2147483686" r:id="rId29"/>
    <p:sldLayoutId id="2147483688" r:id="rId30"/>
    <p:sldLayoutId id="2147483689" r:id="rId31"/>
    <p:sldLayoutId id="2147483690" r:id="rId32"/>
    <p:sldLayoutId id="2147483691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cu.ie/teu/universal-design-learning-ud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rojects.ncsu.edu/ncsu/design/cud/about_ud/udprinciplestext.htm" TargetMode="External"/><Relationship Id="rId3" Type="http://schemas.openxmlformats.org/officeDocument/2006/relationships/hyperlink" Target="http://accessproject.colostate.edu/udl/modules/udl_introduction/udl_concise_intro.pdf" TargetMode="External"/><Relationship Id="rId7" Type="http://schemas.openxmlformats.org/officeDocument/2006/relationships/hyperlink" Target="https://www.cast.org/impact/universal-design-for-learning-ud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ashington.edu/doit/universal-design-instruction-udi-definition-principles-guidelines-and-examples" TargetMode="External"/><Relationship Id="rId5" Type="http://schemas.openxmlformats.org/officeDocument/2006/relationships/hyperlink" Target="https://kangkholidblog.files.wordpress.com/2018/03/herbert-dkk-teachers-investigate-their-works.pdf" TargetMode="External"/><Relationship Id="rId4" Type="http://schemas.openxmlformats.org/officeDocument/2006/relationships/hyperlink" Target="https://www.adcet.edu.au/disability-practitioner/course-design-and-implementation/universal-design" TargetMode="External"/><Relationship Id="rId9" Type="http://schemas.openxmlformats.org/officeDocument/2006/relationships/hyperlink" Target="https://www.eisummit.org/event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5A860B-657E-5348-AEDE-F58265FEE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911" y="984318"/>
            <a:ext cx="8214351" cy="2027152"/>
          </a:xfrm>
        </p:spPr>
        <p:txBody>
          <a:bodyPr>
            <a:normAutofit fontScale="90000"/>
          </a:bodyPr>
          <a:lstStyle/>
          <a:p>
            <a:r>
              <a:rPr lang="en-US" dirty="0"/>
              <a:t>Universal design research project cycles 1 and 2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1AB1007-1CA8-404F-B1B0-82C6A8D93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911" y="3689130"/>
            <a:ext cx="7373523" cy="1351103"/>
          </a:xfrm>
        </p:spPr>
        <p:txBody>
          <a:bodyPr>
            <a:normAutofit/>
          </a:bodyPr>
          <a:lstStyle/>
          <a:p>
            <a:r>
              <a:rPr lang="en-US" dirty="0"/>
              <a:t>Annemaree Gibson &amp; Annie Carney</a:t>
            </a:r>
          </a:p>
          <a:p>
            <a:r>
              <a:rPr lang="en-US" dirty="0"/>
              <a:t>Teaching &amp; Learning Specialists</a:t>
            </a:r>
          </a:p>
          <a:p>
            <a:r>
              <a:rPr lang="en-US" dirty="0"/>
              <a:t>Box Hill Institute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171D70F-15F2-0349-B4BB-9AFAEF74D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7911" y="6317707"/>
            <a:ext cx="7661608" cy="36532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May 26 2021  |  Annemaree Gibson &amp; Annie Carney</a:t>
            </a:r>
          </a:p>
        </p:txBody>
      </p:sp>
    </p:spTree>
    <p:extLst>
      <p:ext uri="{BB962C8B-B14F-4D97-AF65-F5344CB8AC3E}">
        <p14:creationId xmlns:p14="http://schemas.microsoft.com/office/powerpoint/2010/main" val="2754149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5531A6-8766-B341-BF40-17F507376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Change Agents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4F6D4E-FD10-40E3-B98B-A681247BE309}"/>
              </a:ext>
            </a:extLst>
          </p:cNvPr>
          <p:cNvSpPr txBox="1"/>
          <p:nvPr/>
        </p:nvSpPr>
        <p:spPr>
          <a:xfrm>
            <a:off x="838200" y="2333297"/>
            <a:ext cx="4619621" cy="384366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Planting early adopters to act as change agents in faculties.</a:t>
            </a:r>
            <a:endParaRPr lang="en-US" sz="2800" b="1" dirty="0"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Or</a:t>
            </a:r>
            <a:endParaRPr lang="en-US" sz="2800" b="1" dirty="0">
              <a:cs typeface="Arial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Faculty pilot programs.</a:t>
            </a:r>
            <a:endParaRPr lang="en-US" sz="2800" b="1" dirty="0">
              <a:cs typeface="Arial"/>
            </a:endParaRPr>
          </a:p>
        </p:txBody>
      </p:sp>
      <p:pic>
        <p:nvPicPr>
          <p:cNvPr id="16" name="Picture 8" descr="Butterfly emerging from chrysalis">
            <a:extLst>
              <a:ext uri="{FF2B5EF4-FFF2-40B4-BE49-F238E27FC236}">
                <a16:creationId xmlns:a16="http://schemas.microsoft.com/office/drawing/2014/main" id="{9404FBD7-4FEC-4B5F-98D3-6EBF9258CF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378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3BEB99D-5754-9F44-8C55-AFB51531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2" y="365125"/>
            <a:ext cx="8756576" cy="1349009"/>
          </a:xfrm>
        </p:spPr>
        <p:txBody>
          <a:bodyPr/>
          <a:lstStyle/>
          <a:p>
            <a:r>
              <a:rPr lang="en-US" dirty="0">
                <a:cs typeface="Arial"/>
              </a:rPr>
              <a:t>What is on the horizon?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1E2668-C893-42D4-83E7-BB01775DB12E}"/>
              </a:ext>
            </a:extLst>
          </p:cNvPr>
          <p:cNvSpPr txBox="1"/>
          <p:nvPr/>
        </p:nvSpPr>
        <p:spPr>
          <a:xfrm>
            <a:off x="781906" y="5560720"/>
            <a:ext cx="116034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hlinkClick r:id="rId3"/>
              </a:rPr>
              <a:t>Dublin</a:t>
            </a:r>
            <a:r>
              <a:rPr lang="en-US" sz="2000">
                <a:ea typeface="+mn-lt"/>
                <a:cs typeface="+mn-lt"/>
                <a:hlinkClick r:id="rId3"/>
              </a:rPr>
              <a:t> University College</a:t>
            </a:r>
            <a:r>
              <a:rPr lang="en-US" sz="2000">
                <a:ea typeface="+mn-lt"/>
                <a:cs typeface="+mn-lt"/>
              </a:rPr>
              <a:t> have a UDL Moodle template, UDL implementation rubric and checklist</a:t>
            </a:r>
            <a:endParaRPr lang="en-US" sz="2000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B52E3C2E-BFF3-4118-BFFF-0EA8F307E196}"/>
              </a:ext>
            </a:extLst>
          </p:cNvPr>
          <p:cNvSpPr txBox="1">
            <a:spLocks/>
          </p:cNvSpPr>
          <p:nvPr/>
        </p:nvSpPr>
        <p:spPr>
          <a:xfrm>
            <a:off x="724029" y="1666471"/>
            <a:ext cx="4144546" cy="3243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E33"/>
              </a:buClr>
              <a:buSzPct val="75000"/>
              <a:buFont typeface="Arial" panose="020B0604020202020204" pitchFamily="34" charset="0"/>
              <a:buChar char="►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E33"/>
              </a:buClr>
              <a:buSzPct val="75000"/>
              <a:buFont typeface="Arial" panose="020B0604020202020204" pitchFamily="34" charset="0"/>
              <a:buChar char="►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E33"/>
              </a:buClr>
              <a:buSzPct val="75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E33"/>
              </a:buClr>
              <a:buSzPct val="75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E33"/>
              </a:buClr>
              <a:buSzPct val="75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2400" b="1">
                <a:latin typeface="Arial"/>
                <a:cs typeface="Arial"/>
              </a:rPr>
              <a:t>Environmental scan</a:t>
            </a:r>
            <a:endParaRPr lang="en-US" sz="2400" b="1"/>
          </a:p>
          <a:p>
            <a:pPr lvl="1">
              <a:lnSpc>
                <a:spcPct val="100000"/>
              </a:lnSpc>
            </a:pPr>
            <a:r>
              <a:rPr lang="en-AU">
                <a:latin typeface="Arial"/>
                <a:cs typeface="Arial"/>
              </a:rPr>
              <a:t>What can we borrow?</a:t>
            </a:r>
            <a:endParaRPr lang="en-AU"/>
          </a:p>
          <a:p>
            <a:pPr marL="0" indent="0">
              <a:lnSpc>
                <a:spcPct val="100000"/>
              </a:lnSpc>
              <a:buNone/>
            </a:pPr>
            <a:r>
              <a:rPr lang="en-AU" sz="2400" b="1">
                <a:latin typeface="Arial"/>
                <a:cs typeface="Arial"/>
              </a:rPr>
              <a:t>Further enquiry</a:t>
            </a:r>
            <a:endParaRPr lang="en-AU" sz="2400" b="1"/>
          </a:p>
          <a:p>
            <a:pPr lvl="1">
              <a:lnSpc>
                <a:spcPct val="100000"/>
              </a:lnSpc>
            </a:pPr>
            <a:r>
              <a:rPr lang="en-AU">
                <a:latin typeface="Arial"/>
                <a:cs typeface="Arial"/>
              </a:rPr>
              <a:t>Rubric</a:t>
            </a:r>
            <a:endParaRPr lang="en-AU"/>
          </a:p>
          <a:p>
            <a:pPr lvl="1">
              <a:lnSpc>
                <a:spcPct val="100000"/>
              </a:lnSpc>
            </a:pPr>
            <a:r>
              <a:rPr lang="en-AU">
                <a:latin typeface="Arial"/>
                <a:cs typeface="Arial"/>
              </a:rPr>
              <a:t>Checklist</a:t>
            </a:r>
            <a:endParaRPr lang="en-AU"/>
          </a:p>
          <a:p>
            <a:pPr lvl="1">
              <a:lnSpc>
                <a:spcPct val="100000"/>
              </a:lnSpc>
            </a:pPr>
            <a:r>
              <a:rPr lang="en-AU">
                <a:latin typeface="Arial"/>
                <a:cs typeface="Arial"/>
              </a:rPr>
              <a:t>Template</a:t>
            </a:r>
            <a:endParaRPr lang="en-AU"/>
          </a:p>
          <a:p>
            <a:pPr lvl="1"/>
            <a:endParaRPr lang="en-AU" sz="2800"/>
          </a:p>
          <a:p>
            <a:pPr lvl="1"/>
            <a:endParaRPr lang="en-US" sz="2800"/>
          </a:p>
          <a:p>
            <a:pPr lvl="1"/>
            <a:endParaRPr lang="en-AU"/>
          </a:p>
        </p:txBody>
      </p:sp>
      <p:pic>
        <p:nvPicPr>
          <p:cNvPr id="2" name="Picture 2" descr="Soft colors in the sky at dusk by the sea">
            <a:extLst>
              <a:ext uri="{FF2B5EF4-FFF2-40B4-BE49-F238E27FC236}">
                <a16:creationId xmlns:a16="http://schemas.microsoft.com/office/drawing/2014/main" id="{DACE4D62-96F7-4D47-8017-377FC82D8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739" y="1426552"/>
            <a:ext cx="5486400" cy="388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31E93-FBAD-44FD-9860-1FC32896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 be replicated or elaborated</a:t>
            </a:r>
          </a:p>
          <a:p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19EAE9F-9874-40E8-9ECC-FAA9BFB1676B}"/>
              </a:ext>
            </a:extLst>
          </p:cNvPr>
          <p:cNvSpPr txBox="1">
            <a:spLocks/>
          </p:cNvSpPr>
          <p:nvPr/>
        </p:nvSpPr>
        <p:spPr>
          <a:xfrm>
            <a:off x="8227988" y="3430985"/>
            <a:ext cx="4006583" cy="2780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E33"/>
              </a:buClr>
              <a:buSzPct val="75000"/>
              <a:buFont typeface="Arial" panose="020B0604020202020204" pitchFamily="34" charset="0"/>
              <a:buChar char="►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E33"/>
              </a:buClr>
              <a:buSzPct val="75000"/>
              <a:buFont typeface="Arial" panose="020B0604020202020204" pitchFamily="34" charset="0"/>
              <a:buChar char="►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E33"/>
              </a:buClr>
              <a:buSzPct val="75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E33"/>
              </a:buClr>
              <a:buSzPct val="75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E33"/>
              </a:buClr>
              <a:buSzPct val="75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+mn-lt"/>
                <a:cs typeface="+mn-cs"/>
              </a:rPr>
              <a:t>The activity or work has significance beyond the individual context: Breaks new ground or is innovative </a:t>
            </a:r>
            <a:endParaRPr lang="en-US" b="1">
              <a:cs typeface="Arial"/>
            </a:endParaRPr>
          </a:p>
          <a:p>
            <a:pPr marL="0">
              <a:buFont typeface="Arial" panose="020B0604020202020204" pitchFamily="34" charset="0"/>
              <a:buChar char="•"/>
            </a:pPr>
            <a:endParaRPr lang="en-US" sz="2000" b="1">
              <a:latin typeface="+mn-lt"/>
              <a:cs typeface="Arial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>
              <a:latin typeface="+mn-lt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>
              <a:latin typeface="+mn-lt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>
              <a:latin typeface="+mn-lt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B7DD9E-F774-426C-B295-3A5622A07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33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366" y="1503646"/>
            <a:ext cx="10827827" cy="4350303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endParaRPr lang="de-DE"/>
          </a:p>
          <a:p>
            <a:r>
              <a:rPr lang="en-AU" sz="1800">
                <a:latin typeface="Arial"/>
                <a:cs typeface="Arial"/>
              </a:rPr>
              <a:t>ACCESS Project, 2011, 'Universal Design for Learning: A Concise Introduction', Colorado State University [PDF] </a:t>
            </a:r>
            <a:r>
              <a:rPr lang="en-AU" sz="1800">
                <a:latin typeface="Arial"/>
                <a:cs typeface="Arial"/>
                <a:hlinkClick r:id="rId3"/>
              </a:rPr>
              <a:t>http://accessproject.colostate.edu/udl/modules/udl_introduction/udl_concise_intro.pdf</a:t>
            </a:r>
            <a:endParaRPr lang="de-DE" sz="1800">
              <a:latin typeface="Arial"/>
              <a:cs typeface="Arial"/>
            </a:endParaRPr>
          </a:p>
          <a:p>
            <a:r>
              <a:rPr lang="en-AU" sz="1800">
                <a:latin typeface="Arial"/>
                <a:cs typeface="Arial"/>
              </a:rPr>
              <a:t>ADCET: Universal Design </a:t>
            </a:r>
            <a:r>
              <a:rPr lang="en-AU" sz="1800">
                <a:latin typeface="Arial"/>
                <a:cs typeface="Arial"/>
                <a:hlinkClick r:id="rId4"/>
              </a:rPr>
              <a:t>https://www.adcet.edu.au/disability-practitioner/course-design-and-implementation/universal-design</a:t>
            </a:r>
            <a:endParaRPr lang="en-AU"/>
          </a:p>
          <a:p>
            <a:r>
              <a:rPr lang="de-DE" sz="1800">
                <a:latin typeface="Arial"/>
                <a:cs typeface="Arial"/>
              </a:rPr>
              <a:t>Altrichter, H., Posch, P. &amp; </a:t>
            </a:r>
            <a:r>
              <a:rPr lang="de-DE" sz="1800" err="1">
                <a:latin typeface="Arial"/>
                <a:cs typeface="Arial"/>
              </a:rPr>
              <a:t>Somekh</a:t>
            </a:r>
            <a:r>
              <a:rPr lang="de-DE" sz="1800">
                <a:latin typeface="Arial"/>
                <a:cs typeface="Arial"/>
              </a:rPr>
              <a:t>, B. 1993,</a:t>
            </a:r>
            <a:r>
              <a:rPr lang="en-AU" sz="1800" i="1">
                <a:latin typeface="Arial"/>
                <a:cs typeface="Arial"/>
              </a:rPr>
              <a:t>Teachers Investigate Their Work: An Introduction to the Methods of Action Research</a:t>
            </a:r>
            <a:r>
              <a:rPr lang="en-AU" sz="1800">
                <a:latin typeface="Arial"/>
                <a:cs typeface="Arial"/>
              </a:rPr>
              <a:t>, Routledge, London </a:t>
            </a:r>
            <a:r>
              <a:rPr lang="en-AU" sz="1800">
                <a:latin typeface="Arial"/>
                <a:cs typeface="Arial"/>
                <a:hlinkClick r:id="rId5"/>
              </a:rPr>
              <a:t>https://kangkholidblog.files.wordpress.com/2018/03/herbert-dkk-teachers-investigate-their-works.pdf</a:t>
            </a:r>
            <a:r>
              <a:rPr lang="en-AU" sz="1800">
                <a:latin typeface="Arial"/>
                <a:cs typeface="Arial"/>
              </a:rPr>
              <a:t> </a:t>
            </a:r>
            <a:endParaRPr lang="en-AU"/>
          </a:p>
          <a:p>
            <a:r>
              <a:rPr lang="en-US" sz="1800">
                <a:latin typeface="Arial"/>
                <a:cs typeface="Arial"/>
              </a:rPr>
              <a:t>Australian Vocational Education and Training Research Association, 2021. </a:t>
            </a:r>
            <a:r>
              <a:rPr lang="en-US" sz="1800" i="1">
                <a:latin typeface="Arial"/>
                <a:cs typeface="Arial"/>
              </a:rPr>
              <a:t>Webinar 7: Human research ethics. </a:t>
            </a:r>
            <a:r>
              <a:rPr lang="en-US" sz="1800">
                <a:latin typeface="Arial"/>
                <a:cs typeface="Arial"/>
              </a:rPr>
              <a:t>[Online] </a:t>
            </a:r>
            <a:br>
              <a:rPr lang="en-US" sz="1800">
                <a:latin typeface="Arial"/>
                <a:cs typeface="Arial"/>
              </a:rPr>
            </a:br>
            <a:r>
              <a:rPr lang="en-US" sz="1800">
                <a:latin typeface="Arial"/>
                <a:cs typeface="Arial"/>
              </a:rPr>
              <a:t>Available at: </a:t>
            </a:r>
            <a:r>
              <a:rPr lang="en-US" sz="1800" u="sng">
                <a:latin typeface="Arial"/>
                <a:cs typeface="Arial"/>
              </a:rPr>
              <a:t>https://avetra.org.au/events.php/40/webinar-7-human-research-ethics</a:t>
            </a:r>
            <a:r>
              <a:rPr lang="en-US" sz="1800">
                <a:latin typeface="Arial"/>
                <a:cs typeface="Arial"/>
              </a:rPr>
              <a:t> </a:t>
            </a:r>
            <a:br>
              <a:rPr lang="en-US" sz="1800">
                <a:latin typeface="Arial"/>
                <a:cs typeface="Arial"/>
              </a:rPr>
            </a:br>
            <a:endParaRPr lang="en-US" sz="1800">
              <a:latin typeface="Arial"/>
              <a:cs typeface="Arial"/>
            </a:endParaRPr>
          </a:p>
          <a:p>
            <a:r>
              <a:rPr lang="en-AU" sz="1800">
                <a:latin typeface="Arial"/>
                <a:cs typeface="Arial"/>
              </a:rPr>
              <a:t>Burgstahler, S. 2020, </a:t>
            </a:r>
            <a:r>
              <a:rPr lang="en-AU" sz="1800" i="1">
                <a:latin typeface="Arial"/>
                <a:cs typeface="Arial"/>
              </a:rPr>
              <a:t>Universal Design of Instruction (UDI): Definition, Principles, Guidelines, and Examples</a:t>
            </a:r>
            <a:r>
              <a:rPr lang="en-AU" sz="1800">
                <a:latin typeface="Arial"/>
                <a:cs typeface="Arial"/>
              </a:rPr>
              <a:t>, DO.IT (Disabilities, Opportunities, Internetworking and Technology) </a:t>
            </a:r>
            <a:r>
              <a:rPr lang="en-AU" sz="1800">
                <a:latin typeface="Arial"/>
                <a:cs typeface="Arial"/>
                <a:hlinkClick r:id="rId6"/>
              </a:rPr>
              <a:t>https://www.washington.edu/doit/universal-design-instruction-udi-definition-principles-guidelines-and-examples</a:t>
            </a:r>
            <a:endParaRPr lang="en-AU" sz="1800"/>
          </a:p>
          <a:p>
            <a:r>
              <a:rPr lang="en-AU" sz="1800">
                <a:latin typeface="Arial"/>
                <a:cs typeface="Arial"/>
              </a:rPr>
              <a:t>CAST, </a:t>
            </a:r>
            <a:r>
              <a:rPr lang="en-AU" sz="1800" i="1">
                <a:latin typeface="Arial"/>
                <a:cs typeface="Arial"/>
              </a:rPr>
              <a:t>About Universal Design for Learning</a:t>
            </a:r>
            <a:r>
              <a:rPr lang="en-AU" sz="1800">
                <a:latin typeface="Arial"/>
                <a:cs typeface="Arial"/>
              </a:rPr>
              <a:t>, </a:t>
            </a:r>
            <a:r>
              <a:rPr lang="en-AU" sz="1800">
                <a:latin typeface="Arial"/>
                <a:cs typeface="Arial"/>
                <a:hlinkClick r:id="rId7"/>
              </a:rPr>
              <a:t>https://www.cast.org/impact/universal-design-for-learning-udl</a:t>
            </a:r>
            <a:r>
              <a:rPr lang="en-AU" sz="1800">
                <a:latin typeface="Arial"/>
                <a:cs typeface="Arial"/>
              </a:rPr>
              <a:t> </a:t>
            </a:r>
            <a:endParaRPr lang="en-AU"/>
          </a:p>
          <a:p>
            <a:r>
              <a:rPr lang="en-AU" sz="1800">
                <a:latin typeface="Arial"/>
                <a:cs typeface="Arial"/>
              </a:rPr>
              <a:t>Connell, B. R., Jones, M., Mace, R., Mueller, J., Mullick, A., Ostroff, E., Sanford, J., Steinfeld, E., Story, M. Vanderheiden, G. 1997, </a:t>
            </a:r>
            <a:r>
              <a:rPr lang="en-AU" sz="1800" i="1">
                <a:latin typeface="Arial"/>
                <a:cs typeface="Arial"/>
              </a:rPr>
              <a:t>The Principles of Universal Design</a:t>
            </a:r>
            <a:r>
              <a:rPr lang="en-AU" sz="1800">
                <a:latin typeface="Arial"/>
                <a:cs typeface="Arial"/>
              </a:rPr>
              <a:t>, The Center for Universal Design, NC State University </a:t>
            </a:r>
            <a:r>
              <a:rPr lang="en-AU" sz="1800">
                <a:latin typeface="Arial"/>
                <a:cs typeface="Arial"/>
                <a:hlinkClick r:id="rId8"/>
              </a:rPr>
              <a:t>https://projects.ncsu.edu/ncsu/design/cud/about_ud/udprinciplestext.htm</a:t>
            </a:r>
            <a:r>
              <a:rPr lang="en-AU" sz="1800">
                <a:latin typeface="Arial"/>
                <a:cs typeface="Arial"/>
              </a:rPr>
              <a:t> </a:t>
            </a:r>
          </a:p>
          <a:p>
            <a:r>
              <a:rPr lang="en-US" sz="1800">
                <a:latin typeface="Arial"/>
                <a:cs typeface="Arial"/>
              </a:rPr>
              <a:t>McPherson, M. &amp; Nunes, M. B., 2004. </a:t>
            </a:r>
            <a:r>
              <a:rPr lang="en-US" sz="1800" i="1">
                <a:latin typeface="Arial"/>
                <a:cs typeface="Arial"/>
              </a:rPr>
              <a:t>Developing Innovation in Online Learning: An Action Research Framework. </a:t>
            </a:r>
            <a:r>
              <a:rPr lang="en-US" sz="1800">
                <a:latin typeface="Arial"/>
                <a:cs typeface="Arial"/>
              </a:rPr>
              <a:t>1 ed. London: </a:t>
            </a:r>
            <a:r>
              <a:rPr lang="en-US" sz="1800" err="1">
                <a:latin typeface="Arial"/>
                <a:cs typeface="Arial"/>
              </a:rPr>
              <a:t>Routlege</a:t>
            </a:r>
            <a:r>
              <a:rPr lang="en-US" sz="1800">
                <a:latin typeface="Arial"/>
                <a:cs typeface="Arial"/>
              </a:rPr>
              <a:t>-Falmer.</a:t>
            </a:r>
            <a:r>
              <a:rPr lang="en-AU" sz="1800">
                <a:latin typeface="Arial"/>
                <a:cs typeface="Arial"/>
              </a:rPr>
              <a:t> </a:t>
            </a:r>
          </a:p>
          <a:p>
            <a:r>
              <a:rPr lang="en-AU" sz="1800">
                <a:latin typeface="Arial"/>
                <a:cs typeface="Arial"/>
              </a:rPr>
              <a:t>National Centre for Student Equity in Higher Education (NCSEHE) 2018, </a:t>
            </a:r>
            <a:r>
              <a:rPr lang="en-AU" sz="1800" i="1">
                <a:latin typeface="Arial"/>
                <a:cs typeface="Arial"/>
              </a:rPr>
              <a:t>Deakin University — Inclusive Curriculum and Capacity Building (ICCB)</a:t>
            </a:r>
            <a:r>
              <a:rPr lang="en-AU" sz="1800">
                <a:latin typeface="Arial"/>
                <a:cs typeface="Arial"/>
              </a:rPr>
              <a:t>, Curtin University.</a:t>
            </a:r>
          </a:p>
          <a:p>
            <a:r>
              <a:rPr lang="en-US" sz="1800">
                <a:latin typeface="Arial"/>
                <a:cs typeface="Arial"/>
              </a:rPr>
              <a:t>Nous Group. (2019). </a:t>
            </a:r>
            <a:r>
              <a:rPr lang="en-US" sz="1800" i="1">
                <a:latin typeface="Arial"/>
                <a:cs typeface="Arial"/>
              </a:rPr>
              <a:t>Improving assess and achievement for students with a disability - final report.</a:t>
            </a:r>
            <a:r>
              <a:rPr lang="en-US" sz="1800">
                <a:latin typeface="Arial"/>
                <a:cs typeface="Arial"/>
              </a:rPr>
              <a:t> Melbourne: Box Hill Institute (commissioned on behalf of the TAFE network).</a:t>
            </a:r>
            <a:r>
              <a:rPr lang="en-AU" sz="1800">
                <a:latin typeface="Arial"/>
                <a:cs typeface="Arial"/>
              </a:rPr>
              <a:t> </a:t>
            </a:r>
          </a:p>
          <a:p>
            <a:r>
              <a:rPr lang="en-US" sz="1800">
                <a:latin typeface="Arial"/>
                <a:cs typeface="Arial"/>
              </a:rPr>
              <a:t>OECD, 2009. </a:t>
            </a:r>
            <a:r>
              <a:rPr lang="en-US" sz="1800" i="1">
                <a:latin typeface="Arial"/>
                <a:cs typeface="Arial"/>
              </a:rPr>
              <a:t>Creating Effective Teaching and Learning Environments: First Results from TALIS, </a:t>
            </a:r>
            <a:r>
              <a:rPr lang="en-US" sz="1800" err="1">
                <a:latin typeface="Arial"/>
                <a:cs typeface="Arial"/>
              </a:rPr>
              <a:t>s.l.</a:t>
            </a:r>
            <a:r>
              <a:rPr lang="en-US" sz="1800">
                <a:latin typeface="Arial"/>
                <a:cs typeface="Arial"/>
              </a:rPr>
              <a:t>: Source OECD.</a:t>
            </a:r>
            <a:r>
              <a:rPr lang="en-AU" sz="1800">
                <a:latin typeface="Arial"/>
                <a:cs typeface="Arial"/>
              </a:rPr>
              <a:t> </a:t>
            </a:r>
          </a:p>
          <a:p>
            <a:r>
              <a:rPr lang="en-US" sz="1800">
                <a:latin typeface="Arial"/>
                <a:cs typeface="Arial"/>
              </a:rPr>
              <a:t>Pitman, T. (2021, February 14). </a:t>
            </a:r>
            <a:r>
              <a:rPr lang="en-US" sz="1800" i="1">
                <a:latin typeface="Arial"/>
                <a:cs typeface="Arial"/>
              </a:rPr>
              <a:t>Disability not the problem, awareness and accessibility are.</a:t>
            </a:r>
            <a:r>
              <a:rPr lang="en-US" sz="1800">
                <a:latin typeface="Arial"/>
                <a:cs typeface="Arial"/>
              </a:rPr>
              <a:t> Retrieved from Campus morning mail: https://campusmorningmail.com.au/news/disability-not-the-problem-awareness-and-accessibility-are/</a:t>
            </a:r>
            <a:r>
              <a:rPr lang="en-AU" sz="1800">
                <a:latin typeface="Arial"/>
                <a:cs typeface="Arial"/>
              </a:rPr>
              <a:t> </a:t>
            </a:r>
          </a:p>
          <a:p>
            <a:r>
              <a:rPr lang="en-AU" sz="1800" err="1">
                <a:latin typeface="Arial"/>
                <a:cs typeface="Arial"/>
              </a:rPr>
              <a:t>Rickinson</a:t>
            </a:r>
            <a:r>
              <a:rPr lang="en-AU" sz="1800">
                <a:latin typeface="Arial"/>
                <a:cs typeface="Arial"/>
              </a:rPr>
              <a:t>, M., Mildon, R. &amp; Donovan, J., 2020. </a:t>
            </a:r>
            <a:r>
              <a:rPr lang="en-AU" sz="1800" i="1">
                <a:latin typeface="Arial"/>
                <a:cs typeface="Arial"/>
              </a:rPr>
              <a:t>What does it mean to use research evidence well in education?. </a:t>
            </a:r>
            <a:r>
              <a:rPr lang="en-AU" sz="1800">
                <a:latin typeface="Arial"/>
                <a:cs typeface="Arial"/>
                <a:hlinkClick r:id="rId9"/>
              </a:rPr>
              <a:t>https://www.eisummit.org/events</a:t>
            </a:r>
            <a:r>
              <a:rPr lang="en-AU" sz="1800">
                <a:latin typeface="Arial"/>
                <a:cs typeface="Arial"/>
              </a:rPr>
              <a:t>: Evidence and Implementation Summit 2021.</a:t>
            </a:r>
          </a:p>
          <a:p>
            <a:r>
              <a:rPr lang="en-AU" sz="1800">
                <a:latin typeface="Arial"/>
                <a:cs typeface="Arial"/>
              </a:rPr>
              <a:t>Venville, A., Street, A. &amp; Fossey, E., 2014. Student perspective on disclosure of mental illness in post-compulsory education: displacing doxa. </a:t>
            </a:r>
            <a:r>
              <a:rPr lang="en-AU" sz="1800" i="1">
                <a:latin typeface="Arial"/>
                <a:cs typeface="Arial"/>
              </a:rPr>
              <a:t>Disability &amp; Society, </a:t>
            </a:r>
            <a:r>
              <a:rPr lang="en-AU" sz="1800">
                <a:latin typeface="Arial"/>
                <a:cs typeface="Arial"/>
              </a:rPr>
              <a:t>29(5), pp. 792-806 .</a:t>
            </a:r>
          </a:p>
          <a:p>
            <a:endParaRPr lang="en-AU" sz="1800">
              <a:latin typeface="Arial"/>
              <a:cs typeface="Arial"/>
            </a:endParaRPr>
          </a:p>
          <a:p>
            <a:endParaRPr lang="en-AU" sz="1800">
              <a:latin typeface="Arial"/>
              <a:cs typeface="Arial"/>
            </a:endParaRPr>
          </a:p>
          <a:p>
            <a:endParaRPr lang="en-AU" sz="1800">
              <a:latin typeface="Arial"/>
              <a:cs typeface="Arial"/>
            </a:endParaRPr>
          </a:p>
          <a:p>
            <a:endParaRPr lang="en-AU" sz="1800">
              <a:latin typeface="Arial"/>
              <a:cs typeface="Arial"/>
            </a:endParaRPr>
          </a:p>
          <a:p>
            <a:endParaRPr lang="en-AU" sz="1800">
              <a:latin typeface="Arial"/>
              <a:cs typeface="Arial"/>
            </a:endParaRPr>
          </a:p>
          <a:p>
            <a:endParaRPr lang="en-AU" sz="1800">
              <a:latin typeface="Arial"/>
              <a:cs typeface="Arial"/>
            </a:endParaRPr>
          </a:p>
          <a:p>
            <a:endParaRPr lang="en-AU"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4564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BCE1A5-2356-5F46-8604-DE06F198F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0584" y="3099215"/>
            <a:ext cx="6006734" cy="24573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can VET teachers apply the Principles of Universal Design in Education to support learners of all abilities?</a:t>
            </a:r>
          </a:p>
        </p:txBody>
      </p:sp>
      <p:pic>
        <p:nvPicPr>
          <p:cNvPr id="6" name="Picture Placeholder 5" descr="7 principles: adapt to suit your educational setting">
            <a:extLst>
              <a:ext uri="{FF2B5EF4-FFF2-40B4-BE49-F238E27FC236}">
                <a16:creationId xmlns:a16="http://schemas.microsoft.com/office/drawing/2014/main" id="{D861B3FD-FF77-0941-B488-F26D993FED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684000" y="2224683"/>
            <a:ext cx="3868050" cy="270843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C0C008-9690-3743-A86D-675ABE91A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584" y="1903751"/>
            <a:ext cx="6149546" cy="1195464"/>
          </a:xfrm>
        </p:spPr>
        <p:txBody>
          <a:bodyPr>
            <a:normAutofit/>
          </a:bodyPr>
          <a:lstStyle/>
          <a:p>
            <a:r>
              <a:rPr lang="en-US" dirty="0"/>
              <a:t>A research project</a:t>
            </a:r>
          </a:p>
        </p:txBody>
      </p:sp>
    </p:spTree>
    <p:extLst>
      <p:ext uri="{BB962C8B-B14F-4D97-AF65-F5344CB8AC3E}">
        <p14:creationId xmlns:p14="http://schemas.microsoft.com/office/powerpoint/2010/main" val="1490286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8C16094F-A26A-4E46-9052-34E7FCA56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6994162" cy="1325563"/>
          </a:xfrm>
        </p:spPr>
        <p:txBody>
          <a:bodyPr>
            <a:normAutofit/>
          </a:bodyPr>
          <a:lstStyle/>
          <a:p>
            <a:r>
              <a:rPr lang="en-US" dirty="0"/>
              <a:t>The research cycles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8BEBA24-5817-D64F-A4C5-A458FE52233E}"/>
              </a:ext>
            </a:extLst>
          </p:cNvPr>
          <p:cNvSpPr txBox="1">
            <a:spLocks/>
          </p:cNvSpPr>
          <p:nvPr/>
        </p:nvSpPr>
        <p:spPr>
          <a:xfrm>
            <a:off x="381001" y="4436204"/>
            <a:ext cx="2467130" cy="2704581"/>
          </a:xfrm>
          <a:prstGeom prst="rect">
            <a:avLst/>
          </a:prstGeom>
          <a:noFill/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1800">
                <a:solidFill>
                  <a:srgbClr val="000000"/>
                </a:solidFill>
                <a:cs typeface="Arial"/>
              </a:rPr>
              <a:t>Collaborate</a:t>
            </a:r>
          </a:p>
          <a:p>
            <a:pPr marL="0" indent="0" algn="ctr">
              <a:buNone/>
            </a:pPr>
            <a:r>
              <a:rPr lang="en-AU" sz="1800">
                <a:solidFill>
                  <a:srgbClr val="000000"/>
                </a:solidFill>
                <a:cs typeface="Arial"/>
              </a:rPr>
              <a:t>Implement</a:t>
            </a:r>
          </a:p>
          <a:p>
            <a:pPr marL="0" indent="0" algn="ctr">
              <a:buNone/>
            </a:pPr>
            <a:r>
              <a:rPr lang="en-AU" sz="1800">
                <a:solidFill>
                  <a:srgbClr val="000000"/>
                </a:solidFill>
                <a:cs typeface="Arial"/>
              </a:rPr>
              <a:t>Reflect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BC7E0EC-872B-2A45-BA6C-9028E2760AE0}"/>
              </a:ext>
            </a:extLst>
          </p:cNvPr>
          <p:cNvSpPr txBox="1">
            <a:spLocks/>
          </p:cNvSpPr>
          <p:nvPr/>
        </p:nvSpPr>
        <p:spPr>
          <a:xfrm>
            <a:off x="3880345" y="4436203"/>
            <a:ext cx="2766934" cy="143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1800">
                <a:solidFill>
                  <a:srgbClr val="000000"/>
                </a:solidFill>
              </a:rPr>
              <a:t>Evaluate</a:t>
            </a:r>
          </a:p>
          <a:p>
            <a:pPr algn="ctr">
              <a:buNone/>
            </a:pPr>
            <a:r>
              <a:rPr lang="en-AU" sz="1800">
                <a:solidFill>
                  <a:srgbClr val="000000"/>
                </a:solidFill>
                <a:ea typeface="+mn-lt"/>
                <a:cs typeface="+mn-lt"/>
              </a:rPr>
              <a:t>Analyse</a:t>
            </a:r>
            <a:endParaRPr lang="en-AU" sz="1800">
              <a:ea typeface="+mn-lt"/>
              <a:cs typeface="+mn-lt"/>
            </a:endParaRPr>
          </a:p>
          <a:p>
            <a:pPr algn="ctr">
              <a:buNone/>
            </a:pPr>
            <a:r>
              <a:rPr lang="en-AU" sz="1800">
                <a:ea typeface="+mn-lt"/>
                <a:cs typeface="+mn-lt"/>
              </a:rPr>
              <a:t>Explore</a:t>
            </a:r>
            <a:endParaRPr lang="en-AU"/>
          </a:p>
          <a:p>
            <a:pPr marL="0" indent="0" algn="ctr">
              <a:buNone/>
            </a:pPr>
            <a:endParaRPr lang="en-AU" sz="1800">
              <a:solidFill>
                <a:srgbClr val="000000"/>
              </a:solidFill>
              <a:cs typeface="Arial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D5E8D-F36D-4B45-8721-73CB8F35D741}"/>
              </a:ext>
            </a:extLst>
          </p:cNvPr>
          <p:cNvSpPr txBox="1">
            <a:spLocks/>
          </p:cNvSpPr>
          <p:nvPr/>
        </p:nvSpPr>
        <p:spPr>
          <a:xfrm>
            <a:off x="7049319" y="4531454"/>
            <a:ext cx="2939321" cy="17401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>
                <a:solidFill>
                  <a:srgbClr val="000000"/>
                </a:solidFill>
                <a:cs typeface="Arial"/>
              </a:rPr>
              <a:t>Pivot</a:t>
            </a:r>
            <a:endParaRPr lang="en-US">
              <a:cs typeface="Arial"/>
            </a:endParaRPr>
          </a:p>
          <a:p>
            <a:pPr marL="0" indent="0" algn="ctr">
              <a:buNone/>
            </a:pPr>
            <a:r>
              <a:rPr lang="en-US" sz="1800">
                <a:solidFill>
                  <a:srgbClr val="000000"/>
                </a:solidFill>
                <a:cs typeface="Arial"/>
              </a:rPr>
              <a:t>Further enquiry</a:t>
            </a:r>
          </a:p>
          <a:p>
            <a:pPr marL="0" indent="0" algn="ctr">
              <a:buNone/>
            </a:pPr>
            <a:endParaRPr lang="en-US" sz="1800">
              <a:solidFill>
                <a:srgbClr val="000000"/>
              </a:solidFill>
              <a:cs typeface="Arial"/>
            </a:endParaRPr>
          </a:p>
          <a:p>
            <a:pPr marL="0" indent="0" algn="ctr">
              <a:buNone/>
            </a:pPr>
            <a:endParaRPr lang="en-US" sz="1800">
              <a:solidFill>
                <a:srgbClr val="000000"/>
              </a:solidFill>
              <a:cs typeface="Arial"/>
            </a:endParaRPr>
          </a:p>
          <a:p>
            <a:pPr marL="0" indent="0" algn="ctr">
              <a:buNone/>
            </a:pPr>
            <a:endParaRPr lang="en-US" sz="1800">
              <a:solidFill>
                <a:srgbClr val="000000"/>
              </a:solidFill>
              <a:cs typeface="Arial"/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74AF3334-3560-7D49-90D1-AC1685F90E73}"/>
              </a:ext>
            </a:extLst>
          </p:cNvPr>
          <p:cNvSpPr txBox="1">
            <a:spLocks/>
          </p:cNvSpPr>
          <p:nvPr/>
        </p:nvSpPr>
        <p:spPr>
          <a:xfrm>
            <a:off x="381001" y="4056818"/>
            <a:ext cx="2467130" cy="3606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200" b="1"/>
              <a:t>CYCLE 1</a:t>
            </a:r>
            <a:endParaRPr lang="en-US" sz="2200" b="1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C24B5D0-131D-EE44-AC6D-85003C107D89}"/>
              </a:ext>
            </a:extLst>
          </p:cNvPr>
          <p:cNvSpPr txBox="1">
            <a:spLocks/>
          </p:cNvSpPr>
          <p:nvPr/>
        </p:nvSpPr>
        <p:spPr>
          <a:xfrm>
            <a:off x="3956896" y="4056818"/>
            <a:ext cx="2467130" cy="3606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200" b="1"/>
              <a:t>CYCLE 2</a:t>
            </a:r>
            <a:endParaRPr lang="en-US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ED5B8E2D-EC43-7048-9804-D1915CD6FBEF}"/>
              </a:ext>
            </a:extLst>
          </p:cNvPr>
          <p:cNvSpPr txBox="1">
            <a:spLocks/>
          </p:cNvSpPr>
          <p:nvPr/>
        </p:nvSpPr>
        <p:spPr>
          <a:xfrm>
            <a:off x="7280653" y="4056818"/>
            <a:ext cx="2467130" cy="3606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200" b="1"/>
              <a:t>PUDDLEs</a:t>
            </a:r>
            <a:endParaRPr lang="en-US"/>
          </a:p>
        </p:txBody>
      </p:sp>
      <p:pic>
        <p:nvPicPr>
          <p:cNvPr id="20" name="Picture 19" descr="A person sitting at a desk and chair in a room">
            <a:extLst>
              <a:ext uri="{FF2B5EF4-FFF2-40B4-BE49-F238E27FC236}">
                <a16:creationId xmlns:a16="http://schemas.microsoft.com/office/drawing/2014/main" id="{2BEA2A37-8B92-B341-ACF3-E71DC9A75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5"/>
          <a:stretch/>
        </p:blipFill>
        <p:spPr>
          <a:xfrm>
            <a:off x="695396" y="2083631"/>
            <a:ext cx="1838341" cy="1836049"/>
          </a:xfrm>
          <a:prstGeom prst="ellipse">
            <a:avLst/>
          </a:prstGeom>
        </p:spPr>
      </p:pic>
      <p:pic>
        <p:nvPicPr>
          <p:cNvPr id="21" name="Picture 20" descr="Two people looking at a book">
            <a:extLst>
              <a:ext uri="{FF2B5EF4-FFF2-40B4-BE49-F238E27FC236}">
                <a16:creationId xmlns:a16="http://schemas.microsoft.com/office/drawing/2014/main" id="{890E3A23-A3DF-AA4B-9C91-57A80FEC90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89" b="-1"/>
          <a:stretch/>
        </p:blipFill>
        <p:spPr>
          <a:xfrm>
            <a:off x="4402259" y="1988382"/>
            <a:ext cx="1838341" cy="1836049"/>
          </a:xfrm>
          <a:prstGeom prst="ellipse">
            <a:avLst/>
          </a:prstGeom>
        </p:spPr>
      </p:pic>
      <p:pic>
        <p:nvPicPr>
          <p:cNvPr id="22" name="Picture 21" descr="A person writing on a board">
            <a:extLst>
              <a:ext uri="{FF2B5EF4-FFF2-40B4-BE49-F238E27FC236}">
                <a16:creationId xmlns:a16="http://schemas.microsoft.com/office/drawing/2014/main" id="{98839B1A-7916-0543-93EA-D0E96FED6C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"/>
          <a:stretch/>
        </p:blipFill>
        <p:spPr>
          <a:xfrm>
            <a:off x="7749829" y="1988381"/>
            <a:ext cx="1838341" cy="18360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70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10C15D-A157-CC49-AE46-067749F85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83" y="365125"/>
            <a:ext cx="8640427" cy="1346729"/>
          </a:xfrm>
        </p:spPr>
        <p:txBody>
          <a:bodyPr/>
          <a:lstStyle/>
          <a:p>
            <a:r>
              <a:rPr lang="en-US" dirty="0">
                <a:cs typeface="Arial"/>
              </a:rPr>
              <a:t>Cycle 1: Collaboration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F5B486-5D50-498F-B5E7-732C60A7153C}"/>
              </a:ext>
            </a:extLst>
          </p:cNvPr>
          <p:cNvSpPr txBox="1"/>
          <p:nvPr/>
        </p:nvSpPr>
        <p:spPr>
          <a:xfrm>
            <a:off x="6219295" y="5295900"/>
            <a:ext cx="503184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Dean Champ</a:t>
            </a:r>
            <a:endParaRPr lang="en-US"/>
          </a:p>
          <a:p>
            <a:r>
              <a:rPr lang="en-US">
                <a:ea typeface="+mn-lt"/>
                <a:cs typeface="+mn-lt"/>
              </a:rPr>
              <a:t>Teacher – Special Education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178C2-2DC4-4DDD-9D05-9FC74F63577F}"/>
              </a:ext>
            </a:extLst>
          </p:cNvPr>
          <p:cNvSpPr txBox="1"/>
          <p:nvPr/>
        </p:nvSpPr>
        <p:spPr>
          <a:xfrm>
            <a:off x="3618443" y="1724025"/>
            <a:ext cx="54948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Animated video + Expert teacher + Sharing</a:t>
            </a:r>
          </a:p>
        </p:txBody>
      </p:sp>
      <p:pic>
        <p:nvPicPr>
          <p:cNvPr id="7" name="Content Placeholder 6" descr="The principles of universal design in education: 3 Predictable structure and instruction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t="3785"/>
          <a:stretch/>
        </p:blipFill>
        <p:spPr>
          <a:xfrm>
            <a:off x="963575" y="2624386"/>
            <a:ext cx="4738956" cy="2573040"/>
          </a:xfrm>
        </p:spPr>
      </p:pic>
      <p:pic>
        <p:nvPicPr>
          <p:cNvPr id="10" name="Content Placeholder 9" descr="Teacher Dran Champ" title="Dean Champ, Special Education teacher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43" y="2628900"/>
            <a:ext cx="4053138" cy="2568526"/>
          </a:xfrm>
        </p:spPr>
      </p:pic>
    </p:spTree>
    <p:extLst>
      <p:ext uri="{BB962C8B-B14F-4D97-AF65-F5344CB8AC3E}">
        <p14:creationId xmlns:p14="http://schemas.microsoft.com/office/powerpoint/2010/main" val="37142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2AF169-5F57-2D47-8BF2-E65CE2635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9593" y="2069365"/>
            <a:ext cx="5412330" cy="317302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Community of practice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i="1">
                <a:solidFill>
                  <a:schemeClr val="tx1"/>
                </a:solidFill>
                <a:latin typeface="Arial"/>
                <a:cs typeface="Arial"/>
              </a:rPr>
              <a:t>Universal Design for VET teachers</a:t>
            </a:r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 course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A research project: </a:t>
            </a:r>
            <a:endParaRPr lang="en-US" sz="240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>
                <a:ea typeface="+mn-lt"/>
                <a:cs typeface="+mn-lt"/>
              </a:rPr>
              <a:t>" How can VET teachers apply the Principles of Universal Design in Education to support learners of all abilities? "</a:t>
            </a:r>
            <a:endParaRPr lang="en-US">
              <a:cs typeface="Arial" panose="020B060402020202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10C15D-A157-CC49-AE46-067749F85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46" y="365125"/>
            <a:ext cx="8791338" cy="1339940"/>
          </a:xfrm>
        </p:spPr>
        <p:txBody>
          <a:bodyPr/>
          <a:lstStyle/>
          <a:p>
            <a:r>
              <a:rPr lang="en-US" dirty="0">
                <a:cs typeface="Arial"/>
              </a:rPr>
              <a:t>Cycle 1: Implementation</a:t>
            </a:r>
            <a:endParaRPr lang="en-US" dirty="0"/>
          </a:p>
        </p:txBody>
      </p:sp>
      <p:pic>
        <p:nvPicPr>
          <p:cNvPr id="3" name="Picture 3" descr="A picture containing jigsaw puzzle, floor, variety&#10;&#10;Description automatically generated">
            <a:extLst>
              <a:ext uri="{FF2B5EF4-FFF2-40B4-BE49-F238E27FC236}">
                <a16:creationId xmlns:a16="http://schemas.microsoft.com/office/drawing/2014/main" id="{4C6CAA30-8F67-48F4-9557-B3D8880C1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18232" y="818072"/>
            <a:ext cx="3749613" cy="563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31E93-FBAD-44FD-9860-1FC32896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AU" sz="4200" dirty="0">
                <a:latin typeface="Calibri"/>
                <a:cs typeface="Arial"/>
              </a:rPr>
              <a:t>What the data suggests in cycle 2</a:t>
            </a:r>
            <a:endParaRPr lang="en-AU" sz="4200" dirty="0">
              <a:latin typeface="Calibri"/>
              <a:ea typeface="+mn-lt"/>
              <a:cs typeface="+mn-lt"/>
            </a:endParaRPr>
          </a:p>
          <a:p>
            <a:endParaRPr lang="en-AU" sz="4200" dirty="0">
              <a:cs typeface="Calibri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20BB9-02EE-4AFC-81DA-46912FAFC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AU" sz="2200" b="1" dirty="0">
                <a:latin typeface="Arial"/>
                <a:cs typeface="Arial"/>
              </a:rPr>
              <a:t>Insufficient data</a:t>
            </a:r>
            <a:endParaRPr lang="en-US" sz="2200" b="1" dirty="0">
              <a:latin typeface="Arial"/>
              <a:cs typeface="Arial"/>
            </a:endParaRPr>
          </a:p>
          <a:p>
            <a:pPr lvl="1"/>
            <a:r>
              <a:rPr lang="en-AU" sz="2200" dirty="0">
                <a:latin typeface="Arial"/>
                <a:cs typeface="Arial"/>
              </a:rPr>
              <a:t>Limited participants</a:t>
            </a:r>
          </a:p>
          <a:p>
            <a:pPr lvl="1">
              <a:spcAft>
                <a:spcPts val="1000"/>
              </a:spcAft>
            </a:pPr>
            <a:r>
              <a:rPr lang="en-AU" sz="2200" dirty="0">
                <a:latin typeface="Arial"/>
                <a:cs typeface="Arial"/>
              </a:rPr>
              <a:t>Short timeframe</a:t>
            </a:r>
          </a:p>
          <a:p>
            <a:pPr marL="0" indent="0">
              <a:buNone/>
            </a:pPr>
            <a:r>
              <a:rPr lang="en-AU" sz="2200" b="1" dirty="0">
                <a:latin typeface="Arial"/>
                <a:cs typeface="Arial"/>
              </a:rPr>
              <a:t>Why?</a:t>
            </a:r>
            <a:endParaRPr lang="en-AU" sz="2200" b="1" dirty="0"/>
          </a:p>
          <a:p>
            <a:pPr lvl="1"/>
            <a:r>
              <a:rPr lang="en-AU" sz="2200" dirty="0">
                <a:latin typeface="Arial"/>
                <a:cs typeface="Arial"/>
              </a:rPr>
              <a:t>Participation barriers</a:t>
            </a:r>
          </a:p>
          <a:p>
            <a:pPr lvl="1"/>
            <a:r>
              <a:rPr lang="en-AU" sz="2200" dirty="0">
                <a:latin typeface="Arial"/>
                <a:cs typeface="Arial"/>
              </a:rPr>
              <a:t>Too early</a:t>
            </a:r>
            <a:endParaRPr lang="en-AU" sz="2200" dirty="0"/>
          </a:p>
          <a:p>
            <a:pPr marL="0" indent="0">
              <a:buNone/>
            </a:pPr>
            <a:endParaRPr lang="en-AU" sz="2200" dirty="0"/>
          </a:p>
        </p:txBody>
      </p:sp>
      <p:pic>
        <p:nvPicPr>
          <p:cNvPr id="4" name="Picture 4" descr="Small plant growing on soil">
            <a:extLst>
              <a:ext uri="{FF2B5EF4-FFF2-40B4-BE49-F238E27FC236}">
                <a16:creationId xmlns:a16="http://schemas.microsoft.com/office/drawing/2014/main" id="{B78429FF-523F-4C5F-8B99-463BDC718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8" r="1963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4849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31E93-FBAD-44FD-9860-1FC32896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54936" cy="1349009"/>
          </a:xfrm>
        </p:spPr>
        <p:txBody>
          <a:bodyPr/>
          <a:lstStyle/>
          <a:p>
            <a:r>
              <a:rPr lang="en-AU" dirty="0"/>
              <a:t>EMAR CPDE outcomes – cycle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20BB9-02EE-4AFC-81DA-46912FAFC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857" y="2063413"/>
            <a:ext cx="6215609" cy="31708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AU" sz="2400" b="1" dirty="0">
                <a:solidFill>
                  <a:schemeClr val="tx1"/>
                </a:solidFill>
                <a:latin typeface="Arial"/>
                <a:cs typeface="Arial"/>
              </a:rPr>
              <a:t>Time to consider and adapt</a:t>
            </a:r>
            <a:endParaRPr lang="en-US" sz="2400" b="1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Enrolment comparison</a:t>
            </a:r>
            <a:endParaRPr lang="en-AU" sz="2400" dirty="0">
              <a:solidFill>
                <a:schemeClr val="tx2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AU" sz="2400" dirty="0">
                <a:solidFill>
                  <a:schemeClr val="tx2"/>
                </a:solidFill>
                <a:latin typeface="Arial"/>
                <a:cs typeface="Arial"/>
              </a:rPr>
              <a:t>Make compulsory or promote?</a:t>
            </a:r>
          </a:p>
          <a:p>
            <a:pPr lvl="1">
              <a:lnSpc>
                <a:spcPct val="100000"/>
              </a:lnSpc>
            </a:pPr>
            <a:r>
              <a:rPr lang="en-AU" sz="2400" dirty="0">
                <a:solidFill>
                  <a:schemeClr val="tx2"/>
                </a:solidFill>
                <a:latin typeface="Arial"/>
                <a:cs typeface="Arial"/>
              </a:rPr>
              <a:t>Intrinsic versus extrinsic motivation</a:t>
            </a:r>
          </a:p>
          <a:p>
            <a:pPr lvl="1">
              <a:lnSpc>
                <a:spcPct val="100000"/>
              </a:lnSpc>
            </a:pPr>
            <a:r>
              <a:rPr lang="en-AU" sz="2400" dirty="0">
                <a:solidFill>
                  <a:schemeClr val="tx2"/>
                </a:solidFill>
                <a:latin typeface="Arial"/>
                <a:cs typeface="Arial"/>
              </a:rPr>
              <a:t>Communication strategies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  <p:pic>
        <p:nvPicPr>
          <p:cNvPr id="5" name="Picture 5" descr="Child stacking rocks on a beach">
            <a:extLst>
              <a:ext uri="{FF2B5EF4-FFF2-40B4-BE49-F238E27FC236}">
                <a16:creationId xmlns:a16="http://schemas.microsoft.com/office/drawing/2014/main" id="{843FE6BF-7F30-451D-9DEC-E68FE3336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966" b="350"/>
          <a:stretch/>
        </p:blipFill>
        <p:spPr>
          <a:xfrm>
            <a:off x="7696022" y="1798613"/>
            <a:ext cx="4091115" cy="378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8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31E93-FBAD-44FD-9860-1FC32896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307" y="365125"/>
            <a:ext cx="8701829" cy="1349009"/>
          </a:xfrm>
        </p:spPr>
        <p:txBody>
          <a:bodyPr/>
          <a:lstStyle/>
          <a:p>
            <a:r>
              <a:rPr lang="en-AU" dirty="0"/>
              <a:t>Cycle 2 conclusions</a:t>
            </a:r>
          </a:p>
        </p:txBody>
      </p:sp>
      <p:pic>
        <p:nvPicPr>
          <p:cNvPr id="5" name="Picture 5" descr="A silhouette of a cross road sign post&#10;Description automatically generated with medium confidence">
            <a:extLst>
              <a:ext uri="{FF2B5EF4-FFF2-40B4-BE49-F238E27FC236}">
                <a16:creationId xmlns:a16="http://schemas.microsoft.com/office/drawing/2014/main" id="{F2A88CA8-CF32-40F1-AAAC-A44FA1090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993" y="1716416"/>
            <a:ext cx="5484352" cy="3062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4C3301-49A2-406F-B2CB-3E9E98238784}"/>
              </a:ext>
            </a:extLst>
          </p:cNvPr>
          <p:cNvSpPr txBox="1"/>
          <p:nvPr/>
        </p:nvSpPr>
        <p:spPr>
          <a:xfrm>
            <a:off x="6884423" y="4941183"/>
            <a:ext cx="458167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Arial"/>
                <a:ea typeface="+mn-lt"/>
                <a:cs typeface="Arial"/>
              </a:rPr>
              <a:t>Photo by Javier </a:t>
            </a:r>
            <a:r>
              <a:rPr lang="en-US" sz="1400" err="1">
                <a:latin typeface="Arial"/>
                <a:ea typeface="+mn-lt"/>
                <a:cs typeface="Arial"/>
              </a:rPr>
              <a:t>Allegue</a:t>
            </a:r>
            <a:r>
              <a:rPr lang="en-US" sz="1400">
                <a:latin typeface="Arial"/>
                <a:ea typeface="+mn-lt"/>
                <a:cs typeface="Arial"/>
              </a:rPr>
              <a:t> Barros on </a:t>
            </a:r>
            <a:r>
              <a:rPr lang="en-US" sz="1400" err="1">
                <a:latin typeface="Arial"/>
                <a:ea typeface="+mn-lt"/>
                <a:cs typeface="Arial"/>
              </a:rPr>
              <a:t>Unsplash</a:t>
            </a:r>
            <a:r>
              <a:rPr lang="en-US" sz="1400">
                <a:latin typeface="Arial"/>
                <a:ea typeface="+mn-lt"/>
                <a:cs typeface="Arial"/>
              </a:rPr>
              <a:t> 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19EAE9F-9874-40E8-9ECC-FAA9BFB1676B}"/>
              </a:ext>
            </a:extLst>
          </p:cNvPr>
          <p:cNvSpPr txBox="1">
            <a:spLocks/>
          </p:cNvSpPr>
          <p:nvPr/>
        </p:nvSpPr>
        <p:spPr>
          <a:xfrm>
            <a:off x="852983" y="1842317"/>
            <a:ext cx="5035499" cy="32085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E33"/>
              </a:buClr>
              <a:buSzPct val="75000"/>
              <a:buFont typeface="Arial" panose="020B0604020202020204" pitchFamily="34" charset="0"/>
              <a:buChar char="►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E33"/>
              </a:buClr>
              <a:buSzPct val="75000"/>
              <a:buFont typeface="Arial" panose="020B0604020202020204" pitchFamily="34" charset="0"/>
              <a:buChar char="►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E33"/>
              </a:buClr>
              <a:buSzPct val="75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E33"/>
              </a:buClr>
              <a:buSzPct val="75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E33"/>
              </a:buClr>
              <a:buSzPct val="75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2400" b="1" dirty="0">
                <a:latin typeface="Arial"/>
                <a:cs typeface="Arial"/>
              </a:rPr>
              <a:t>EMAR tool</a:t>
            </a:r>
            <a:endParaRPr lang="en-US" sz="2400" b="1" dirty="0"/>
          </a:p>
          <a:p>
            <a:pPr lvl="1">
              <a:lnSpc>
                <a:spcPct val="100000"/>
              </a:lnSpc>
            </a:pPr>
            <a:r>
              <a:rPr lang="en-AU" dirty="0">
                <a:latin typeface="Arial"/>
                <a:cs typeface="Arial"/>
              </a:rPr>
              <a:t>Effectiveness: critical decision points</a:t>
            </a:r>
          </a:p>
          <a:p>
            <a:pPr lvl="1">
              <a:lnSpc>
                <a:spcPct val="100000"/>
              </a:lnSpc>
            </a:pPr>
            <a:r>
              <a:rPr lang="en-AU" dirty="0">
                <a:latin typeface="Arial"/>
                <a:cs typeface="Arial"/>
              </a:rPr>
              <a:t>Where we are now</a:t>
            </a:r>
            <a:endParaRPr lang="en-AU" dirty="0"/>
          </a:p>
          <a:p>
            <a:pPr lvl="1">
              <a:lnSpc>
                <a:spcPct val="100000"/>
              </a:lnSpc>
              <a:spcAft>
                <a:spcPts val="500"/>
              </a:spcAft>
            </a:pPr>
            <a:r>
              <a:rPr lang="en-AU" dirty="0">
                <a:latin typeface="Arial"/>
                <a:cs typeface="Arial"/>
              </a:rPr>
              <a:t>Where to next?</a:t>
            </a:r>
            <a:endParaRPr lang="en-AU" dirty="0"/>
          </a:p>
          <a:p>
            <a:pPr marL="0" indent="0">
              <a:lnSpc>
                <a:spcPct val="100000"/>
              </a:lnSpc>
              <a:buNone/>
            </a:pPr>
            <a:r>
              <a:rPr lang="en-AU" sz="2400" b="1" dirty="0">
                <a:latin typeface="Arial"/>
                <a:cs typeface="Arial"/>
              </a:rPr>
              <a:t>Further enquiry</a:t>
            </a:r>
            <a:endParaRPr lang="en-AU" sz="2400" b="1" dirty="0"/>
          </a:p>
          <a:p>
            <a:pPr lvl="1">
              <a:lnSpc>
                <a:spcPct val="100000"/>
              </a:lnSpc>
            </a:pPr>
            <a:r>
              <a:rPr lang="en-AU" dirty="0">
                <a:latin typeface="Arial"/>
                <a:cs typeface="Arial"/>
              </a:rPr>
              <a:t>Emerging themes</a:t>
            </a:r>
            <a:endParaRPr lang="en-AU" dirty="0"/>
          </a:p>
          <a:p>
            <a:pPr lvl="1">
              <a:lnSpc>
                <a:spcPct val="100000"/>
              </a:lnSpc>
            </a:pPr>
            <a:r>
              <a:rPr lang="en-AU" dirty="0">
                <a:latin typeface="Arial"/>
                <a:cs typeface="Arial"/>
              </a:rPr>
              <a:t>Literature and environmental review</a:t>
            </a:r>
            <a:endParaRPr lang="en-AU" dirty="0"/>
          </a:p>
          <a:p>
            <a:pPr lvl="1"/>
            <a:endParaRPr lang="en-AU" sz="2800" dirty="0"/>
          </a:p>
          <a:p>
            <a:pPr lvl="1"/>
            <a:endParaRPr lang="en-US" sz="2800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6400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4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8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7DFAB4FD-CF43-4500-854D-B4D708EF3F7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t="7538" r="23010" b="1211"/>
          <a:stretch/>
        </p:blipFill>
        <p:spPr>
          <a:xfrm>
            <a:off x="3207434" y="34476"/>
            <a:ext cx="8984566" cy="6857990"/>
          </a:xfrm>
          <a:prstGeom prst="rect">
            <a:avLst/>
          </a:prstGeom>
        </p:spPr>
      </p:pic>
      <p:sp>
        <p:nvSpPr>
          <p:cNvPr id="54" name="Rectangle 4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5531A6-8766-B341-BF40-17F507376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09" y="-34466"/>
            <a:ext cx="5583467" cy="230874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Principles of Universal Design Development Learning Essentials (PUDDLEs)</a:t>
            </a:r>
            <a:endParaRPr lang="en-US" sz="24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56" name="Rectangle 4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2" name="Text Placeholder 3">
            <a:extLst>
              <a:ext uri="{FF2B5EF4-FFF2-40B4-BE49-F238E27FC236}">
                <a16:creationId xmlns:a16="http://schemas.microsoft.com/office/drawing/2014/main" id="{5D2AE61E-9939-4394-A053-CDD55A8506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970172"/>
              </p:ext>
            </p:extLst>
          </p:nvPr>
        </p:nvGraphicFramePr>
        <p:xfrm>
          <a:off x="488325" y="1580917"/>
          <a:ext cx="5523566" cy="5185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5096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HI Core">
      <a:dk1>
        <a:srgbClr val="002E5D"/>
      </a:dk1>
      <a:lt1>
        <a:srgbClr val="07ADF0"/>
      </a:lt1>
      <a:dk2>
        <a:srgbClr val="002E5D"/>
      </a:dk2>
      <a:lt2>
        <a:srgbClr val="07ADF0"/>
      </a:lt2>
      <a:accent1>
        <a:srgbClr val="FEFFFF"/>
      </a:accent1>
      <a:accent2>
        <a:srgbClr val="54D1BC"/>
      </a:accent2>
      <a:accent3>
        <a:srgbClr val="7AC9FF"/>
      </a:accent3>
      <a:accent4>
        <a:srgbClr val="FFB81C"/>
      </a:accent4>
      <a:accent5>
        <a:srgbClr val="F37520"/>
      </a:accent5>
      <a:accent6>
        <a:srgbClr val="6068B2"/>
      </a:accent6>
      <a:hlink>
        <a:srgbClr val="002E5D"/>
      </a:hlink>
      <a:folHlink>
        <a:srgbClr val="005CB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C77A3FB3B91349BA7D5EF22ECCB12D" ma:contentTypeVersion="9" ma:contentTypeDescription="Create a new document." ma:contentTypeScope="" ma:versionID="7bbf0da7e0bc1f0dc7f9c8ce828676fa">
  <xsd:schema xmlns:xsd="http://www.w3.org/2001/XMLSchema" xmlns:xs="http://www.w3.org/2001/XMLSchema" xmlns:p="http://schemas.microsoft.com/office/2006/metadata/properties" xmlns:ns2="788e064c-4c9f-4e07-b553-907497612b9e" targetNamespace="http://schemas.microsoft.com/office/2006/metadata/properties" ma:root="true" ma:fieldsID="d34616129deac5d861537b48fae4cbf4" ns2:_="">
    <xsd:import namespace="788e064c-4c9f-4e07-b553-907497612b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8e064c-4c9f-4e07-b553-907497612b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433EA9-C3C6-4A93-A435-7F06906D8453}">
  <ds:schemaRefs>
    <ds:schemaRef ds:uri="788e064c-4c9f-4e07-b553-907497612b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7DA4AEF-DE02-4583-B1D4-D3DD70746E8B}">
  <ds:schemaRefs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788e064c-4c9f-4e07-b553-907497612b9e"/>
    <ds:schemaRef ds:uri="http://www.w3.org/XML/1998/namespace"/>
    <ds:schemaRef ds:uri="http://schemas.microsoft.com/office/2006/documentManagement/typ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0E984ED-D5CE-41A5-91F9-B56053DF9E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845</Words>
  <Application>Microsoft Office PowerPoint</Application>
  <PresentationFormat>Widescreen</PresentationFormat>
  <Paragraphs>109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Regular</vt:lpstr>
      <vt:lpstr>Calibri</vt:lpstr>
      <vt:lpstr>Century Gothic</vt:lpstr>
      <vt:lpstr>Office Theme</vt:lpstr>
      <vt:lpstr>Universal design research project cycles 1 and 2</vt:lpstr>
      <vt:lpstr>A research project</vt:lpstr>
      <vt:lpstr>The research cycles</vt:lpstr>
      <vt:lpstr>Cycle 1: Collaboration</vt:lpstr>
      <vt:lpstr>Cycle 1: Implementation</vt:lpstr>
      <vt:lpstr>What the data suggests in cycle 2 </vt:lpstr>
      <vt:lpstr>EMAR CPDE outcomes – cycle 2</vt:lpstr>
      <vt:lpstr>Cycle 2 conclusions</vt:lpstr>
      <vt:lpstr>Principles of Universal Design Development Learning Essentials (PUDDLEs)</vt:lpstr>
      <vt:lpstr>Change Agents</vt:lpstr>
      <vt:lpstr>What is on the horizon?</vt:lpstr>
      <vt:lpstr>Can be replicated or elaborated 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Eliane Hockey</dc:creator>
  <cp:lastModifiedBy>Jane Hawkeswood</cp:lastModifiedBy>
  <cp:revision>9</cp:revision>
  <dcterms:created xsi:type="dcterms:W3CDTF">2020-05-30T06:23:33Z</dcterms:created>
  <dcterms:modified xsi:type="dcterms:W3CDTF">2021-05-26T00:15:29Z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0x010100D0C77A3FB3B91349BA7D5EF22ECCB12D</vt:lpwstr>
  </property>
  <property fmtid="{D5CDD505-2E9C-101B-9397-08002B2CF9AE}" pid="3" name="_dlc_DocIdItemGuid">
    <vt:lpwstr>f4852a8d-f2d1-4f90-8525-69933fa91275</vt:lpwstr>
  </property>
  <property fmtid="{D5CDD505-2E9C-101B-9397-08002B2CF9AE}" pid="4" name="MSIP_Label_6492b962-2da9-437f-9131-159982e3fe8d_Enabled">
    <vt:lpwstr>true</vt:lpwstr>
  </property>
  <property fmtid="{D5CDD505-2E9C-101B-9397-08002B2CF9AE}" pid="5" name="MSIP_Label_6492b962-2da9-437f-9131-159982e3fe8d_SetDate">
    <vt:lpwstr>2021-05-25T05:53:35Z</vt:lpwstr>
  </property>
  <property fmtid="{D5CDD505-2E9C-101B-9397-08002B2CF9AE}" pid="6" name="MSIP_Label_6492b962-2da9-437f-9131-159982e3fe8d_Method">
    <vt:lpwstr>Privileged</vt:lpwstr>
  </property>
  <property fmtid="{D5CDD505-2E9C-101B-9397-08002B2CF9AE}" pid="7" name="MSIP_Label_6492b962-2da9-437f-9131-159982e3fe8d_Name">
    <vt:lpwstr>No Marking</vt:lpwstr>
  </property>
  <property fmtid="{D5CDD505-2E9C-101B-9397-08002B2CF9AE}" pid="8" name="MSIP_Label_6492b962-2da9-437f-9131-159982e3fe8d_SiteId">
    <vt:lpwstr>32f6029a-b4af-440e-8020-d4b47ab314a2</vt:lpwstr>
  </property>
  <property fmtid="{D5CDD505-2E9C-101B-9397-08002B2CF9AE}" pid="9" name="MSIP_Label_6492b962-2da9-437f-9131-159982e3fe8d_ActionId">
    <vt:lpwstr>a108e6f5-73cd-4546-8256-94d0e4c2a219</vt:lpwstr>
  </property>
  <property fmtid="{D5CDD505-2E9C-101B-9397-08002B2CF9AE}" pid="10" name="MSIP_Label_6492b962-2da9-437f-9131-159982e3fe8d_ContentBits">
    <vt:lpwstr>0</vt:lpwstr>
  </property>
</Properties>
</file>