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6" r:id="rId5"/>
    <p:sldId id="321" r:id="rId6"/>
    <p:sldId id="304" r:id="rId7"/>
    <p:sldId id="265" r:id="rId8"/>
    <p:sldId id="306" r:id="rId9"/>
    <p:sldId id="322" r:id="rId10"/>
    <p:sldId id="261" r:id="rId11"/>
    <p:sldId id="309" r:id="rId12"/>
    <p:sldId id="310" r:id="rId13"/>
    <p:sldId id="324" r:id="rId14"/>
    <p:sldId id="311" r:id="rId15"/>
    <p:sldId id="325" r:id="rId16"/>
    <p:sldId id="320" r:id="rId17"/>
    <p:sldId id="317" r:id="rId18"/>
    <p:sldId id="319" r:id="rId19"/>
    <p:sldId id="269" r:id="rId20"/>
  </p:sldIdLst>
  <p:sldSz cx="12192000" cy="6858000"/>
  <p:notesSz cx="6669088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ifer Cousins" initials="JC" lastIdx="4" clrIdx="0">
    <p:extLst>
      <p:ext uri="{19B8F6BF-5375-455C-9EA6-DF929625EA0E}">
        <p15:presenceInfo xmlns:p15="http://schemas.microsoft.com/office/powerpoint/2012/main" userId="S::Jennifer.Cousins@tafesa.edu.au::bd09e831-271b-4977-a7a1-78e40aa4f0fd" providerId="AD"/>
      </p:ext>
    </p:extLst>
  </p:cmAuthor>
  <p:cmAuthor id="2" name="Jackson, Meredith" initials="JM" lastIdx="2" clrIdx="1">
    <p:extLst>
      <p:ext uri="{19B8F6BF-5375-455C-9EA6-DF929625EA0E}">
        <p15:presenceInfo xmlns:p15="http://schemas.microsoft.com/office/powerpoint/2012/main" userId="S-1-5-21-979583138-1243705307-1232828436-639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48718" autoAdjust="0"/>
  </p:normalViewPr>
  <p:slideViewPr>
    <p:cSldViewPr snapToGrid="0">
      <p:cViewPr varScale="1">
        <p:scale>
          <a:sx n="52" d="100"/>
          <a:sy n="52" d="100"/>
        </p:scale>
        <p:origin x="21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400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37DD6-33F0-43D3-8969-FC9B146B6014}" type="datetimeFigureOut">
              <a:rPr lang="en-AU" smtClean="0"/>
              <a:t>22/03/2021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19200"/>
            <a:ext cx="5853112" cy="3292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93920"/>
            <a:ext cx="5335270" cy="38404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B3E1E-5E6D-4819-9F23-8A653B59F2A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16772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B3E1E-5E6D-4819-9F23-8A653B59F2A9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925731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B3E1E-5E6D-4819-9F23-8A653B59F2A9}" type="slidenum">
              <a:rPr lang="en-AU" smtClean="0"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459213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aseline="0" dirty="0">
              <a:solidFill>
                <a:srgbClr val="666666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B3E1E-5E6D-4819-9F23-8A653B59F2A9}" type="slidenum">
              <a:rPr lang="en-AU" smtClean="0"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10469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B3E1E-5E6D-4819-9F23-8A653B59F2A9}" type="slidenum">
              <a:rPr lang="en-AU" smtClean="0"/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356985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B3E1E-5E6D-4819-9F23-8A653B59F2A9}" type="slidenum">
              <a:rPr lang="en-AU" smtClean="0"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66007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B3E1E-5E6D-4819-9F23-8A653B59F2A9}" type="slidenum">
              <a:rPr lang="en-AU" smtClean="0"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502590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B3E1E-5E6D-4819-9F23-8A653B59F2A9}" type="slidenum">
              <a:rPr lang="en-AU" smtClean="0"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91237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B3E1E-5E6D-4819-9F23-8A653B59F2A9}" type="slidenum">
              <a:rPr lang="en-AU" smtClean="0"/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25953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B3E1E-5E6D-4819-9F23-8A653B59F2A9}" type="slidenum">
              <a:rPr lang="en-AU" smtClean="0"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2273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B3E1E-5E6D-4819-9F23-8A653B59F2A9}" type="slidenum">
              <a:rPr lang="en-AU" smtClean="0"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57652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66909" y="4693920"/>
            <a:ext cx="5335270" cy="4977618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B3E1E-5E6D-4819-9F23-8A653B59F2A9}" type="slidenum">
              <a:rPr lang="en-AU" smtClean="0"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35444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B3E1E-5E6D-4819-9F23-8A653B59F2A9}" type="slidenum">
              <a:rPr lang="en-AU" smtClean="0"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77633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B3E1E-5E6D-4819-9F23-8A653B59F2A9}" type="slidenum">
              <a:rPr lang="en-AU" smtClean="0"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69835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B3E1E-5E6D-4819-9F23-8A653B59F2A9}" type="slidenum">
              <a:rPr lang="en-AU" smtClean="0"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1609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B3E1E-5E6D-4819-9F23-8A653B59F2A9}" type="slidenum">
              <a:rPr lang="en-AU" smtClean="0"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43419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B3E1E-5E6D-4819-9F23-8A653B59F2A9}" type="slidenum">
              <a:rPr lang="en-AU" smtClean="0"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7642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584DB-660E-47B8-954B-0322050BE2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26576D-97A2-4EE4-A028-3083610B88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360D8-1F81-4855-B409-3F922A5C6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AE55-EEC3-49F0-97D9-A41A1596C746}" type="datetimeFigureOut">
              <a:rPr lang="en-AU" smtClean="0"/>
              <a:t>22/03/2021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460E8-7181-4E1D-8664-CB6E8E1BC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F497E-5E52-4EDD-965D-0A528B414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AA71-E4B4-40AD-A205-80085261BA7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2200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425BF-9BA0-41B0-B7E2-AD9308AC4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E9F263-B2B6-400B-A4FE-DA415AB0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641D88-558C-4103-A276-777F61C21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AE55-EEC3-49F0-97D9-A41A1596C746}" type="datetimeFigureOut">
              <a:rPr lang="en-AU" smtClean="0"/>
              <a:t>22/03/2021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E2EA6-CE73-4A69-A348-86E83D210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825C1B-6540-4AD4-9CE9-490C92926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AA71-E4B4-40AD-A205-80085261BA7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28088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BE7E4B-B35B-4655-A8D2-318BAA3F0F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2E98AA-A690-42DB-BE3D-547D4F0BBA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3E6AB-9D0C-4A9F-95D2-0196E887C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AE55-EEC3-49F0-97D9-A41A1596C746}" type="datetimeFigureOut">
              <a:rPr lang="en-AU" smtClean="0"/>
              <a:t>22/03/2021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2C821-E757-4885-8A6C-FFE38DFA8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D0408-56D4-4635-81D8-3AFB417A5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AA71-E4B4-40AD-A205-80085261BA7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84029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F1710-962D-4916-BB42-DB5A91927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C061C-361B-4A00-9E95-208D9D92A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BE07A-1941-4185-BBAC-DB8085211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AE55-EEC3-49F0-97D9-A41A1596C746}" type="datetimeFigureOut">
              <a:rPr lang="en-AU" smtClean="0"/>
              <a:t>22/03/2021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F096F-3729-4505-8B07-E4CF63431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90E43-4BDF-4347-BA57-F2F81812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AA71-E4B4-40AD-A205-80085261BA7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49156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E1A2-D88F-4F0E-9C09-5802F1F52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98664-5F98-45ED-ADAC-2A553764A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F61F1-3DAC-44AF-AA85-AEE7A91F4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AE55-EEC3-49F0-97D9-A41A1596C746}" type="datetimeFigureOut">
              <a:rPr lang="en-AU" smtClean="0"/>
              <a:t>22/03/2021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332E8-8E51-4B08-BC92-6DEC88EA9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B7FDF-6383-4C58-99FB-13077E226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AA71-E4B4-40AD-A205-80085261BA7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77490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BB5D6-DBEA-4C6D-9831-7DDB4DDB4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246C1-0E67-45EF-9E76-72F6FCD63B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D79719-1786-496E-9B2E-F14814E831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B132B5-2F4F-49F6-80C0-91A495B3F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AE55-EEC3-49F0-97D9-A41A1596C746}" type="datetimeFigureOut">
              <a:rPr lang="en-AU" smtClean="0"/>
              <a:t>22/03/2021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D966D1-4474-496B-B8E9-E627974D5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5CA8B2-3677-4A2F-8854-5DAB0963B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AA71-E4B4-40AD-A205-80085261BA7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46085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3EDD2-2A84-4EB3-AE82-F145D626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0B33C-F690-40DE-8D74-024BD873C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47C2D-55CC-4F7E-85CC-C44F0C8DF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916EDA-B053-45EF-A89D-77A097D17C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425262-3D0D-48FA-955B-BEE8A42864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A2FC6B-4758-48E5-95E1-B4FE1EEF8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AE55-EEC3-49F0-97D9-A41A1596C746}" type="datetimeFigureOut">
              <a:rPr lang="en-AU" smtClean="0"/>
              <a:t>22/03/2021</a:t>
            </a:fld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A88CE7-18FF-466B-9431-6B002BB57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B2C499-36D7-4765-A024-4841A11AF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AA71-E4B4-40AD-A205-80085261BA7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68075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CBA1A-A0A7-40E2-8CEB-D19AAE1C3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BEC502-4BF1-4E76-94B4-C08055D30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AE55-EEC3-49F0-97D9-A41A1596C746}" type="datetimeFigureOut">
              <a:rPr lang="en-AU" smtClean="0"/>
              <a:t>22/03/2021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1C15D2-4D88-4A09-BC92-DA8144B23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E983A4-7D65-4BBD-8BDA-E45616307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AA71-E4B4-40AD-A205-80085261BA7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94628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88AA0F-649E-467D-83C8-067878159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AE55-EEC3-49F0-97D9-A41A1596C746}" type="datetimeFigureOut">
              <a:rPr lang="en-AU" smtClean="0"/>
              <a:t>22/03/2021</a:t>
            </a:fld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4DC20A-6493-4FB3-8864-608C460D7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04B99-678B-4A80-B61C-80B828FE3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AA71-E4B4-40AD-A205-80085261BA7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009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465CC-5164-4D0C-8A32-7505C75FB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592E2-4B8B-4CB7-976D-DDE1BF570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DAC9A3-1E44-4651-A1EE-399EA07237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B2A0C4-5869-4AD7-BC86-E609B6A31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AE55-EEC3-49F0-97D9-A41A1596C746}" type="datetimeFigureOut">
              <a:rPr lang="en-AU" smtClean="0"/>
              <a:t>22/03/2021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AFFD19-2996-4F5A-9E85-875E9985C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4D2F19-5F4F-4A70-A8BB-3F5D7CD56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AA71-E4B4-40AD-A205-80085261BA7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0102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E640E-0EB1-4B1A-BA40-896A34EE8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953027-4E5E-4863-88EE-76FFC8A2E2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885989-911F-4A88-9588-0EB85632C2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FD71BA-43F1-4641-BC86-8BDF5D752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AE55-EEC3-49F0-97D9-A41A1596C746}" type="datetimeFigureOut">
              <a:rPr lang="en-AU" smtClean="0"/>
              <a:t>22/03/2021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F4FFEB-54A7-49FA-AD6B-38464E316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44C737-8FF3-4876-B416-35A4E3EB2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AA71-E4B4-40AD-A205-80085261BA7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73029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EC762E-7715-4CB2-BE30-8D2689090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1A6CF6-F4A0-457E-B6C8-C5F44BF6C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84A58-47F7-4218-A387-A41A36D7F8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5AE55-EEC3-49F0-97D9-A41A1596C746}" type="datetimeFigureOut">
              <a:rPr lang="en-AU" smtClean="0"/>
              <a:t>22/03/2021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C1372-38DD-4027-AAEC-F868AF8748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86131-34C8-4FE1-BCF7-463FC5E3CD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8AA71-E4B4-40AD-A205-80085261BA7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0346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-nc-sa/3.0/" TargetMode="External"/><Relationship Id="rId4" Type="http://schemas.openxmlformats.org/officeDocument/2006/relationships/hyperlink" Target="http://www.michellesmirror.com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/3.0/" TargetMode="External"/><Relationship Id="rId4" Type="http://schemas.openxmlformats.org/officeDocument/2006/relationships/hyperlink" Target="https://owl.excelsior.edu/writing-process/prewriting-strategies/prewriting-strategies-asking-defining-question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21A71-94B1-4D34-9BDC-7E47C5ECA3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1" y="1042988"/>
            <a:ext cx="9225593" cy="4249057"/>
          </a:xfrm>
        </p:spPr>
        <p:txBody>
          <a:bodyPr anchor="t">
            <a:normAutofit/>
          </a:bodyPr>
          <a:lstStyle/>
          <a:p>
            <a:pPr algn="l"/>
            <a:r>
              <a:rPr lang="en-AU" sz="4400" dirty="0">
                <a:latin typeface="Century Gothic" panose="020B0502020202020204" pitchFamily="34" charset="0"/>
              </a:rPr>
              <a:t>Access Plans for VET Educators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2173AB-3FFC-4807-B60A-775457B731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6133" y="4117941"/>
            <a:ext cx="8504839" cy="885119"/>
          </a:xfrm>
        </p:spPr>
        <p:txBody>
          <a:bodyPr anchor="b">
            <a:noAutofit/>
          </a:bodyPr>
          <a:lstStyle/>
          <a:p>
            <a:pPr algn="l">
              <a:spcBef>
                <a:spcPct val="0"/>
              </a:spcBef>
            </a:pPr>
            <a:r>
              <a:rPr lang="en-AU" sz="3600" dirty="0">
                <a:latin typeface="Century Gothic" panose="020B0502020202020204" pitchFamily="34" charset="0"/>
                <a:ea typeface="+mj-ea"/>
                <a:cs typeface="+mj-cs"/>
              </a:rPr>
              <a:t>Jen Cousins and Meredith Jackson </a:t>
            </a:r>
          </a:p>
        </p:txBody>
      </p:sp>
      <p:pic>
        <p:nvPicPr>
          <p:cNvPr id="1026" name="Picture 2" descr="TAFE SA Logo">
            <a:extLst>
              <a:ext uri="{FF2B5EF4-FFF2-40B4-BE49-F238E27FC236}">
                <a16:creationId xmlns:a16="http://schemas.microsoft.com/office/drawing/2014/main" id="{447B532B-EC40-4AA8-8854-96505CCB96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02657" y="5599193"/>
            <a:ext cx="2378315" cy="765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AFE Queensland Logo">
            <a:extLst>
              <a:ext uri="{FF2B5EF4-FFF2-40B4-BE49-F238E27FC236}">
                <a16:creationId xmlns:a16="http://schemas.microsoft.com/office/drawing/2014/main" id="{54C009F9-6A62-4916-A842-93EBB6148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30264" y="5149837"/>
            <a:ext cx="1834345" cy="1215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216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615C8-44D7-4590-A9DD-30E535668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800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A8D4D-EFF0-4264-B8DD-2CF7C3AC8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latin typeface="Century Gothic" panose="020B0502020202020204" pitchFamily="34" charset="0"/>
              </a:rPr>
              <a:t>Fact Sheet – Outlining Process</a:t>
            </a:r>
          </a:p>
          <a:p>
            <a:r>
              <a:rPr lang="en-AU" dirty="0">
                <a:latin typeface="Century Gothic" panose="020B0502020202020204" pitchFamily="34" charset="0"/>
              </a:rPr>
              <a:t>Quick Reference Guide – Links and Resources</a:t>
            </a:r>
          </a:p>
          <a:p>
            <a:r>
              <a:rPr lang="en-AU" dirty="0">
                <a:latin typeface="Century Gothic" panose="020B0502020202020204" pitchFamily="34" charset="0"/>
              </a:rPr>
              <a:t>Glossary – Key Terms and Concepts </a:t>
            </a:r>
          </a:p>
        </p:txBody>
      </p:sp>
    </p:spTree>
    <p:extLst>
      <p:ext uri="{BB962C8B-B14F-4D97-AF65-F5344CB8AC3E}">
        <p14:creationId xmlns:p14="http://schemas.microsoft.com/office/powerpoint/2010/main" val="2841201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255F2-43E5-4958-B269-E26AAB453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800" dirty="0">
                <a:latin typeface="Century Gothic" panose="020B0502020202020204" pitchFamily="34" charset="0"/>
              </a:rPr>
              <a:t>Case Studies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1D0B78-AD59-4882-A24A-0CBE1E7CD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latin typeface="Century Gothic" panose="020B0502020202020204" pitchFamily="34" charset="0"/>
              </a:rPr>
              <a:t>Profile of a Student</a:t>
            </a:r>
          </a:p>
          <a:p>
            <a:r>
              <a:rPr lang="en-AU" dirty="0">
                <a:latin typeface="Century Gothic" panose="020B0502020202020204" pitchFamily="34" charset="0"/>
              </a:rPr>
              <a:t>Impact on Learning</a:t>
            </a:r>
          </a:p>
          <a:p>
            <a:r>
              <a:rPr lang="en-AU" dirty="0">
                <a:latin typeface="Century Gothic" panose="020B0502020202020204" pitchFamily="34" charset="0"/>
              </a:rPr>
              <a:t>Implications for Student </a:t>
            </a:r>
          </a:p>
          <a:p>
            <a:r>
              <a:rPr lang="en-AU" dirty="0">
                <a:latin typeface="Century Gothic" panose="020B0502020202020204" pitchFamily="34" charset="0"/>
              </a:rPr>
              <a:t>Event/Scenario</a:t>
            </a:r>
          </a:p>
          <a:p>
            <a:r>
              <a:rPr lang="en-AU" dirty="0">
                <a:latin typeface="Century Gothic" panose="020B0502020202020204" pitchFamily="34" charset="0"/>
              </a:rPr>
              <a:t>Suggested  Reasonable Adjustments / Inclusive Practices</a:t>
            </a:r>
          </a:p>
          <a:p>
            <a:endParaRPr lang="en-AU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AU" dirty="0">
                <a:latin typeface="Century Gothic" panose="020B0502020202020204" pitchFamily="34" charset="0"/>
              </a:rPr>
              <a:t>                     </a:t>
            </a:r>
            <a:br>
              <a:rPr lang="en-AU" dirty="0">
                <a:latin typeface="Century Gothic" panose="020B0502020202020204" pitchFamily="34" charset="0"/>
              </a:rPr>
            </a:br>
            <a:r>
              <a:rPr lang="en-AU" dirty="0">
                <a:latin typeface="Century Gothic" panose="020B0502020202020204" pitchFamily="34" charset="0"/>
              </a:rPr>
              <a:t>                   </a:t>
            </a:r>
            <a:r>
              <a:rPr lang="en-AU" dirty="0">
                <a:solidFill>
                  <a:srgbClr val="0070C0"/>
                </a:solidFill>
                <a:latin typeface="Century Gothic" panose="020B0502020202020204" pitchFamily="34" charset="0"/>
              </a:rPr>
              <a:t>Examples - Sarah, </a:t>
            </a:r>
            <a:r>
              <a:rPr lang="en-AU" dirty="0" err="1">
                <a:solidFill>
                  <a:srgbClr val="0070C0"/>
                </a:solidFill>
                <a:latin typeface="Century Gothic" panose="020B0502020202020204" pitchFamily="34" charset="0"/>
              </a:rPr>
              <a:t>Tayla</a:t>
            </a:r>
            <a:r>
              <a:rPr lang="en-AU" dirty="0">
                <a:solidFill>
                  <a:srgbClr val="0070C0"/>
                </a:solidFill>
                <a:latin typeface="Century Gothic" panose="020B0502020202020204" pitchFamily="34" charset="0"/>
              </a:rPr>
              <a:t>, Ravi and Andre</a:t>
            </a:r>
          </a:p>
        </p:txBody>
      </p:sp>
      <p:pic>
        <p:nvPicPr>
          <p:cNvPr id="4" name="Picture 3" descr="Image of person looking through a magnifying glass">
            <a:extLst>
              <a:ext uri="{FF2B5EF4-FFF2-40B4-BE49-F238E27FC236}">
                <a16:creationId xmlns:a16="http://schemas.microsoft.com/office/drawing/2014/main" id="{87298145-82E7-40E3-96C9-490D6F12FC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flipH="1">
            <a:off x="1109270" y="4524372"/>
            <a:ext cx="1652591" cy="165259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21F6DD-2E84-490A-81B9-BD0E33259DB6}"/>
              </a:ext>
            </a:extLst>
          </p:cNvPr>
          <p:cNvSpPr txBox="1"/>
          <p:nvPr/>
        </p:nvSpPr>
        <p:spPr>
          <a:xfrm flipH="1">
            <a:off x="838200" y="6081068"/>
            <a:ext cx="32365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hlinkClick r:id="rId4" tooltip="http://www.michellesmirror.com/"/>
              </a:rPr>
              <a:t>This Photo</a:t>
            </a:r>
            <a:r>
              <a:rPr lang="en-AU" sz="900" dirty="0"/>
              <a:t> by Unknown Author is licensed under </a:t>
            </a:r>
            <a:r>
              <a:rPr lang="en-AU" sz="900" dirty="0">
                <a:hlinkClick r:id="rId5" tooltip="https://creativecommons.org/licenses/by-nc-sa/3.0/"/>
              </a:rPr>
              <a:t>CC BY-SA-NC</a:t>
            </a:r>
            <a:endParaRPr lang="en-AU" sz="900" dirty="0"/>
          </a:p>
        </p:txBody>
      </p:sp>
    </p:spTree>
    <p:extLst>
      <p:ext uri="{BB962C8B-B14F-4D97-AF65-F5344CB8AC3E}">
        <p14:creationId xmlns:p14="http://schemas.microsoft.com/office/powerpoint/2010/main" val="3340416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678A1-71C3-4FC8-BBAF-6833CF59B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Activity - Break Out Group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EF1CD-9C15-459A-8816-0CA16E3F5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9409"/>
            <a:ext cx="10892883" cy="4351338"/>
          </a:xfrm>
        </p:spPr>
        <p:txBody>
          <a:bodyPr>
            <a:normAutofit/>
          </a:bodyPr>
          <a:lstStyle/>
          <a:p>
            <a:pPr marL="171450" lvl="0" indent="-171450"/>
            <a:r>
              <a:rPr lang="en-AU" dirty="0">
                <a:latin typeface="Century Gothic" panose="020B0502020202020204" pitchFamily="34" charset="0"/>
              </a:rPr>
              <a:t> key issues you observe regarding responses to access plans</a:t>
            </a:r>
            <a:br>
              <a:rPr lang="en-AU" dirty="0">
                <a:latin typeface="Century Gothic" panose="020B0502020202020204" pitchFamily="34" charset="0"/>
              </a:rPr>
            </a:br>
            <a:endParaRPr lang="en-AU" dirty="0">
              <a:latin typeface="Century Gothic" panose="020B0502020202020204" pitchFamily="34" charset="0"/>
            </a:endParaRPr>
          </a:p>
          <a:p>
            <a:pPr marL="171450" lvl="0" indent="-171450"/>
            <a:r>
              <a:rPr lang="en-AU" dirty="0">
                <a:latin typeface="Century Gothic" panose="020B0502020202020204" pitchFamily="34" charset="0"/>
              </a:rPr>
              <a:t> key challenges in building educator capability regarding access plans</a:t>
            </a:r>
            <a:br>
              <a:rPr lang="en-AU" dirty="0">
                <a:latin typeface="Century Gothic" panose="020B0502020202020204" pitchFamily="34" charset="0"/>
              </a:rPr>
            </a:br>
            <a:endParaRPr lang="en-AU" dirty="0">
              <a:latin typeface="Century Gothic" panose="020B0502020202020204" pitchFamily="34" charset="0"/>
            </a:endParaRPr>
          </a:p>
          <a:p>
            <a:pPr marL="171450" lvl="0" indent="-171450"/>
            <a:r>
              <a:rPr lang="en-AU" dirty="0">
                <a:latin typeface="Century Gothic" panose="020B0502020202020204" pitchFamily="34" charset="0"/>
              </a:rPr>
              <a:t> strategies that you have used to improve responses to </a:t>
            </a:r>
            <a:br>
              <a:rPr lang="en-AU" dirty="0">
                <a:latin typeface="Century Gothic" panose="020B0502020202020204" pitchFamily="34" charset="0"/>
              </a:rPr>
            </a:br>
            <a:r>
              <a:rPr lang="en-AU" dirty="0">
                <a:latin typeface="Century Gothic" panose="020B0502020202020204" pitchFamily="34" charset="0"/>
              </a:rPr>
              <a:t> access plans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861895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54569-BFE2-4EF9-87AF-7C41FC513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800" dirty="0"/>
              <a:t>Why this methodology?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0B28F-855E-4AE8-A9BF-C76A0A0A6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/>
              <a:t> </a:t>
            </a:r>
            <a:r>
              <a:rPr lang="en-AU" sz="3600" dirty="0">
                <a:latin typeface="Century Gothic" panose="020B0502020202020204" pitchFamily="34" charset="0"/>
              </a:rPr>
              <a:t>Face to Face</a:t>
            </a:r>
          </a:p>
          <a:p>
            <a:r>
              <a:rPr lang="en-AU" sz="3600" dirty="0">
                <a:latin typeface="Century Gothic" panose="020B0502020202020204" pitchFamily="34" charset="0"/>
              </a:rPr>
              <a:t> Engagement</a:t>
            </a:r>
          </a:p>
          <a:p>
            <a:r>
              <a:rPr lang="en-AU" sz="3600" dirty="0">
                <a:latin typeface="Century Gothic" panose="020B0502020202020204" pitchFamily="34" charset="0"/>
              </a:rPr>
              <a:t> Myth busting </a:t>
            </a:r>
          </a:p>
          <a:p>
            <a:r>
              <a:rPr lang="en-AU" sz="3600" dirty="0">
                <a:latin typeface="Century Gothic" panose="020B0502020202020204" pitchFamily="34" charset="0"/>
              </a:rPr>
              <a:t> Unpacking </a:t>
            </a:r>
          </a:p>
          <a:p>
            <a:r>
              <a:rPr lang="en-AU" sz="3600" dirty="0">
                <a:latin typeface="Century Gothic" panose="020B0502020202020204" pitchFamily="34" charset="0"/>
              </a:rPr>
              <a:t> Sensitive </a:t>
            </a:r>
          </a:p>
          <a:p>
            <a:r>
              <a:rPr lang="en-AU" sz="3600" dirty="0">
                <a:latin typeface="Century Gothic" panose="020B0502020202020204" pitchFamily="34" charset="0"/>
              </a:rPr>
              <a:t> Previous Experience</a:t>
            </a:r>
          </a:p>
          <a:p>
            <a:r>
              <a:rPr lang="en-AU" sz="3600" dirty="0">
                <a:latin typeface="Century Gothic" panose="020B0502020202020204" pitchFamily="34" charset="0"/>
              </a:rPr>
              <a:t> Can be Contextualised </a:t>
            </a:r>
          </a:p>
        </p:txBody>
      </p:sp>
    </p:spTree>
    <p:extLst>
      <p:ext uri="{BB962C8B-B14F-4D97-AF65-F5344CB8AC3E}">
        <p14:creationId xmlns:p14="http://schemas.microsoft.com/office/powerpoint/2010/main" val="970841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05424-F67A-4D5F-8965-2CC45EBFF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800" dirty="0"/>
              <a:t>Ways to use the resource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209DA-5B3F-49D0-813F-5E68F9A03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latin typeface="Century Gothic" panose="020B0502020202020204" pitchFamily="34" charset="0"/>
              </a:rPr>
              <a:t> PD Gaps</a:t>
            </a:r>
          </a:p>
          <a:p>
            <a:r>
              <a:rPr lang="en-AU" dirty="0">
                <a:latin typeface="Century Gothic" panose="020B0502020202020204" pitchFamily="34" charset="0"/>
              </a:rPr>
              <a:t> Cohorts</a:t>
            </a:r>
          </a:p>
          <a:p>
            <a:r>
              <a:rPr lang="en-AU" dirty="0">
                <a:latin typeface="Century Gothic" panose="020B0502020202020204" pitchFamily="34" charset="0"/>
              </a:rPr>
              <a:t> Professional Learning Schedule</a:t>
            </a:r>
          </a:p>
          <a:p>
            <a:r>
              <a:rPr lang="en-AU" dirty="0">
                <a:latin typeface="Century Gothic" panose="020B0502020202020204" pitchFamily="34" charset="0"/>
              </a:rPr>
              <a:t> TAE Delivery </a:t>
            </a:r>
          </a:p>
          <a:p>
            <a:r>
              <a:rPr lang="en-AU" dirty="0">
                <a:latin typeface="Century Gothic" panose="020B0502020202020204" pitchFamily="34" charset="0"/>
              </a:rPr>
              <a:t> Enhancing Complaints Resolution </a:t>
            </a:r>
          </a:p>
          <a:p>
            <a:r>
              <a:rPr lang="en-AU" dirty="0">
                <a:latin typeface="Century Gothic" panose="020B0502020202020204" pitchFamily="34" charset="0"/>
              </a:rPr>
              <a:t> Continuous Improvement</a:t>
            </a:r>
          </a:p>
        </p:txBody>
      </p:sp>
    </p:spTree>
    <p:extLst>
      <p:ext uri="{BB962C8B-B14F-4D97-AF65-F5344CB8AC3E}">
        <p14:creationId xmlns:p14="http://schemas.microsoft.com/office/powerpoint/2010/main" val="907129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EECF1-DF22-465B-AB63-1ECAC9627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800" dirty="0"/>
              <a:t>Key Messages in Delivery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1A974-D62E-4AC6-B912-C731EAD3D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4000" dirty="0">
                <a:latin typeface="Century Gothic" panose="020B0502020202020204" pitchFamily="34" charset="0"/>
              </a:rPr>
              <a:t> </a:t>
            </a:r>
            <a:r>
              <a:rPr lang="en-AU" sz="3200" dirty="0">
                <a:latin typeface="Century Gothic" panose="020B0502020202020204" pitchFamily="34" charset="0"/>
              </a:rPr>
              <a:t>Sense of belonging</a:t>
            </a:r>
          </a:p>
          <a:p>
            <a:r>
              <a:rPr lang="en-AU" sz="3200" dirty="0">
                <a:latin typeface="Century Gothic" panose="020B0502020202020204" pitchFamily="34" charset="0"/>
              </a:rPr>
              <a:t> The Importance of Conversation</a:t>
            </a:r>
          </a:p>
          <a:p>
            <a:r>
              <a:rPr lang="en-AU" sz="3200" dirty="0">
                <a:latin typeface="Century Gothic" panose="020B0502020202020204" pitchFamily="34" charset="0"/>
              </a:rPr>
              <a:t> Intervening Early </a:t>
            </a:r>
          </a:p>
          <a:p>
            <a:r>
              <a:rPr lang="en-AU" sz="3200" dirty="0">
                <a:latin typeface="Century Gothic" panose="020B0502020202020204" pitchFamily="34" charset="0"/>
              </a:rPr>
              <a:t> Partnership</a:t>
            </a:r>
          </a:p>
          <a:p>
            <a:r>
              <a:rPr lang="en-AU" sz="3200" dirty="0">
                <a:latin typeface="Century Gothic" panose="020B0502020202020204" pitchFamily="34" charset="0"/>
              </a:rPr>
              <a:t> Educator Empowerment</a:t>
            </a:r>
          </a:p>
        </p:txBody>
      </p:sp>
    </p:spTree>
    <p:extLst>
      <p:ext uri="{BB962C8B-B14F-4D97-AF65-F5344CB8AC3E}">
        <p14:creationId xmlns:p14="http://schemas.microsoft.com/office/powerpoint/2010/main" val="1265336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DB0A8-1069-4BC5-B143-2C47EE556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2423" y="868672"/>
            <a:ext cx="9999315" cy="70471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800" dirty="0">
                <a:latin typeface="Century Gothic" panose="020B0502020202020204" pitchFamily="34" charset="0"/>
              </a:rPr>
              <a:t>Questions??</a:t>
            </a:r>
          </a:p>
        </p:txBody>
      </p:sp>
      <p:pic>
        <p:nvPicPr>
          <p:cNvPr id="4" name="Picture 3" descr="A picture containing circles with question marks&#10;">
            <a:extLst>
              <a:ext uri="{FF2B5EF4-FFF2-40B4-BE49-F238E27FC236}">
                <a16:creationId xmlns:a16="http://schemas.microsoft.com/office/drawing/2014/main" id="{FFA1C036-A581-4388-88F7-2DFFBA0404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775473" y="1857056"/>
            <a:ext cx="5852160" cy="39014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501016F-791E-4FD9-A47C-C8943616AA79}"/>
              </a:ext>
            </a:extLst>
          </p:cNvPr>
          <p:cNvSpPr txBox="1"/>
          <p:nvPr/>
        </p:nvSpPr>
        <p:spPr>
          <a:xfrm>
            <a:off x="2775473" y="5758496"/>
            <a:ext cx="5852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hlinkClick r:id="rId4" tooltip="https://owl.excelsior.edu/writing-process/prewriting-strategies/prewriting-strategies-asking-defining-questions/"/>
              </a:rPr>
              <a:t>This Photo</a:t>
            </a:r>
            <a:r>
              <a:rPr lang="en-AU" sz="900" dirty="0"/>
              <a:t> by Unknown Author is licensed under </a:t>
            </a:r>
            <a:r>
              <a:rPr lang="en-AU" sz="900" dirty="0">
                <a:hlinkClick r:id="rId5" tooltip="https://creativecommons.org/licenses/by/3.0/"/>
              </a:rPr>
              <a:t>CC BY</a:t>
            </a:r>
            <a:endParaRPr lang="en-AU" sz="900" dirty="0"/>
          </a:p>
        </p:txBody>
      </p:sp>
    </p:spTree>
    <p:extLst>
      <p:ext uri="{BB962C8B-B14F-4D97-AF65-F5344CB8AC3E}">
        <p14:creationId xmlns:p14="http://schemas.microsoft.com/office/powerpoint/2010/main" val="3187272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29B37-3628-4135-A1E1-15BA0E955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800" dirty="0"/>
              <a:t>The why of our project?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735F00-4BC2-4BA8-88B2-AB4B154CB7AD}"/>
              </a:ext>
            </a:extLst>
          </p:cNvPr>
          <p:cNvSpPr/>
          <p:nvPr/>
        </p:nvSpPr>
        <p:spPr>
          <a:xfrm>
            <a:off x="838200" y="1772266"/>
            <a:ext cx="1092708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AU" sz="2400" dirty="0">
                <a:latin typeface="Century Gothic" panose="020B0502020202020204" pitchFamily="34" charset="0"/>
              </a:rPr>
              <a:t>Emerging Discussions – VET, NDCO, ATEND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AU" sz="2400" dirty="0">
                <a:latin typeface="Century Gothic" panose="020B0502020202020204" pitchFamily="34" charset="0"/>
              </a:rPr>
              <a:t>DDA and Disability Standards for Education not well understood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AU" sz="2400" dirty="0">
                <a:latin typeface="Century Gothic" panose="020B0502020202020204" pitchFamily="34" charset="0"/>
              </a:rPr>
              <a:t>Access Plans require disclosure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AU" sz="2400" dirty="0">
                <a:latin typeface="Century Gothic" panose="020B0502020202020204" pitchFamily="34" charset="0"/>
              </a:rPr>
              <a:t>Training Packages not always written inclusively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AU" sz="2400" dirty="0">
                <a:latin typeface="Century Gothic" panose="020B0502020202020204" pitchFamily="34" charset="0"/>
              </a:rPr>
              <a:t>Funding models differ between States/Territories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AU" sz="2400" dirty="0">
                <a:latin typeface="Century Gothic" panose="020B0502020202020204" pitchFamily="34" charset="0"/>
              </a:rPr>
              <a:t>Limited VET guidance / professional learning resources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2400" dirty="0">
                <a:latin typeface="Century Gothic" panose="020B0502020202020204" pitchFamily="34" charset="0"/>
              </a:rPr>
              <a:t>Low levels of awareness /understanding about: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sz="2400" dirty="0">
                <a:latin typeface="Century Gothic" panose="020B0502020202020204" pitchFamily="34" charset="0"/>
              </a:rPr>
              <a:t>Impacts of Disability on participation/learning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sz="2400" dirty="0">
                <a:latin typeface="Century Gothic" panose="020B0502020202020204" pitchFamily="34" charset="0"/>
              </a:rPr>
              <a:t>Reasonable adjustment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sz="2400" dirty="0">
                <a:latin typeface="Century Gothic" panose="020B0502020202020204" pitchFamily="34" charset="0"/>
              </a:rPr>
              <a:t>Inconsistent implementation of Accessibility Plans</a:t>
            </a:r>
            <a:endParaRPr lang="en-AU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28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EEAD0-6C59-493E-8A34-D26082A33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043"/>
            <a:ext cx="10515600" cy="1325563"/>
          </a:xfrm>
        </p:spPr>
        <p:txBody>
          <a:bodyPr>
            <a:normAutofit/>
          </a:bodyPr>
          <a:lstStyle/>
          <a:p>
            <a:r>
              <a:rPr lang="en-AU" sz="4800" dirty="0">
                <a:latin typeface="Century Gothic" panose="020B0502020202020204" pitchFamily="34" charset="0"/>
              </a:rPr>
              <a:t>Project Aims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42AD5-151A-4527-A877-2F18BA6FF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7071"/>
            <a:ext cx="10905565" cy="466725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AU" sz="3200" dirty="0">
                <a:latin typeface="Century Gothic" panose="020B0502020202020204" pitchFamily="34" charset="0"/>
                <a:ea typeface="+mn-lt"/>
                <a:cs typeface="+mn-lt"/>
              </a:rPr>
              <a:t>Supporting Educators and Equity Practitioners </a:t>
            </a:r>
          </a:p>
          <a:p>
            <a:pPr>
              <a:lnSpc>
                <a:spcPct val="120000"/>
              </a:lnSpc>
            </a:pPr>
            <a:r>
              <a:rPr lang="en-AU" sz="3200" dirty="0">
                <a:latin typeface="Century Gothic" panose="020B0502020202020204" pitchFamily="34" charset="0"/>
                <a:ea typeface="+mn-lt"/>
                <a:cs typeface="+mn-lt"/>
              </a:rPr>
              <a:t>Building networks for support and collegiality </a:t>
            </a:r>
          </a:p>
          <a:p>
            <a:pPr>
              <a:lnSpc>
                <a:spcPct val="120000"/>
              </a:lnSpc>
            </a:pPr>
            <a:r>
              <a:rPr lang="en-AU" sz="3200" dirty="0">
                <a:latin typeface="Century Gothic" panose="020B0502020202020204" pitchFamily="34" charset="0"/>
                <a:ea typeface="+mn-lt"/>
                <a:cs typeface="+mn-lt"/>
              </a:rPr>
              <a:t>Promoting partnership in supporting students </a:t>
            </a:r>
          </a:p>
          <a:p>
            <a:pPr>
              <a:lnSpc>
                <a:spcPct val="120000"/>
              </a:lnSpc>
            </a:pPr>
            <a:r>
              <a:rPr lang="en-AU" sz="3200" dirty="0">
                <a:latin typeface="Century Gothic" panose="020B0502020202020204" pitchFamily="34" charset="0"/>
                <a:ea typeface="+mn-lt"/>
                <a:cs typeface="+mn-lt"/>
              </a:rPr>
              <a:t>Developing understanding of Student/Equity Services</a:t>
            </a:r>
          </a:p>
          <a:p>
            <a:pPr>
              <a:lnSpc>
                <a:spcPct val="120000"/>
              </a:lnSpc>
            </a:pPr>
            <a:r>
              <a:rPr lang="en-AU" sz="3200" dirty="0">
                <a:latin typeface="Century Gothic" panose="020B0502020202020204" pitchFamily="34" charset="0"/>
                <a:ea typeface="+mn-lt"/>
                <a:cs typeface="+mn-lt"/>
              </a:rPr>
              <a:t>Broadening/Deepening understanding of reasonable adjustments and responsibilities </a:t>
            </a:r>
          </a:p>
          <a:p>
            <a:pPr>
              <a:lnSpc>
                <a:spcPct val="120000"/>
              </a:lnSpc>
            </a:pPr>
            <a:r>
              <a:rPr lang="en-AU" sz="3200" dirty="0">
                <a:latin typeface="Century Gothic" panose="020B0502020202020204" pitchFamily="34" charset="0"/>
                <a:ea typeface="+mn-lt"/>
                <a:cs typeface="+mn-lt"/>
              </a:rPr>
              <a:t>Engaging in consistent conversations</a:t>
            </a:r>
          </a:p>
        </p:txBody>
      </p:sp>
    </p:spTree>
    <p:extLst>
      <p:ext uri="{BB962C8B-B14F-4D97-AF65-F5344CB8AC3E}">
        <p14:creationId xmlns:p14="http://schemas.microsoft.com/office/powerpoint/2010/main" val="2675598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9BAF8-4A37-4BE9-BD4F-7D4B98DCB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648" y="305753"/>
            <a:ext cx="10367889" cy="822960"/>
          </a:xfrm>
        </p:spPr>
        <p:txBody>
          <a:bodyPr>
            <a:normAutofit/>
          </a:bodyPr>
          <a:lstStyle/>
          <a:p>
            <a:r>
              <a:rPr lang="en-AU" sz="4800" dirty="0">
                <a:latin typeface="Century Gothic" panose="020B0502020202020204" pitchFamily="34" charset="0"/>
              </a:rPr>
              <a:t>What are we trying to achieve?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EBAC4-D623-4462-BCBE-3DCB6A0F0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14" y="1433514"/>
            <a:ext cx="11128280" cy="4823852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AU" sz="3200" dirty="0">
                <a:latin typeface="Century Gothic" panose="020B0502020202020204" pitchFamily="34" charset="0"/>
                <a:ea typeface="+mn-lt"/>
                <a:cs typeface="+mn-lt"/>
              </a:rPr>
              <a:t>Improve correlation between equity practitioners, educators and students in responding to Access Plans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AU" sz="3200" dirty="0">
                <a:latin typeface="Century Gothic" panose="020B0502020202020204" pitchFamily="34" charset="0"/>
                <a:ea typeface="+mn-lt"/>
                <a:cs typeface="+mn-lt"/>
              </a:rPr>
              <a:t>Build educator capability and confidence with student conversations on inherent requirements and reasonable adjustments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AU" sz="3200" dirty="0">
                <a:latin typeface="Century Gothic" panose="020B0502020202020204" pitchFamily="34" charset="0"/>
                <a:ea typeface="+mn-lt"/>
                <a:cs typeface="+mn-lt"/>
              </a:rPr>
              <a:t>Streamline organisational processes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AU" sz="3200" dirty="0">
                <a:latin typeface="Century Gothic" panose="020B0502020202020204" pitchFamily="34" charset="0"/>
                <a:ea typeface="+mn-lt"/>
                <a:cs typeface="+mn-lt"/>
              </a:rPr>
              <a:t>Create a national model –National Training packages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AU" sz="3200" dirty="0">
                <a:latin typeface="Century Gothic" panose="020B0502020202020204" pitchFamily="34" charset="0"/>
                <a:ea typeface="+mn-lt"/>
                <a:cs typeface="+mn-lt"/>
              </a:rPr>
              <a:t>Strengthen student voice and self-advocacy</a:t>
            </a:r>
            <a:endParaRPr lang="en-AU" sz="2400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278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3EAF3-1C9A-4D1D-BB19-87DF57013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800" dirty="0">
                <a:latin typeface="Century Gothic" panose="020B0502020202020204" pitchFamily="34" charset="0"/>
              </a:rPr>
              <a:t>Topics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61933-BF4A-4537-B61D-242AD05E2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fontAlgn="base"/>
            <a:r>
              <a:rPr lang="en-AU" dirty="0">
                <a:latin typeface="Century Gothic" panose="020B0502020202020204" pitchFamily="34" charset="0"/>
                <a:ea typeface="+mn-lt"/>
                <a:cs typeface="+mn-lt"/>
              </a:rPr>
              <a:t>What is an Access Plan </a:t>
            </a:r>
          </a:p>
          <a:p>
            <a:pPr fontAlgn="base"/>
            <a:r>
              <a:rPr lang="en-AU" dirty="0">
                <a:latin typeface="Century Gothic" panose="020B0502020202020204" pitchFamily="34" charset="0"/>
                <a:ea typeface="+mn-lt"/>
                <a:cs typeface="+mn-lt"/>
              </a:rPr>
              <a:t>Legal Framework </a:t>
            </a:r>
          </a:p>
          <a:p>
            <a:pPr fontAlgn="base"/>
            <a:r>
              <a:rPr lang="en-AU" dirty="0">
                <a:latin typeface="Century Gothic" panose="020B0502020202020204" pitchFamily="34" charset="0"/>
                <a:ea typeface="+mn-lt"/>
                <a:cs typeface="+mn-lt"/>
              </a:rPr>
              <a:t>An Access Plan’s Purpose</a:t>
            </a:r>
          </a:p>
          <a:p>
            <a:pPr fontAlgn="base"/>
            <a:r>
              <a:rPr lang="en-AU" dirty="0">
                <a:latin typeface="Century Gothic" panose="020B0502020202020204" pitchFamily="34" charset="0"/>
                <a:ea typeface="+mn-lt"/>
                <a:cs typeface="+mn-lt"/>
              </a:rPr>
              <a:t>Role of Equity Services, Educators and Students </a:t>
            </a:r>
          </a:p>
          <a:p>
            <a:pPr fontAlgn="base"/>
            <a:r>
              <a:rPr lang="en-AU" dirty="0">
                <a:latin typeface="Century Gothic" panose="020B0502020202020204" pitchFamily="34" charset="0"/>
                <a:ea typeface="+mn-lt"/>
                <a:cs typeface="+mn-lt"/>
              </a:rPr>
              <a:t>Confidentiality and Disclosure </a:t>
            </a:r>
          </a:p>
          <a:p>
            <a:pPr fontAlgn="base"/>
            <a:r>
              <a:rPr lang="en-AU" dirty="0">
                <a:latin typeface="Century Gothic" panose="020B0502020202020204" pitchFamily="34" charset="0"/>
                <a:ea typeface="+mn-lt"/>
                <a:cs typeface="+mn-lt"/>
              </a:rPr>
              <a:t>Inherent Requirements and Reasonable Adjustments</a:t>
            </a:r>
          </a:p>
          <a:p>
            <a:pPr fontAlgn="base"/>
            <a:r>
              <a:rPr lang="en-AU" dirty="0">
                <a:latin typeface="Century Gothic" panose="020B0502020202020204" pitchFamily="34" charset="0"/>
                <a:ea typeface="+mn-lt"/>
                <a:cs typeface="+mn-lt"/>
              </a:rPr>
              <a:t>Implementing, Documenting and Reviewing Access Plans</a:t>
            </a:r>
          </a:p>
          <a:p>
            <a:endParaRPr lang="en-AU" dirty="0">
              <a:latin typeface="Century Gothic" panose="020B0502020202020204" pitchFamily="34" charset="0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729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BF870-0761-4ECB-AFD4-BAAA34A3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800" dirty="0">
                <a:latin typeface="Century Gothic" panose="020B0502020202020204" pitchFamily="34" charset="0"/>
              </a:rPr>
              <a:t>What’s in the Resource?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F8C86-9E8B-4C06-AD59-2204F91E8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>
                <a:latin typeface="Century Gothic" panose="020B0502020202020204" pitchFamily="34" charset="0"/>
              </a:rPr>
              <a:t>Presentation PPT </a:t>
            </a:r>
          </a:p>
          <a:p>
            <a:r>
              <a:rPr lang="en-AU" sz="3200" dirty="0">
                <a:latin typeface="Century Gothic" panose="020B0502020202020204" pitchFamily="34" charset="0"/>
              </a:rPr>
              <a:t>Session Guidelines</a:t>
            </a:r>
          </a:p>
          <a:p>
            <a:r>
              <a:rPr lang="en-AU" sz="3200" dirty="0">
                <a:latin typeface="Century Gothic" panose="020B0502020202020204" pitchFamily="34" charset="0"/>
              </a:rPr>
              <a:t>Case Studies</a:t>
            </a:r>
          </a:p>
          <a:p>
            <a:r>
              <a:rPr lang="en-AU" sz="3200" dirty="0">
                <a:latin typeface="Century Gothic" panose="020B0502020202020204" pitchFamily="34" charset="0"/>
              </a:rPr>
              <a:t>Activity Sheets</a:t>
            </a:r>
          </a:p>
          <a:p>
            <a:r>
              <a:rPr lang="en-AU" sz="3200" dirty="0">
                <a:latin typeface="Century Gothic" panose="020B0502020202020204" pitchFamily="34" charset="0"/>
              </a:rPr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3556692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255F2-43E5-4958-B269-E26AAB453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888"/>
            <a:ext cx="10021446" cy="841564"/>
          </a:xfrm>
        </p:spPr>
        <p:txBody>
          <a:bodyPr vert="horz" lIns="91440" tIns="45720" rIns="91440" bIns="45720" rtlCol="0" anchor="b">
            <a:normAutofit/>
          </a:bodyPr>
          <a:lstStyle/>
          <a:p>
            <a:pPr fontAlgn="base"/>
            <a:r>
              <a:rPr lang="en-AU" sz="4800" dirty="0">
                <a:latin typeface="Century Gothic" panose="020B0502020202020204" pitchFamily="34" charset="0"/>
                <a:ea typeface="+mn-lt"/>
                <a:cs typeface="+mn-lt"/>
              </a:rPr>
              <a:t>PPT Presentation</a:t>
            </a:r>
          </a:p>
        </p:txBody>
      </p:sp>
      <p:sp>
        <p:nvSpPr>
          <p:cNvPr id="4" name="Rectangle 3" descr="Image of Title Slide from Resource PPT Slide 1 with  Text - Access Plans for Educators - A Collaborative Resource ">
            <a:extLst>
              <a:ext uri="{FF2B5EF4-FFF2-40B4-BE49-F238E27FC236}">
                <a16:creationId xmlns:a16="http://schemas.microsoft.com/office/drawing/2014/main" id="{12D583B3-1927-4F93-BF2D-196CACDCCF46}"/>
              </a:ext>
            </a:extLst>
          </p:cNvPr>
          <p:cNvSpPr/>
          <p:nvPr/>
        </p:nvSpPr>
        <p:spPr>
          <a:xfrm>
            <a:off x="804672" y="2131957"/>
            <a:ext cx="89292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base">
              <a:buFont typeface="Arial" panose="020B0604020202020204" pitchFamily="34" charset="0"/>
              <a:buChar char="•"/>
            </a:pPr>
            <a:endParaRPr lang="en-AU" sz="2800" dirty="0">
              <a:latin typeface="Century Gothic" panose="020B0502020202020204" pitchFamily="34" charset="0"/>
              <a:ea typeface="+mn-lt"/>
              <a:cs typeface="+mn-lt"/>
            </a:endParaRPr>
          </a:p>
          <a:p>
            <a:pPr fontAlgn="base"/>
            <a:endParaRPr lang="en-AU" sz="2000" dirty="0">
              <a:solidFill>
                <a:srgbClr val="666666"/>
              </a:solidFill>
              <a:latin typeface="Century Gothic" panose="020B0502020202020204" pitchFamily="34" charset="0"/>
            </a:endParaRPr>
          </a:p>
          <a:p>
            <a:pPr fontAlgn="base">
              <a:spcAft>
                <a:spcPts val="1600"/>
              </a:spcAft>
            </a:pPr>
            <a:endParaRPr lang="en-AU" dirty="0">
              <a:solidFill>
                <a:srgbClr val="666666"/>
              </a:solidFill>
              <a:latin typeface="Comfortaa"/>
            </a:endParaRPr>
          </a:p>
        </p:txBody>
      </p:sp>
      <p:pic>
        <p:nvPicPr>
          <p:cNvPr id="3" name="Picture 2" descr="Image of Title Slide of Resource PowerPoint">
            <a:extLst>
              <a:ext uri="{FF2B5EF4-FFF2-40B4-BE49-F238E27FC236}">
                <a16:creationId xmlns:a16="http://schemas.microsoft.com/office/drawing/2014/main" id="{3A5F0589-7D49-435F-911F-1EA1B6112E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3877" y="1883689"/>
            <a:ext cx="7870058" cy="4439038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51896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255F2-43E5-4958-B269-E26AAB453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37571"/>
            <a:ext cx="10021446" cy="841054"/>
          </a:xfrm>
        </p:spPr>
        <p:txBody>
          <a:bodyPr vert="horz" lIns="91440" tIns="45720" rIns="91440" bIns="45720" rtlCol="0" anchor="b">
            <a:normAutofit/>
          </a:bodyPr>
          <a:lstStyle/>
          <a:p>
            <a:pPr fontAlgn="base"/>
            <a:r>
              <a:rPr lang="en-AU" sz="4800" dirty="0">
                <a:latin typeface="Century Gothic" panose="020B0502020202020204" pitchFamily="34" charset="0"/>
                <a:ea typeface="+mn-lt"/>
                <a:cs typeface="+mn-lt"/>
              </a:rPr>
              <a:t>Session Guidelines</a:t>
            </a:r>
          </a:p>
        </p:txBody>
      </p:sp>
      <p:pic>
        <p:nvPicPr>
          <p:cNvPr id="3" name="Picture 2" descr="Image of Session Guidelines from Resource">
            <a:extLst>
              <a:ext uri="{FF2B5EF4-FFF2-40B4-BE49-F238E27FC236}">
                <a16:creationId xmlns:a16="http://schemas.microsoft.com/office/drawing/2014/main" id="{A739716F-B24A-4967-B90C-AE0212B0DF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7182" y="1351154"/>
            <a:ext cx="8011680" cy="516927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56444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255F2-43E5-4958-B269-E26AAB453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096" y="411391"/>
            <a:ext cx="10021446" cy="860177"/>
          </a:xfrm>
        </p:spPr>
        <p:txBody>
          <a:bodyPr vert="horz" lIns="91440" tIns="45720" rIns="91440" bIns="45720" rtlCol="0" anchor="b">
            <a:normAutofit/>
          </a:bodyPr>
          <a:lstStyle/>
          <a:p>
            <a:pPr fontAlgn="base"/>
            <a:r>
              <a:rPr lang="en-AU" sz="4800" dirty="0">
                <a:latin typeface="Century Gothic" panose="020B0502020202020204" pitchFamily="34" charset="0"/>
                <a:ea typeface="+mn-lt"/>
                <a:cs typeface="+mn-lt"/>
              </a:rPr>
              <a:t>Activity Sheets</a:t>
            </a:r>
          </a:p>
        </p:txBody>
      </p:sp>
      <p:pic>
        <p:nvPicPr>
          <p:cNvPr id="3" name="Picture 2" descr="Image of Activity Sheet from Resource">
            <a:extLst>
              <a:ext uri="{FF2B5EF4-FFF2-40B4-BE49-F238E27FC236}">
                <a16:creationId xmlns:a16="http://schemas.microsoft.com/office/drawing/2014/main" id="{8F08DB5D-1AB4-4C16-8F92-A14C38CC65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982" b="21662"/>
          <a:stretch/>
        </p:blipFill>
        <p:spPr>
          <a:xfrm>
            <a:off x="1700560" y="1574208"/>
            <a:ext cx="7928517" cy="4872401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1006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F973C570DB264E89B7CD52B8610108" ma:contentTypeVersion="13" ma:contentTypeDescription="Create a new document." ma:contentTypeScope="" ma:versionID="3b03b4e6597c7adc6a3b59d7b75a6c69">
  <xsd:schema xmlns:xsd="http://www.w3.org/2001/XMLSchema" xmlns:xs="http://www.w3.org/2001/XMLSchema" xmlns:p="http://schemas.microsoft.com/office/2006/metadata/properties" xmlns:ns3="454d39a4-80c8-48f4-9c20-d01a64d961bf" xmlns:ns4="028f08d4-0812-4647-8d44-630fc50e08c0" targetNamespace="http://schemas.microsoft.com/office/2006/metadata/properties" ma:root="true" ma:fieldsID="a85015ed208834e152e913a5bd41cd9e" ns3:_="" ns4:_="">
    <xsd:import namespace="454d39a4-80c8-48f4-9c20-d01a64d961bf"/>
    <xsd:import namespace="028f08d4-0812-4647-8d44-630fc50e08c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d39a4-80c8-48f4-9c20-d01a64d961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8f08d4-0812-4647-8d44-630fc50e08c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6B783F-27B9-495F-85B6-94383B1531B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54d39a4-80c8-48f4-9c20-d01a64d961bf"/>
    <ds:schemaRef ds:uri="http://purl.org/dc/terms/"/>
    <ds:schemaRef ds:uri="http://schemas.openxmlformats.org/package/2006/metadata/core-properties"/>
    <ds:schemaRef ds:uri="028f08d4-0812-4647-8d44-630fc50e08c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A681F68-2B7A-4D28-AD50-95283AAF0D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4d39a4-80c8-48f4-9c20-d01a64d961bf"/>
    <ds:schemaRef ds:uri="028f08d4-0812-4647-8d44-630fc50e08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7F45E5-C4B8-4132-B9E2-4E9F0EF347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2446</TotalTime>
  <Words>424</Words>
  <Application>Microsoft Office PowerPoint</Application>
  <PresentationFormat>Widescreen</PresentationFormat>
  <Paragraphs>100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Comfortaa</vt:lpstr>
      <vt:lpstr>Office Theme</vt:lpstr>
      <vt:lpstr>Access Plans for VET Educators </vt:lpstr>
      <vt:lpstr>The why of our project?</vt:lpstr>
      <vt:lpstr>Project Aims </vt:lpstr>
      <vt:lpstr>What are we trying to achieve?</vt:lpstr>
      <vt:lpstr>Topics </vt:lpstr>
      <vt:lpstr>What’s in the Resource?</vt:lpstr>
      <vt:lpstr>PPT Presentation</vt:lpstr>
      <vt:lpstr>Session Guidelines</vt:lpstr>
      <vt:lpstr>Activity Sheets</vt:lpstr>
      <vt:lpstr>Resources</vt:lpstr>
      <vt:lpstr>Case Studies</vt:lpstr>
      <vt:lpstr>Activity - Break Out Group Discussions</vt:lpstr>
      <vt:lpstr>Why this methodology?</vt:lpstr>
      <vt:lpstr>Ways to use the resource</vt:lpstr>
      <vt:lpstr>Key Messages in Delivery</vt:lpstr>
      <vt:lpstr>Questions??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Plans for VET Educators – A Call to Arms!</dc:title>
  <dc:creator>Jennifer Cousins</dc:creator>
  <cp:lastModifiedBy>Jennifer Cousins</cp:lastModifiedBy>
  <cp:revision>75</cp:revision>
  <cp:lastPrinted>2021-02-15T02:44:12Z</cp:lastPrinted>
  <dcterms:created xsi:type="dcterms:W3CDTF">2020-11-05T01:54:42Z</dcterms:created>
  <dcterms:modified xsi:type="dcterms:W3CDTF">2021-03-22T05:59:41Z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0x010100B1F973C570DB264E89B7CD52B8610108</vt:lpwstr>
  </property>
</Properties>
</file>