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09" r:id="rId5"/>
    <p:sldId id="310" r:id="rId6"/>
    <p:sldId id="333" r:id="rId7"/>
    <p:sldId id="365" r:id="rId8"/>
    <p:sldId id="363" r:id="rId9"/>
    <p:sldId id="364" r:id="rId10"/>
    <p:sldId id="372" r:id="rId11"/>
    <p:sldId id="370" r:id="rId12"/>
    <p:sldId id="367" r:id="rId13"/>
    <p:sldId id="368" r:id="rId14"/>
    <p:sldId id="371" r:id="rId15"/>
    <p:sldId id="331" r:id="rId16"/>
    <p:sldId id="366" r:id="rId17"/>
    <p:sldId id="373" r:id="rId18"/>
    <p:sldId id="374" r:id="rId19"/>
    <p:sldId id="342" r:id="rId20"/>
    <p:sldId id="34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9EB"/>
    <a:srgbClr val="1A3F66"/>
    <a:srgbClr val="1E7CA5"/>
    <a:srgbClr val="032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B8368-97F4-4F5F-8469-04A0442FB8D6}" v="4" dt="2021-02-08T11:54:23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Wilcox" userId="ea6ea564-b20a-478e-bd2f-340c20072ba8" providerId="ADAL" clId="{374B8368-97F4-4F5F-8469-04A0442FB8D6}"/>
    <pc:docChg chg="modSld modNotesMaster modHandout">
      <pc:chgData name="Mary Wilcox" userId="ea6ea564-b20a-478e-bd2f-340c20072ba8" providerId="ADAL" clId="{374B8368-97F4-4F5F-8469-04A0442FB8D6}" dt="2021-02-08T11:54:23.482" v="12"/>
      <pc:docMkLst>
        <pc:docMk/>
      </pc:docMkLst>
      <pc:sldChg chg="modNotesTx">
        <pc:chgData name="Mary Wilcox" userId="ea6ea564-b20a-478e-bd2f-340c20072ba8" providerId="ADAL" clId="{374B8368-97F4-4F5F-8469-04A0442FB8D6}" dt="2021-02-08T11:53:22.780" v="1" actId="20577"/>
        <pc:sldMkLst>
          <pc:docMk/>
          <pc:sldMk cId="3167301688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197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71B6-94DF-4FEF-A7C5-703FCCE090E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723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50ADD-ECA6-436E-91CC-95B97ED4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0ADD-ECA6-436E-91CC-95B97ED4DC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8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0ADD-ECA6-436E-91CC-95B97ED4DC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7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0ADD-ECA6-436E-91CC-95B97ED4DC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7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EDCC-F269-1E4D-8D6E-1F0AEDD0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9056"/>
            <a:ext cx="8133041" cy="1913641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F4F0B-4E5D-4143-8B62-39C1462A1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2698"/>
            <a:ext cx="8133041" cy="707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B01D-2D94-204A-9E0C-0EB559F6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000"/>
            <a:ext cx="9720000" cy="7200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3481-E38A-8D4F-BA38-46D05063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5E08-EFD4-AA44-A676-F543C36A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192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3C441A4-E246-A54F-A06B-41EBEDA3D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B01D-2D94-204A-9E0C-0EB559F6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999"/>
            <a:ext cx="9720000" cy="7200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3481-E38A-8D4F-BA38-46D05063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A74"/>
                </a:solidFill>
              </a:defRPr>
            </a:lvl1pPr>
            <a:lvl2pPr>
              <a:defRPr>
                <a:solidFill>
                  <a:srgbClr val="224A74"/>
                </a:solidFill>
              </a:defRPr>
            </a:lvl2pPr>
            <a:lvl3pPr>
              <a:defRPr>
                <a:solidFill>
                  <a:srgbClr val="224A74"/>
                </a:solidFill>
              </a:defRPr>
            </a:lvl3pPr>
            <a:lvl4pPr>
              <a:defRPr>
                <a:solidFill>
                  <a:srgbClr val="224A74"/>
                </a:solidFill>
              </a:defRPr>
            </a:lvl4pPr>
            <a:lvl5pPr>
              <a:defRPr>
                <a:solidFill>
                  <a:srgbClr val="224A7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5E08-EFD4-AA44-A676-F543C36A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92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4A74"/>
                </a:solidFill>
              </a:defRPr>
            </a:lvl1pPr>
          </a:lstStyle>
          <a:p>
            <a:fld id="{E3C441A4-E246-A54F-A06B-41EBEDA3D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9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3D72-1D99-FD48-BED7-B16C6BBB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001"/>
            <a:ext cx="9720000" cy="7200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C39E-F430-054A-B679-0C35EC306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A74"/>
                </a:solidFill>
              </a:defRPr>
            </a:lvl1pPr>
            <a:lvl2pPr>
              <a:defRPr>
                <a:solidFill>
                  <a:srgbClr val="224A74"/>
                </a:solidFill>
              </a:defRPr>
            </a:lvl2pPr>
            <a:lvl3pPr>
              <a:defRPr>
                <a:solidFill>
                  <a:srgbClr val="224A74"/>
                </a:solidFill>
              </a:defRPr>
            </a:lvl3pPr>
            <a:lvl4pPr>
              <a:defRPr>
                <a:solidFill>
                  <a:srgbClr val="224A74"/>
                </a:solidFill>
              </a:defRPr>
            </a:lvl4pPr>
            <a:lvl5pPr>
              <a:defRPr>
                <a:solidFill>
                  <a:srgbClr val="224A7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E60AD-ACFC-954B-8E19-A36165956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A74"/>
                </a:solidFill>
              </a:defRPr>
            </a:lvl1pPr>
            <a:lvl2pPr>
              <a:defRPr>
                <a:solidFill>
                  <a:srgbClr val="224A74"/>
                </a:solidFill>
              </a:defRPr>
            </a:lvl2pPr>
            <a:lvl3pPr>
              <a:defRPr>
                <a:solidFill>
                  <a:srgbClr val="224A74"/>
                </a:solidFill>
              </a:defRPr>
            </a:lvl3pPr>
            <a:lvl4pPr>
              <a:defRPr>
                <a:solidFill>
                  <a:srgbClr val="224A74"/>
                </a:solidFill>
              </a:defRPr>
            </a:lvl4pPr>
            <a:lvl5pPr>
              <a:defRPr>
                <a:solidFill>
                  <a:srgbClr val="224A7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C5178-FC01-254F-A304-998D769C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92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4A74"/>
                </a:solidFill>
              </a:defRPr>
            </a:lvl1pPr>
          </a:lstStyle>
          <a:p>
            <a:fld id="{E3C441A4-E246-A54F-A06B-41EBEDA3D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2AD4-7EB7-AA40-9914-6205265C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0001"/>
            <a:ext cx="9720000" cy="7200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3F15-ABC0-4C4D-AB26-C62C3CC7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24A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AF377-6066-3444-BD82-08C3B2072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A74"/>
                </a:solidFill>
              </a:defRPr>
            </a:lvl1pPr>
            <a:lvl2pPr>
              <a:defRPr>
                <a:solidFill>
                  <a:srgbClr val="224A74"/>
                </a:solidFill>
              </a:defRPr>
            </a:lvl2pPr>
            <a:lvl3pPr>
              <a:defRPr>
                <a:solidFill>
                  <a:srgbClr val="224A74"/>
                </a:solidFill>
              </a:defRPr>
            </a:lvl3pPr>
            <a:lvl4pPr>
              <a:defRPr>
                <a:solidFill>
                  <a:srgbClr val="224A74"/>
                </a:solidFill>
              </a:defRPr>
            </a:lvl4pPr>
            <a:lvl5pPr>
              <a:defRPr>
                <a:solidFill>
                  <a:srgbClr val="224A7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7DD6A-FA91-8749-9C5E-8286841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24A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E369D-02AE-5443-8FE8-2685BF890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A74"/>
                </a:solidFill>
              </a:defRPr>
            </a:lvl1pPr>
            <a:lvl2pPr>
              <a:defRPr>
                <a:solidFill>
                  <a:srgbClr val="224A74"/>
                </a:solidFill>
              </a:defRPr>
            </a:lvl2pPr>
            <a:lvl3pPr>
              <a:defRPr>
                <a:solidFill>
                  <a:srgbClr val="224A74"/>
                </a:solidFill>
              </a:defRPr>
            </a:lvl3pPr>
            <a:lvl4pPr>
              <a:defRPr>
                <a:solidFill>
                  <a:srgbClr val="224A74"/>
                </a:solidFill>
              </a:defRPr>
            </a:lvl4pPr>
            <a:lvl5pPr>
              <a:defRPr>
                <a:solidFill>
                  <a:srgbClr val="224A7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0303F-BFD4-7C40-B2A0-60167948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192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4A74"/>
                </a:solidFill>
              </a:defRPr>
            </a:lvl1pPr>
          </a:lstStyle>
          <a:p>
            <a:fld id="{E3C441A4-E246-A54F-A06B-41EBEDA3D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B01D-2D94-204A-9E0C-0EB559F6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000"/>
            <a:ext cx="8230386" cy="7200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3481-E38A-8D4F-BA38-46D05063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37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19861-C062-1646-AFB7-D6428214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93AE3-B501-DC46-B205-CFEA2A7D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6158-CFD0-3849-AE10-EAD3E4EF8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41A4-E246-A54F-A06B-41EBEDA3D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im@sprialisconsulting.co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spectronics.com.au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wilcox@clarosoftwar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../OneDrive%20-%20Lingit%20AS/Documents/Webinars%20Stuff/Help%20videos/True%20black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ow ClaroRead helps people to read and write">
            <a:extLst>
              <a:ext uri="{FF2B5EF4-FFF2-40B4-BE49-F238E27FC236}">
                <a16:creationId xmlns:a16="http://schemas.microsoft.com/office/drawing/2014/main" id="{E78B5BB6-3AEA-47DE-93A2-BB4D6546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1515359"/>
            <a:ext cx="8550275" cy="1913641"/>
          </a:xfrm>
        </p:spPr>
        <p:txBody>
          <a:bodyPr>
            <a:normAutofit fontScale="90000"/>
          </a:bodyPr>
          <a:lstStyle/>
          <a:p>
            <a:r>
              <a:rPr lang="en-GB" dirty="0"/>
              <a:t>How ClaroRead helps people to read and write</a:t>
            </a:r>
          </a:p>
        </p:txBody>
      </p:sp>
      <p:sp>
        <p:nvSpPr>
          <p:cNvPr id="5" name="Text Placeholder 4" descr="Mary Wilcox&#10;Product Evangelist&#10;">
            <a:extLst>
              <a:ext uri="{FF2B5EF4-FFF2-40B4-BE49-F238E27FC236}">
                <a16:creationId xmlns:a16="http://schemas.microsoft.com/office/drawing/2014/main" id="{D542C1B1-905C-4AB0-9951-11FFD86C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2697"/>
            <a:ext cx="8550275" cy="1707527"/>
          </a:xfrm>
        </p:spPr>
        <p:txBody>
          <a:bodyPr>
            <a:normAutofit/>
          </a:bodyPr>
          <a:lstStyle/>
          <a:p>
            <a:r>
              <a:rPr lang="en-GB" sz="3200" dirty="0"/>
              <a:t>Mary Wilcox</a:t>
            </a:r>
          </a:p>
          <a:p>
            <a:r>
              <a:rPr lang="en-GB" sz="3200" dirty="0"/>
              <a:t>Product Evangelist</a:t>
            </a:r>
          </a:p>
        </p:txBody>
      </p:sp>
    </p:spTree>
    <p:extLst>
      <p:ext uri="{BB962C8B-B14F-4D97-AF65-F5344CB8AC3E}">
        <p14:creationId xmlns:p14="http://schemas.microsoft.com/office/powerpoint/2010/main" val="354523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tudy Tools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Study Tools</a:t>
            </a:r>
            <a:endParaRPr lang="en-GB" dirty="0"/>
          </a:p>
        </p:txBody>
      </p:sp>
      <p:pic>
        <p:nvPicPr>
          <p:cNvPr id="25" name="Picture 24" descr="Screenshot of ClaroIdeas">
            <a:extLst>
              <a:ext uri="{FF2B5EF4-FFF2-40B4-BE49-F238E27FC236}">
                <a16:creationId xmlns:a16="http://schemas.microsoft.com/office/drawing/2014/main" id="{77F55FAA-12F0-4F56-A21C-693F5518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93" y="1821448"/>
            <a:ext cx="2955750" cy="2371312"/>
          </a:xfrm>
          <a:prstGeom prst="rect">
            <a:avLst/>
          </a:prstGeom>
        </p:spPr>
      </p:pic>
      <p:pic>
        <p:nvPicPr>
          <p:cNvPr id="26" name="Picture 25" descr="ClaroCaoture toolbar">
            <a:extLst>
              <a:ext uri="{FF2B5EF4-FFF2-40B4-BE49-F238E27FC236}">
                <a16:creationId xmlns:a16="http://schemas.microsoft.com/office/drawing/2014/main" id="{9D28ADC7-C648-446C-BFA6-BB63BFDF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1" y="5621883"/>
            <a:ext cx="4682562" cy="953088"/>
          </a:xfrm>
          <a:prstGeom prst="rect">
            <a:avLst/>
          </a:prstGeom>
        </p:spPr>
      </p:pic>
      <p:pic>
        <p:nvPicPr>
          <p:cNvPr id="24" name="Picture 23" descr="List of study tools features">
            <a:extLst>
              <a:ext uri="{FF2B5EF4-FFF2-40B4-BE49-F238E27FC236}">
                <a16:creationId xmlns:a16="http://schemas.microsoft.com/office/drawing/2014/main" id="{EB6D7628-EC19-41A3-BEA8-00FDA5E6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9" y="1784577"/>
            <a:ext cx="7687424" cy="3571195"/>
          </a:xfrm>
          <a:prstGeom prst="rect">
            <a:avLst/>
          </a:prstGeom>
        </p:spPr>
      </p:pic>
      <p:pic>
        <p:nvPicPr>
          <p:cNvPr id="2050" name="Picture 2" descr="Screenshot of Claro Writing Helper">
            <a:extLst>
              <a:ext uri="{FF2B5EF4-FFF2-40B4-BE49-F238E27FC236}">
                <a16:creationId xmlns:a16="http://schemas.microsoft.com/office/drawing/2014/main" id="{EFAB71C3-5D54-4D05-B597-291A88EF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07" y="4631775"/>
            <a:ext cx="3559629" cy="19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1F5B9-25D5-4A99-9785-BD002E1F6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809" y="2817073"/>
            <a:ext cx="2216675" cy="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ustomise the toolbar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Customise the toolbar</a:t>
            </a:r>
            <a:endParaRPr lang="en-GB" dirty="0"/>
          </a:p>
        </p:txBody>
      </p:sp>
      <p:pic>
        <p:nvPicPr>
          <p:cNvPr id="14" name="Picture 13" descr="Picture showing different toolbar styles and sizes">
            <a:extLst>
              <a:ext uri="{FF2B5EF4-FFF2-40B4-BE49-F238E27FC236}">
                <a16:creationId xmlns:a16="http://schemas.microsoft.com/office/drawing/2014/main" id="{07A49E8E-8A4A-4B56-975C-817DE4FDE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529257"/>
            <a:ext cx="9188471" cy="51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aroRead Mac">
            <a:extLst>
              <a:ext uri="{FF2B5EF4-FFF2-40B4-BE49-F238E27FC236}">
                <a16:creationId xmlns:a16="http://schemas.microsoft.com/office/drawing/2014/main" id="{C11F6AC5-54E2-4359-B88E-980CAB84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ClaroRead Mac</a:t>
            </a:r>
          </a:p>
        </p:txBody>
      </p:sp>
      <p:sp>
        <p:nvSpPr>
          <p:cNvPr id="3" name="Content Placeholder 2" descr="Dark Mode&#10;Spell checking, homophone checking and prediction&#10;ClaroIdeas&#10;PDF reading&#10;Apple Dictate – it's no Dragon, but it's there!&#10;Even works in Catalina!&#10;">
            <a:extLst>
              <a:ext uri="{FF2B5EF4-FFF2-40B4-BE49-F238E27FC236}">
                <a16:creationId xmlns:a16="http://schemas.microsoft.com/office/drawing/2014/main" id="{C7732437-88CB-4A56-A2C5-D2484295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Dark Mode</a:t>
            </a:r>
            <a:endParaRPr lang="en-US" dirty="0"/>
          </a:p>
          <a:p>
            <a:r>
              <a:rPr lang="en-GB" dirty="0"/>
              <a:t>Spell checking, homophone checking and prediction</a:t>
            </a:r>
          </a:p>
          <a:p>
            <a:r>
              <a:rPr lang="en-GB" dirty="0"/>
              <a:t>ClaroIdeas</a:t>
            </a:r>
          </a:p>
          <a:p>
            <a:r>
              <a:rPr lang="en-GB" dirty="0"/>
              <a:t>PDF reading</a:t>
            </a:r>
          </a:p>
          <a:p>
            <a:r>
              <a:rPr lang="en-GB" dirty="0"/>
              <a:t>Apple Dictate – it's no Dragon, but it's there!</a:t>
            </a:r>
          </a:p>
          <a:p>
            <a:r>
              <a:rPr lang="en-GB" dirty="0"/>
              <a:t>Even works in Catalina!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ClaroRead Mac toolbar">
            <a:extLst>
              <a:ext uri="{FF2B5EF4-FFF2-40B4-BE49-F238E27FC236}">
                <a16:creationId xmlns:a16="http://schemas.microsoft.com/office/drawing/2014/main" id="{93975FD3-D29D-4820-97C0-835D73EF6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28" y="4866265"/>
            <a:ext cx="5529072" cy="15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vailable on multiple platforms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Available on multiple platforms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F32CE-2881-4D34-A64F-1A06267EEE44}"/>
              </a:ext>
            </a:extLst>
          </p:cNvPr>
          <p:cNvSpPr txBox="1"/>
          <p:nvPr/>
        </p:nvSpPr>
        <p:spPr>
          <a:xfrm>
            <a:off x="4260017" y="4534374"/>
            <a:ext cx="295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Prof scanning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60DC6-7DE7-4F3D-8625-7CAA2191DCFF}"/>
              </a:ext>
            </a:extLst>
          </p:cNvPr>
          <p:cNvGrpSpPr/>
          <p:nvPr/>
        </p:nvGrpSpPr>
        <p:grpSpPr>
          <a:xfrm>
            <a:off x="838819" y="3007015"/>
            <a:ext cx="3143525" cy="837173"/>
            <a:chOff x="1237695" y="2528370"/>
            <a:chExt cx="3143525" cy="837173"/>
          </a:xfrm>
          <a:solidFill>
            <a:srgbClr val="1A3F66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8503658-A015-496A-B84C-608F6F96BC1C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 descr="ClaroRead Chrome&#10;">
              <a:extLst>
                <a:ext uri="{FF2B5EF4-FFF2-40B4-BE49-F238E27FC236}">
                  <a16:creationId xmlns:a16="http://schemas.microsoft.com/office/drawing/2014/main" id="{21D6AD1D-EB1B-458F-8D21-7C053B59BF5B}"/>
                </a:ext>
              </a:extLst>
            </p:cNvPr>
            <p:cNvSpPr txBox="1"/>
            <p:nvPr/>
          </p:nvSpPr>
          <p:spPr>
            <a:xfrm>
              <a:off x="1424955" y="2719212"/>
              <a:ext cx="2956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ClaroRead Chrome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9A1495-82A1-4049-8268-FC23F28CF6F6}"/>
              </a:ext>
            </a:extLst>
          </p:cNvPr>
          <p:cNvGrpSpPr/>
          <p:nvPr/>
        </p:nvGrpSpPr>
        <p:grpSpPr>
          <a:xfrm>
            <a:off x="4064736" y="3020198"/>
            <a:ext cx="2697702" cy="772357"/>
            <a:chOff x="339940" y="3100547"/>
            <a:chExt cx="2697702" cy="772357"/>
          </a:xfrm>
          <a:solidFill>
            <a:srgbClr val="1A3F6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F48F658-6796-4E92-AEE7-672898FF79B8}"/>
                </a:ext>
              </a:extLst>
            </p:cNvPr>
            <p:cNvGrpSpPr/>
            <p:nvPr/>
          </p:nvGrpSpPr>
          <p:grpSpPr>
            <a:xfrm>
              <a:off x="342529" y="3100547"/>
              <a:ext cx="2695113" cy="772357"/>
              <a:chOff x="1237695" y="2528370"/>
              <a:chExt cx="2695113" cy="772357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F83E4CF-46AA-4B73-A104-48A615CBAA37}"/>
                  </a:ext>
                </a:extLst>
              </p:cNvPr>
              <p:cNvSpPr/>
              <p:nvPr/>
            </p:nvSpPr>
            <p:spPr>
              <a:xfrm>
                <a:off x="1237695" y="2528370"/>
                <a:ext cx="2695113" cy="77235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C2C7B0-B2C8-4ED1-96E5-B9F554EBC62C}"/>
                  </a:ext>
                </a:extLst>
              </p:cNvPr>
              <p:cNvSpPr txBox="1"/>
              <p:nvPr/>
            </p:nvSpPr>
            <p:spPr>
              <a:xfrm>
                <a:off x="1265809" y="2750917"/>
                <a:ext cx="2533835" cy="3482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 descr="Claro Scanpen&#10;">
              <a:extLst>
                <a:ext uri="{FF2B5EF4-FFF2-40B4-BE49-F238E27FC236}">
                  <a16:creationId xmlns:a16="http://schemas.microsoft.com/office/drawing/2014/main" id="{4FEAA184-919E-4670-AD7E-778D12F952BB}"/>
                </a:ext>
              </a:extLst>
            </p:cNvPr>
            <p:cNvSpPr txBox="1"/>
            <p:nvPr/>
          </p:nvSpPr>
          <p:spPr>
            <a:xfrm>
              <a:off x="339940" y="3278206"/>
              <a:ext cx="269511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Claro Scanpen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D71F41-99B0-4EB4-9A9F-EC074353D3AE}"/>
              </a:ext>
            </a:extLst>
          </p:cNvPr>
          <p:cNvGrpSpPr/>
          <p:nvPr/>
        </p:nvGrpSpPr>
        <p:grpSpPr>
          <a:xfrm>
            <a:off x="4064736" y="4332861"/>
            <a:ext cx="2697702" cy="772357"/>
            <a:chOff x="339940" y="3100547"/>
            <a:chExt cx="2697702" cy="772357"/>
          </a:xfrm>
          <a:solidFill>
            <a:srgbClr val="1A3F66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16D9C-6F9D-4FEE-A025-5018F8B61CF7}"/>
                </a:ext>
              </a:extLst>
            </p:cNvPr>
            <p:cNvGrpSpPr/>
            <p:nvPr/>
          </p:nvGrpSpPr>
          <p:grpSpPr>
            <a:xfrm>
              <a:off x="342529" y="3100547"/>
              <a:ext cx="2695113" cy="772357"/>
              <a:chOff x="1237695" y="2528370"/>
              <a:chExt cx="2695113" cy="772357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07C6B0B-5C5B-48BF-BF64-53FE569D8AE6}"/>
                  </a:ext>
                </a:extLst>
              </p:cNvPr>
              <p:cNvSpPr/>
              <p:nvPr/>
            </p:nvSpPr>
            <p:spPr>
              <a:xfrm>
                <a:off x="1237695" y="2528370"/>
                <a:ext cx="2695113" cy="77235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5926A0-6D2D-425D-ADAF-A6A6CC1289BD}"/>
                  </a:ext>
                </a:extLst>
              </p:cNvPr>
              <p:cNvSpPr txBox="1"/>
              <p:nvPr/>
            </p:nvSpPr>
            <p:spPr>
              <a:xfrm>
                <a:off x="1265809" y="2750917"/>
                <a:ext cx="2533835" cy="3482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" name="TextBox 40" descr="ClaroSpeak&#10;">
              <a:extLst>
                <a:ext uri="{FF2B5EF4-FFF2-40B4-BE49-F238E27FC236}">
                  <a16:creationId xmlns:a16="http://schemas.microsoft.com/office/drawing/2014/main" id="{131F3547-1A4C-4332-9623-8B249F2FA552}"/>
                </a:ext>
              </a:extLst>
            </p:cNvPr>
            <p:cNvSpPr txBox="1"/>
            <p:nvPr/>
          </p:nvSpPr>
          <p:spPr>
            <a:xfrm>
              <a:off x="339940" y="3278206"/>
              <a:ext cx="269511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ClaroSpeak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FE7C6D-E5B8-4895-95F6-8B4670CBB1BF}"/>
              </a:ext>
            </a:extLst>
          </p:cNvPr>
          <p:cNvGrpSpPr/>
          <p:nvPr/>
        </p:nvGrpSpPr>
        <p:grpSpPr>
          <a:xfrm>
            <a:off x="4115967" y="5563059"/>
            <a:ext cx="2697702" cy="772357"/>
            <a:chOff x="339940" y="3100547"/>
            <a:chExt cx="2697702" cy="772357"/>
          </a:xfrm>
          <a:solidFill>
            <a:srgbClr val="1A3F66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19E10E3-EB92-41FD-8805-5D6119A78DBE}"/>
                </a:ext>
              </a:extLst>
            </p:cNvPr>
            <p:cNvGrpSpPr/>
            <p:nvPr/>
          </p:nvGrpSpPr>
          <p:grpSpPr>
            <a:xfrm>
              <a:off x="342529" y="3100547"/>
              <a:ext cx="2695113" cy="772357"/>
              <a:chOff x="1237695" y="2528370"/>
              <a:chExt cx="2695113" cy="772357"/>
            </a:xfrm>
            <a:grpFill/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AC27272-A72F-43DD-957F-923919F796D2}"/>
                  </a:ext>
                </a:extLst>
              </p:cNvPr>
              <p:cNvSpPr/>
              <p:nvPr/>
            </p:nvSpPr>
            <p:spPr>
              <a:xfrm>
                <a:off x="1237695" y="2528370"/>
                <a:ext cx="2695113" cy="77235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587FFE-8E8E-429A-94CF-8503F07E9CE9}"/>
                  </a:ext>
                </a:extLst>
              </p:cNvPr>
              <p:cNvSpPr txBox="1"/>
              <p:nvPr/>
            </p:nvSpPr>
            <p:spPr>
              <a:xfrm>
                <a:off x="1265809" y="2750917"/>
                <a:ext cx="2533835" cy="3482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TextBox 45" descr="ClaroPDF&#10;">
              <a:extLst>
                <a:ext uri="{FF2B5EF4-FFF2-40B4-BE49-F238E27FC236}">
                  <a16:creationId xmlns:a16="http://schemas.microsoft.com/office/drawing/2014/main" id="{640CBE54-677B-4D01-8057-C92B21BB4274}"/>
                </a:ext>
              </a:extLst>
            </p:cNvPr>
            <p:cNvSpPr txBox="1"/>
            <p:nvPr/>
          </p:nvSpPr>
          <p:spPr>
            <a:xfrm>
              <a:off x="339940" y="3278206"/>
              <a:ext cx="269511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ClaroPDF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A7925B-610A-42FF-9942-964366DB38F1}"/>
              </a:ext>
            </a:extLst>
          </p:cNvPr>
          <p:cNvGrpSpPr/>
          <p:nvPr/>
        </p:nvGrpSpPr>
        <p:grpSpPr>
          <a:xfrm>
            <a:off x="3982344" y="1980305"/>
            <a:ext cx="2956265" cy="772357"/>
            <a:chOff x="1155303" y="2528370"/>
            <a:chExt cx="2956265" cy="772357"/>
          </a:xfrm>
          <a:solidFill>
            <a:srgbClr val="1A3F66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12D80B-96AC-496E-94B1-9D23E615232D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 descr="iOs and android Apps&#10;">
              <a:extLst>
                <a:ext uri="{FF2B5EF4-FFF2-40B4-BE49-F238E27FC236}">
                  <a16:creationId xmlns:a16="http://schemas.microsoft.com/office/drawing/2014/main" id="{E7CB0552-CD43-4829-BC41-A2B31D407BDC}"/>
                </a:ext>
              </a:extLst>
            </p:cNvPr>
            <p:cNvSpPr txBox="1"/>
            <p:nvPr/>
          </p:nvSpPr>
          <p:spPr>
            <a:xfrm>
              <a:off x="1155303" y="2694157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iOs and android</a:t>
              </a:r>
              <a:r>
                <a:rPr lang="en-GB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Apps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9BAE99-CF0C-4D6F-A8A9-4FE6AC5DE427}"/>
              </a:ext>
            </a:extLst>
          </p:cNvPr>
          <p:cNvGrpSpPr/>
          <p:nvPr/>
        </p:nvGrpSpPr>
        <p:grpSpPr>
          <a:xfrm>
            <a:off x="8279167" y="2019785"/>
            <a:ext cx="3074633" cy="866644"/>
            <a:chOff x="8526262" y="2406342"/>
            <a:chExt cx="3074633" cy="866644"/>
          </a:xfrm>
          <a:solidFill>
            <a:srgbClr val="1A3F66"/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C7A568B-BB98-4ECD-9A98-973D54A0F0BC}"/>
                </a:ext>
              </a:extLst>
            </p:cNvPr>
            <p:cNvSpPr/>
            <p:nvPr/>
          </p:nvSpPr>
          <p:spPr>
            <a:xfrm>
              <a:off x="8526262" y="2406342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 descr="ClaroRead Web apps&#10;">
              <a:extLst>
                <a:ext uri="{FF2B5EF4-FFF2-40B4-BE49-F238E27FC236}">
                  <a16:creationId xmlns:a16="http://schemas.microsoft.com/office/drawing/2014/main" id="{E9D8DD94-B361-4C35-BCA6-4AC44124BE7F}"/>
                </a:ext>
              </a:extLst>
            </p:cNvPr>
            <p:cNvSpPr txBox="1"/>
            <p:nvPr/>
          </p:nvSpPr>
          <p:spPr>
            <a:xfrm>
              <a:off x="8644630" y="2626655"/>
              <a:ext cx="2956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ClaroRead Web apps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1E86C7-E0E2-426C-9CC7-ED2A093E5A8C}"/>
              </a:ext>
            </a:extLst>
          </p:cNvPr>
          <p:cNvGrpSpPr/>
          <p:nvPr/>
        </p:nvGrpSpPr>
        <p:grpSpPr>
          <a:xfrm>
            <a:off x="704868" y="1989413"/>
            <a:ext cx="2956265" cy="802729"/>
            <a:chOff x="1104363" y="2528370"/>
            <a:chExt cx="2956265" cy="802729"/>
          </a:xfrm>
          <a:solidFill>
            <a:srgbClr val="1A3F66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3A19C2A-ECBB-4DAD-A4ED-6C9CB490E278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 descr="ClaroRead Mac&#10;">
              <a:extLst>
                <a:ext uri="{FF2B5EF4-FFF2-40B4-BE49-F238E27FC236}">
                  <a16:creationId xmlns:a16="http://schemas.microsoft.com/office/drawing/2014/main" id="{DADD2212-382A-4FD8-948C-E04A9299325C}"/>
                </a:ext>
              </a:extLst>
            </p:cNvPr>
            <p:cNvSpPr txBox="1"/>
            <p:nvPr/>
          </p:nvSpPr>
          <p:spPr>
            <a:xfrm>
              <a:off x="1104363" y="2684768"/>
              <a:ext cx="2956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ClaroRead Mac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screenshot showing a webpage and ClaroRead Chrome">
            <a:extLst>
              <a:ext uri="{FF2B5EF4-FFF2-40B4-BE49-F238E27FC236}">
                <a16:creationId xmlns:a16="http://schemas.microsoft.com/office/drawing/2014/main" id="{3DE5AC24-D40F-4B5F-96D4-FDF05C168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68" y="2996316"/>
            <a:ext cx="2942110" cy="1947795"/>
          </a:xfrm>
          <a:prstGeom prst="rect">
            <a:avLst/>
          </a:prstGeom>
        </p:spPr>
      </p:pic>
      <p:pic>
        <p:nvPicPr>
          <p:cNvPr id="5" name="Picture 4" descr="A screenshot showing ClaroRead Mac">
            <a:extLst>
              <a:ext uri="{FF2B5EF4-FFF2-40B4-BE49-F238E27FC236}">
                <a16:creationId xmlns:a16="http://schemas.microsoft.com/office/drawing/2014/main" id="{44B0EBA4-54B5-412F-BD77-10B07492A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" y="3970214"/>
            <a:ext cx="3398007" cy="2406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8C24C-F582-47E6-9151-9CA67BDB3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0" y="5206436"/>
            <a:ext cx="1835055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3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ices">
            <a:extLst>
              <a:ext uri="{FF2B5EF4-FFF2-40B4-BE49-F238E27FC236}">
                <a16:creationId xmlns:a16="http://schemas.microsoft.com/office/drawing/2014/main" id="{01AA550C-B177-41C7-8BEF-0BD2D4EC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Prices</a:t>
            </a:r>
            <a:endParaRPr lang="en-GB" dirty="0"/>
          </a:p>
        </p:txBody>
      </p:sp>
      <p:sp>
        <p:nvSpPr>
          <p:cNvPr id="3" name="Content Placeholder 2" descr="Home, School and Go package is an annual license including     use at home. Contact Spectronics for prices&#10;Free 15 day individual and 30 day site license trials are available&#10;10% discount available on everything except ClaroRead SE&#10;">
            <a:extLst>
              <a:ext uri="{FF2B5EF4-FFF2-40B4-BE49-F238E27FC236}">
                <a16:creationId xmlns:a16="http://schemas.microsoft.com/office/drawing/2014/main" id="{78B4DE03-09AC-4445-9EC0-CF82D22D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03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Home, School and Go package is an annual license including     use at home. Contact Spectronics for prices.</a:t>
            </a:r>
          </a:p>
          <a:p>
            <a:pPr>
              <a:lnSpc>
                <a:spcPct val="100000"/>
              </a:lnSpc>
            </a:pPr>
            <a:r>
              <a:rPr lang="en-GB" dirty="0"/>
              <a:t>Free 15 day individual and 30 day site license trials are available. Contact Jim at Sprialis Consulting for arrangements. </a:t>
            </a:r>
          </a:p>
          <a:p>
            <a:pPr>
              <a:lnSpc>
                <a:spcPct val="100000"/>
              </a:lnSpc>
            </a:pPr>
            <a:r>
              <a:rPr lang="en-GB" dirty="0"/>
              <a:t>10% discount available on everything except ClaroRead SE.</a:t>
            </a:r>
          </a:p>
        </p:txBody>
      </p:sp>
      <p:graphicFrame>
        <p:nvGraphicFramePr>
          <p:cNvPr id="4" name="Table 4" descr="Table showing the prices of ClaroRead individual and site licenses. Prices start from $105 for ClaroRead SE">
            <a:extLst>
              <a:ext uri="{FF2B5EF4-FFF2-40B4-BE49-F238E27FC236}">
                <a16:creationId xmlns:a16="http://schemas.microsoft.com/office/drawing/2014/main" id="{709DD505-CC79-48CA-8199-CC8D24A1F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18287"/>
              </p:ext>
            </p:extLst>
          </p:nvPr>
        </p:nvGraphicFramePr>
        <p:xfrm>
          <a:off x="2114490" y="1825625"/>
          <a:ext cx="7352783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164">
                  <a:extLst>
                    <a:ext uri="{9D8B030D-6E8A-4147-A177-3AD203B41FA5}">
                      <a16:colId xmlns:a16="http://schemas.microsoft.com/office/drawing/2014/main" val="4005058530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246667414"/>
                    </a:ext>
                  </a:extLst>
                </a:gridCol>
                <a:gridCol w="1071419">
                  <a:extLst>
                    <a:ext uri="{9D8B030D-6E8A-4147-A177-3AD203B41FA5}">
                      <a16:colId xmlns:a16="http://schemas.microsoft.com/office/drawing/2014/main" val="4050492878"/>
                    </a:ext>
                  </a:extLst>
                </a:gridCol>
                <a:gridCol w="1265381">
                  <a:extLst>
                    <a:ext uri="{9D8B030D-6E8A-4147-A177-3AD203B41FA5}">
                      <a16:colId xmlns:a16="http://schemas.microsoft.com/office/drawing/2014/main" val="2853622421"/>
                    </a:ext>
                  </a:extLst>
                </a:gridCol>
                <a:gridCol w="1727201">
                  <a:extLst>
                    <a:ext uri="{9D8B030D-6E8A-4147-A177-3AD203B41FA5}">
                      <a16:colId xmlns:a16="http://schemas.microsoft.com/office/drawing/2014/main" val="171039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 Site License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College</a:t>
                      </a:r>
                    </a:p>
                    <a:p>
                      <a:pPr algn="ctr"/>
                      <a:r>
                        <a:rPr lang="en-US" dirty="0"/>
                        <a:t>Site License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University</a:t>
                      </a:r>
                    </a:p>
                    <a:p>
                      <a:pPr algn="ctr"/>
                      <a:r>
                        <a:rPr lang="en-US" dirty="0"/>
                        <a:t>Site </a:t>
                      </a:r>
                    </a:p>
                    <a:p>
                      <a:pPr algn="ctr"/>
                      <a:r>
                        <a:rPr lang="en-US" dirty="0"/>
                        <a:t>License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1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ClaroRead 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  <a:r>
                        <a:rPr lang="en-GB" dirty="0"/>
                        <a:t>2990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$3520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ClaroRead Plus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</a:t>
                      </a:r>
                      <a:r>
                        <a:rPr lang="en-GB" dirty="0"/>
                        <a:t>4850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$7400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0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ClaroRead Pro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$5200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$7750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6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6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4B2C-A455-4F3A-8431-03F575D9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offerings!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516E-C9A2-44A6-B1C7-BAF820C2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71" y="2117385"/>
            <a:ext cx="10570962" cy="3753139"/>
          </a:xfrm>
        </p:spPr>
        <p:txBody>
          <a:bodyPr/>
          <a:lstStyle/>
          <a:p>
            <a:r>
              <a:rPr lang="en-GB" dirty="0"/>
              <a:t>Free license of ClaroRead for all Accessibility Advisors</a:t>
            </a:r>
          </a:p>
          <a:p>
            <a:r>
              <a:rPr lang="en-GB" dirty="0"/>
              <a:t>Online CPD courses available</a:t>
            </a:r>
          </a:p>
          <a:p>
            <a:r>
              <a:rPr lang="en-GB" dirty="0"/>
              <a:t>15 day individual trials and 30 day site license trials</a:t>
            </a:r>
          </a:p>
          <a:p>
            <a:r>
              <a:rPr lang="en-GB" dirty="0"/>
              <a:t>Free android apps and basic iOS apps</a:t>
            </a:r>
          </a:p>
          <a:p>
            <a:r>
              <a:rPr lang="en-GB" dirty="0"/>
              <a:t>Claro ePub Reader</a:t>
            </a:r>
          </a:p>
          <a:p>
            <a:pPr marL="0" indent="0">
              <a:buNone/>
            </a:pPr>
            <a:r>
              <a:rPr lang="en-GB" dirty="0"/>
              <a:t>For arranging trials and support  contact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2"/>
              </a:rPr>
              <a:t>Jim@sprialisconsulting.com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26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2363-65D2-4461-9D4E-E7C7D38C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pic>
        <p:nvPicPr>
          <p:cNvPr id="4" name="Picture 3" descr="A screenshot showing the roadmap page of the ClaroRead website">
            <a:extLst>
              <a:ext uri="{FF2B5EF4-FFF2-40B4-BE49-F238E27FC236}">
                <a16:creationId xmlns:a16="http://schemas.microsoft.com/office/drawing/2014/main" id="{5D4F3CED-B891-4133-82E4-00F6ACB46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3" y="1711390"/>
            <a:ext cx="87725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1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296A-38BD-49FC-AF2A-71652CC4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Help and Support</a:t>
            </a:r>
          </a:p>
        </p:txBody>
      </p:sp>
      <p:sp>
        <p:nvSpPr>
          <p:cNvPr id="3" name="Content Placeholder 2" descr="Contact Jim Spiralis jim@sprialisconsulting.com &#10;Visit the Spectronics website www.spectronics.com.au&#10;&#10;Watch Claro Webinars and YouTube channel&#10;&#10;Fully-featured demo versions from the website www.clarosoftware.com&#10;">
            <a:extLst>
              <a:ext uri="{FF2B5EF4-FFF2-40B4-BE49-F238E27FC236}">
                <a16:creationId xmlns:a16="http://schemas.microsoft.com/office/drawing/2014/main" id="{844C56E5-9409-4C81-AB18-016F5055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3450"/>
            <a:ext cx="10823089" cy="3574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en-GB" sz="1600" b="1" dirty="0"/>
          </a:p>
          <a:p>
            <a:pPr>
              <a:lnSpc>
                <a:spcPct val="160000"/>
              </a:lnSpc>
            </a:pPr>
            <a:r>
              <a:rPr lang="en-GB" sz="2000" b="1" dirty="0"/>
              <a:t>Visit the Spectronics website </a:t>
            </a:r>
            <a:r>
              <a:rPr lang="en-GB" sz="2000" b="1" dirty="0">
                <a:hlinkClick r:id="rId2"/>
              </a:rPr>
              <a:t>www.spectronics.com.au</a:t>
            </a:r>
            <a:r>
              <a:rPr lang="en-GB" sz="2000" b="1" dirty="0"/>
              <a:t>. Phone support available</a:t>
            </a:r>
          </a:p>
          <a:p>
            <a:r>
              <a:rPr lang="en-GB" sz="2000" b="1" dirty="0"/>
              <a:t>Watch the Claro YouTube channel for webinars and video tutorials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lnSpc>
                <a:spcPct val="170000"/>
              </a:lnSpc>
              <a:buNone/>
            </a:pPr>
            <a:endParaRPr lang="en-GB" sz="16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E313DE-ECB1-48A2-B5E6-2F0C953B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AFF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>
                <a:ln>
                  <a:noFill/>
                </a:ln>
                <a:solidFill>
                  <a:srgbClr val="5EA53A"/>
                </a:solidFill>
                <a:effectLst/>
                <a:latin typeface="Helvetica Neue"/>
                <a:hlinkClick r:id="rId2"/>
              </a:rPr>
              <a:t>www.spectronics.com.au  </a:t>
            </a:r>
            <a:r>
              <a:rPr kumimoji="0" lang="en-US" altLang="en-US" sz="1000" b="0" i="0" u="sng" strike="noStrike" cap="none" normalizeH="0" baseline="0">
                <a:ln>
                  <a:noFill/>
                </a:ln>
                <a:solidFill>
                  <a:srgbClr val="5EA53A"/>
                </a:solidFill>
                <a:effectLst/>
                <a:latin typeface="Helvetica Neue"/>
              </a:rPr>
              <a:t> </a:t>
            </a:r>
            <a:r>
              <a:rPr kumimoji="0" lang="en-US" altLang="en-US" b="0" i="0" u="sng" strike="noStrike" cap="none" normalizeH="0" baseline="0">
                <a:ln>
                  <a:noFill/>
                </a:ln>
                <a:solidFill>
                  <a:srgbClr val="5EA53A"/>
                </a:solidFill>
                <a:effectLst/>
                <a:latin typeface="Helvetica Neue"/>
              </a:rPr>
              <a:t>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This is an external link">
            <a:hlinkClick r:id="rId2"/>
            <a:extLst>
              <a:ext uri="{FF2B5EF4-FFF2-40B4-BE49-F238E27FC236}">
                <a16:creationId xmlns:a16="http://schemas.microsoft.com/office/drawing/2014/main" id="{D8FDD194-33F0-470C-BAE4-7FC5FF02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3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9BF7-94A7-45CA-9191-F4614849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3" name="Content Placeholder 2" descr="Mary Wilcox&#10; mary.wilcox@clarosoftware.com&#10;">
            <a:extLst>
              <a:ext uri="{FF2B5EF4-FFF2-40B4-BE49-F238E27FC236}">
                <a16:creationId xmlns:a16="http://schemas.microsoft.com/office/drawing/2014/main" id="{ED0FDF06-F364-485D-99BF-A6044188E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b="1" dirty="0"/>
              <a:t>Mary Wilcox</a:t>
            </a:r>
          </a:p>
          <a:p>
            <a:pPr marL="0" indent="0" algn="ctr">
              <a:buNone/>
            </a:pPr>
            <a:r>
              <a:rPr lang="en-GB" sz="4400" b="1" dirty="0"/>
              <a:t> </a:t>
            </a:r>
            <a:r>
              <a:rPr lang="en-GB" sz="4400" b="1" dirty="0">
                <a:hlinkClick r:id="rId3"/>
              </a:rPr>
              <a:t>mary.wilcox@clarosoftware.com</a:t>
            </a:r>
            <a:endParaRPr lang="en-GB" sz="4400" b="1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1981B6E-F801-4533-AA37-337D58B2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14" y="5451067"/>
            <a:ext cx="3127186" cy="6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8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Claro Software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C5F832F-FFD8-4D3F-A3AB-597C1AE2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20 year old British Assistive Technology software publishers</a:t>
            </a:r>
          </a:p>
          <a:p>
            <a:pPr lvl="1"/>
            <a:r>
              <a:rPr lang="en-GB" dirty="0"/>
              <a:t>22 people, based in Preston, UK.</a:t>
            </a:r>
          </a:p>
          <a:p>
            <a:r>
              <a:rPr lang="en-GB" dirty="0"/>
              <a:t>Founded by academics and technologists</a:t>
            </a:r>
          </a:p>
          <a:p>
            <a:pPr lvl="1"/>
            <a:r>
              <a:rPr lang="en-GB" dirty="0"/>
              <a:t>Commercial and free products</a:t>
            </a:r>
          </a:p>
          <a:p>
            <a:r>
              <a:rPr lang="en-GB" dirty="0"/>
              <a:t>Owned by </a:t>
            </a:r>
            <a:r>
              <a:rPr lang="en-GB" dirty="0" err="1"/>
              <a:t>Lingit</a:t>
            </a:r>
            <a:r>
              <a:rPr lang="en-GB" dirty="0"/>
              <a:t> (since 2018), a Norwegian company who also develop software to assist with reading and 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111DE-314E-4F56-8785-5CA9F7F3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08" y="4786518"/>
            <a:ext cx="1142857" cy="1142857"/>
          </a:xfrm>
          <a:prstGeom prst="rect">
            <a:avLst/>
          </a:prstGeom>
        </p:spPr>
      </p:pic>
      <p:pic>
        <p:nvPicPr>
          <p:cNvPr id="10" name="Picture 4" descr="http://thebigboss.org/wp-content/uploads/2014/ios_logo.png">
            <a:extLst>
              <a:ext uri="{FF2B5EF4-FFF2-40B4-BE49-F238E27FC236}">
                <a16:creationId xmlns:a16="http://schemas.microsoft.com/office/drawing/2014/main" id="{3CD8F217-78F1-4987-B775-90AABF87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27" y="4851442"/>
            <a:ext cx="865799" cy="8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google.com/chrome/assets/common/images/chrome_logo_2x.png">
            <a:extLst>
              <a:ext uri="{FF2B5EF4-FFF2-40B4-BE49-F238E27FC236}">
                <a16:creationId xmlns:a16="http://schemas.microsoft.com/office/drawing/2014/main" id="{8C8FAE71-350D-4CC0-B5FC-9D40CB25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36" y="5030590"/>
            <a:ext cx="1560576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64FDF0-6A2C-4E1F-B82C-BEB0E0E82B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41" y="4786518"/>
            <a:ext cx="849699" cy="997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F9866-379D-4FA0-8BB3-155BF31B1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44" y="5123835"/>
            <a:ext cx="1064176" cy="321012"/>
          </a:xfrm>
          <a:prstGeom prst="rect">
            <a:avLst/>
          </a:prstGeom>
        </p:spPr>
      </p:pic>
      <p:pic>
        <p:nvPicPr>
          <p:cNvPr id="14" name="Picture 1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D4FA232-D52F-4602-808E-41EDF88C9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29" y="4851442"/>
            <a:ext cx="838119" cy="838119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03FAFD4-7235-42D7-926A-9735819A8B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29" y="4947567"/>
            <a:ext cx="570692" cy="570692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6D20A92-D384-484F-8DE9-F97568CE1F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62" y="5044818"/>
            <a:ext cx="376138" cy="4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FE38-F4BC-4343-B5D5-05FBB29A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Team </a:t>
            </a:r>
          </a:p>
        </p:txBody>
      </p:sp>
      <p:pic>
        <p:nvPicPr>
          <p:cNvPr id="6" name="Picture 6" descr="A screenshot of the Claro software website showing staff photos and information">
            <a:extLst>
              <a:ext uri="{FF2B5EF4-FFF2-40B4-BE49-F238E27FC236}">
                <a16:creationId xmlns:a16="http://schemas.microsoft.com/office/drawing/2014/main" id="{C58B2B60-AE4C-4B9A-93FD-867B6D5F0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75" y="1637481"/>
            <a:ext cx="5686140" cy="4351338"/>
          </a:xfrm>
        </p:spPr>
      </p:pic>
      <p:pic>
        <p:nvPicPr>
          <p:cNvPr id="5" name="Picture 6" descr="A screenshot showing a page from the Claro Software website about ClaroRead and free trials">
            <a:extLst>
              <a:ext uri="{FF2B5EF4-FFF2-40B4-BE49-F238E27FC236}">
                <a16:creationId xmlns:a16="http://schemas.microsoft.com/office/drawing/2014/main" id="{B98E2DBA-7421-47EA-A6D5-325D2688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937" y="2720688"/>
            <a:ext cx="6323980" cy="35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3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ad any document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Read any document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515F1B-E072-431C-AA84-60F538BEA802}"/>
              </a:ext>
            </a:extLst>
          </p:cNvPr>
          <p:cNvGrpSpPr/>
          <p:nvPr/>
        </p:nvGrpSpPr>
        <p:grpSpPr>
          <a:xfrm>
            <a:off x="209363" y="1976428"/>
            <a:ext cx="2956265" cy="772357"/>
            <a:chOff x="1104528" y="2528370"/>
            <a:chExt cx="2956265" cy="772357"/>
          </a:xfrm>
          <a:solidFill>
            <a:srgbClr val="1E7CA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1B0066F-8E39-48F0-B281-BEE08BCF621A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 descr="Text in an image&#10;">
              <a:extLst>
                <a:ext uri="{FF2B5EF4-FFF2-40B4-BE49-F238E27FC236}">
                  <a16:creationId xmlns:a16="http://schemas.microsoft.com/office/drawing/2014/main" id="{B33D64AB-1405-4435-B649-2F652B6C3D75}"/>
                </a:ext>
              </a:extLst>
            </p:cNvPr>
            <p:cNvSpPr txBox="1"/>
            <p:nvPr/>
          </p:nvSpPr>
          <p:spPr>
            <a:xfrm>
              <a:off x="1104528" y="2726378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Text in an image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D33130-689C-4B2B-9986-F48A12A379EA}"/>
              </a:ext>
            </a:extLst>
          </p:cNvPr>
          <p:cNvGrpSpPr/>
          <p:nvPr/>
        </p:nvGrpSpPr>
        <p:grpSpPr>
          <a:xfrm>
            <a:off x="342529" y="3100547"/>
            <a:ext cx="2695113" cy="772357"/>
            <a:chOff x="1237695" y="2528370"/>
            <a:chExt cx="2695113" cy="772357"/>
          </a:xfrm>
          <a:solidFill>
            <a:srgbClr val="1E7CA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57833-5A0D-44D4-8562-3208BA6A4CDC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82F6D3-9818-497A-9136-E9E8AF266588}"/>
                </a:ext>
              </a:extLst>
            </p:cNvPr>
            <p:cNvSpPr txBox="1"/>
            <p:nvPr/>
          </p:nvSpPr>
          <p:spPr>
            <a:xfrm>
              <a:off x="1265809" y="2750917"/>
              <a:ext cx="2533835" cy="3482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7FF32CE-2881-4D34-A64F-1A06267EEE44}"/>
              </a:ext>
            </a:extLst>
          </p:cNvPr>
          <p:cNvSpPr txBox="1"/>
          <p:nvPr/>
        </p:nvSpPr>
        <p:spPr>
          <a:xfrm>
            <a:off x="8022884" y="3327188"/>
            <a:ext cx="295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Proof scanning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C03096-3896-4574-B9E7-8F94431A5FC6}"/>
              </a:ext>
            </a:extLst>
          </p:cNvPr>
          <p:cNvGrpSpPr/>
          <p:nvPr/>
        </p:nvGrpSpPr>
        <p:grpSpPr>
          <a:xfrm>
            <a:off x="7735099" y="1984850"/>
            <a:ext cx="3447653" cy="772357"/>
            <a:chOff x="1370860" y="2591668"/>
            <a:chExt cx="3447653" cy="772357"/>
          </a:xfrm>
          <a:solidFill>
            <a:srgbClr val="1E7CA5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651A8A0-0EC8-4326-B00B-D280A3292199}"/>
                </a:ext>
              </a:extLst>
            </p:cNvPr>
            <p:cNvSpPr/>
            <p:nvPr/>
          </p:nvSpPr>
          <p:spPr>
            <a:xfrm>
              <a:off x="1370860" y="2591668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 descr="Read emails&#10;">
              <a:extLst>
                <a:ext uri="{FF2B5EF4-FFF2-40B4-BE49-F238E27FC236}">
                  <a16:creationId xmlns:a16="http://schemas.microsoft.com/office/drawing/2014/main" id="{978508D1-C44A-4C5D-8B4D-1F2A8795B462}"/>
                </a:ext>
              </a:extLst>
            </p:cNvPr>
            <p:cNvSpPr txBox="1"/>
            <p:nvPr/>
          </p:nvSpPr>
          <p:spPr>
            <a:xfrm>
              <a:off x="1907220" y="2801465"/>
              <a:ext cx="2911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Read emails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53D990-3AB3-4F0E-A389-7383C13AAC58}"/>
              </a:ext>
            </a:extLst>
          </p:cNvPr>
          <p:cNvGrpSpPr/>
          <p:nvPr/>
        </p:nvGrpSpPr>
        <p:grpSpPr>
          <a:xfrm>
            <a:off x="7704250" y="3125675"/>
            <a:ext cx="2756809" cy="772357"/>
            <a:chOff x="1237695" y="2528370"/>
            <a:chExt cx="2695113" cy="772357"/>
          </a:xfrm>
          <a:solidFill>
            <a:srgbClr val="1E7CA5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C023B14-172B-4F85-9E69-10441143B2D2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 descr="Word documents&#10;">
              <a:extLst>
                <a:ext uri="{FF2B5EF4-FFF2-40B4-BE49-F238E27FC236}">
                  <a16:creationId xmlns:a16="http://schemas.microsoft.com/office/drawing/2014/main" id="{4EF8E593-F4D4-4B44-976D-D2EF95352944}"/>
                </a:ext>
              </a:extLst>
            </p:cNvPr>
            <p:cNvSpPr txBox="1"/>
            <p:nvPr/>
          </p:nvSpPr>
          <p:spPr>
            <a:xfrm>
              <a:off x="1391769" y="2729882"/>
              <a:ext cx="238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Word documents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60DC6-7DE7-4F3D-8625-7CAA2191DCFF}"/>
              </a:ext>
            </a:extLst>
          </p:cNvPr>
          <p:cNvGrpSpPr/>
          <p:nvPr/>
        </p:nvGrpSpPr>
        <p:grpSpPr>
          <a:xfrm>
            <a:off x="3898884" y="2023581"/>
            <a:ext cx="3083675" cy="797186"/>
            <a:chOff x="1237695" y="2528370"/>
            <a:chExt cx="3083675" cy="797186"/>
          </a:xfrm>
          <a:solidFill>
            <a:srgbClr val="1E7CA5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8503658-A015-496A-B84C-608F6F96BC1C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 descr="Read in your browser&#10;">
              <a:extLst>
                <a:ext uri="{FF2B5EF4-FFF2-40B4-BE49-F238E27FC236}">
                  <a16:creationId xmlns:a16="http://schemas.microsoft.com/office/drawing/2014/main" id="{21D6AD1D-EB1B-458F-8D21-7C053B59BF5B}"/>
                </a:ext>
              </a:extLst>
            </p:cNvPr>
            <p:cNvSpPr txBox="1"/>
            <p:nvPr/>
          </p:nvSpPr>
          <p:spPr>
            <a:xfrm>
              <a:off x="1365105" y="2679225"/>
              <a:ext cx="2956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Read in your browser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 descr="PDFs&#10;">
            <a:extLst>
              <a:ext uri="{FF2B5EF4-FFF2-40B4-BE49-F238E27FC236}">
                <a16:creationId xmlns:a16="http://schemas.microsoft.com/office/drawing/2014/main" id="{C634BFF1-E8C6-4DE0-A4ED-22FB01054434}"/>
              </a:ext>
            </a:extLst>
          </p:cNvPr>
          <p:cNvSpPr txBox="1"/>
          <p:nvPr/>
        </p:nvSpPr>
        <p:spPr>
          <a:xfrm>
            <a:off x="339940" y="3278206"/>
            <a:ext cx="26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PDFs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ClaroPDF reading text with blue highlighting.">
            <a:extLst>
              <a:ext uri="{FF2B5EF4-FFF2-40B4-BE49-F238E27FC236}">
                <a16:creationId xmlns:a16="http://schemas.microsoft.com/office/drawing/2014/main" id="{F18FBC9D-41CC-4155-82D0-D10A8916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" y="3915889"/>
            <a:ext cx="1816332" cy="2419913"/>
          </a:xfrm>
          <a:prstGeom prst="rect">
            <a:avLst/>
          </a:prstGeom>
        </p:spPr>
      </p:pic>
      <p:pic>
        <p:nvPicPr>
          <p:cNvPr id="6" name="Picture 5" descr="A maps with writing to the left describing the city of Leicester.">
            <a:extLst>
              <a:ext uri="{FF2B5EF4-FFF2-40B4-BE49-F238E27FC236}">
                <a16:creationId xmlns:a16="http://schemas.microsoft.com/office/drawing/2014/main" id="{FB31FDDA-7043-4600-8350-DF6B37175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5" y="4349492"/>
            <a:ext cx="1557033" cy="2206316"/>
          </a:xfrm>
          <a:prstGeom prst="rect">
            <a:avLst/>
          </a:prstGeom>
        </p:spPr>
      </p:pic>
      <p:pic>
        <p:nvPicPr>
          <p:cNvPr id="13" name="Picture 12" descr="ClaroRead reading an email">
            <a:extLst>
              <a:ext uri="{FF2B5EF4-FFF2-40B4-BE49-F238E27FC236}">
                <a16:creationId xmlns:a16="http://schemas.microsoft.com/office/drawing/2014/main" id="{4BB1D52B-02FC-4EE3-947C-0967B351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906" y="3915889"/>
            <a:ext cx="3673608" cy="27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-to-speech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Text-to-speech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E1136-73A1-467B-8848-EADB1C9F41EE}"/>
              </a:ext>
            </a:extLst>
          </p:cNvPr>
          <p:cNvSpPr txBox="1"/>
          <p:nvPr/>
        </p:nvSpPr>
        <p:spPr>
          <a:xfrm>
            <a:off x="4130979" y="2186362"/>
            <a:ext cx="295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Change the sped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D64AB-1405-4435-B649-2F652B6C3D75}"/>
              </a:ext>
            </a:extLst>
          </p:cNvPr>
          <p:cNvSpPr txBox="1"/>
          <p:nvPr/>
        </p:nvSpPr>
        <p:spPr>
          <a:xfrm>
            <a:off x="342530" y="2177940"/>
            <a:ext cx="295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100 high quality voices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2F6D3-9818-497A-9136-E9E8AF266588}"/>
              </a:ext>
            </a:extLst>
          </p:cNvPr>
          <p:cNvSpPr txBox="1"/>
          <p:nvPr/>
        </p:nvSpPr>
        <p:spPr>
          <a:xfrm>
            <a:off x="342529" y="3302059"/>
            <a:ext cx="295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30 different languages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508D1-C44A-4C5D-8B4D-1F2A8795B462}"/>
              </a:ext>
            </a:extLst>
          </p:cNvPr>
          <p:cNvSpPr txBox="1"/>
          <p:nvPr/>
        </p:nvSpPr>
        <p:spPr>
          <a:xfrm>
            <a:off x="422445" y="4466450"/>
            <a:ext cx="29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Colored highlighting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 descr="ClaroRead Pro toolbar">
            <a:extLst>
              <a:ext uri="{FF2B5EF4-FFF2-40B4-BE49-F238E27FC236}">
                <a16:creationId xmlns:a16="http://schemas.microsoft.com/office/drawing/2014/main" id="{0FDDA0FA-6662-4EFF-87D6-8165D2EB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4" y="5482113"/>
            <a:ext cx="7609702" cy="911948"/>
          </a:xfrm>
          <a:prstGeom prst="rect">
            <a:avLst/>
          </a:prstGeom>
        </p:spPr>
      </p:pic>
      <p:pic>
        <p:nvPicPr>
          <p:cNvPr id="23" name="Picture 22" descr="Lists text-to-speech features: 100 high quality voices, Change the speed, Echo back your typing, 30 different languages, Speak under mouse, save as audio, coloured highlighting, Speak when mouse                                               selects,  Save as video.">
            <a:extLst>
              <a:ext uri="{FF2B5EF4-FFF2-40B4-BE49-F238E27FC236}">
                <a16:creationId xmlns:a16="http://schemas.microsoft.com/office/drawing/2014/main" id="{D85B433B-AB45-4F48-BF56-69829F94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29" y="2234677"/>
            <a:ext cx="5982419" cy="2026097"/>
          </a:xfrm>
          <a:prstGeom prst="rect">
            <a:avLst/>
          </a:prstGeom>
        </p:spPr>
      </p:pic>
      <p:pic>
        <p:nvPicPr>
          <p:cNvPr id="25" name="Picture 24" descr="Picture of the ClaroRead toolbar and it reading text in Word with highlighting.">
            <a:extLst>
              <a:ext uri="{FF2B5EF4-FFF2-40B4-BE49-F238E27FC236}">
                <a16:creationId xmlns:a16="http://schemas.microsoft.com/office/drawing/2014/main" id="{6E7D24BE-4E3E-48D3-AB72-7785F5784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r="5606" b="26539"/>
          <a:stretch/>
        </p:blipFill>
        <p:spPr>
          <a:xfrm>
            <a:off x="6355365" y="1779387"/>
            <a:ext cx="5516860" cy="32992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948B0-BF67-4F0D-9783-40A5DB39F967}"/>
              </a:ext>
            </a:extLst>
          </p:cNvPr>
          <p:cNvSpPr/>
          <p:nvPr/>
        </p:nvSpPr>
        <p:spPr>
          <a:xfrm>
            <a:off x="2486591" y="4403637"/>
            <a:ext cx="1624405" cy="448830"/>
          </a:xfrm>
          <a:prstGeom prst="roundRect">
            <a:avLst/>
          </a:prstGeom>
          <a:solidFill>
            <a:srgbClr val="1A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7CC03-1280-417F-A4E8-792C9AA2C19E}"/>
              </a:ext>
            </a:extLst>
          </p:cNvPr>
          <p:cNvSpPr txBox="1"/>
          <p:nvPr/>
        </p:nvSpPr>
        <p:spPr>
          <a:xfrm>
            <a:off x="2520161" y="4489552"/>
            <a:ext cx="159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Calibri" panose="020F0502020204030204" pitchFamily="34" charset="0"/>
              </a:rPr>
              <a:t>Echo back Dragon</a:t>
            </a:r>
            <a:endParaRPr lang="en-GB" sz="1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34782F-36AF-4ADE-BB21-2ED046EFACC8}"/>
              </a:ext>
            </a:extLst>
          </p:cNvPr>
          <p:cNvSpPr/>
          <p:nvPr/>
        </p:nvSpPr>
        <p:spPr>
          <a:xfrm>
            <a:off x="445582" y="4381537"/>
            <a:ext cx="1624405" cy="448830"/>
          </a:xfrm>
          <a:prstGeom prst="roundRect">
            <a:avLst/>
          </a:prstGeom>
          <a:solidFill>
            <a:srgbClr val="1A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4308F-806F-47F9-9AB0-E33F1E06DDB7}"/>
              </a:ext>
            </a:extLst>
          </p:cNvPr>
          <p:cNvSpPr txBox="1"/>
          <p:nvPr/>
        </p:nvSpPr>
        <p:spPr>
          <a:xfrm>
            <a:off x="436012" y="4467452"/>
            <a:ext cx="187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Calibri" panose="020F0502020204030204" pitchFamily="34" charset="0"/>
              </a:rPr>
              <a:t>Shortcut to Dragon</a:t>
            </a:r>
            <a:endParaRPr lang="en-GB" sz="1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6DCC60-DD61-4B78-9609-B1FD291CFC58}"/>
              </a:ext>
            </a:extLst>
          </p:cNvPr>
          <p:cNvSpPr/>
          <p:nvPr/>
        </p:nvSpPr>
        <p:spPr>
          <a:xfrm>
            <a:off x="436012" y="3694454"/>
            <a:ext cx="1633975" cy="457997"/>
          </a:xfrm>
          <a:prstGeom prst="roundRect">
            <a:avLst/>
          </a:prstGeom>
          <a:solidFill>
            <a:srgbClr val="1A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D9D6B-A641-4B01-A913-3E1755DBC05D}"/>
              </a:ext>
            </a:extLst>
          </p:cNvPr>
          <p:cNvSpPr txBox="1"/>
          <p:nvPr/>
        </p:nvSpPr>
        <p:spPr>
          <a:xfrm>
            <a:off x="404286" y="3780512"/>
            <a:ext cx="177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Calibri" panose="020F0502020204030204" pitchFamily="34" charset="0"/>
              </a:rPr>
              <a:t>Coloured highlighting</a:t>
            </a:r>
            <a:endParaRPr lang="en-GB" sz="11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Assistance with spelling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34BFF1-E8C6-4DE0-A4ED-22FB01054434}"/>
              </a:ext>
            </a:extLst>
          </p:cNvPr>
          <p:cNvSpPr txBox="1"/>
          <p:nvPr/>
        </p:nvSpPr>
        <p:spPr>
          <a:xfrm>
            <a:off x="7601935" y="4544917"/>
            <a:ext cx="295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Prediction dictionaries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23" name="Picture 22" descr="A screenshot of spell checker showing alternative spellings, definitions and meanings.">
            <a:extLst>
              <a:ext uri="{FF2B5EF4-FFF2-40B4-BE49-F238E27FC236}">
                <a16:creationId xmlns:a16="http://schemas.microsoft.com/office/drawing/2014/main" id="{3FB15A81-4787-461D-B277-E3F95E09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42848" r="51788" b="15987"/>
          <a:stretch/>
        </p:blipFill>
        <p:spPr>
          <a:xfrm>
            <a:off x="6096000" y="1653408"/>
            <a:ext cx="4190517" cy="2994573"/>
          </a:xfrm>
          <a:prstGeom prst="rect">
            <a:avLst/>
          </a:prstGeom>
        </p:spPr>
      </p:pic>
      <p:pic>
        <p:nvPicPr>
          <p:cNvPr id="25" name="Picture 24" descr="A screenshot of word prediction in action.">
            <a:extLst>
              <a:ext uri="{FF2B5EF4-FFF2-40B4-BE49-F238E27FC236}">
                <a16:creationId xmlns:a16="http://schemas.microsoft.com/office/drawing/2014/main" id="{81D2A407-ACEB-4361-9CFF-68F2DA143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4" t="16537" r="7597" b="46773"/>
          <a:stretch/>
        </p:blipFill>
        <p:spPr>
          <a:xfrm>
            <a:off x="4847980" y="4766141"/>
            <a:ext cx="5157563" cy="1689088"/>
          </a:xfrm>
          <a:prstGeom prst="rect">
            <a:avLst/>
          </a:prstGeom>
        </p:spPr>
      </p:pic>
      <p:pic>
        <p:nvPicPr>
          <p:cNvPr id="24" name="Picture 23" descr="A list of assistance with spelling features:&#10;spell checking with pictures, dictionary tooltip, homophone checker, shortcut to Dragon, pronounce button, prediction dictionaries, word prediction with pictures">
            <a:extLst>
              <a:ext uri="{FF2B5EF4-FFF2-40B4-BE49-F238E27FC236}">
                <a16:creationId xmlns:a16="http://schemas.microsoft.com/office/drawing/2014/main" id="{DAAB02ED-64F5-47DC-9BF3-0D5732866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838"/>
          <a:stretch/>
        </p:blipFill>
        <p:spPr>
          <a:xfrm>
            <a:off x="182101" y="1614122"/>
            <a:ext cx="4946854" cy="273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1B5B44-A298-4A82-B4D4-2D188E902749}"/>
              </a:ext>
            </a:extLst>
          </p:cNvPr>
          <p:cNvCxnSpPr/>
          <p:nvPr/>
        </p:nvCxnSpPr>
        <p:spPr>
          <a:xfrm>
            <a:off x="3108960" y="2091859"/>
            <a:ext cx="1481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A9C7A4-0B24-4894-89DD-9FA9FA4E1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829" y="1763246"/>
            <a:ext cx="2243125" cy="7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aroRead in exams">
            <a:extLst>
              <a:ext uri="{FF2B5EF4-FFF2-40B4-BE49-F238E27FC236}">
                <a16:creationId xmlns:a16="http://schemas.microsoft.com/office/drawing/2014/main" id="{800D67FA-C0D8-4161-A187-EF5435D2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ClaroRead in exams</a:t>
            </a:r>
            <a:endParaRPr lang="en-GB" dirty="0"/>
          </a:p>
        </p:txBody>
      </p:sp>
      <p:pic>
        <p:nvPicPr>
          <p:cNvPr id="5" name="Picture 4" descr="A screenshot of an exam being read by ClaroRead SE.">
            <a:extLst>
              <a:ext uri="{FF2B5EF4-FFF2-40B4-BE49-F238E27FC236}">
                <a16:creationId xmlns:a16="http://schemas.microsoft.com/office/drawing/2014/main" id="{91F65C6B-322E-4D4C-989C-8E6FBA5D5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2437409"/>
            <a:ext cx="5604588" cy="2244440"/>
          </a:xfrm>
          <a:prstGeom prst="rect">
            <a:avLst/>
          </a:prstGeom>
        </p:spPr>
      </p:pic>
      <p:pic>
        <p:nvPicPr>
          <p:cNvPr id="7" name="Picture 6" descr="Screenshot of An exam paper being read by ClaroRead with highlighting">
            <a:extLst>
              <a:ext uri="{FF2B5EF4-FFF2-40B4-BE49-F238E27FC236}">
                <a16:creationId xmlns:a16="http://schemas.microsoft.com/office/drawing/2014/main" id="{E052EF51-5EA1-432E-A9D6-630578DF8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3" y="2323323"/>
            <a:ext cx="5068275" cy="3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ke any document accessible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Make any document accessible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7424E7-FEBC-40FE-92AC-4E037262FC7B}"/>
              </a:ext>
            </a:extLst>
          </p:cNvPr>
          <p:cNvGrpSpPr/>
          <p:nvPr/>
        </p:nvGrpSpPr>
        <p:grpSpPr>
          <a:xfrm>
            <a:off x="3801705" y="1984850"/>
            <a:ext cx="2956265" cy="772357"/>
            <a:chOff x="1067168" y="2528370"/>
            <a:chExt cx="2956265" cy="772357"/>
          </a:xfrm>
          <a:solidFill>
            <a:srgbClr val="1A3F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898E3F-A3EF-4BDF-8FE5-827D78C70A15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 descr="OCR&#10;">
              <a:extLst>
                <a:ext uri="{FF2B5EF4-FFF2-40B4-BE49-F238E27FC236}">
                  <a16:creationId xmlns:a16="http://schemas.microsoft.com/office/drawing/2014/main" id="{16FE1136-73A1-467B-8848-EADB1C9F41EE}"/>
                </a:ext>
              </a:extLst>
            </p:cNvPr>
            <p:cNvSpPr txBox="1"/>
            <p:nvPr/>
          </p:nvSpPr>
          <p:spPr>
            <a:xfrm>
              <a:off x="1067168" y="2737399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OCR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515F1B-E072-431C-AA84-60F538BEA802}"/>
              </a:ext>
            </a:extLst>
          </p:cNvPr>
          <p:cNvGrpSpPr/>
          <p:nvPr/>
        </p:nvGrpSpPr>
        <p:grpSpPr>
          <a:xfrm>
            <a:off x="209363" y="1976428"/>
            <a:ext cx="2956265" cy="772357"/>
            <a:chOff x="1104528" y="2528370"/>
            <a:chExt cx="2956265" cy="772357"/>
          </a:xfrm>
          <a:solidFill>
            <a:srgbClr val="1A3F66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1B0066F-8E39-48F0-B281-BEE08BCF621A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 descr="Scan from screen&#10;">
              <a:extLst>
                <a:ext uri="{FF2B5EF4-FFF2-40B4-BE49-F238E27FC236}">
                  <a16:creationId xmlns:a16="http://schemas.microsoft.com/office/drawing/2014/main" id="{B33D64AB-1405-4435-B649-2F652B6C3D75}"/>
                </a:ext>
              </a:extLst>
            </p:cNvPr>
            <p:cNvSpPr txBox="1"/>
            <p:nvPr/>
          </p:nvSpPr>
          <p:spPr>
            <a:xfrm>
              <a:off x="1104528" y="2726378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Scan from screen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0939F-FDC2-4F06-A14D-E3D25563CD79}"/>
              </a:ext>
            </a:extLst>
          </p:cNvPr>
          <p:cNvGrpSpPr/>
          <p:nvPr/>
        </p:nvGrpSpPr>
        <p:grpSpPr>
          <a:xfrm>
            <a:off x="8367944" y="1972923"/>
            <a:ext cx="3368338" cy="772357"/>
            <a:chOff x="1237695" y="2528370"/>
            <a:chExt cx="3368338" cy="772357"/>
          </a:xfrm>
          <a:solidFill>
            <a:srgbClr val="1A3F66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F81FE3-38F2-4534-BE91-F562DF923F5F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 descr="Proof scanning&#10;">
              <a:extLst>
                <a:ext uri="{FF2B5EF4-FFF2-40B4-BE49-F238E27FC236}">
                  <a16:creationId xmlns:a16="http://schemas.microsoft.com/office/drawing/2014/main" id="{F7FF32CE-2881-4D34-A64F-1A06267EEE44}"/>
                </a:ext>
              </a:extLst>
            </p:cNvPr>
            <p:cNvSpPr txBox="1"/>
            <p:nvPr/>
          </p:nvSpPr>
          <p:spPr>
            <a:xfrm>
              <a:off x="1649768" y="2729882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Proof scanning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53D990-3AB3-4F0E-A389-7383C13AAC58}"/>
              </a:ext>
            </a:extLst>
          </p:cNvPr>
          <p:cNvGrpSpPr/>
          <p:nvPr/>
        </p:nvGrpSpPr>
        <p:grpSpPr>
          <a:xfrm>
            <a:off x="3972232" y="3145203"/>
            <a:ext cx="3408287" cy="772357"/>
            <a:chOff x="1237695" y="2528370"/>
            <a:chExt cx="3408287" cy="772357"/>
          </a:xfrm>
          <a:solidFill>
            <a:srgbClr val="1A3F66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C023B14-172B-4F85-9E69-10441143B2D2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 descr="Auto Converter&#10;">
              <a:extLst>
                <a:ext uri="{FF2B5EF4-FFF2-40B4-BE49-F238E27FC236}">
                  <a16:creationId xmlns:a16="http://schemas.microsoft.com/office/drawing/2014/main" id="{4EF8E593-F4D4-4B44-976D-D2EF95352944}"/>
                </a:ext>
              </a:extLst>
            </p:cNvPr>
            <p:cNvSpPr txBox="1"/>
            <p:nvPr/>
          </p:nvSpPr>
          <p:spPr>
            <a:xfrm>
              <a:off x="1689717" y="2709588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Auto Converter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AB2EBBE-D1E3-456F-BE58-104C0B6F46BC}"/>
              </a:ext>
            </a:extLst>
          </p:cNvPr>
          <p:cNvSpPr txBox="1"/>
          <p:nvPr/>
        </p:nvSpPr>
        <p:spPr>
          <a:xfrm>
            <a:off x="8876932" y="3422342"/>
            <a:ext cx="190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Proof scanning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 descr="A screenshot showing scan form PDF OCR feature">
            <a:extLst>
              <a:ext uri="{FF2B5EF4-FFF2-40B4-BE49-F238E27FC236}">
                <a16:creationId xmlns:a16="http://schemas.microsoft.com/office/drawing/2014/main" id="{224B543A-A330-4B58-AB1B-E76B4CC08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3" y="3429000"/>
            <a:ext cx="3543611" cy="2895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DCA6A-6903-4803-B2D1-C9302C3DD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33" y="4643629"/>
            <a:ext cx="1194845" cy="1195760"/>
          </a:xfrm>
          <a:prstGeom prst="rect">
            <a:avLst/>
          </a:prstGeom>
        </p:spPr>
      </p:pic>
      <p:pic>
        <p:nvPicPr>
          <p:cNvPr id="18" name="Picture 17" descr="A screenshot of scan from screen in action">
            <a:extLst>
              <a:ext uri="{FF2B5EF4-FFF2-40B4-BE49-F238E27FC236}">
                <a16:creationId xmlns:a16="http://schemas.microsoft.com/office/drawing/2014/main" id="{76286B54-84A6-480A-8149-784CCB85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48" y="3391464"/>
            <a:ext cx="4067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nt the screen">
            <a:extLst>
              <a:ext uri="{FF2B5EF4-FFF2-40B4-BE49-F238E27FC236}">
                <a16:creationId xmlns:a16="http://schemas.microsoft.com/office/drawing/2014/main" id="{91050621-CB79-4F52-ADB7-27F05B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Tint the screen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7424E7-FEBC-40FE-92AC-4E037262FC7B}"/>
              </a:ext>
            </a:extLst>
          </p:cNvPr>
          <p:cNvGrpSpPr/>
          <p:nvPr/>
        </p:nvGrpSpPr>
        <p:grpSpPr>
          <a:xfrm>
            <a:off x="3801705" y="1984850"/>
            <a:ext cx="2956265" cy="772357"/>
            <a:chOff x="1067168" y="2528370"/>
            <a:chExt cx="2956265" cy="772357"/>
          </a:xfrm>
          <a:solidFill>
            <a:srgbClr val="1A3F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898E3F-A3EF-4BDF-8FE5-827D78C70A15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 descr="Ruler&#10;">
              <a:extLst>
                <a:ext uri="{FF2B5EF4-FFF2-40B4-BE49-F238E27FC236}">
                  <a16:creationId xmlns:a16="http://schemas.microsoft.com/office/drawing/2014/main" id="{16FE1136-73A1-467B-8848-EADB1C9F41EE}"/>
                </a:ext>
              </a:extLst>
            </p:cNvPr>
            <p:cNvSpPr txBox="1"/>
            <p:nvPr/>
          </p:nvSpPr>
          <p:spPr>
            <a:xfrm>
              <a:off x="1067168" y="2737399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Ruler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515F1B-E072-431C-AA84-60F538BEA802}"/>
              </a:ext>
            </a:extLst>
          </p:cNvPr>
          <p:cNvGrpSpPr/>
          <p:nvPr/>
        </p:nvGrpSpPr>
        <p:grpSpPr>
          <a:xfrm>
            <a:off x="209363" y="1976428"/>
            <a:ext cx="2956265" cy="772357"/>
            <a:chOff x="1104528" y="2528370"/>
            <a:chExt cx="2956265" cy="772357"/>
          </a:xfrm>
          <a:solidFill>
            <a:srgbClr val="1A3F66"/>
          </a:solidFill>
        </p:grpSpPr>
        <p:sp>
          <p:nvSpPr>
            <p:cNvPr id="8" name="Rectangle: Rounded Corners 7">
              <a:hlinkClick r:id="rId2" action="ppaction://hlinkfile"/>
              <a:extLst>
                <a:ext uri="{FF2B5EF4-FFF2-40B4-BE49-F238E27FC236}">
                  <a16:creationId xmlns:a16="http://schemas.microsoft.com/office/drawing/2014/main" id="{01B0066F-8E39-48F0-B281-BEE08BCF621A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 descr="True black feature&#10;">
              <a:extLst>
                <a:ext uri="{FF2B5EF4-FFF2-40B4-BE49-F238E27FC236}">
                  <a16:creationId xmlns:a16="http://schemas.microsoft.com/office/drawing/2014/main" id="{B33D64AB-1405-4435-B649-2F652B6C3D75}"/>
                </a:ext>
              </a:extLst>
            </p:cNvPr>
            <p:cNvSpPr txBox="1"/>
            <p:nvPr/>
          </p:nvSpPr>
          <p:spPr>
            <a:xfrm>
              <a:off x="1104528" y="2726378"/>
              <a:ext cx="295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True black feature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C03096-3896-4574-B9E7-8F94431A5FC6}"/>
              </a:ext>
            </a:extLst>
          </p:cNvPr>
          <p:cNvGrpSpPr/>
          <p:nvPr/>
        </p:nvGrpSpPr>
        <p:grpSpPr>
          <a:xfrm>
            <a:off x="7646907" y="1984850"/>
            <a:ext cx="2911293" cy="772357"/>
            <a:chOff x="1282668" y="2591668"/>
            <a:chExt cx="2911293" cy="772357"/>
          </a:xfrm>
          <a:solidFill>
            <a:srgbClr val="1A3F66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651A8A0-0EC8-4326-B00B-D280A3292199}"/>
                </a:ext>
              </a:extLst>
            </p:cNvPr>
            <p:cNvSpPr/>
            <p:nvPr/>
          </p:nvSpPr>
          <p:spPr>
            <a:xfrm>
              <a:off x="1370860" y="2591668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 descr="Available in Chrome browser&#10;">
              <a:extLst>
                <a:ext uri="{FF2B5EF4-FFF2-40B4-BE49-F238E27FC236}">
                  <a16:creationId xmlns:a16="http://schemas.microsoft.com/office/drawing/2014/main" id="{978508D1-C44A-4C5D-8B4D-1F2A8795B462}"/>
                </a:ext>
              </a:extLst>
            </p:cNvPr>
            <p:cNvSpPr txBox="1"/>
            <p:nvPr/>
          </p:nvSpPr>
          <p:spPr>
            <a:xfrm>
              <a:off x="1282668" y="2662197"/>
              <a:ext cx="2911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Available in Chrome browser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53D990-3AB3-4F0E-A389-7383C13AAC58}"/>
              </a:ext>
            </a:extLst>
          </p:cNvPr>
          <p:cNvGrpSpPr/>
          <p:nvPr/>
        </p:nvGrpSpPr>
        <p:grpSpPr>
          <a:xfrm>
            <a:off x="7735098" y="3121347"/>
            <a:ext cx="2695113" cy="772357"/>
            <a:chOff x="1237695" y="2528370"/>
            <a:chExt cx="2695113" cy="772357"/>
          </a:xfrm>
          <a:solidFill>
            <a:srgbClr val="1A3F66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C023B14-172B-4F85-9E69-10441143B2D2}"/>
                </a:ext>
              </a:extLst>
            </p:cNvPr>
            <p:cNvSpPr/>
            <p:nvPr/>
          </p:nvSpPr>
          <p:spPr>
            <a:xfrm>
              <a:off x="1237695" y="2528370"/>
              <a:ext cx="2695113" cy="7723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 descr="Window&#10;">
              <a:extLst>
                <a:ext uri="{FF2B5EF4-FFF2-40B4-BE49-F238E27FC236}">
                  <a16:creationId xmlns:a16="http://schemas.microsoft.com/office/drawing/2014/main" id="{4EF8E593-F4D4-4B44-976D-D2EF95352944}"/>
                </a:ext>
              </a:extLst>
            </p:cNvPr>
            <p:cNvSpPr txBox="1"/>
            <p:nvPr/>
          </p:nvSpPr>
          <p:spPr>
            <a:xfrm>
              <a:off x="2044298" y="2750746"/>
              <a:ext cx="131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Window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98BA14-28E9-45A4-B1A9-0D249FFABA6F}"/>
              </a:ext>
            </a:extLst>
          </p:cNvPr>
          <p:cNvGrpSpPr/>
          <p:nvPr/>
        </p:nvGrpSpPr>
        <p:grpSpPr>
          <a:xfrm>
            <a:off x="342530" y="3145201"/>
            <a:ext cx="2697702" cy="772357"/>
            <a:chOff x="339940" y="3100547"/>
            <a:chExt cx="2697702" cy="772357"/>
          </a:xfrm>
          <a:solidFill>
            <a:srgbClr val="1A3F66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D33130-689C-4B2B-9986-F48A12A379EA}"/>
                </a:ext>
              </a:extLst>
            </p:cNvPr>
            <p:cNvGrpSpPr/>
            <p:nvPr/>
          </p:nvGrpSpPr>
          <p:grpSpPr>
            <a:xfrm>
              <a:off x="342529" y="3100547"/>
              <a:ext cx="2695113" cy="772357"/>
              <a:chOff x="1237695" y="2528370"/>
              <a:chExt cx="2695113" cy="772357"/>
            </a:xfrm>
            <a:grpFill/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57833-5A0D-44D4-8562-3208BA6A4CDC}"/>
                  </a:ext>
                </a:extLst>
              </p:cNvPr>
              <p:cNvSpPr/>
              <p:nvPr/>
            </p:nvSpPr>
            <p:spPr>
              <a:xfrm>
                <a:off x="1237695" y="2528370"/>
                <a:ext cx="2695113" cy="77235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82F6D3-9818-497A-9136-E9E8AF266588}"/>
                  </a:ext>
                </a:extLst>
              </p:cNvPr>
              <p:cNvSpPr txBox="1"/>
              <p:nvPr/>
            </p:nvSpPr>
            <p:spPr>
              <a:xfrm>
                <a:off x="1265809" y="2750917"/>
                <a:ext cx="2533835" cy="3482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TextBox 21" descr="Your choice of colour&#10;">
              <a:extLst>
                <a:ext uri="{FF2B5EF4-FFF2-40B4-BE49-F238E27FC236}">
                  <a16:creationId xmlns:a16="http://schemas.microsoft.com/office/drawing/2014/main" id="{C634BFF1-E8C6-4DE0-A4ED-22FB01054434}"/>
                </a:ext>
              </a:extLst>
            </p:cNvPr>
            <p:cNvSpPr txBox="1"/>
            <p:nvPr/>
          </p:nvSpPr>
          <p:spPr>
            <a:xfrm>
              <a:off x="339940" y="3278206"/>
              <a:ext cx="269511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Your choice of colour</a:t>
              </a:r>
              <a:endParaRPr lang="en-GB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0D9AE86-5278-4921-9D20-7AA78F882B9D}"/>
              </a:ext>
            </a:extLst>
          </p:cNvPr>
          <p:cNvSpPr txBox="1"/>
          <p:nvPr/>
        </p:nvSpPr>
        <p:spPr>
          <a:xfrm>
            <a:off x="292593" y="4579260"/>
            <a:ext cx="26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Save as video</a:t>
            </a:r>
            <a:endParaRPr lang="en-GB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23" name="Picture 22" descr="A screenshot of ScreenRuler in action">
            <a:extLst>
              <a:ext uri="{FF2B5EF4-FFF2-40B4-BE49-F238E27FC236}">
                <a16:creationId xmlns:a16="http://schemas.microsoft.com/office/drawing/2014/main" id="{4E44E540-DCC2-4B10-A00D-5BB867AAA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6" y="4227372"/>
            <a:ext cx="3395069" cy="1910629"/>
          </a:xfrm>
          <a:prstGeom prst="rect">
            <a:avLst/>
          </a:prstGeom>
        </p:spPr>
      </p:pic>
      <p:pic>
        <p:nvPicPr>
          <p:cNvPr id="24" name="Picture 23" descr="A screenshot showing ClaroView in action">
            <a:extLst>
              <a:ext uri="{FF2B5EF4-FFF2-40B4-BE49-F238E27FC236}">
                <a16:creationId xmlns:a16="http://schemas.microsoft.com/office/drawing/2014/main" id="{71B60168-0D22-480F-BD4B-3A39FCB26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7638" b="5684"/>
          <a:stretch/>
        </p:blipFill>
        <p:spPr>
          <a:xfrm>
            <a:off x="6161318" y="4100794"/>
            <a:ext cx="4583622" cy="22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88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e52cd2-c990-4309-a011-475fa9e053aa">
      <UserInfo>
        <DisplayName>Alasdair King</DisplayName>
        <AccountId>57</AccountId>
        <AccountType/>
      </UserInfo>
      <UserInfo>
        <DisplayName>Ged Bretherton</DisplayName>
        <AccountId>100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18D26E9674D048B15F702621D65877" ma:contentTypeVersion="12" ma:contentTypeDescription="Opprett et nytt dokument." ma:contentTypeScope="" ma:versionID="b3fd5d19415236cdde920e1f12a92a50">
  <xsd:schema xmlns:xsd="http://www.w3.org/2001/XMLSchema" xmlns:xs="http://www.w3.org/2001/XMLSchema" xmlns:p="http://schemas.microsoft.com/office/2006/metadata/properties" xmlns:ns2="fe3aba2b-137e-401b-a480-2b6330ba8f8c" xmlns:ns3="d0e52cd2-c990-4309-a011-475fa9e053aa" targetNamespace="http://schemas.microsoft.com/office/2006/metadata/properties" ma:root="true" ma:fieldsID="0ebfc54a1fc777b7529717020fa825fa" ns2:_="" ns3:_="">
    <xsd:import namespace="fe3aba2b-137e-401b-a480-2b6330ba8f8c"/>
    <xsd:import namespace="d0e52cd2-c990-4309-a011-475fa9e0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aba2b-137e-401b-a480-2b6330ba8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52cd2-c990-4309-a011-475fa9e05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A0897-1BFD-4FDE-AD8D-416746C2B8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80B091-3BB7-4DD4-869C-556684F1551B}">
  <ds:schemaRefs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0e52cd2-c990-4309-a011-475fa9e053aa"/>
    <ds:schemaRef ds:uri="fe3aba2b-137e-401b-a480-2b6330ba8f8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6F58EC-FCD5-4682-90B6-439DB57E5F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390</Words>
  <Application>Microsoft Office PowerPoint</Application>
  <PresentationFormat>Widescreen</PresentationFormat>
  <Paragraphs>113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Helvetica Neue</vt:lpstr>
      <vt:lpstr>1_Office Theme</vt:lpstr>
      <vt:lpstr>How ClaroRead helps people to read and write</vt:lpstr>
      <vt:lpstr>About Claro Software</vt:lpstr>
      <vt:lpstr>Meet the Team </vt:lpstr>
      <vt:lpstr>Read any document</vt:lpstr>
      <vt:lpstr>Text-to-speech</vt:lpstr>
      <vt:lpstr>Assistance with spelling</vt:lpstr>
      <vt:lpstr>ClaroRead in exams</vt:lpstr>
      <vt:lpstr>Make any document accessible</vt:lpstr>
      <vt:lpstr>Tint the screen</vt:lpstr>
      <vt:lpstr>Study Tools</vt:lpstr>
      <vt:lpstr>Customise the toolbar</vt:lpstr>
      <vt:lpstr>ClaroRead Mac</vt:lpstr>
      <vt:lpstr>Available on multiple platforms</vt:lpstr>
      <vt:lpstr>Prices</vt:lpstr>
      <vt:lpstr>Free offerings!</vt:lpstr>
      <vt:lpstr>Roadmap</vt:lpstr>
      <vt:lpstr>Help and Support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Claro Software  Products 2015</dc:title>
  <dc:creator>Alasdair King</dc:creator>
  <cp:lastModifiedBy>Mary Wilcox</cp:lastModifiedBy>
  <cp:revision>381</cp:revision>
  <dcterms:created xsi:type="dcterms:W3CDTF">2015-08-27T08:49:07Z</dcterms:created>
  <dcterms:modified xsi:type="dcterms:W3CDTF">2021-02-08T11:54:48Z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0x0101007E18D26E9674D048B15F702621D65877</vt:lpwstr>
  </property>
  <property fmtid="{D5CDD505-2E9C-101B-9397-08002B2CF9AE}" pid="3" name="AuthorIds_UIVersion_1024">
    <vt:lpwstr>59</vt:lpwstr>
  </property>
</Properties>
</file>