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4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87" r:id="rId16"/>
    <p:sldId id="273" r:id="rId17"/>
    <p:sldId id="274" r:id="rId18"/>
    <p:sldId id="294" r:id="rId19"/>
    <p:sldId id="295" r:id="rId20"/>
    <p:sldId id="275" r:id="rId21"/>
    <p:sldId id="297" r:id="rId22"/>
    <p:sldId id="296" r:id="rId23"/>
    <p:sldId id="276" r:id="rId24"/>
    <p:sldId id="277" r:id="rId25"/>
    <p:sldId id="278" r:id="rId26"/>
    <p:sldId id="286" r:id="rId27"/>
    <p:sldId id="291" r:id="rId28"/>
    <p:sldId id="279" r:id="rId29"/>
    <p:sldId id="292" r:id="rId30"/>
    <p:sldId id="280" r:id="rId31"/>
    <p:sldId id="281" r:id="rId32"/>
    <p:sldId id="289" r:id="rId33"/>
    <p:sldId id="290" r:id="rId34"/>
    <p:sldId id="282" r:id="rId35"/>
    <p:sldId id="283" r:id="rId36"/>
    <p:sldId id="285" r:id="rId37"/>
    <p:sldId id="284" r:id="rId38"/>
    <p:sldId id="288" r:id="rId39"/>
    <p:sldId id="258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Wilcock" initials="MW" lastIdx="1" clrIdx="0">
    <p:extLst>
      <p:ext uri="{19B8F6BF-5375-455C-9EA6-DF929625EA0E}">
        <p15:presenceInfo xmlns:p15="http://schemas.microsoft.com/office/powerpoint/2012/main" userId="3805df816cdf19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DCDCD"/>
    <a:srgbClr val="ECECEC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9" autoAdjust="0"/>
    <p:restoredTop sz="86385" autoAdjust="0"/>
  </p:normalViewPr>
  <p:slideViewPr>
    <p:cSldViewPr>
      <p:cViewPr varScale="1">
        <p:scale>
          <a:sx n="87" d="100"/>
          <a:sy n="87" d="100"/>
        </p:scale>
        <p:origin x="120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3942" y="77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GB" sz="50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Atos|Syntel are registered trademarks of the Atos group. November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7951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GB" sz="50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Atos|Syntel are registered trademarks of the Atos group. November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3188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69BF997-9B5F-4A82-AF31-6E87F25749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4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7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7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13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4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43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6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73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40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8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7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48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05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78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0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75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8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48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00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5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5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6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8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5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2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25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7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4.emf"/><Relationship Id="rId16" Type="http://schemas.openxmlformats.org/officeDocument/2006/relationships/image" Target="../media/image2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8EC081E3-4871-4F1A-81BC-5B5EC4F34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09" t="16888" b="20563"/>
          <a:stretch>
            <a:fillRect/>
          </a:stretch>
        </p:blipFill>
        <p:spPr>
          <a:xfrm>
            <a:off x="1" y="0"/>
            <a:ext cx="7137449" cy="5143500"/>
          </a:xfrm>
          <a:custGeom>
            <a:avLst/>
            <a:gdLst>
              <a:gd name="connsiteX0" fmla="*/ 0 w 7137449"/>
              <a:gd name="connsiteY0" fmla="*/ 0 h 5143500"/>
              <a:gd name="connsiteX1" fmla="*/ 7137449 w 7137449"/>
              <a:gd name="connsiteY1" fmla="*/ 0 h 5143500"/>
              <a:gd name="connsiteX2" fmla="*/ 7137449 w 7137449"/>
              <a:gd name="connsiteY2" fmla="*/ 5143500 h 5143500"/>
              <a:gd name="connsiteX3" fmla="*/ 0 w 713744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7449" h="5143500">
                <a:moveTo>
                  <a:pt x="0" y="0"/>
                </a:moveTo>
                <a:lnTo>
                  <a:pt x="7137449" y="0"/>
                </a:lnTo>
                <a:lnTo>
                  <a:pt x="713744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C59136-8128-4BE7-900F-088EA73494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5" y="4723075"/>
            <a:ext cx="1635224" cy="86075"/>
          </a:xfrm>
          <a:prstGeom prst="rect">
            <a:avLst/>
          </a:prstGeom>
        </p:spPr>
      </p:pic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18428" y="4652161"/>
            <a:ext cx="15071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853604"/>
            <a:ext cx="8370094" cy="143629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x-none" dirty="0"/>
              <a:t>Here goes the </a:t>
            </a:r>
            <a:br>
              <a:rPr lang="x-none" dirty="0"/>
            </a:br>
            <a:r>
              <a:rPr lang="x-none" dirty="0"/>
              <a:t>title of this PPT</a:t>
            </a:r>
            <a:endParaRPr lang="en-US" dirty="0"/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04-02-2021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FC33D-EE41-4640-9F34-D397D33634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1" y="4372526"/>
            <a:ext cx="1334915" cy="4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69239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20" name="Graphic 19" hidden="1">
            <a:extLst>
              <a:ext uri="{FF2B5EF4-FFF2-40B4-BE49-F238E27FC236}">
                <a16:creationId xmlns:a16="http://schemas.microsoft.com/office/drawing/2014/main" id="{C59096D5-C337-4446-87A7-DC46BD190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1248" b="27193"/>
          <a:stretch>
            <a:fillRect/>
          </a:stretch>
        </p:blipFill>
        <p:spPr>
          <a:xfrm rot="14400000" flipH="1">
            <a:off x="5547044" y="495047"/>
            <a:ext cx="5223990" cy="4402095"/>
          </a:xfrm>
          <a:custGeom>
            <a:avLst/>
            <a:gdLst>
              <a:gd name="connsiteX0" fmla="*/ 0 w 5223990"/>
              <a:gd name="connsiteY0" fmla="*/ 3069128 h 4402095"/>
              <a:gd name="connsiteX1" fmla="*/ 769589 w 5223990"/>
              <a:gd name="connsiteY1" fmla="*/ 4402095 h 4402095"/>
              <a:gd name="connsiteX2" fmla="*/ 5223990 w 5223990"/>
              <a:gd name="connsiteY2" fmla="*/ 1830346 h 4402095"/>
              <a:gd name="connsiteX3" fmla="*/ 4167239 w 5223990"/>
              <a:gd name="connsiteY3" fmla="*/ 0 h 4402095"/>
              <a:gd name="connsiteX4" fmla="*/ 0 w 5223990"/>
              <a:gd name="connsiteY4" fmla="*/ 0 h 440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990" h="4402095">
                <a:moveTo>
                  <a:pt x="0" y="3069128"/>
                </a:moveTo>
                <a:lnTo>
                  <a:pt x="769589" y="4402095"/>
                </a:lnTo>
                <a:lnTo>
                  <a:pt x="5223990" y="1830346"/>
                </a:lnTo>
                <a:lnTo>
                  <a:pt x="416723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8EC1F9C-E758-413D-8FB0-843125B1E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300" y="1273480"/>
            <a:ext cx="5555836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31E2BE4-720A-429F-A8AE-8612591DC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300" y="2337652"/>
            <a:ext cx="533981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062419C-5F18-437C-99D2-BFD174454D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00" y="3401824"/>
            <a:ext cx="560023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7BAD1B0-AA50-492D-8E57-B754C31BFE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12"/>
          <a:stretch>
            <a:fillRect/>
          </a:stretch>
        </p:blipFill>
        <p:spPr>
          <a:xfrm rot="11851314">
            <a:off x="6068729" y="766906"/>
            <a:ext cx="3737291" cy="3821819"/>
          </a:xfrm>
          <a:custGeom>
            <a:avLst/>
            <a:gdLst>
              <a:gd name="connsiteX0" fmla="*/ 3737291 w 3737291"/>
              <a:gd name="connsiteY0" fmla="*/ 3821819 h 3821819"/>
              <a:gd name="connsiteX1" fmla="*/ 1206621 w 3737291"/>
              <a:gd name="connsiteY1" fmla="*/ 3821819 h 3821819"/>
              <a:gd name="connsiteX2" fmla="*/ 0 w 3737291"/>
              <a:gd name="connsiteY2" fmla="*/ 0 h 3821819"/>
              <a:gd name="connsiteX3" fmla="*/ 3737291 w 3737291"/>
              <a:gd name="connsiteY3" fmla="*/ 0 h 38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291" h="3821819">
                <a:moveTo>
                  <a:pt x="3737291" y="3821819"/>
                </a:moveTo>
                <a:lnTo>
                  <a:pt x="1206621" y="3821819"/>
                </a:lnTo>
                <a:lnTo>
                  <a:pt x="0" y="0"/>
                </a:lnTo>
                <a:lnTo>
                  <a:pt x="3737291" y="0"/>
                </a:ln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AC2347-445A-400B-892A-A1196D6315F9}"/>
              </a:ext>
            </a:extLst>
          </p:cNvPr>
          <p:cNvSpPr/>
          <p:nvPr userDrawn="1"/>
        </p:nvSpPr>
        <p:spPr>
          <a:xfrm>
            <a:off x="6228184" y="1368394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9BA74C-8954-42BE-93D8-988D060348DF}"/>
              </a:ext>
            </a:extLst>
          </p:cNvPr>
          <p:cNvSpPr/>
          <p:nvPr userDrawn="1"/>
        </p:nvSpPr>
        <p:spPr>
          <a:xfrm>
            <a:off x="5963058" y="2419988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244F36-13CF-4258-B766-CE5A80DBC35E}"/>
              </a:ext>
            </a:extLst>
          </p:cNvPr>
          <p:cNvSpPr/>
          <p:nvPr userDrawn="1"/>
        </p:nvSpPr>
        <p:spPr>
          <a:xfrm>
            <a:off x="6268816" y="3471582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474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422075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43945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3826" y="3051756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312" y="306914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1422075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21100" y="147067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3108625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100" y="315276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CDAC0BB-0631-45A0-8618-2E7D8F5CC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1470" y="1422075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D73EE44-94C4-48E1-A529-1D7C2EBBAC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0910" y="1425131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0370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1D310E-B14E-4A84-BA3E-0A97FFE3C3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2355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25577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 (exte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066131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08351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099578" y="1082689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48064" y="1100073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1698" y="1054241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8964" y="110284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068" y="1056716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8334" y="110086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869" y="3013596"/>
            <a:ext cx="1638380" cy="163709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AC6E8B1-9E19-437D-90E1-210E6D44A3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9774" y="3013596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0863563-6020-40E5-9C90-82D2F6850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1097" y="3018937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F8FA176-ECB2-42E4-92F0-96000A4A3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1677" y="3010773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2833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EB793B-3476-447D-8EB5-C1CD79F0FB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42738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F0BB183-D912-4230-92B4-AE34BA2312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406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89C85F0-8873-43B9-9490-3800E8D8D2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555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3686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2562534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3315156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6300192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19407"/>
            <a:ext cx="2364032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1128258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4208" y="1125513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5156" y="1700997"/>
            <a:ext cx="240897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236403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192" y="1700997"/>
            <a:ext cx="2376264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65209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1944350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54341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474577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694813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28258"/>
            <a:ext cx="1772339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5421" y="1128258"/>
            <a:ext cx="15984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7781" y="1125512"/>
            <a:ext cx="1598435" cy="30848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21087" y="1121717"/>
            <a:ext cx="1598435" cy="312281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43411" y="1700997"/>
            <a:ext cx="181256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177233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45771" y="1700997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84AB07F1-D9C8-4368-B996-FB5E2788FA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8131" y="1700176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395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23462" y="1121718"/>
            <a:ext cx="1728326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082990" y="1121718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3842452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5601914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7361376" y="1118973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833" y="1126862"/>
            <a:ext cx="151053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43075" y="1126862"/>
            <a:ext cx="1407600" cy="30713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2397" y="1118973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9396" y="1122796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CFA60F3-803B-48F5-BDC1-4A71389CAF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06318" y="1115717"/>
            <a:ext cx="140644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EEC6AB-D549-4139-9CAA-F6364D201D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82991" y="1718698"/>
            <a:ext cx="155290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1E4FBB3-9A1A-427D-8A07-00EF319F42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463" y="1709212"/>
            <a:ext cx="157157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9FBA538-726F-4551-9F6D-8F26820577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6119" y="1718698"/>
            <a:ext cx="159037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943EEF1-9AB6-4E68-BEDE-5FA3965345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5647" y="1725273"/>
            <a:ext cx="159030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5F24F8A-33A6-49E5-AEDF-A3CB794789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5109" y="1725273"/>
            <a:ext cx="160937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4528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C0F1EA0-BE57-403D-BF54-7207C9A81069}"/>
              </a:ext>
            </a:extLst>
          </p:cNvPr>
          <p:cNvGrpSpPr/>
          <p:nvPr userDrawn="1"/>
        </p:nvGrpSpPr>
        <p:grpSpPr>
          <a:xfrm>
            <a:off x="0" y="1468240"/>
            <a:ext cx="4932040" cy="2880320"/>
            <a:chOff x="0" y="1468240"/>
            <a:chExt cx="4932040" cy="28803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DFE6A3-5F12-4E2A-9887-00C8348F97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3728" y="2908400"/>
              <a:ext cx="1224136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CF1435A-8742-4382-A1EA-CB588A5A4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47864" y="218832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7F35773-A414-4E93-8691-6CD9C38E73ED}"/>
                </a:ext>
              </a:extLst>
            </p:cNvPr>
            <p:cNvSpPr/>
            <p:nvPr userDrawn="1"/>
          </p:nvSpPr>
          <p:spPr>
            <a:xfrm>
              <a:off x="1763688" y="290840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0B4D203-6696-42AE-BCC0-29C7E4B7E367}"/>
                </a:ext>
              </a:extLst>
            </p:cNvPr>
            <p:cNvSpPr/>
            <p:nvPr userDrawn="1"/>
          </p:nvSpPr>
          <p:spPr>
            <a:xfrm>
              <a:off x="2987824" y="218832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9038DA0-B765-4C3F-8CAB-6AE943455330}"/>
                </a:ext>
              </a:extLst>
            </p:cNvPr>
            <p:cNvSpPr/>
            <p:nvPr userDrawn="1"/>
          </p:nvSpPr>
          <p:spPr>
            <a:xfrm>
              <a:off x="4211960" y="146824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348560"/>
              <a:ext cx="924739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  <a:endCxn id="46" idx="4"/>
            </p:cNvCxnSpPr>
            <p:nvPr userDrawn="1"/>
          </p:nvCxnSpPr>
          <p:spPr>
            <a:xfrm>
              <a:off x="899592" y="362848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263F4F-97E8-480A-BAB9-76658126C6B4}"/>
                </a:ext>
              </a:extLst>
            </p:cNvPr>
            <p:cNvSpPr/>
            <p:nvPr/>
          </p:nvSpPr>
          <p:spPr>
            <a:xfrm>
              <a:off x="539552" y="362848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2CD0DCB8-D7E6-4BE3-B378-8A6678B61A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72" y="1551943"/>
            <a:ext cx="361288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93280910-E7C1-4705-8C19-A033896E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9931" y="2276909"/>
            <a:ext cx="487302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A96050C-0B2B-4C3C-866D-66DBAD47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5796" y="2992142"/>
            <a:ext cx="6097162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C716C054-078C-48BC-894E-0639451C5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1182" y="3712183"/>
            <a:ext cx="7261776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47032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DD693775-5DD2-4F9F-8BA0-A1116F47A5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527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x-none" dirty="0"/>
              <a:t>Picture</a:t>
            </a:r>
            <a:endParaRPr lang="nl-NL" dirty="0"/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24C618AE-99E1-4546-82E9-88F352545D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6653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x-none" dirty="0"/>
              <a:t>Picture</a:t>
            </a:r>
            <a:endParaRPr lang="nl-NL" dirty="0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D77C7BA8-1C72-4DC6-A3AC-7A379CA07F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9779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x-none" dirty="0"/>
              <a:t>Picture</a:t>
            </a:r>
            <a:endParaRPr lang="nl-NL" dirty="0"/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0A158DA1-9057-4B69-965F-787527905B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905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x-none" dirty="0"/>
              <a:t>Picture</a:t>
            </a:r>
            <a:endParaRPr lang="nl-NL" dirty="0"/>
          </a:p>
        </p:txBody>
      </p:sp>
      <p:sp>
        <p:nvSpPr>
          <p:cNvPr id="23" name="Picture Placeholder 27">
            <a:extLst>
              <a:ext uri="{FF2B5EF4-FFF2-40B4-BE49-F238E27FC236}">
                <a16:creationId xmlns:a16="http://schemas.microsoft.com/office/drawing/2014/main" id="{17E4285E-C0F0-41BB-963D-700F386E3E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36031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x-none" dirty="0"/>
              <a:t>Picture</a:t>
            </a:r>
            <a:endParaRPr lang="nl-N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18FFD8-C4F5-4D8A-B362-4D4BCBB4B39D}"/>
              </a:ext>
            </a:extLst>
          </p:cNvPr>
          <p:cNvCxnSpPr>
            <a:stCxn id="19" idx="0"/>
          </p:cNvCxnSpPr>
          <p:nvPr userDrawn="1"/>
        </p:nvCxnSpPr>
        <p:spPr>
          <a:xfrm flipV="1">
            <a:off x="779925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1573DA6-E356-40F5-A54A-1C96B287F713}"/>
              </a:ext>
            </a:extLst>
          </p:cNvPr>
          <p:cNvSpPr/>
          <p:nvPr userDrawn="1"/>
        </p:nvSpPr>
        <p:spPr>
          <a:xfrm>
            <a:off x="696002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14C30-DA77-494C-8A1D-6347BE4BD617}"/>
              </a:ext>
            </a:extLst>
          </p:cNvPr>
          <p:cNvCxnSpPr/>
          <p:nvPr userDrawn="1"/>
        </p:nvCxnSpPr>
        <p:spPr>
          <a:xfrm flipV="1">
            <a:off x="4583914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0DC656E-43AD-4BD6-B9F5-2EC1521D73C0}"/>
              </a:ext>
            </a:extLst>
          </p:cNvPr>
          <p:cNvSpPr/>
          <p:nvPr userDrawn="1"/>
        </p:nvSpPr>
        <p:spPr>
          <a:xfrm>
            <a:off x="4499991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4DBB4C-56FA-49D2-839C-653260824E76}"/>
              </a:ext>
            </a:extLst>
          </p:cNvPr>
          <p:cNvCxnSpPr/>
          <p:nvPr userDrawn="1"/>
        </p:nvCxnSpPr>
        <p:spPr>
          <a:xfrm flipV="1">
            <a:off x="8385189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DA20287-483E-41CD-A918-3229CD2EA37E}"/>
              </a:ext>
            </a:extLst>
          </p:cNvPr>
          <p:cNvSpPr/>
          <p:nvPr userDrawn="1"/>
        </p:nvSpPr>
        <p:spPr>
          <a:xfrm>
            <a:off x="8301266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545202-7111-4A85-9A9B-EAC69DF263DC}"/>
              </a:ext>
            </a:extLst>
          </p:cNvPr>
          <p:cNvCxnSpPr>
            <a:cxnSpLocks/>
          </p:cNvCxnSpPr>
          <p:nvPr userDrawn="1"/>
        </p:nvCxnSpPr>
        <p:spPr>
          <a:xfrm flipV="1">
            <a:off x="2681817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5F13057-C28A-4A30-98A5-C329DE70ED85}"/>
              </a:ext>
            </a:extLst>
          </p:cNvPr>
          <p:cNvSpPr/>
          <p:nvPr userDrawn="1"/>
        </p:nvSpPr>
        <p:spPr>
          <a:xfrm>
            <a:off x="2597894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01AA18-E05E-43A0-9AE4-A46A15644B3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90393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49CF53D-039C-4542-AC63-68E575BF844E}"/>
              </a:ext>
            </a:extLst>
          </p:cNvPr>
          <p:cNvSpPr/>
          <p:nvPr userDrawn="1"/>
        </p:nvSpPr>
        <p:spPr>
          <a:xfrm>
            <a:off x="6406470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1176A13-FE45-41E7-83DC-D2773ABFDD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9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4F55AB82-50A8-4AB8-A693-724B372F61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92081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50CF6001-A3B5-4CEF-9430-08E73952F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94178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74A2AD4-7E7D-4A9C-91B5-836BCD95E9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9568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671A8F17-68DA-4DF4-A798-FDFF7D8CAC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8168" y="1603330"/>
            <a:ext cx="1266320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CE2F239-93B4-4455-B521-F46B504CF1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08529" y="3424224"/>
            <a:ext cx="1455960" cy="1053789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6E30B9E0-5ABA-4C6E-BEA0-C095D191BE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39346" y="3424224"/>
            <a:ext cx="1455960" cy="1053790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097AE234-03CA-4290-9BCF-2631D8D87D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188" y="3424222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0FECDA6D-295F-4015-A226-982F04407C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13012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9CBDF8BE-35EC-46FD-A6B0-4D8A76A61C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1641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30673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D4C143-82C8-4E8B-B704-B5E94F9A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x-none" dirty="0"/>
              <a:t>Questions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F36087-8037-4B32-B872-53AAA1375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200" r="4055" b="5200"/>
          <a:stretch>
            <a:fillRect/>
          </a:stretch>
        </p:blipFill>
        <p:spPr>
          <a:xfrm>
            <a:off x="6084168" y="1"/>
            <a:ext cx="3059832" cy="5143498"/>
          </a:xfrm>
          <a:custGeom>
            <a:avLst/>
            <a:gdLst>
              <a:gd name="connsiteX0" fmla="*/ 0 w 3059832"/>
              <a:gd name="connsiteY0" fmla="*/ 0 h 5143498"/>
              <a:gd name="connsiteX1" fmla="*/ 3059832 w 3059832"/>
              <a:gd name="connsiteY1" fmla="*/ 0 h 5143498"/>
              <a:gd name="connsiteX2" fmla="*/ 3059832 w 3059832"/>
              <a:gd name="connsiteY2" fmla="*/ 5143498 h 5143498"/>
              <a:gd name="connsiteX3" fmla="*/ 0 w 3059832"/>
              <a:gd name="connsiteY3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832" h="5143498">
                <a:moveTo>
                  <a:pt x="0" y="0"/>
                </a:moveTo>
                <a:lnTo>
                  <a:pt x="3059832" y="0"/>
                </a:lnTo>
                <a:lnTo>
                  <a:pt x="3059832" y="5143498"/>
                </a:lnTo>
                <a:lnTo>
                  <a:pt x="0" y="51434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018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37161C-61D5-4ECE-84FF-32F2EB25D460}"/>
              </a:ext>
            </a:extLst>
          </p:cNvPr>
          <p:cNvSpPr/>
          <p:nvPr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5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-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x-none" dirty="0"/>
              <a:t>Agenda / Content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3AC4D2E-1D69-46DC-A756-7DCCBBF0B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1113797"/>
            <a:ext cx="3172622" cy="5958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x-none" dirty="0"/>
              <a:t>To remove numbers: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F9C60D7-5B79-49DF-AE1C-5EB6CDA9C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888" y="2046357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>
                <a:sym typeface="Wingdings" panose="05000000000000000000" pitchFamily="2" charset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x-none" dirty="0"/>
              <a:t>Go to View  </a:t>
            </a:r>
            <a:br>
              <a:rPr lang="x-none" dirty="0"/>
            </a:br>
            <a:r>
              <a:rPr lang="x-none" dirty="0"/>
              <a:t>Slide master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0DC97DC-3C13-4382-BBF2-3FE34BA9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713" y="2974128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x-none" dirty="0"/>
              <a:t>select the agenda / content slide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C948FCC-4425-4DE2-B50A-8382FBA1F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713" y="3909574"/>
            <a:ext cx="3172622" cy="591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x-none" dirty="0"/>
              <a:t>and remove the numbers you don’t need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80701D-25F9-4C8A-9384-0031CCA05F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7653" y="111379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x-none" dirty="0"/>
              <a:t>To add slide with numbers 9-16: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B3B7346-D5F6-4B92-83FF-C76D31412F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2046354"/>
            <a:ext cx="3172622" cy="591026"/>
          </a:xfrm>
        </p:spPr>
        <p:txBody>
          <a:bodyPr/>
          <a:lstStyle>
            <a:lvl1pPr marL="0" indent="0">
              <a:buNone/>
              <a:defRPr sz="1800">
                <a:sym typeface="Wingdings" panose="05000000000000000000" pitchFamily="2" charset="2"/>
              </a:defRPr>
            </a:lvl1pPr>
          </a:lstStyle>
          <a:p>
            <a:pPr lvl="0"/>
            <a:r>
              <a:rPr lang="x-none" dirty="0"/>
              <a:t>Right mouse click on thumbnail on the left ...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D2A7C5C-26AC-48E2-8500-205A12C5D6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2820" y="2968357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x-none" dirty="0"/>
              <a:t>select Layout ...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0D1DF91-8CE6-47FF-94E3-2EC9FCEA5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4128" y="3905235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x-none" dirty="0"/>
              <a:t>and choose the right agenda/content slide</a:t>
            </a:r>
            <a:endParaRPr lang="en-US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A03669D8-09A2-4B18-A0D1-79D828F93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342" y="2997201"/>
            <a:ext cx="386977" cy="58046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7B61E9D-A57C-419B-9A96-F8E9818B07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196" y="2069924"/>
            <a:ext cx="443268" cy="59102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667F0AD-6E7F-4B93-B35F-84EA2253D9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03" y="3909575"/>
            <a:ext cx="443267" cy="591023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519AED6-18FF-4147-A609-2CAEABDFF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0E1D107-8DD7-4106-920F-0ED71ED87E6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1077" y="1131590"/>
            <a:ext cx="295513" cy="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693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312B5D-9AC1-4E53-A817-BF05228EBF7A}"/>
              </a:ext>
            </a:extLst>
          </p:cNvPr>
          <p:cNvSpPr/>
          <p:nvPr/>
        </p:nvSpPr>
        <p:spPr>
          <a:xfrm>
            <a:off x="5652120" y="0"/>
            <a:ext cx="3491880" cy="5143501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41DB888-BAC0-4A0E-B191-8389ECDD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797108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AB8AF6-C153-46C6-9576-9D80FCE5F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931" b="10717"/>
          <a:stretch>
            <a:fillRect/>
          </a:stretch>
        </p:blipFill>
        <p:spPr>
          <a:xfrm>
            <a:off x="5524278" y="0"/>
            <a:ext cx="3619722" cy="5143500"/>
          </a:xfrm>
          <a:custGeom>
            <a:avLst/>
            <a:gdLst>
              <a:gd name="connsiteX0" fmla="*/ 0 w 3619722"/>
              <a:gd name="connsiteY0" fmla="*/ 0 h 5143500"/>
              <a:gd name="connsiteX1" fmla="*/ 3619722 w 3619722"/>
              <a:gd name="connsiteY1" fmla="*/ 0 h 5143500"/>
              <a:gd name="connsiteX2" fmla="*/ 3619722 w 3619722"/>
              <a:gd name="connsiteY2" fmla="*/ 5143500 h 5143500"/>
              <a:gd name="connsiteX3" fmla="*/ 0 w 361972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43500">
                <a:moveTo>
                  <a:pt x="0" y="0"/>
                </a:moveTo>
                <a:lnTo>
                  <a:pt x="3619722" y="0"/>
                </a:lnTo>
                <a:lnTo>
                  <a:pt x="361972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9E06BF-DA37-4CB2-B317-AA69899CF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00231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B8A9580-5691-46BC-8EFB-05274DFBB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CA2755-427E-4107-8A88-2E4002A50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19532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294D2EC-B852-4C76-B594-22C14AC69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F20183-58EF-4DBD-A9AC-14890CFB9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95992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7CB02C6-D625-437F-AEFA-831D5724C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75DD8E-E1FB-4906-B885-8EC3F61F2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049878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86AA340-49DF-4790-8E71-B5EAF31DC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744" r="2791" b="6486"/>
          <a:stretch>
            <a:fillRect/>
          </a:stretch>
        </p:blipFill>
        <p:spPr>
          <a:xfrm>
            <a:off x="5364088" y="-8796"/>
            <a:ext cx="3779912" cy="5152297"/>
          </a:xfrm>
          <a:custGeom>
            <a:avLst/>
            <a:gdLst>
              <a:gd name="connsiteX0" fmla="*/ 0 w 3779912"/>
              <a:gd name="connsiteY0" fmla="*/ 0 h 5152297"/>
              <a:gd name="connsiteX1" fmla="*/ 3779912 w 3779912"/>
              <a:gd name="connsiteY1" fmla="*/ 0 h 5152297"/>
              <a:gd name="connsiteX2" fmla="*/ 3779912 w 3779912"/>
              <a:gd name="connsiteY2" fmla="*/ 4668778 h 5152297"/>
              <a:gd name="connsiteX3" fmla="*/ 3779912 w 3779912"/>
              <a:gd name="connsiteY3" fmla="*/ 5152297 h 5152297"/>
              <a:gd name="connsiteX4" fmla="*/ 0 w 3779912"/>
              <a:gd name="connsiteY4" fmla="*/ 5152297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912" h="5152297">
                <a:moveTo>
                  <a:pt x="0" y="0"/>
                </a:moveTo>
                <a:lnTo>
                  <a:pt x="3779912" y="0"/>
                </a:lnTo>
                <a:lnTo>
                  <a:pt x="3779912" y="4668778"/>
                </a:lnTo>
                <a:lnTo>
                  <a:pt x="3779912" y="5152297"/>
                </a:lnTo>
                <a:lnTo>
                  <a:pt x="0" y="5152297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38F385-C9D7-410B-A3C3-8A18E4BD7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6748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A41F4C8-A036-4CA3-A691-8DF4CDA4A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8" r="14199" b="4267"/>
          <a:stretch>
            <a:fillRect/>
          </a:stretch>
        </p:blipFill>
        <p:spPr>
          <a:xfrm>
            <a:off x="5521121" y="0"/>
            <a:ext cx="3622879" cy="5143500"/>
          </a:xfrm>
          <a:custGeom>
            <a:avLst/>
            <a:gdLst>
              <a:gd name="connsiteX0" fmla="*/ 0 w 3622879"/>
              <a:gd name="connsiteY0" fmla="*/ 0 h 5143500"/>
              <a:gd name="connsiteX1" fmla="*/ 3622879 w 3622879"/>
              <a:gd name="connsiteY1" fmla="*/ 0 h 5143500"/>
              <a:gd name="connsiteX2" fmla="*/ 3622879 w 3622879"/>
              <a:gd name="connsiteY2" fmla="*/ 5143500 h 5143500"/>
              <a:gd name="connsiteX3" fmla="*/ 491039 w 3622879"/>
              <a:gd name="connsiteY3" fmla="*/ 5143500 h 5143500"/>
              <a:gd name="connsiteX4" fmla="*/ 0 w 362287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9" h="5143500">
                <a:moveTo>
                  <a:pt x="0" y="0"/>
                </a:moveTo>
                <a:lnTo>
                  <a:pt x="3622879" y="0"/>
                </a:lnTo>
                <a:lnTo>
                  <a:pt x="3622879" y="5143500"/>
                </a:lnTo>
                <a:lnTo>
                  <a:pt x="49103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73E4C-0E69-4B10-8B32-26F47DCB1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271676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06B4D2B-4882-4AEF-9FB0-B550016C3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67" r="11029" b="4367"/>
          <a:stretch>
            <a:fillRect/>
          </a:stretch>
        </p:blipFill>
        <p:spPr>
          <a:xfrm>
            <a:off x="5364088" y="0"/>
            <a:ext cx="3779912" cy="5143500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9912" h="5143500">
                <a:moveTo>
                  <a:pt x="0" y="0"/>
                </a:moveTo>
                <a:lnTo>
                  <a:pt x="3779912" y="0"/>
                </a:lnTo>
                <a:lnTo>
                  <a:pt x="377991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5DE3ED-43A9-4D11-95B0-652A70645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57777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EE0AF44-C4A0-47B1-ADD3-E64F0139E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0" r="6836" b="4323"/>
          <a:stretch>
            <a:fillRect/>
          </a:stretch>
        </p:blipFill>
        <p:spPr>
          <a:xfrm>
            <a:off x="2123728" y="-8796"/>
            <a:ext cx="7020272" cy="5152296"/>
          </a:xfrm>
          <a:custGeom>
            <a:avLst/>
            <a:gdLst>
              <a:gd name="connsiteX0" fmla="*/ 0 w 7020272"/>
              <a:gd name="connsiteY0" fmla="*/ 0 h 5152296"/>
              <a:gd name="connsiteX1" fmla="*/ 7020272 w 7020272"/>
              <a:gd name="connsiteY1" fmla="*/ 0 h 5152296"/>
              <a:gd name="connsiteX2" fmla="*/ 7020272 w 7020272"/>
              <a:gd name="connsiteY2" fmla="*/ 5152296 h 5152296"/>
              <a:gd name="connsiteX3" fmla="*/ 0 w 702027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0272" h="5152296">
                <a:moveTo>
                  <a:pt x="0" y="0"/>
                </a:moveTo>
                <a:lnTo>
                  <a:pt x="7020272" y="0"/>
                </a:lnTo>
                <a:lnTo>
                  <a:pt x="702027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13AE07-F2C1-47AE-9163-78F453991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554408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4139952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x-none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07EE00-9983-4961-B028-D305F18B7EC0}"/>
              </a:ext>
            </a:extLst>
          </p:cNvPr>
          <p:cNvSpPr/>
          <p:nvPr userDrawn="1"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EDAFFC-8561-4880-A91E-BE427B90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7370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9-1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284404B-3F79-4257-81CB-2B330A929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2412" y="1112885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1D5B5D9-B2F4-4F00-A467-D8610B8A59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2412" y="2045445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75393F5-F8CD-4C19-85FF-DA0D8CD815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8237" y="2973216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341FA6-E507-426D-A738-B6343356F4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27653" y="1110488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15B0DA73-4387-40AC-8352-82A6B49586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7652" y="2040656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880C2CFF-E59C-4EB3-90A3-F659F95853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29056" y="2970824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189F2D7D-37BD-4C80-A430-3E94241810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58237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B3DA78-DE38-47A6-844C-ACB6D9229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398" y="1117365"/>
            <a:ext cx="738779" cy="66490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77290AC-6C6B-417B-9CC8-798C2272CE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397" y="2042929"/>
            <a:ext cx="738779" cy="59543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E924C9E-FAC6-48C2-B566-2604ABAD45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429" y="1110488"/>
            <a:ext cx="434911" cy="65236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9EFF9A0-7DB9-43A0-9F2B-79F2BC29C0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430" y="2056073"/>
            <a:ext cx="788031" cy="59102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465E69-BAE1-4B71-B304-F3784FD1ACA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430" y="2973219"/>
            <a:ext cx="664901" cy="59102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731295D-62CE-4538-AF76-6E9D253FF4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430" y="3902711"/>
            <a:ext cx="738779" cy="59102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C973B11-0531-46B4-9715-41939ACCB60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1918" y="2973219"/>
            <a:ext cx="715735" cy="59102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34A5644-DDB9-494C-AE6E-DF6081A620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21918" y="3891763"/>
            <a:ext cx="763406" cy="600979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CBA0135-CDF0-48C9-8FF1-6DDCB15771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27651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3908C84-B5F7-4D6C-839B-815341DEB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236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59832" y="-1"/>
            <a:ext cx="2411760" cy="5143501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x-none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55B0DD-3C1A-4F98-B115-7B509C7AC658}"/>
              </a:ext>
            </a:extLst>
          </p:cNvPr>
          <p:cNvSpPr/>
          <p:nvPr userDrawn="1"/>
        </p:nvSpPr>
        <p:spPr>
          <a:xfrm>
            <a:off x="5652120" y="0"/>
            <a:ext cx="3491880" cy="5143502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097774-6ED7-446F-84AE-84A7B7B78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41480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0EC5FC-9B0A-47FA-A211-AD5022FBC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022" b="10717"/>
          <a:stretch>
            <a:fillRect/>
          </a:stretch>
        </p:blipFill>
        <p:spPr>
          <a:xfrm>
            <a:off x="5524278" y="-8796"/>
            <a:ext cx="3619722" cy="5152296"/>
          </a:xfrm>
          <a:custGeom>
            <a:avLst/>
            <a:gdLst>
              <a:gd name="connsiteX0" fmla="*/ 0 w 3619722"/>
              <a:gd name="connsiteY0" fmla="*/ 0 h 5152296"/>
              <a:gd name="connsiteX1" fmla="*/ 3619722 w 3619722"/>
              <a:gd name="connsiteY1" fmla="*/ 0 h 5152296"/>
              <a:gd name="connsiteX2" fmla="*/ 3619722 w 3619722"/>
              <a:gd name="connsiteY2" fmla="*/ 5152296 h 5152296"/>
              <a:gd name="connsiteX3" fmla="*/ 0 w 361972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52296">
                <a:moveTo>
                  <a:pt x="0" y="0"/>
                </a:moveTo>
                <a:lnTo>
                  <a:pt x="3619722" y="0"/>
                </a:lnTo>
                <a:lnTo>
                  <a:pt x="361972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29533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2FA2E9-CEB2-4A11-A2F5-45F868912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217256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3E91091-0977-485D-BCCE-1771B0322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55577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E4B175-4539-48C3-AB8B-659C7FB01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880283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C87028A-A3CA-42E4-AC3E-EE6334F09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1581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AB78C8-0B07-4B30-A864-99BCEB0B1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46483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053C9F0-AD97-4ACA-825F-4C0F0B9E6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96344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ED3476-E122-43EB-B67F-014F11BB0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875722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7B80458-EB30-4E61-B076-A77CA1E3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09" t="16888" b="20563"/>
          <a:stretch>
            <a:fillRect/>
          </a:stretch>
        </p:blipFill>
        <p:spPr>
          <a:xfrm>
            <a:off x="1" y="0"/>
            <a:ext cx="7137449" cy="5143500"/>
          </a:xfrm>
          <a:custGeom>
            <a:avLst/>
            <a:gdLst>
              <a:gd name="connsiteX0" fmla="*/ 0 w 7137449"/>
              <a:gd name="connsiteY0" fmla="*/ 0 h 5143500"/>
              <a:gd name="connsiteX1" fmla="*/ 7137449 w 7137449"/>
              <a:gd name="connsiteY1" fmla="*/ 0 h 5143500"/>
              <a:gd name="connsiteX2" fmla="*/ 7137449 w 7137449"/>
              <a:gd name="connsiteY2" fmla="*/ 5143500 h 5143500"/>
              <a:gd name="connsiteX3" fmla="*/ 0 w 713744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7449" h="5143500">
                <a:moveTo>
                  <a:pt x="0" y="0"/>
                </a:moveTo>
                <a:lnTo>
                  <a:pt x="7137449" y="0"/>
                </a:lnTo>
                <a:lnTo>
                  <a:pt x="713744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8" y="1203598"/>
            <a:ext cx="651646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800" b="0" baseline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5" y="4208250"/>
            <a:ext cx="3689913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GB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GB" sz="600" kern="12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Atos|Syntel</a:t>
            </a:r>
            <a:r>
              <a:rPr lang="en-GB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are registered trademarks of the Atos group. November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66E80-C4C6-4BF1-BA1C-704D0F6F8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1" y="4372526"/>
            <a:ext cx="1334915" cy="4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874800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423989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6EED14-0D0C-4A25-868B-368743F11E8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3811" y="987051"/>
            <a:ext cx="4300677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2584118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92628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F64145-7039-476B-A5DB-C86F6BD53D8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44956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1082661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389965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AD642-4DB2-4E8B-91D4-10E75D27F18C}"/>
              </a:ext>
            </a:extLst>
          </p:cNvPr>
          <p:cNvSpPr/>
          <p:nvPr userDrawn="1"/>
        </p:nvSpPr>
        <p:spPr>
          <a:xfrm>
            <a:off x="4572000" y="-20538"/>
            <a:ext cx="4572000" cy="5164038"/>
          </a:xfrm>
          <a:custGeom>
            <a:avLst/>
            <a:gdLst>
              <a:gd name="connsiteX0" fmla="*/ 1212928 w 4572000"/>
              <a:gd name="connsiteY0" fmla="*/ 0 h 5164038"/>
              <a:gd name="connsiteX1" fmla="*/ 4572000 w 4572000"/>
              <a:gd name="connsiteY1" fmla="*/ 0 h 5164038"/>
              <a:gd name="connsiteX2" fmla="*/ 4572000 w 4572000"/>
              <a:gd name="connsiteY2" fmla="*/ 5164038 h 5164038"/>
              <a:gd name="connsiteX3" fmla="*/ 710468 w 4572000"/>
              <a:gd name="connsiteY3" fmla="*/ 5164038 h 5164038"/>
              <a:gd name="connsiteX4" fmla="*/ 688679 w 4572000"/>
              <a:gd name="connsiteY4" fmla="*/ 5134900 h 5164038"/>
              <a:gd name="connsiteX5" fmla="*/ 0 w 4572000"/>
              <a:gd name="connsiteY5" fmla="*/ 2880320 h 5164038"/>
              <a:gd name="connsiteX6" fmla="*/ 1181077 w 4572000"/>
              <a:gd name="connsiteY6" fmla="*/ 28949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64038">
                <a:moveTo>
                  <a:pt x="1212928" y="0"/>
                </a:moveTo>
                <a:lnTo>
                  <a:pt x="4572000" y="0"/>
                </a:lnTo>
                <a:lnTo>
                  <a:pt x="4572000" y="5164038"/>
                </a:lnTo>
                <a:lnTo>
                  <a:pt x="710468" y="5164038"/>
                </a:lnTo>
                <a:lnTo>
                  <a:pt x="688679" y="5134900"/>
                </a:lnTo>
                <a:cubicBezTo>
                  <a:pt x="253883" y="4491318"/>
                  <a:pt x="0" y="3715468"/>
                  <a:pt x="0" y="2880320"/>
                </a:cubicBezTo>
                <a:cubicBezTo>
                  <a:pt x="0" y="1766790"/>
                  <a:pt x="451347" y="758678"/>
                  <a:pt x="1181077" y="28949"/>
                </a:cubicBezTo>
                <a:close/>
              </a:path>
            </a:pathLst>
          </a:custGeom>
          <a:gradFill>
            <a:gsLst>
              <a:gs pos="20000">
                <a:schemeClr val="accent6"/>
              </a:gs>
              <a:gs pos="8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48064" y="987574"/>
            <a:ext cx="3816424" cy="363830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007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375250" y="123478"/>
            <a:ext cx="5589237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23" name="Shape">
            <a:extLst>
              <a:ext uri="{FF2B5EF4-FFF2-40B4-BE49-F238E27FC236}">
                <a16:creationId xmlns:a16="http://schemas.microsoft.com/office/drawing/2014/main" id="{E3441206-C79A-47A5-993B-0121CE96B20E}"/>
              </a:ext>
            </a:extLst>
          </p:cNvPr>
          <p:cNvSpPr/>
          <p:nvPr userDrawn="1"/>
        </p:nvSpPr>
        <p:spPr>
          <a:xfrm>
            <a:off x="0" y="0"/>
            <a:ext cx="3251072" cy="4587974"/>
          </a:xfrm>
          <a:custGeom>
            <a:avLst/>
            <a:gdLst>
              <a:gd name="connsiteX0" fmla="*/ 0 w 2978085"/>
              <a:gd name="connsiteY0" fmla="*/ 0 h 6858000"/>
              <a:gd name="connsiteX1" fmla="*/ 2139755 w 2978085"/>
              <a:gd name="connsiteY1" fmla="*/ 0 h 6858000"/>
              <a:gd name="connsiteX2" fmla="*/ 2152170 w 2978085"/>
              <a:gd name="connsiteY2" fmla="*/ 27460 h 6858000"/>
              <a:gd name="connsiteX3" fmla="*/ 2978085 w 2978085"/>
              <a:gd name="connsiteY3" fmla="*/ 4118363 h 6858000"/>
              <a:gd name="connsiteX4" fmla="*/ 2647207 w 2978085"/>
              <a:gd name="connsiteY4" fmla="*/ 6744936 h 6858000"/>
              <a:gd name="connsiteX5" fmla="*/ 2615101 w 2978085"/>
              <a:gd name="connsiteY5" fmla="*/ 6858000 h 6858000"/>
              <a:gd name="connsiteX6" fmla="*/ 0 w 297808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085" h="6858000">
                <a:moveTo>
                  <a:pt x="0" y="0"/>
                </a:moveTo>
                <a:lnTo>
                  <a:pt x="2139755" y="0"/>
                </a:lnTo>
                <a:lnTo>
                  <a:pt x="2152170" y="27460"/>
                </a:lnTo>
                <a:cubicBezTo>
                  <a:pt x="2683997" y="1284839"/>
                  <a:pt x="2978085" y="2667257"/>
                  <a:pt x="2978085" y="4118363"/>
                </a:cubicBezTo>
                <a:cubicBezTo>
                  <a:pt x="2978085" y="5025305"/>
                  <a:pt x="2863206" y="5905415"/>
                  <a:pt x="2647207" y="6744936"/>
                </a:cubicBezTo>
                <a:lnTo>
                  <a:pt x="261510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693935-949D-4540-8726-E071083FE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055" y="1537913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5814487-21AD-43AE-9CF1-C0DCFF885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55" y="2553644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A53A355-A5C9-41D3-B0CE-7D9ACC3F3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56" y="3554138"/>
            <a:ext cx="2607751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E66D0A1-5745-48CC-82C6-6DFF886A5D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251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439A2E0-0663-4210-84EB-3CAFCF4ED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252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E901584-3CD8-4606-B64D-D394ECB83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5251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3E0E2AC-5606-4778-BECB-2F1EA3C0E7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184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F8FDF944-993C-4F70-9645-8785ECD997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185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385E60E-0629-4181-BD2C-E30CA52C38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8184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9CFE10E-0866-46F1-8AE6-43AC14CDA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5250" y="1024804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#A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32979AC-B068-43F5-A250-432C054891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184" y="1025436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/>
              <a:t>#B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13813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6A8707-C801-4CA7-B1F9-C70D227DA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1275606"/>
            <a:ext cx="2800350" cy="287655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C669E8B-5A43-4A59-902A-196806AB45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7852" y="1676835"/>
            <a:ext cx="2160240" cy="21910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(Profile) picture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534E393-1980-4118-B44E-F7555D2A49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3438" y="1275606"/>
            <a:ext cx="3744912" cy="2877294"/>
          </a:xfrm>
        </p:spPr>
        <p:txBody>
          <a:bodyPr anchor="ctr"/>
          <a:lstStyle>
            <a:lvl1pPr marL="0" indent="0" algn="ctr">
              <a:buNone/>
              <a:defRPr b="0" i="1"/>
            </a:lvl1pPr>
          </a:lstStyle>
          <a:p>
            <a:pPr lvl="0"/>
            <a:r>
              <a:rPr lang="x-none" dirty="0"/>
              <a:t>“Quote or introduction text”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8311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 Semibold" panose="020B0702040204020203" pitchFamily="34" charset="0"/>
                <a:ea typeface="Verdana" pitchFamily="34" charset="0"/>
                <a:cs typeface="Segoe UI Semibold" panose="020B07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AddCustomFooter#1"/>
          <p:cNvSpPr txBox="1"/>
          <p:nvPr userDrawn="1"/>
        </p:nvSpPr>
        <p:spPr>
          <a:xfrm>
            <a:off x="236700" y="4729862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baseline="0" dirty="0">
                <a:latin typeface="Segoe UI Semibold" panose="020B0702040204020203" pitchFamily="34" charset="0"/>
                <a:ea typeface="Verdana" pitchFamily="34" charset="0"/>
                <a:cs typeface="Segoe UI Semibold" panose="020B0702040204020203" pitchFamily="34" charset="0"/>
              </a:rPr>
              <a:t>       | 04-02-2021 | © Atos  </a:t>
            </a:r>
            <a:endParaRPr lang="nl-NL" sz="1000" b="0" dirty="0">
              <a:latin typeface="Segoe UI Semibold" panose="020B0702040204020203" pitchFamily="34" charset="0"/>
              <a:ea typeface="Verdana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33" r:id="rId2"/>
    <p:sldLayoutId id="2147483734" r:id="rId3"/>
    <p:sldLayoutId id="2147483653" r:id="rId4"/>
    <p:sldLayoutId id="2147483701" r:id="rId5"/>
    <p:sldLayoutId id="2147483702" r:id="rId6"/>
    <p:sldLayoutId id="2147483703" r:id="rId7"/>
    <p:sldLayoutId id="2147483704" r:id="rId8"/>
    <p:sldLayoutId id="2147483700" r:id="rId9"/>
    <p:sldLayoutId id="2147483712" r:id="rId10"/>
    <p:sldLayoutId id="2147483705" r:id="rId11"/>
    <p:sldLayoutId id="2147483706" r:id="rId12"/>
    <p:sldLayoutId id="2147483708" r:id="rId13"/>
    <p:sldLayoutId id="2147483707" r:id="rId14"/>
    <p:sldLayoutId id="2147483709" r:id="rId15"/>
    <p:sldLayoutId id="2147483710" r:id="rId16"/>
    <p:sldLayoutId id="2147483711" r:id="rId17"/>
    <p:sldLayoutId id="2147483732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67" r:id="rId29"/>
    <p:sldLayoutId id="2147483668" r:id="rId30"/>
    <p:sldLayoutId id="2147483669" r:id="rId31"/>
    <p:sldLayoutId id="2147483670" r:id="rId32"/>
    <p:sldLayoutId id="2147483671" r:id="rId33"/>
    <p:sldLayoutId id="2147483672" r:id="rId34"/>
    <p:sldLayoutId id="2147483655" r:id="rId3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66A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office/use-a-screen-reader-to-explore-and-navigate-microsoft-teams-47614fb0-a583-49f6-84da-6872223e74a0" TargetMode="External"/><Relationship Id="rId3" Type="http://schemas.openxmlformats.org/officeDocument/2006/relationships/hyperlink" Target="https://www.youtube.com/watch?v=ur6o1ES_7eY&amp;ab_channel=FreedomScientificTraining" TargetMode="External"/><Relationship Id="rId7" Type="http://schemas.openxmlformats.org/officeDocument/2006/relationships/hyperlink" Target="https://support.microsoft.com/en-us/office/using-microsoft-teams-with-a-screen-reader-frequently-asked-questions-41b373b9-975a-438d-bb0d-10504875273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cgzBpl_yX7o&amp;list=PLk-npwu4WEBSyDHAHj1EQsC-D27xm-NWQ&amp;ab_channel=FreedomScientificTraining" TargetMode="External"/><Relationship Id="rId5" Type="http://schemas.openxmlformats.org/officeDocument/2006/relationships/hyperlink" Target="https://www.freedomscientific.com/webinars/microsoft-teams-and-jaws/" TargetMode="External"/><Relationship Id="rId10" Type="http://schemas.openxmlformats.org/officeDocument/2006/relationships/hyperlink" Target="https://support.microsoft.com/en-us/office/use-a-screen-reader-to-work-with-files-in-microsoft-teams-d07f6711-c938-40ef-8201-cc98e0106f3f" TargetMode="External"/><Relationship Id="rId4" Type="http://schemas.openxmlformats.org/officeDocument/2006/relationships/hyperlink" Target="https://www.youtube.com/watch?v=DRNFP_cxkYE&amp;ab_channel=FreedomScientificTraining" TargetMode="External"/><Relationship Id="rId9" Type="http://schemas.openxmlformats.org/officeDocument/2006/relationships/hyperlink" Target="https://support.microsoft.com/en-us/office/basic-tasks-using-a-screen-reader-with-microsoft-teams-538a8741-f21b-4b04-b575-9df70ed4105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keyboard-shortcuts-for-microsoft-teams-2e8e2a70-e8d8-4a19-949b-4c36dd5292d2#bkmk_globa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microsoft.com/en-us/office/keyboard-shortcuts-for-microsoft-teams-2e8e2a70-e8d8-4a19-949b-4c36dd5292d2#bkmk_calling" TargetMode="External"/><Relationship Id="rId5" Type="http://schemas.openxmlformats.org/officeDocument/2006/relationships/hyperlink" Target="https://support.microsoft.com/en-us/office/keyboard-shortcuts-for-microsoft-teams-2e8e2a70-e8d8-4a19-949b-4c36dd5292d2#bkmk_messaging" TargetMode="External"/><Relationship Id="rId4" Type="http://schemas.openxmlformats.org/officeDocument/2006/relationships/hyperlink" Target="https://support.microsoft.com/en-us/office/keyboard-shortcuts-for-microsoft-teams-2e8e2a70-e8d8-4a19-949b-4c36dd5292d2#bmkm_navigatio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niuswithin.co.uk/about/" TargetMode="External"/><Relationship Id="rId13" Type="http://schemas.openxmlformats.org/officeDocument/2006/relationships/hyperlink" Target="https://twitter.com/NeilMilliken" TargetMode="External"/><Relationship Id="rId3" Type="http://schemas.openxmlformats.org/officeDocument/2006/relationships/image" Target="../media/image55.jpeg"/><Relationship Id="rId7" Type="http://schemas.openxmlformats.org/officeDocument/2006/relationships/hyperlink" Target="https://wid.org/" TargetMode="External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3.xml"/><Relationship Id="rId16" Type="http://schemas.openxmlformats.org/officeDocument/2006/relationships/hyperlink" Target="mailto:Neil.Milliken@atos.net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axschat.com/" TargetMode="External"/><Relationship Id="rId11" Type="http://schemas.openxmlformats.org/officeDocument/2006/relationships/image" Target="../media/image56.png"/><Relationship Id="rId5" Type="http://schemas.openxmlformats.org/officeDocument/2006/relationships/hyperlink" Target="http://www.w3.org/WAI/PF/cognitive-a11y-tf/" TargetMode="External"/><Relationship Id="rId15" Type="http://schemas.openxmlformats.org/officeDocument/2006/relationships/image" Target="../media/image59.svg"/><Relationship Id="rId10" Type="http://schemas.openxmlformats.org/officeDocument/2006/relationships/hyperlink" Target="http://disabilitypower100.com/" TargetMode="External"/><Relationship Id="rId4" Type="http://schemas.openxmlformats.org/officeDocument/2006/relationships/hyperlink" Target="https://atos.net/en/about-us" TargetMode="External"/><Relationship Id="rId9" Type="http://schemas.openxmlformats.org/officeDocument/2006/relationships/hyperlink" Target="https://instituteofcoding.org/" TargetMode="External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tuteforapprenticeships.org/apprenticeship-standards/digital-accessibility-specialist" TargetMode="External"/><Relationship Id="rId13" Type="http://schemas.openxmlformats.org/officeDocument/2006/relationships/image" Target="../media/image59.svg"/><Relationship Id="rId3" Type="http://schemas.openxmlformats.org/officeDocument/2006/relationships/image" Target="../media/image60.jpeg"/><Relationship Id="rId7" Type="http://schemas.openxmlformats.org/officeDocument/2006/relationships/hyperlink" Target="http://www.w3.org/WAI/PF/cognitive-a11y-tf/" TargetMode="External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w3.org/WAI/GL/" TargetMode="External"/><Relationship Id="rId11" Type="http://schemas.openxmlformats.org/officeDocument/2006/relationships/hyperlink" Target="https://twitter.com/MarkAWilcock" TargetMode="External"/><Relationship Id="rId5" Type="http://schemas.openxmlformats.org/officeDocument/2006/relationships/hyperlink" Target="https://www.accessibilityassociation.org/cpwacertification" TargetMode="External"/><Relationship Id="rId10" Type="http://schemas.openxmlformats.org/officeDocument/2006/relationships/image" Target="../media/image57.svg"/><Relationship Id="rId4" Type="http://schemas.openxmlformats.org/officeDocument/2006/relationships/hyperlink" Target="https://atos.net/en/about-us" TargetMode="External"/><Relationship Id="rId9" Type="http://schemas.openxmlformats.org/officeDocument/2006/relationships/image" Target="../media/image56.png"/><Relationship Id="rId14" Type="http://schemas.openxmlformats.org/officeDocument/2006/relationships/hyperlink" Target="mailto:Mark.Wilcock@atos.ne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hyperlink" Target="https://atos.net/en/lp/accessibility-and-assistive-technology-iux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58D07F67-1A25-4C59-B298-666F3AFA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53" y="1135459"/>
            <a:ext cx="8370094" cy="2872581"/>
          </a:xfrm>
        </p:spPr>
        <p:txBody>
          <a:bodyPr/>
          <a:lstStyle/>
          <a:p>
            <a:r>
              <a:rPr lang="en-GB" b="1" dirty="0"/>
              <a:t>Microsoft Teams </a:t>
            </a:r>
            <a:br>
              <a:rPr lang="en-GB" dirty="0"/>
            </a:br>
            <a:r>
              <a:rPr lang="en-GB" sz="3200" dirty="0"/>
              <a:t>Assistive Technology Interoperability &amp; Accessibility Features</a:t>
            </a:r>
            <a:br>
              <a:rPr lang="en-GB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284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Features</a:t>
            </a:r>
            <a:br>
              <a:rPr lang="en-US" dirty="0"/>
            </a:br>
            <a:r>
              <a:rPr lang="en-US" sz="1800" b="0" i="1" dirty="0"/>
              <a:t>Collaborative Working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4"/>
            <a:ext cx="4331700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Chat, content, people, and tools live in a team workspace.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Voice and video meetings right within Teams.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Built-in access to SharePoint, OneNote and Planner.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Work with Office and other documents right in the app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3" name="Desktop Application">
            <a:extLst>
              <a:ext uri="{FF2B5EF4-FFF2-40B4-BE49-F238E27FC236}">
                <a16:creationId xmlns:a16="http://schemas.microsoft.com/office/drawing/2014/main" id="{EB222865-BE5E-4858-BD44-AB59CD5DD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16016" y="1131590"/>
            <a:ext cx="5422721" cy="3145956"/>
            <a:chOff x="6460596" y="1307227"/>
            <a:chExt cx="7101025" cy="4131672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F367D67-891F-492E-A607-0BF17B7A6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596" y="1307227"/>
              <a:ext cx="7101025" cy="4131672"/>
            </a:xfrm>
            <a:custGeom>
              <a:avLst/>
              <a:gdLst>
                <a:gd name="T0" fmla="*/ 1937 w 2018"/>
                <a:gd name="T1" fmla="*/ 0 h 1347"/>
                <a:gd name="T2" fmla="*/ 81 w 2018"/>
                <a:gd name="T3" fmla="*/ 0 h 1347"/>
                <a:gd name="T4" fmla="*/ 0 w 2018"/>
                <a:gd name="T5" fmla="*/ 81 h 1347"/>
                <a:gd name="T6" fmla="*/ 0 w 2018"/>
                <a:gd name="T7" fmla="*/ 1265 h 1347"/>
                <a:gd name="T8" fmla="*/ 81 w 2018"/>
                <a:gd name="T9" fmla="*/ 1347 h 1347"/>
                <a:gd name="T10" fmla="*/ 1937 w 2018"/>
                <a:gd name="T11" fmla="*/ 1347 h 1347"/>
                <a:gd name="T12" fmla="*/ 2018 w 2018"/>
                <a:gd name="T13" fmla="*/ 1265 h 1347"/>
                <a:gd name="T14" fmla="*/ 2018 w 2018"/>
                <a:gd name="T15" fmla="*/ 81 h 1347"/>
                <a:gd name="T16" fmla="*/ 1937 w 2018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8" h="1347">
                  <a:moveTo>
                    <a:pt x="1937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10"/>
                    <a:pt x="36" y="1347"/>
                    <a:pt x="81" y="1347"/>
                  </a:cubicBezTo>
                  <a:cubicBezTo>
                    <a:pt x="1937" y="1347"/>
                    <a:pt x="1937" y="1347"/>
                    <a:pt x="1937" y="1347"/>
                  </a:cubicBezTo>
                  <a:cubicBezTo>
                    <a:pt x="1982" y="1347"/>
                    <a:pt x="2018" y="1310"/>
                    <a:pt x="2018" y="1265"/>
                  </a:cubicBezTo>
                  <a:cubicBezTo>
                    <a:pt x="2018" y="81"/>
                    <a:pt x="2018" y="81"/>
                    <a:pt x="2018" y="81"/>
                  </a:cubicBezTo>
                  <a:cubicBezTo>
                    <a:pt x="2018" y="36"/>
                    <a:pt x="1982" y="0"/>
                    <a:pt x="193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A7A9A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6C79B3-4D78-41B6-8DDD-C879B3349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0318" y="1531911"/>
              <a:ext cx="6545660" cy="3682302"/>
            </a:xfrm>
            <a:prstGeom prst="rect">
              <a:avLst/>
            </a:prstGeom>
          </p:spPr>
        </p:pic>
      </p:grp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584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Features</a:t>
            </a:r>
            <a:br>
              <a:rPr lang="en-US" dirty="0"/>
            </a:br>
            <a:r>
              <a:rPr lang="en-US" sz="1800" b="0" i="1" dirty="0"/>
              <a:t>Supported Platforms</a:t>
            </a:r>
            <a:endParaRPr lang="en-US" i="1" dirty="0"/>
          </a:p>
        </p:txBody>
      </p:sp>
      <p:pic>
        <p:nvPicPr>
          <p:cNvPr id="7" name="Desktop Icon">
            <a:extLst>
              <a:ext uri="{FF2B5EF4-FFF2-40B4-BE49-F238E27FC236}">
                <a16:creationId xmlns:a16="http://schemas.microsoft.com/office/drawing/2014/main" id="{12C3EC44-7E9D-4A64-8484-90CFE4F42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3872" y="1032773"/>
            <a:ext cx="917714" cy="917714"/>
          </a:xfrm>
          <a:prstGeom prst="rect">
            <a:avLst/>
          </a:prstGeom>
        </p:spPr>
      </p:pic>
      <p:sp>
        <p:nvSpPr>
          <p:cNvPr id="17" name="Desktop Heading">
            <a:extLst>
              <a:ext uri="{FF2B5EF4-FFF2-40B4-BE49-F238E27FC236}">
                <a16:creationId xmlns:a16="http://schemas.microsoft.com/office/drawing/2014/main" id="{6E9E9BF5-91C5-4C52-9F25-0B7AF9CC7FB2}"/>
              </a:ext>
            </a:extLst>
          </p:cNvPr>
          <p:cNvSpPr/>
          <p:nvPr/>
        </p:nvSpPr>
        <p:spPr>
          <a:xfrm>
            <a:off x="1173596" y="1832285"/>
            <a:ext cx="1138266" cy="394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95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Desktop</a:t>
            </a:r>
          </a:p>
        </p:txBody>
      </p:sp>
      <p:sp>
        <p:nvSpPr>
          <p:cNvPr id="18" name="Desktop Content">
            <a:extLst>
              <a:ext uri="{FF2B5EF4-FFF2-40B4-BE49-F238E27FC236}">
                <a16:creationId xmlns:a16="http://schemas.microsoft.com/office/drawing/2014/main" id="{256A0BEF-5325-46CE-9854-10169B53D853}"/>
              </a:ext>
            </a:extLst>
          </p:cNvPr>
          <p:cNvSpPr/>
          <p:nvPr/>
        </p:nvSpPr>
        <p:spPr>
          <a:xfrm>
            <a:off x="318956" y="2226367"/>
            <a:ext cx="294878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5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Provides support for audio, video, and content sharing for team meetings, group calling, and private one-on-one or private multi-party calls. </a:t>
            </a:r>
          </a:p>
        </p:txBody>
      </p:sp>
      <p:pic>
        <p:nvPicPr>
          <p:cNvPr id="5" name="Web Icon">
            <a:extLst>
              <a:ext uri="{FF2B5EF4-FFF2-40B4-BE49-F238E27FC236}">
                <a16:creationId xmlns:a16="http://schemas.microsoft.com/office/drawing/2014/main" id="{6944B0A2-A396-4644-87FC-BEA09B196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1076" y="1131590"/>
            <a:ext cx="738858" cy="738858"/>
          </a:xfrm>
          <a:prstGeom prst="rect">
            <a:avLst/>
          </a:prstGeom>
        </p:spPr>
      </p:pic>
      <p:sp>
        <p:nvSpPr>
          <p:cNvPr id="23" name="Web Heading">
            <a:extLst>
              <a:ext uri="{FF2B5EF4-FFF2-40B4-BE49-F238E27FC236}">
                <a16:creationId xmlns:a16="http://schemas.microsoft.com/office/drawing/2014/main" id="{64300408-FE12-46A0-87FA-95F84D3D35F1}"/>
              </a:ext>
            </a:extLst>
          </p:cNvPr>
          <p:cNvSpPr/>
          <p:nvPr/>
        </p:nvSpPr>
        <p:spPr>
          <a:xfrm>
            <a:off x="4378972" y="1871549"/>
            <a:ext cx="917714" cy="394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95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Web</a:t>
            </a:r>
          </a:p>
        </p:txBody>
      </p:sp>
      <p:sp>
        <p:nvSpPr>
          <p:cNvPr id="16" name="Web Content">
            <a:extLst>
              <a:ext uri="{FF2B5EF4-FFF2-40B4-BE49-F238E27FC236}">
                <a16:creationId xmlns:a16="http://schemas.microsoft.com/office/drawing/2014/main" id="{1E78C725-1C76-47E7-816F-FA503D76B958}"/>
              </a:ext>
            </a:extLst>
          </p:cNvPr>
          <p:cNvSpPr/>
          <p:nvPr/>
        </p:nvSpPr>
        <p:spPr>
          <a:xfrm>
            <a:off x="3411605" y="2265631"/>
            <a:ext cx="2717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5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Full-functioned chat client that can be used from a variety of browsers. </a:t>
            </a:r>
          </a:p>
        </p:txBody>
      </p:sp>
      <p:pic>
        <p:nvPicPr>
          <p:cNvPr id="9" name="Mobile Icon">
            <a:extLst>
              <a:ext uri="{FF2B5EF4-FFF2-40B4-BE49-F238E27FC236}">
                <a16:creationId xmlns:a16="http://schemas.microsoft.com/office/drawing/2014/main" id="{BF5DBD81-0CBB-4C13-8792-AFB14242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4288" y="1159491"/>
            <a:ext cx="720080" cy="720080"/>
          </a:xfrm>
          <a:prstGeom prst="rect">
            <a:avLst/>
          </a:prstGeom>
        </p:spPr>
      </p:pic>
      <p:sp>
        <p:nvSpPr>
          <p:cNvPr id="19" name="Mobile Heading">
            <a:extLst>
              <a:ext uri="{FF2B5EF4-FFF2-40B4-BE49-F238E27FC236}">
                <a16:creationId xmlns:a16="http://schemas.microsoft.com/office/drawing/2014/main" id="{7E5A6A8C-4092-402A-8143-779AA05C7547}"/>
              </a:ext>
            </a:extLst>
          </p:cNvPr>
          <p:cNvSpPr/>
          <p:nvPr/>
        </p:nvSpPr>
        <p:spPr>
          <a:xfrm>
            <a:off x="7027573" y="1913610"/>
            <a:ext cx="1394609" cy="394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95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Mobile</a:t>
            </a:r>
          </a:p>
        </p:txBody>
      </p:sp>
      <p:sp>
        <p:nvSpPr>
          <p:cNvPr id="21" name="Mobile Content">
            <a:extLst>
              <a:ext uri="{FF2B5EF4-FFF2-40B4-BE49-F238E27FC236}">
                <a16:creationId xmlns:a16="http://schemas.microsoft.com/office/drawing/2014/main" id="{EC989986-7B99-44C2-BAE8-52A10E05BDE0}"/>
              </a:ext>
            </a:extLst>
          </p:cNvPr>
          <p:cNvSpPr/>
          <p:nvPr/>
        </p:nvSpPr>
        <p:spPr>
          <a:xfrm>
            <a:off x="6269958" y="2311291"/>
            <a:ext cx="2508740" cy="22045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5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Geared at users participating in chat-based conversations while on the go , and currently allows users to have peer-to-peer audio call.</a:t>
            </a:r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>
          <a:xfrm>
            <a:off x="292882" y="4731990"/>
            <a:ext cx="443268" cy="216025"/>
          </a:xfrm>
        </p:spPr>
        <p:txBody>
          <a:bodyPr/>
          <a:lstStyle/>
          <a:p>
            <a:fld id="{DAF489CC-3B7A-4DA5-A8C0-4984788D0EC5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48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833169E1-F82E-42ED-9815-01517727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6" y="51470"/>
            <a:ext cx="8724188" cy="720080"/>
          </a:xfrm>
        </p:spPr>
        <p:txBody>
          <a:bodyPr/>
          <a:lstStyle/>
          <a:p>
            <a:r>
              <a:rPr lang="en-GB" dirty="0"/>
              <a:t>General Features</a:t>
            </a:r>
            <a:br>
              <a:rPr lang="en-US" dirty="0"/>
            </a:br>
            <a:r>
              <a:rPr lang="en-US" sz="1800" b="0" i="1" dirty="0"/>
              <a:t>Things for Consideration</a:t>
            </a:r>
            <a:endParaRPr lang="en-US" i="1" dirty="0"/>
          </a:p>
        </p:txBody>
      </p:sp>
      <p:sp>
        <p:nvSpPr>
          <p:cNvPr id="2" name="Main Content">
            <a:extLst>
              <a:ext uri="{FF2B5EF4-FFF2-40B4-BE49-F238E27FC236}">
                <a16:creationId xmlns:a16="http://schemas.microsoft.com/office/drawing/2014/main" id="{EC4A8136-7AA6-4F8E-BE52-DD4E57D9B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4"/>
            <a:ext cx="4547724" cy="3638304"/>
          </a:xfrm>
        </p:spPr>
        <p:txBody>
          <a:bodyPr/>
          <a:lstStyle/>
          <a:p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Teams is the fastest growing offering due to the number of users onboarding.</a:t>
            </a:r>
          </a:p>
          <a:p>
            <a:endParaRPr lang="en-GB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explosive growth means frequent changes.</a:t>
            </a:r>
          </a:p>
          <a:p>
            <a:endParaRPr lang="en-GB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 features discussed may not be available to yourself, due to organisational settings or version installed. </a:t>
            </a:r>
          </a:p>
          <a:p>
            <a:endParaRPr lang="en-GB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Features are still being actively integrated, and developed. New innovative features are constantly being deployed.</a:t>
            </a:r>
          </a:p>
          <a:p>
            <a:pPr marL="0" indent="0">
              <a:buNone/>
            </a:pPr>
            <a:endParaRPr lang="en-GB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Training Overview Image" descr="Training for certain Teams features can be found within the 'Training' section of Teams including videos.">
            <a:extLst>
              <a:ext uri="{FF2B5EF4-FFF2-40B4-BE49-F238E27FC236}">
                <a16:creationId xmlns:a16="http://schemas.microsoft.com/office/drawing/2014/main" id="{78FFDA81-5243-439E-9F18-4F7F55E084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32131"/>
            <a:ext cx="3663927" cy="3200813"/>
          </a:xfrm>
          <a:prstGeom prst="rect">
            <a:avLst/>
          </a:prstGeom>
        </p:spPr>
      </p:pic>
      <p:pic>
        <p:nvPicPr>
          <p:cNvPr id="11" name="Navigational Image" descr="Training, and help can be found within the 'Help' menu within Teams.">
            <a:extLst>
              <a:ext uri="{FF2B5EF4-FFF2-40B4-BE49-F238E27FC236}">
                <a16:creationId xmlns:a16="http://schemas.microsoft.com/office/drawing/2014/main" id="{F7DCF462-FD01-4F44-8A70-19DEBA2B1D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9866" y="771550"/>
            <a:ext cx="2174228" cy="1521344"/>
          </a:xfrm>
          <a:prstGeom prst="rect">
            <a:avLst/>
          </a:prstGeom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8BEDBC24-77E3-4413-A6C4-9906C5F78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79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FCD8A26-8B72-429B-AA4D-94A2D6B0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707654"/>
            <a:ext cx="5667838" cy="576064"/>
          </a:xfrm>
        </p:spPr>
        <p:txBody>
          <a:bodyPr/>
          <a:lstStyle/>
          <a:p>
            <a:r>
              <a:rPr lang="nl-NL" sz="2800" dirty="0"/>
              <a:t>Microsoft Teams</a:t>
            </a:r>
            <a:br>
              <a:rPr lang="nl-NL" sz="3200" dirty="0"/>
            </a:br>
            <a:r>
              <a:rPr lang="en-GB" sz="3600" b="1" dirty="0"/>
              <a:t>Assistive Technology Interoperability</a:t>
            </a:r>
            <a:endParaRPr lang="nl-NL" sz="3200" i="1" dirty="0"/>
          </a:p>
        </p:txBody>
      </p:sp>
    </p:spTree>
    <p:extLst>
      <p:ext uri="{BB962C8B-B14F-4D97-AF65-F5344CB8AC3E}">
        <p14:creationId xmlns:p14="http://schemas.microsoft.com/office/powerpoint/2010/main" val="428489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Assistive Technology Interoperability</a:t>
            </a:r>
            <a:br>
              <a:rPr lang="en-US" dirty="0"/>
            </a:br>
            <a:r>
              <a:rPr lang="en-US" sz="1800" b="0" i="1" dirty="0"/>
              <a:t>Speech Recognition</a:t>
            </a:r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94" y="974927"/>
            <a:ext cx="4331700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Currently limited interoperability with leading speech recognition products.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Microphone required for use by both Teams and Speech Recognition.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Dictation (Windows Key + H) can be used for general text dictation.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Dragon NaturallySpeaking can be used with workarounds implemented.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30" name="Microsoft Dictate logo" descr="Microsoft Dictate logo">
            <a:extLst>
              <a:ext uri="{FF2B5EF4-FFF2-40B4-BE49-F238E27FC236}">
                <a16:creationId xmlns:a16="http://schemas.microsoft.com/office/drawing/2014/main" id="{C8F50524-0163-49BF-A1DD-0F24F5E7B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12139" r="20341" b="55491"/>
          <a:stretch/>
        </p:blipFill>
        <p:spPr bwMode="auto">
          <a:xfrm>
            <a:off x="6876256" y="958327"/>
            <a:ext cx="18722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Microsoft logo" descr="Microsoft logo">
            <a:extLst>
              <a:ext uri="{FF2B5EF4-FFF2-40B4-BE49-F238E27FC236}">
                <a16:creationId xmlns:a16="http://schemas.microsoft.com/office/drawing/2014/main" id="{A4BC9893-DF0A-43C1-A37D-80D843F22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33002" r="9312" b="33997"/>
          <a:stretch/>
        </p:blipFill>
        <p:spPr bwMode="auto">
          <a:xfrm>
            <a:off x="5201351" y="1501812"/>
            <a:ext cx="28428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Dragon NaturallySpeaking logo" descr="Dragon NaturallySpeaking logo">
            <a:extLst>
              <a:ext uri="{FF2B5EF4-FFF2-40B4-BE49-F238E27FC236}">
                <a16:creationId xmlns:a16="http://schemas.microsoft.com/office/drawing/2014/main" id="{7A8FD9BC-5CA7-4C1D-B574-101D08F20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b="15992"/>
          <a:stretch/>
        </p:blipFill>
        <p:spPr bwMode="auto">
          <a:xfrm>
            <a:off x="5909272" y="2268077"/>
            <a:ext cx="2987824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Nuance logo" descr="Nuance logo">
            <a:extLst>
              <a:ext uri="{FF2B5EF4-FFF2-40B4-BE49-F238E27FC236}">
                <a16:creationId xmlns:a16="http://schemas.microsoft.com/office/drawing/2014/main" id="{2671529E-A375-48D7-9641-C90177B09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6" b="29835"/>
          <a:stretch/>
        </p:blipFill>
        <p:spPr bwMode="auto">
          <a:xfrm>
            <a:off x="5225141" y="3301612"/>
            <a:ext cx="2736304" cy="6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309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Assistive Technology Interoperability</a:t>
            </a:r>
            <a:br>
              <a:rPr lang="en-US" dirty="0"/>
            </a:br>
            <a:r>
              <a:rPr lang="en-US" sz="1800" b="0" i="1" dirty="0"/>
              <a:t>Dragon NaturallySpeaking</a:t>
            </a:r>
          </a:p>
        </p:txBody>
      </p:sp>
      <p:sp>
        <p:nvSpPr>
          <p:cNvPr id="6" name="Main Content">
            <a:extLst>
              <a:ext uri="{FF2B5EF4-FFF2-40B4-BE49-F238E27FC236}">
                <a16:creationId xmlns:a16="http://schemas.microsoft.com/office/drawing/2014/main" id="{C030F3F2-0ABE-4FBD-B91D-B776CA58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4"/>
            <a:ext cx="3971660" cy="3638304"/>
          </a:xfrm>
        </p:spPr>
        <p:txBody>
          <a:bodyPr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Important to note that Microsoft Teams is ‘currently’ not an official Dragon supported application. 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Dictation cannot be achieved natively using Dragon Dictation (Disable Dragon Dictation Box).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Standard navigation commands via Dragon do not work within Teams.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" descr="Dragon options window on the miscellaneous tab active with the 'Use the Dictation box for unsupported applications' unchecked.">
            <a:extLst>
              <a:ext uri="{FF2B5EF4-FFF2-40B4-BE49-F238E27FC236}">
                <a16:creationId xmlns:a16="http://schemas.microsoft.com/office/drawing/2014/main" id="{A3E42097-E5D4-4B27-B43E-40D8EA853F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7574"/>
            <a:ext cx="3168352" cy="3031631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31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Assistive Technology Interoperability</a:t>
            </a:r>
            <a:br>
              <a:rPr lang="en-US" dirty="0"/>
            </a:br>
            <a:r>
              <a:rPr lang="en-US" sz="1800" b="0" i="1" dirty="0"/>
              <a:t>Dragon NaturallySpeaking Cont.</a:t>
            </a:r>
          </a:p>
        </p:txBody>
      </p:sp>
      <p:sp>
        <p:nvSpPr>
          <p:cNvPr id="8" name="Main Content">
            <a:extLst>
              <a:ext uri="{FF2B5EF4-FFF2-40B4-BE49-F238E27FC236}">
                <a16:creationId xmlns:a16="http://schemas.microsoft.com/office/drawing/2014/main" id="{16A6FB60-AC39-433B-840F-CBBA2CD980E3}"/>
              </a:ext>
            </a:extLst>
          </p:cNvPr>
          <p:cNvSpPr txBox="1">
            <a:spLocks/>
          </p:cNvSpPr>
          <p:nvPr/>
        </p:nvSpPr>
        <p:spPr>
          <a:xfrm>
            <a:off x="240300" y="987574"/>
            <a:ext cx="3971660" cy="363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Dragon’s features can assist to alleviate some of the issues currently experienced.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Using Dragon Custom Commands for navigation via Microsoft Teams hotkeys.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Picture" descr="Dragon bar with the tools menu expanded and Add New command option highlighted.">
            <a:extLst>
              <a:ext uri="{FF2B5EF4-FFF2-40B4-BE49-F238E27FC236}">
                <a16:creationId xmlns:a16="http://schemas.microsoft.com/office/drawing/2014/main" id="{F642B882-B567-48C6-B7C5-2ADDE3547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13601" b="58400"/>
          <a:stretch/>
        </p:blipFill>
        <p:spPr>
          <a:xfrm>
            <a:off x="6269777" y="987574"/>
            <a:ext cx="2748029" cy="1296144"/>
          </a:xfrm>
          <a:prstGeom prst="rect">
            <a:avLst/>
          </a:prstGeom>
        </p:spPr>
      </p:pic>
      <p:pic>
        <p:nvPicPr>
          <p:cNvPr id="16" name="Picture" descr="Manage Dragon command management interface, with the new button highlighted ">
            <a:extLst>
              <a:ext uri="{FF2B5EF4-FFF2-40B4-BE49-F238E27FC236}">
                <a16:creationId xmlns:a16="http://schemas.microsoft.com/office/drawing/2014/main" id="{0361C280-E203-4873-887A-5F77C9EFBE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3400" r="50000" b="26200"/>
          <a:stretch/>
        </p:blipFill>
        <p:spPr>
          <a:xfrm>
            <a:off x="4427984" y="1009620"/>
            <a:ext cx="1614021" cy="1291217"/>
          </a:xfrm>
          <a:prstGeom prst="rect">
            <a:avLst/>
          </a:prstGeom>
        </p:spPr>
      </p:pic>
      <p:pic>
        <p:nvPicPr>
          <p:cNvPr id="24" name="Picture" descr="New command interface with the advance button highlighted">
            <a:extLst>
              <a:ext uri="{FF2B5EF4-FFF2-40B4-BE49-F238E27FC236}">
                <a16:creationId xmlns:a16="http://schemas.microsoft.com/office/drawing/2014/main" id="{EF09D31C-6F96-4A79-95FB-2A4261CA44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3" t="12668" r="6535" b="15933"/>
          <a:stretch/>
        </p:blipFill>
        <p:spPr>
          <a:xfrm>
            <a:off x="4793342" y="2666970"/>
            <a:ext cx="1512168" cy="1671914"/>
          </a:xfrm>
          <a:prstGeom prst="rect">
            <a:avLst/>
          </a:prstGeom>
        </p:spPr>
      </p:pic>
      <p:pic>
        <p:nvPicPr>
          <p:cNvPr id="38" name="Picture" descr="Dragon My Command editor interface, example command populated into fields, of an application specific command for Teams, using a step by step processing, with a hotkey input. ">
            <a:extLst>
              <a:ext uri="{FF2B5EF4-FFF2-40B4-BE49-F238E27FC236}">
                <a16:creationId xmlns:a16="http://schemas.microsoft.com/office/drawing/2014/main" id="{895C00F9-C6D0-4B87-ABB9-14DF6AEDCB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8864" y="2300837"/>
            <a:ext cx="2144235" cy="2412964"/>
          </a:xfrm>
          <a:prstGeom prst="rect">
            <a:avLst/>
          </a:prstGeom>
        </p:spPr>
      </p:pic>
      <p:cxnSp>
        <p:nvCxnSpPr>
          <p:cNvPr id="27" name="Arrow">
            <a:extLst>
              <a:ext uri="{FF2B5EF4-FFF2-40B4-BE49-F238E27FC236}">
                <a16:creationId xmlns:a16="http://schemas.microsoft.com/office/drawing/2014/main" id="{AA0E2E99-D933-4E5E-AEE4-FE27A879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234994" y="1923678"/>
            <a:ext cx="106519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Arrow">
            <a:extLst>
              <a:ext uri="{FF2B5EF4-FFF2-40B4-BE49-F238E27FC236}">
                <a16:creationId xmlns:a16="http://schemas.microsoft.com/office/drawing/2014/main" id="{636180F3-A434-4D7D-973C-A91AE93A7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16016" y="2211710"/>
            <a:ext cx="360040" cy="595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Arrow">
            <a:extLst>
              <a:ext uri="{FF2B5EF4-FFF2-40B4-BE49-F238E27FC236}">
                <a16:creationId xmlns:a16="http://schemas.microsoft.com/office/drawing/2014/main" id="{B8DEFE0D-83F2-4ECD-9043-D5FEECB6E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24128" y="2715766"/>
            <a:ext cx="1224136" cy="15121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4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Assistive Technology Interoperability</a:t>
            </a:r>
            <a:br>
              <a:rPr lang="en-US" dirty="0"/>
            </a:br>
            <a:r>
              <a:rPr lang="en-US" sz="1800" b="0" i="1" dirty="0"/>
              <a:t>Job Access with Speech (JAWS)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64" y="1059582"/>
            <a:ext cx="4331700" cy="3494288"/>
          </a:xfrm>
        </p:spPr>
        <p:txBody>
          <a:bodyPr/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Designed and developed with JAWS support.</a:t>
            </a:r>
          </a:p>
          <a:p>
            <a:endParaRPr lang="en-US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In-depth training and walkthroughs for Teams have been developed by Microsoft and Freedom Scientific.</a:t>
            </a:r>
          </a:p>
          <a:p>
            <a:endParaRPr lang="en-US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Challenges still exist with content though such as being unable to assign alt text to images in Teams.</a:t>
            </a:r>
          </a:p>
          <a:p>
            <a:endParaRPr lang="en-US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Accessible meeting and communication etiquette is important including structuring chats and link text.</a:t>
            </a:r>
          </a:p>
          <a:p>
            <a:pPr lvl="1"/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0" name="Picture" descr="JAWS logo">
            <a:extLst>
              <a:ext uri="{FF2B5EF4-FFF2-40B4-BE49-F238E27FC236}">
                <a16:creationId xmlns:a16="http://schemas.microsoft.com/office/drawing/2014/main" id="{9AAD5202-DF02-4CD0-95BA-E7BB6F7B8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43558"/>
            <a:ext cx="2260079" cy="14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" descr="Freedom Scientific logo">
            <a:extLst>
              <a:ext uri="{FF2B5EF4-FFF2-40B4-BE49-F238E27FC236}">
                <a16:creationId xmlns:a16="http://schemas.microsoft.com/office/drawing/2014/main" id="{3BE876E0-CB4F-4CD4-8F25-F5951407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97" y="2007393"/>
            <a:ext cx="2857501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" descr="Teams conversation interface with the advanced editor option highlighted.">
            <a:extLst>
              <a:ext uri="{FF2B5EF4-FFF2-40B4-BE49-F238E27FC236}">
                <a16:creationId xmlns:a16="http://schemas.microsoft.com/office/drawing/2014/main" id="{A4F3C0CC-CBC5-4C67-BBB2-4C6D0C9E6A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325681"/>
            <a:ext cx="3888432" cy="1254333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03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F423B6B3-D76F-46E1-978E-10E65AB4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Assistive Technology Interoperability</a:t>
            </a:r>
            <a:br>
              <a:rPr lang="en-US" dirty="0"/>
            </a:br>
            <a:r>
              <a:rPr lang="en-US" sz="1800" b="0" i="1" dirty="0"/>
              <a:t>Job Access with Speech (JAWS) Cont.</a:t>
            </a:r>
            <a:endParaRPr lang="en-GB" dirty="0"/>
          </a:p>
        </p:txBody>
      </p:sp>
      <p:sp>
        <p:nvSpPr>
          <p:cNvPr id="5" name="Main Content">
            <a:extLst>
              <a:ext uri="{FF2B5EF4-FFF2-40B4-BE49-F238E27FC236}">
                <a16:creationId xmlns:a16="http://schemas.microsoft.com/office/drawing/2014/main" id="{9308AAF2-3548-457E-8B0F-4FDB00975FB7}"/>
              </a:ext>
            </a:extLst>
          </p:cNvPr>
          <p:cNvSpPr txBox="1">
            <a:spLocks/>
          </p:cNvSpPr>
          <p:nvPr/>
        </p:nvSpPr>
        <p:spPr>
          <a:xfrm>
            <a:off x="323528" y="1131589"/>
            <a:ext cx="3971660" cy="3613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Commands are shortcuts for performing common tasks in Teams: update your status, go to a specific channel, show your recent files and saved messages, and more.</a:t>
            </a:r>
          </a:p>
          <a:p>
            <a:endParaRPr lang="en-GB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CLTR + R to access Search field.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" descr="Microsoft Teams command box with default commands.">
            <a:extLst>
              <a:ext uri="{FF2B5EF4-FFF2-40B4-BE49-F238E27FC236}">
                <a16:creationId xmlns:a16="http://schemas.microsoft.com/office/drawing/2014/main" id="{620C6CE6-DA1E-41A1-B7A8-B794B79D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8" y="2735379"/>
            <a:ext cx="3611620" cy="1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79D43B6D-C14E-4F34-A349-178E3C3FD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26046"/>
              </p:ext>
            </p:extLst>
          </p:nvPr>
        </p:nvGraphicFramePr>
        <p:xfrm>
          <a:off x="4572000" y="1131589"/>
          <a:ext cx="3882028" cy="3143940"/>
        </p:xfrm>
        <a:graphic>
          <a:graphicData uri="http://schemas.openxmlformats.org/drawingml/2006/table">
            <a:tbl>
              <a:tblPr firstRow="1"/>
              <a:tblGrid>
                <a:gridCol w="1721788">
                  <a:extLst>
                    <a:ext uri="{9D8B030D-6E8A-4147-A177-3AD203B41FA5}">
                      <a16:colId xmlns:a16="http://schemas.microsoft.com/office/drawing/2014/main" val="399598596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328624322"/>
                    </a:ext>
                  </a:extLst>
                </a:gridCol>
              </a:tblGrid>
              <a:tr h="15276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Command</a:t>
                      </a:r>
                    </a:p>
                  </a:txBody>
                  <a:tcPr marL="21949" marR="43899" marT="13170" marB="13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What it does</a:t>
                      </a:r>
                    </a:p>
                  </a:txBody>
                  <a:tcPr marL="21949" marR="43899" marT="13170" marB="13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21127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/activity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See someone's activity.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83877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/available /away /busy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Set your status.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984429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/call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Call a phone number or Teams contact.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32623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</a:t>
                      </a:r>
                      <a:r>
                        <a:rPr lang="en-GB" sz="10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dnd</a:t>
                      </a:r>
                      <a:endParaRPr lang="en-GB" sz="1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Set your status to do not disturb.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339171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/files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See your recent files.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37499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/goto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Go right to a team or channel.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60153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/help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Get help with Teams.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23464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/join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Join a team.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80243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/keys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See keyboard shortcuts.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27578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/mentions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See all your @mentions.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86715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/org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See someone's org chart.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70489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/saved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See your saved messages.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31775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/testcall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Check your call quality.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9648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/unread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See all your unread activity.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44031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</a:t>
                      </a:r>
                      <a:r>
                        <a:rPr lang="en-GB" sz="10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whatsnew</a:t>
                      </a:r>
                      <a:endParaRPr lang="en-GB" sz="1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See what's new in Teams.</a:t>
                      </a:r>
                    </a:p>
                  </a:txBody>
                  <a:tcPr marL="43899" marR="43899" marT="17560" marB="175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8106"/>
                  </a:ext>
                </a:extLst>
              </a:tr>
            </a:tbl>
          </a:graphicData>
        </a:graphic>
      </p:graphicFrame>
      <p:sp>
        <p:nvSpPr>
          <p:cNvPr id="3" name="Slide Number">
            <a:extLst>
              <a:ext uri="{FF2B5EF4-FFF2-40B4-BE49-F238E27FC236}">
                <a16:creationId xmlns:a16="http://schemas.microsoft.com/office/drawing/2014/main" id="{69563517-3E3B-4F15-98CA-4A8176A6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59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Assistive Technology Interoperability</a:t>
            </a:r>
            <a:br>
              <a:rPr lang="en-US" dirty="0"/>
            </a:br>
            <a:r>
              <a:rPr lang="en-US" sz="1800" b="0" i="1" dirty="0"/>
              <a:t>Job Access with Speech (JAWS) Cont.</a:t>
            </a:r>
            <a:endParaRPr lang="en-US" i="1" dirty="0"/>
          </a:p>
        </p:txBody>
      </p:sp>
      <p:sp>
        <p:nvSpPr>
          <p:cNvPr id="7" name="Main Content">
            <a:extLst>
              <a:ext uri="{FF2B5EF4-FFF2-40B4-BE49-F238E27FC236}">
                <a16:creationId xmlns:a16="http://schemas.microsoft.com/office/drawing/2014/main" id="{0A6B8401-AFBD-4DAC-B870-8207EEC1D7CC}"/>
              </a:ext>
            </a:extLst>
          </p:cNvPr>
          <p:cNvSpPr txBox="1">
            <a:spLocks/>
          </p:cNvSpPr>
          <p:nvPr/>
        </p:nvSpPr>
        <p:spPr>
          <a:xfrm>
            <a:off x="366860" y="1275605"/>
            <a:ext cx="3971660" cy="92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Freedom Scientific and Microsoft have developed training about how to use Screen Readers in Microsoft Teams.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FS Links">
            <a:extLst>
              <a:ext uri="{FF2B5EF4-FFF2-40B4-BE49-F238E27FC236}">
                <a16:creationId xmlns:a16="http://schemas.microsoft.com/office/drawing/2014/main" id="{ACBC4C31-DB55-4FB0-9296-9B02F5453508}"/>
              </a:ext>
            </a:extLst>
          </p:cNvPr>
          <p:cNvSpPr txBox="1">
            <a:spLocks/>
          </p:cNvSpPr>
          <p:nvPr/>
        </p:nvSpPr>
        <p:spPr>
          <a:xfrm>
            <a:off x="392700" y="2283718"/>
            <a:ext cx="3971660" cy="363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Freedom Scientific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Chatting in Microsoft Teams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(Video)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Microsoft Teams and JAWS, Beyond the Basics 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(Video)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An Introduction to Microsoft Teams and JAWS 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(Videos &amp; Guides)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6"/>
              </a:rPr>
              <a:t>Microsoft Teams JAWS Training Playlist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(Video)</a:t>
            </a:r>
          </a:p>
          <a:p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MS Links">
            <a:extLst>
              <a:ext uri="{FF2B5EF4-FFF2-40B4-BE49-F238E27FC236}">
                <a16:creationId xmlns:a16="http://schemas.microsoft.com/office/drawing/2014/main" id="{8B3DF977-7163-44E5-B74B-B7C318C52C88}"/>
              </a:ext>
            </a:extLst>
          </p:cNvPr>
          <p:cNvSpPr txBox="1">
            <a:spLocks/>
          </p:cNvSpPr>
          <p:nvPr/>
        </p:nvSpPr>
        <p:spPr>
          <a:xfrm>
            <a:off x="4817914" y="1275605"/>
            <a:ext cx="3971660" cy="3468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7"/>
              </a:rPr>
              <a:t>Using Microsoft Teams with a Screen Reader: Frequently Asked Questions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(Article)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8"/>
              </a:rPr>
              <a:t>Use a screen reader to explore and navigate Microsoft Teams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(Article)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9"/>
              </a:rPr>
              <a:t>Basic tasks using a screen reader with Microsoft Teams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(Article)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10"/>
              </a:rPr>
              <a:t>Use a screen reader to work with files in Microsoft Teams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(Article)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70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DE4E43B-F77F-44D3-9B30-5AAB4AD5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Section 1">
            <a:extLst>
              <a:ext uri="{FF2B5EF4-FFF2-40B4-BE49-F238E27FC236}">
                <a16:creationId xmlns:a16="http://schemas.microsoft.com/office/drawing/2014/main" id="{ADE1B21C-6AA9-44BD-B6E1-B6970797D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700" b="1" dirty="0"/>
              <a:t>Who Are We?</a:t>
            </a:r>
          </a:p>
          <a:p>
            <a:r>
              <a:rPr lang="nl-NL" sz="1200" i="1" dirty="0"/>
              <a:t>Short Introduction to Ourselves &amp; Atos</a:t>
            </a:r>
          </a:p>
        </p:txBody>
      </p:sp>
      <p:sp>
        <p:nvSpPr>
          <p:cNvPr id="4" name="Section 2">
            <a:extLst>
              <a:ext uri="{FF2B5EF4-FFF2-40B4-BE49-F238E27FC236}">
                <a16:creationId xmlns:a16="http://schemas.microsoft.com/office/drawing/2014/main" id="{AC490FAB-B342-47AE-BD1F-272BBF2A1C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8888" y="2046357"/>
            <a:ext cx="4465240" cy="591026"/>
          </a:xfrm>
        </p:spPr>
        <p:txBody>
          <a:bodyPr/>
          <a:lstStyle/>
          <a:p>
            <a:r>
              <a:rPr lang="nl-NL" sz="1700" b="1" dirty="0"/>
              <a:t>Microsoft Teams General Features</a:t>
            </a:r>
          </a:p>
          <a:p>
            <a:r>
              <a:rPr lang="nl-NL" sz="1200" i="1" dirty="0"/>
              <a:t>General Overview of Teams</a:t>
            </a:r>
          </a:p>
          <a:p>
            <a:endParaRPr lang="nl-NL" b="1" i="1" dirty="0"/>
          </a:p>
        </p:txBody>
      </p:sp>
      <p:sp>
        <p:nvSpPr>
          <p:cNvPr id="5" name="Section 3">
            <a:extLst>
              <a:ext uri="{FF2B5EF4-FFF2-40B4-BE49-F238E27FC236}">
                <a16:creationId xmlns:a16="http://schemas.microsoft.com/office/drawing/2014/main" id="{E8DCEEAA-ADFA-4AFF-ABE3-7BF1EFD94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4712" y="2974128"/>
            <a:ext cx="7421743" cy="591026"/>
          </a:xfrm>
        </p:spPr>
        <p:txBody>
          <a:bodyPr/>
          <a:lstStyle/>
          <a:p>
            <a:r>
              <a:rPr lang="nl-NL" sz="1700" b="1" dirty="0"/>
              <a:t>Microsoft Teams </a:t>
            </a:r>
            <a:r>
              <a:rPr lang="en-GB" sz="1700" b="1" dirty="0"/>
              <a:t>Assistive Technology Interoperability</a:t>
            </a:r>
          </a:p>
          <a:p>
            <a:r>
              <a:rPr lang="nl-NL" sz="1200" i="1" dirty="0"/>
              <a:t>Interoperability of Market Leading Assistive Technologies</a:t>
            </a:r>
          </a:p>
          <a:p>
            <a:endParaRPr lang="nl-NL" sz="1700" dirty="0"/>
          </a:p>
        </p:txBody>
      </p:sp>
      <p:sp>
        <p:nvSpPr>
          <p:cNvPr id="6" name="Section 4">
            <a:extLst>
              <a:ext uri="{FF2B5EF4-FFF2-40B4-BE49-F238E27FC236}">
                <a16:creationId xmlns:a16="http://schemas.microsoft.com/office/drawing/2014/main" id="{7A1C7FF1-50BE-41C8-A71D-545AD61BC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712" y="3909574"/>
            <a:ext cx="6125599" cy="591024"/>
          </a:xfrm>
        </p:spPr>
        <p:txBody>
          <a:bodyPr/>
          <a:lstStyle/>
          <a:p>
            <a:r>
              <a:rPr lang="nl-NL" sz="1700" b="1" dirty="0"/>
              <a:t>Microsoft Teams </a:t>
            </a:r>
            <a:r>
              <a:rPr lang="en-GB" sz="1700" b="1" dirty="0"/>
              <a:t>Integrated Assistive Features</a:t>
            </a:r>
          </a:p>
          <a:p>
            <a:r>
              <a:rPr lang="nl-NL" sz="1200" i="1" dirty="0"/>
              <a:t>Overview of the Features Teams Provides from an Accessibility Standpoint</a:t>
            </a:r>
          </a:p>
          <a:p>
            <a:endParaRPr lang="nl-NL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375F788-981F-4DE3-A5A2-3DCA36DAA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50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Assistive Technology Interoperability</a:t>
            </a:r>
            <a:br>
              <a:rPr lang="en-US" dirty="0"/>
            </a:br>
            <a:r>
              <a:rPr lang="en-US" sz="1800" b="0" i="1" dirty="0"/>
              <a:t>Screen Magnifier/ZoomText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15566"/>
            <a:ext cx="3744416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In-built Zoom feature (similar to standard browsers) 60% to 200%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ZoomText has moderate support for Teams.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Text is not crystal clear when magnified using ZoomText.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>
                <a:latin typeface="Segoe UI Semilight" panose="020B0402040204020203" pitchFamily="34" charset="0"/>
                <a:cs typeface="Segoe UI Semilight" panose="020B0402040204020203" pitchFamily="34" charset="0"/>
              </a:rPr>
              <a:t>Focus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cursors enhancements work appropriately. 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Note">
            <a:extLst>
              <a:ext uri="{FF2B5EF4-FFF2-40B4-BE49-F238E27FC236}">
                <a16:creationId xmlns:a16="http://schemas.microsoft.com/office/drawing/2014/main" id="{B3FF0AA0-64E8-42B3-85E9-E413FE4E9A7A}"/>
              </a:ext>
            </a:extLst>
          </p:cNvPr>
          <p:cNvSpPr/>
          <p:nvPr/>
        </p:nvSpPr>
        <p:spPr>
          <a:xfrm>
            <a:off x="395536" y="40382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sz="1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Note: Using the in-built Zoom feature the layout of content and interface controls will change. </a:t>
            </a:r>
          </a:p>
        </p:txBody>
      </p:sp>
      <p:pic>
        <p:nvPicPr>
          <p:cNvPr id="1026" name="Picture" descr="ZoomText logo">
            <a:extLst>
              <a:ext uri="{FF2B5EF4-FFF2-40B4-BE49-F238E27FC236}">
                <a16:creationId xmlns:a16="http://schemas.microsoft.com/office/drawing/2014/main" id="{D68BD92D-DD2F-4BAD-9D79-26430D00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31590"/>
            <a:ext cx="3227373" cy="5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" descr="Freedom Scientific logo">
            <a:extLst>
              <a:ext uri="{FF2B5EF4-FFF2-40B4-BE49-F238E27FC236}">
                <a16:creationId xmlns:a16="http://schemas.microsoft.com/office/drawing/2014/main" id="{4637D340-13E8-49F8-A7C8-6D4212D3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42575"/>
            <a:ext cx="2857501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" descr="Teams interface zoomed at 200%">
            <a:extLst>
              <a:ext uri="{FF2B5EF4-FFF2-40B4-BE49-F238E27FC236}">
                <a16:creationId xmlns:a16="http://schemas.microsoft.com/office/drawing/2014/main" id="{EA385304-E418-4420-A3E8-AA6D63F18B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604107"/>
            <a:ext cx="3549142" cy="1971746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3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FCD8A26-8B72-429B-AA4D-94A2D6B0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35646"/>
            <a:ext cx="5667838" cy="576064"/>
          </a:xfrm>
        </p:spPr>
        <p:txBody>
          <a:bodyPr/>
          <a:lstStyle/>
          <a:p>
            <a:r>
              <a:rPr lang="nl-NL" sz="2400" dirty="0"/>
              <a:t>Microsoft Teams</a:t>
            </a:r>
            <a:br>
              <a:rPr lang="nl-NL" dirty="0"/>
            </a:br>
            <a:r>
              <a:rPr lang="en-GB" sz="3200" b="1" dirty="0"/>
              <a:t>Integrated Accessibility Features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24609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Live Closed Captions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94" y="974927"/>
            <a:ext cx="4331700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Teams can provide Realtime captions.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Live captions can make your meeting more inclusive for people: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deaf or hard-of-hearing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Different levels of language proficiency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loud places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Speaker identification (i.e. ‘James: Hello’)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Note">
            <a:extLst>
              <a:ext uri="{FF2B5EF4-FFF2-40B4-BE49-F238E27FC236}">
                <a16:creationId xmlns:a16="http://schemas.microsoft.com/office/drawing/2014/main" id="{4A379049-D498-4020-BDB1-582C7D79610E}"/>
              </a:ext>
            </a:extLst>
          </p:cNvPr>
          <p:cNvSpPr/>
          <p:nvPr/>
        </p:nvSpPr>
        <p:spPr>
          <a:xfrm>
            <a:off x="304436" y="40383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sz="1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Note: The Live Closed Caption feature may need to be enabled by your IT administrator for Teams</a:t>
            </a:r>
          </a:p>
        </p:txBody>
      </p:sp>
      <p:grpSp>
        <p:nvGrpSpPr>
          <p:cNvPr id="2" name="Picture" descr="Live captions saying &quot;Could you please send me the options we are proposing to the client&quot; in a meeting.">
            <a:extLst>
              <a:ext uri="{FF2B5EF4-FFF2-40B4-BE49-F238E27FC236}">
                <a16:creationId xmlns:a16="http://schemas.microsoft.com/office/drawing/2014/main" id="{C3173E1F-94D3-4AAE-8A1B-DD4F701EE273}"/>
              </a:ext>
            </a:extLst>
          </p:cNvPr>
          <p:cNvGrpSpPr/>
          <p:nvPr/>
        </p:nvGrpSpPr>
        <p:grpSpPr>
          <a:xfrm>
            <a:off x="4572000" y="1350784"/>
            <a:ext cx="4176464" cy="2445102"/>
            <a:chOff x="4572000" y="1350784"/>
            <a:chExt cx="4176464" cy="2445102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2C19E4E-ECCE-4CD4-B98C-0E19EE151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350784"/>
              <a:ext cx="4176464" cy="2445102"/>
            </a:xfrm>
            <a:custGeom>
              <a:avLst/>
              <a:gdLst>
                <a:gd name="T0" fmla="*/ 1937 w 2018"/>
                <a:gd name="T1" fmla="*/ 0 h 1347"/>
                <a:gd name="T2" fmla="*/ 81 w 2018"/>
                <a:gd name="T3" fmla="*/ 0 h 1347"/>
                <a:gd name="T4" fmla="*/ 0 w 2018"/>
                <a:gd name="T5" fmla="*/ 81 h 1347"/>
                <a:gd name="T6" fmla="*/ 0 w 2018"/>
                <a:gd name="T7" fmla="*/ 1265 h 1347"/>
                <a:gd name="T8" fmla="*/ 81 w 2018"/>
                <a:gd name="T9" fmla="*/ 1347 h 1347"/>
                <a:gd name="T10" fmla="*/ 1937 w 2018"/>
                <a:gd name="T11" fmla="*/ 1347 h 1347"/>
                <a:gd name="T12" fmla="*/ 2018 w 2018"/>
                <a:gd name="T13" fmla="*/ 1265 h 1347"/>
                <a:gd name="T14" fmla="*/ 2018 w 2018"/>
                <a:gd name="T15" fmla="*/ 81 h 1347"/>
                <a:gd name="T16" fmla="*/ 1937 w 2018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8" h="1347">
                  <a:moveTo>
                    <a:pt x="1937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10"/>
                    <a:pt x="36" y="1347"/>
                    <a:pt x="81" y="1347"/>
                  </a:cubicBezTo>
                  <a:cubicBezTo>
                    <a:pt x="1937" y="1347"/>
                    <a:pt x="1937" y="1347"/>
                    <a:pt x="1937" y="1347"/>
                  </a:cubicBezTo>
                  <a:cubicBezTo>
                    <a:pt x="1982" y="1347"/>
                    <a:pt x="2018" y="1310"/>
                    <a:pt x="2018" y="1265"/>
                  </a:cubicBezTo>
                  <a:cubicBezTo>
                    <a:pt x="2018" y="81"/>
                    <a:pt x="2018" y="81"/>
                    <a:pt x="2018" y="81"/>
                  </a:cubicBezTo>
                  <a:cubicBezTo>
                    <a:pt x="2018" y="36"/>
                    <a:pt x="1982" y="0"/>
                    <a:pt x="193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A7A9A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2D4644E-F856-48BC-9C10-4E81D6E14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482154"/>
              <a:ext cx="3880753" cy="2179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490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44D2F638-2DDA-44F1-AD73-20DAB452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123478"/>
            <a:ext cx="8724188" cy="720080"/>
          </a:xfrm>
        </p:spPr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Live Closed Captions Cont.</a:t>
            </a:r>
            <a:endParaRPr lang="en-US" i="1" dirty="0"/>
          </a:p>
        </p:txBody>
      </p:sp>
      <p:sp>
        <p:nvSpPr>
          <p:cNvPr id="2" name="Main Content">
            <a:extLst>
              <a:ext uri="{FF2B5EF4-FFF2-40B4-BE49-F238E27FC236}">
                <a16:creationId xmlns:a16="http://schemas.microsoft.com/office/drawing/2014/main" id="{B993A5D4-6EF3-450A-980B-FB55A44C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4"/>
            <a:ext cx="4043668" cy="3638304"/>
          </a:xfrm>
        </p:spPr>
        <p:txBody>
          <a:bodyPr/>
          <a:lstStyle/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use live captions in a meeting, go to your meeting controls and select More options  More options button &gt; Turn on live captions.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option to turn live captions on in a meeting's call controls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stop using live captions, go to the meeting controls and select More options More options button  &gt; Turn off live captions.</a:t>
            </a:r>
          </a:p>
        </p:txBody>
      </p:sp>
      <p:pic>
        <p:nvPicPr>
          <p:cNvPr id="2054" name="Picture" descr="The option to turn live captions on in a meeting's call controls.">
            <a:extLst>
              <a:ext uri="{FF2B5EF4-FFF2-40B4-BE49-F238E27FC236}">
                <a16:creationId xmlns:a16="http://schemas.microsoft.com/office/drawing/2014/main" id="{8B6A46E3-0393-47D1-B3BE-A5894386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1590"/>
            <a:ext cx="3744416" cy="20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ote">
            <a:extLst>
              <a:ext uri="{FF2B5EF4-FFF2-40B4-BE49-F238E27FC236}">
                <a16:creationId xmlns:a16="http://schemas.microsoft.com/office/drawing/2014/main" id="{DADE7FCA-4409-4B1B-A941-4AA564EBFC4F}"/>
              </a:ext>
            </a:extLst>
          </p:cNvPr>
          <p:cNvSpPr/>
          <p:nvPr/>
        </p:nvSpPr>
        <p:spPr>
          <a:xfrm>
            <a:off x="4628841" y="38678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sz="1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Note: Live captions aren’t currently available in all languages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5CF06DC-3036-4307-94E0-CCB8FEAF4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8601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D974F559-AE5B-4E48-B4C9-D54FB865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123478"/>
            <a:ext cx="8724188" cy="720080"/>
          </a:xfrm>
        </p:spPr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Live Closed Captions Cont.</a:t>
            </a:r>
            <a:endParaRPr lang="en-US" i="1" dirty="0"/>
          </a:p>
        </p:txBody>
      </p:sp>
      <p:sp>
        <p:nvSpPr>
          <p:cNvPr id="2" name="Main Content">
            <a:extLst>
              <a:ext uri="{FF2B5EF4-FFF2-40B4-BE49-F238E27FC236}">
                <a16:creationId xmlns:a16="http://schemas.microsoft.com/office/drawing/2014/main" id="{152EF0AE-BB1B-4649-9CDC-D7260EB5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4"/>
            <a:ext cx="4475716" cy="3638304"/>
          </a:xfrm>
        </p:spPr>
        <p:txBody>
          <a:bodyPr/>
          <a:lstStyle/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Captions can likewise be enabled on mobile by in the meeting controls, select 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Options      &gt; Turn on Live Captions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the most accurate captions possible, try to follow these best practices:</a:t>
            </a:r>
          </a:p>
          <a:p>
            <a:pPr lvl="1"/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Speak clearly, slowly, and directly into the mic. As your distance from the mic increases, captions may become less accurate.</a:t>
            </a:r>
          </a:p>
          <a:p>
            <a:pPr lvl="1"/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Avoid locations with background noise.</a:t>
            </a:r>
          </a:p>
          <a:p>
            <a:pPr lvl="1"/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Avoid having multiple people speak at the same time.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79" name="Icon">
            <a:extLst>
              <a:ext uri="{FF2B5EF4-FFF2-40B4-BE49-F238E27FC236}">
                <a16:creationId xmlns:a16="http://schemas.microsoft.com/office/drawing/2014/main" id="{A33BECB4-AE20-4379-93C7-09621EDC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7909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Picture" descr="Live captions displayed in a meeting on the Teams mobile app">
            <a:extLst>
              <a:ext uri="{FF2B5EF4-FFF2-40B4-BE49-F238E27FC236}">
                <a16:creationId xmlns:a16="http://schemas.microsoft.com/office/drawing/2014/main" id="{FF81E5E1-1523-4AC9-B5D1-7C72EF2C29F8}"/>
              </a:ext>
            </a:extLst>
          </p:cNvPr>
          <p:cNvGrpSpPr/>
          <p:nvPr/>
        </p:nvGrpSpPr>
        <p:grpSpPr>
          <a:xfrm>
            <a:off x="4943260" y="915566"/>
            <a:ext cx="1860988" cy="3810046"/>
            <a:chOff x="4943260" y="915566"/>
            <a:chExt cx="1860988" cy="3810046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63A88F4-4EB2-4EC7-B68E-F61CB656F4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8731" y="1890095"/>
              <a:ext cx="3810046" cy="1860988"/>
            </a:xfrm>
            <a:custGeom>
              <a:avLst/>
              <a:gdLst>
                <a:gd name="T0" fmla="*/ 1937 w 2018"/>
                <a:gd name="T1" fmla="*/ 0 h 1347"/>
                <a:gd name="T2" fmla="*/ 81 w 2018"/>
                <a:gd name="T3" fmla="*/ 0 h 1347"/>
                <a:gd name="T4" fmla="*/ 0 w 2018"/>
                <a:gd name="T5" fmla="*/ 81 h 1347"/>
                <a:gd name="T6" fmla="*/ 0 w 2018"/>
                <a:gd name="T7" fmla="*/ 1265 h 1347"/>
                <a:gd name="T8" fmla="*/ 81 w 2018"/>
                <a:gd name="T9" fmla="*/ 1347 h 1347"/>
                <a:gd name="T10" fmla="*/ 1937 w 2018"/>
                <a:gd name="T11" fmla="*/ 1347 h 1347"/>
                <a:gd name="T12" fmla="*/ 2018 w 2018"/>
                <a:gd name="T13" fmla="*/ 1265 h 1347"/>
                <a:gd name="T14" fmla="*/ 2018 w 2018"/>
                <a:gd name="T15" fmla="*/ 81 h 1347"/>
                <a:gd name="T16" fmla="*/ 1937 w 2018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8" h="1347">
                  <a:moveTo>
                    <a:pt x="1937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10"/>
                    <a:pt x="36" y="1347"/>
                    <a:pt x="81" y="1347"/>
                  </a:cubicBezTo>
                  <a:cubicBezTo>
                    <a:pt x="1937" y="1347"/>
                    <a:pt x="1937" y="1347"/>
                    <a:pt x="1937" y="1347"/>
                  </a:cubicBezTo>
                  <a:cubicBezTo>
                    <a:pt x="1982" y="1347"/>
                    <a:pt x="2018" y="1310"/>
                    <a:pt x="2018" y="1265"/>
                  </a:cubicBezTo>
                  <a:cubicBezTo>
                    <a:pt x="2018" y="81"/>
                    <a:pt x="2018" y="81"/>
                    <a:pt x="2018" y="81"/>
                  </a:cubicBezTo>
                  <a:cubicBezTo>
                    <a:pt x="2018" y="36"/>
                    <a:pt x="1982" y="0"/>
                    <a:pt x="193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A7A9A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83" name="Picture 11">
              <a:extLst>
                <a:ext uri="{FF2B5EF4-FFF2-40B4-BE49-F238E27FC236}">
                  <a16:creationId xmlns:a16="http://schemas.microsoft.com/office/drawing/2014/main" id="{8D53F9FA-DB85-4A40-9F04-E608DE7E4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341" y="1027307"/>
              <a:ext cx="1676044" cy="36299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5" name="Picture" descr="Button to turn on live captions highlighted in mobile interface.">
            <a:extLst>
              <a:ext uri="{FF2B5EF4-FFF2-40B4-BE49-F238E27FC236}">
                <a16:creationId xmlns:a16="http://schemas.microsoft.com/office/drawing/2014/main" id="{D1556B04-7977-44FC-9A3B-8AE9A22D2F3A}"/>
              </a:ext>
            </a:extLst>
          </p:cNvPr>
          <p:cNvGrpSpPr/>
          <p:nvPr/>
        </p:nvGrpSpPr>
        <p:grpSpPr>
          <a:xfrm>
            <a:off x="6948264" y="901703"/>
            <a:ext cx="1860988" cy="3810046"/>
            <a:chOff x="6948264" y="901703"/>
            <a:chExt cx="1860988" cy="3810046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AB475E2-98B5-44CE-860D-67581312AD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73735" y="1876232"/>
              <a:ext cx="3810046" cy="1860988"/>
            </a:xfrm>
            <a:custGeom>
              <a:avLst/>
              <a:gdLst>
                <a:gd name="T0" fmla="*/ 1937 w 2018"/>
                <a:gd name="T1" fmla="*/ 0 h 1347"/>
                <a:gd name="T2" fmla="*/ 81 w 2018"/>
                <a:gd name="T3" fmla="*/ 0 h 1347"/>
                <a:gd name="T4" fmla="*/ 0 w 2018"/>
                <a:gd name="T5" fmla="*/ 81 h 1347"/>
                <a:gd name="T6" fmla="*/ 0 w 2018"/>
                <a:gd name="T7" fmla="*/ 1265 h 1347"/>
                <a:gd name="T8" fmla="*/ 81 w 2018"/>
                <a:gd name="T9" fmla="*/ 1347 h 1347"/>
                <a:gd name="T10" fmla="*/ 1937 w 2018"/>
                <a:gd name="T11" fmla="*/ 1347 h 1347"/>
                <a:gd name="T12" fmla="*/ 2018 w 2018"/>
                <a:gd name="T13" fmla="*/ 1265 h 1347"/>
                <a:gd name="T14" fmla="*/ 2018 w 2018"/>
                <a:gd name="T15" fmla="*/ 81 h 1347"/>
                <a:gd name="T16" fmla="*/ 1937 w 2018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8" h="1347">
                  <a:moveTo>
                    <a:pt x="1937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10"/>
                    <a:pt x="36" y="1347"/>
                    <a:pt x="81" y="1347"/>
                  </a:cubicBezTo>
                  <a:cubicBezTo>
                    <a:pt x="1937" y="1347"/>
                    <a:pt x="1937" y="1347"/>
                    <a:pt x="1937" y="1347"/>
                  </a:cubicBezTo>
                  <a:cubicBezTo>
                    <a:pt x="1982" y="1347"/>
                    <a:pt x="2018" y="1310"/>
                    <a:pt x="2018" y="1265"/>
                  </a:cubicBezTo>
                  <a:cubicBezTo>
                    <a:pt x="2018" y="81"/>
                    <a:pt x="2018" y="81"/>
                    <a:pt x="2018" y="81"/>
                  </a:cubicBezTo>
                  <a:cubicBezTo>
                    <a:pt x="2018" y="36"/>
                    <a:pt x="1982" y="0"/>
                    <a:pt x="193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A7A9A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3A9E898F-B57F-4EAB-9583-86F8B90F9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492" y="1027307"/>
              <a:ext cx="1707728" cy="36299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3" name="Slide Number">
            <a:extLst>
              <a:ext uri="{FF2B5EF4-FFF2-40B4-BE49-F238E27FC236}">
                <a16:creationId xmlns:a16="http://schemas.microsoft.com/office/drawing/2014/main" id="{9B9AB353-76E3-4863-A734-F7175F37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388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Meeting Options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5" y="974927"/>
            <a:ext cx="4331700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Intelligent background blurring or set a static background photo.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 to your meeting controls and select 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More action      &gt; Apply background effects.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Select 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Blur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to blur your background or choose from the available images to replace it. To upload an image of your own, select 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Add new 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pick a .JPG, .PNG, or .BMP file from your computer.</a:t>
            </a:r>
            <a:b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turn off background effects, select      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102" name="Icon">
            <a:extLst>
              <a:ext uri="{FF2B5EF4-FFF2-40B4-BE49-F238E27FC236}">
                <a16:creationId xmlns:a16="http://schemas.microsoft.com/office/drawing/2014/main" id="{8B0FAF91-B052-4BD1-835B-16243383F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5686"/>
            <a:ext cx="216025" cy="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Icon">
            <a:extLst>
              <a:ext uri="{FF2B5EF4-FFF2-40B4-BE49-F238E27FC236}">
                <a16:creationId xmlns:a16="http://schemas.microsoft.com/office/drawing/2014/main" id="{198E0AEF-E6D9-4CE1-9C13-F368CBE8D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14574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" descr="Individual shown with blurred and non blurred background">
            <a:extLst>
              <a:ext uri="{FF2B5EF4-FFF2-40B4-BE49-F238E27FC236}">
                <a16:creationId xmlns:a16="http://schemas.microsoft.com/office/drawing/2014/main" id="{0208DA8A-A710-4F5D-ADDE-A29B8EFE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31" y="866341"/>
            <a:ext cx="2646559" cy="25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" descr="More options menu open with 'Blur my background' option highlighted.">
            <a:extLst>
              <a:ext uri="{FF2B5EF4-FFF2-40B4-BE49-F238E27FC236}">
                <a16:creationId xmlns:a16="http://schemas.microsoft.com/office/drawing/2014/main" id="{21D53ED7-F9C0-4487-9079-0CA34F97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99" y="2726197"/>
            <a:ext cx="2127102" cy="13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e">
            <a:extLst>
              <a:ext uri="{FF2B5EF4-FFF2-40B4-BE49-F238E27FC236}">
                <a16:creationId xmlns:a16="http://schemas.microsoft.com/office/drawing/2014/main" id="{51D10E34-0A0B-453F-BA4A-D84FD6216CF3}"/>
              </a:ext>
            </a:extLst>
          </p:cNvPr>
          <p:cNvSpPr/>
          <p:nvPr/>
        </p:nvSpPr>
        <p:spPr>
          <a:xfrm>
            <a:off x="4392488" y="40075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i="1" dirty="0">
                <a:solidFill>
                  <a:srgbClr val="1E1E1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Note: If you don't see this option in the menu, the feature might not be available on your device yet.</a:t>
            </a:r>
            <a:endParaRPr lang="en-GB" sz="1600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115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Meeting Options Cont.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5" y="974927"/>
            <a:ext cx="4055353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Pining participants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Spotlighting participants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Background Noise Suppression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DD35ED4F-85A1-4890-AA78-8C388ECD041B}"/>
              </a:ext>
            </a:extLst>
          </p:cNvPr>
          <p:cNvSpPr/>
          <p:nvPr/>
        </p:nvSpPr>
        <p:spPr>
          <a:xfrm>
            <a:off x="240300" y="39669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Note: This must be enabled by each participant in their settings. </a:t>
            </a:r>
          </a:p>
        </p:txBody>
      </p:sp>
      <p:pic>
        <p:nvPicPr>
          <p:cNvPr id="5" name="Picture" descr="Teams menu with 'More Options' menu for call participant selected and pin option highlighted.">
            <a:extLst>
              <a:ext uri="{FF2B5EF4-FFF2-40B4-BE49-F238E27FC236}">
                <a16:creationId xmlns:a16="http://schemas.microsoft.com/office/drawing/2014/main" id="{07FB0D11-9E63-4ADE-A948-432AA7F512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030947"/>
            <a:ext cx="4055352" cy="2783176"/>
          </a:xfrm>
          <a:prstGeom prst="rect">
            <a:avLst/>
          </a:prstGeom>
        </p:spPr>
      </p:pic>
      <p:pic>
        <p:nvPicPr>
          <p:cNvPr id="11" name="Picture" descr="Teams menu with 'More Options' menu for call participant selected and spotlight option highlighted.">
            <a:extLst>
              <a:ext uri="{FF2B5EF4-FFF2-40B4-BE49-F238E27FC236}">
                <a16:creationId xmlns:a16="http://schemas.microsoft.com/office/drawing/2014/main" id="{525CD744-5F61-4502-9C84-26174D4439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859782"/>
            <a:ext cx="2520280" cy="1515499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63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Chat Options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9582"/>
            <a:ext cx="5328592" cy="1782597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66A1"/>
              </a:buClr>
              <a:defRPr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Activity Status</a:t>
            </a:r>
          </a:p>
          <a:p>
            <a:pPr marL="0" indent="0">
              <a:spcBef>
                <a:spcPts val="400"/>
              </a:spcBef>
              <a:spcAft>
                <a:spcPts val="1800"/>
              </a:spcAft>
              <a:buClr>
                <a:srgbClr val="0066A1"/>
              </a:buClr>
              <a:buNone/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Limit distractions (with ‘Do Not Disturb’)</a:t>
            </a:r>
          </a:p>
          <a:p>
            <a:pPr>
              <a:spcBef>
                <a:spcPts val="0"/>
              </a:spcBef>
              <a:buClr>
                <a:srgbClr val="0066A1"/>
              </a:buClr>
              <a:defRPr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Language Translation</a:t>
            </a:r>
          </a:p>
          <a:p>
            <a:pPr marL="0" indent="0">
              <a:spcBef>
                <a:spcPts val="400"/>
              </a:spcBef>
              <a:spcAft>
                <a:spcPts val="1800"/>
              </a:spcAft>
              <a:buClr>
                <a:srgbClr val="0066A1"/>
              </a:buClr>
              <a:buNone/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Translate 90+ languages without leaving Teams and keep the conversation flowing.</a:t>
            </a:r>
          </a:p>
        </p:txBody>
      </p:sp>
      <p:sp>
        <p:nvSpPr>
          <p:cNvPr id="7" name="Note">
            <a:extLst>
              <a:ext uri="{FF2B5EF4-FFF2-40B4-BE49-F238E27FC236}">
                <a16:creationId xmlns:a16="http://schemas.microsoft.com/office/drawing/2014/main" id="{730BBACD-D6F3-48C7-A811-4C9CE54E0337}"/>
              </a:ext>
            </a:extLst>
          </p:cNvPr>
          <p:cNvSpPr/>
          <p:nvPr/>
        </p:nvSpPr>
        <p:spPr>
          <a:xfrm>
            <a:off x="355616" y="39631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sz="1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Note: The translation feature may need to be enabled by your IT administrator for Teams</a:t>
            </a:r>
          </a:p>
        </p:txBody>
      </p:sp>
      <p:pic>
        <p:nvPicPr>
          <p:cNvPr id="2" name="Picture" descr="Teams status menu open via profile settings.">
            <a:extLst>
              <a:ext uri="{FF2B5EF4-FFF2-40B4-BE49-F238E27FC236}">
                <a16:creationId xmlns:a16="http://schemas.microsoft.com/office/drawing/2014/main" id="{090BAD1D-A569-4A2E-B2BB-4881EC7480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878632"/>
            <a:ext cx="2160240" cy="1963547"/>
          </a:xfrm>
          <a:prstGeom prst="rect">
            <a:avLst/>
          </a:prstGeom>
        </p:spPr>
      </p:pic>
      <p:pic>
        <p:nvPicPr>
          <p:cNvPr id="5" name="Picture" descr="Message in French, with Translate option highlighted.">
            <a:extLst>
              <a:ext uri="{FF2B5EF4-FFF2-40B4-BE49-F238E27FC236}">
                <a16:creationId xmlns:a16="http://schemas.microsoft.com/office/drawing/2014/main" id="{E9F488E5-9680-4297-8A93-CCD0CB0511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893337"/>
            <a:ext cx="2232248" cy="1096728"/>
          </a:xfrm>
          <a:prstGeom prst="rect">
            <a:avLst/>
          </a:prstGeom>
        </p:spPr>
      </p:pic>
      <p:pic>
        <p:nvPicPr>
          <p:cNvPr id="6" name="Picture" descr="Message translated from French into English in Teams.">
            <a:extLst>
              <a:ext uri="{FF2B5EF4-FFF2-40B4-BE49-F238E27FC236}">
                <a16:creationId xmlns:a16="http://schemas.microsoft.com/office/drawing/2014/main" id="{9FBDDEF6-61CA-4095-A2BF-FA32FA3003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1651" y="3817864"/>
            <a:ext cx="2042837" cy="864985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4442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40300" y="123478"/>
            <a:ext cx="8724188" cy="72008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Integrated Accessibility Features</a:t>
            </a:r>
            <a:br>
              <a:rPr lang="en-US" sz="2200" dirty="0"/>
            </a:br>
            <a:r>
              <a:rPr lang="en-US" sz="2200" b="0" i="1" dirty="0"/>
              <a:t>Immersive Reader</a:t>
            </a:r>
            <a:endParaRPr lang="en-US" sz="2200" i="1" dirty="0"/>
          </a:p>
        </p:txBody>
      </p:sp>
      <p:sp>
        <p:nvSpPr>
          <p:cNvPr id="14" name="Main Content">
            <a:extLst>
              <a:ext uri="{FF2B5EF4-FFF2-40B4-BE49-F238E27FC236}">
                <a16:creationId xmlns:a16="http://schemas.microsoft.com/office/drawing/2014/main" id="{BE18002D-630C-489B-B3FD-5BDD4B4D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3"/>
            <a:ext cx="4043668" cy="2504665"/>
          </a:xfrm>
        </p:spPr>
        <p:txBody>
          <a:bodyPr/>
          <a:lstStyle/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Hear posts, chat messages, and assignments read aloud using Immersive Reader.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Immersive Reader also includes grammar tools such as Parts of Speech and Picture Dictionary.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Open Immersive Reader from a message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tep One">
            <a:extLst>
              <a:ext uri="{FF2B5EF4-FFF2-40B4-BE49-F238E27FC236}">
                <a16:creationId xmlns:a16="http://schemas.microsoft.com/office/drawing/2014/main" id="{A84B742A-7226-47CF-B371-F8DC765F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58" y="3507854"/>
            <a:ext cx="1808059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Select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More options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  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6" name="Icon">
            <a:extLst>
              <a:ext uri="{FF2B5EF4-FFF2-40B4-BE49-F238E27FC236}">
                <a16:creationId xmlns:a16="http://schemas.microsoft.com/office/drawing/2014/main" id="{EF18F7A7-E002-4273-B41E-C5994391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66" y="3582513"/>
            <a:ext cx="263668" cy="2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ep Two">
            <a:extLst>
              <a:ext uri="{FF2B5EF4-FFF2-40B4-BE49-F238E27FC236}">
                <a16:creationId xmlns:a16="http://schemas.microsoft.com/office/drawing/2014/main" id="{D2D4E51A-370C-4DB4-B686-D65EF08F5753}"/>
              </a:ext>
            </a:extLst>
          </p:cNvPr>
          <p:cNvSpPr/>
          <p:nvPr/>
        </p:nvSpPr>
        <p:spPr>
          <a:xfrm>
            <a:off x="483658" y="3946458"/>
            <a:ext cx="2078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1E1E1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and then </a:t>
            </a:r>
            <a:r>
              <a:rPr lang="en-US" altLang="en-US" sz="1200" b="1" dirty="0">
                <a:solidFill>
                  <a:srgbClr val="1E1E1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Immersive Reader </a:t>
            </a:r>
            <a:r>
              <a:rPr lang="en-US" alt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n-GB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7" name="Icon">
            <a:extLst>
              <a:ext uri="{FF2B5EF4-FFF2-40B4-BE49-F238E27FC236}">
                <a16:creationId xmlns:a16="http://schemas.microsoft.com/office/drawing/2014/main" id="{3821DE8A-9E66-4038-AB43-D5433C402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33" y="3939916"/>
            <a:ext cx="290080" cy="2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" descr=" Immersive Reader interface with message reading out.">
            <a:extLst>
              <a:ext uri="{FF2B5EF4-FFF2-40B4-BE49-F238E27FC236}">
                <a16:creationId xmlns:a16="http://schemas.microsoft.com/office/drawing/2014/main" id="{0B854667-414A-4FE0-B4B5-DD6411329C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070504"/>
            <a:ext cx="4320480" cy="2364483"/>
          </a:xfrm>
          <a:prstGeom prst="rect">
            <a:avLst/>
          </a:prstGeom>
        </p:spPr>
      </p:pic>
      <p:pic>
        <p:nvPicPr>
          <p:cNvPr id="3074" name="Picture" descr="Select Immersive Reader from the More options menu.">
            <a:extLst>
              <a:ext uri="{FF2B5EF4-FFF2-40B4-BE49-F238E27FC236}">
                <a16:creationId xmlns:a16="http://schemas.microsoft.com/office/drawing/2014/main" id="{D6290D49-1EEC-425F-A849-9801520E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23" y="2537416"/>
            <a:ext cx="1782919" cy="19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AF489CC-3B7A-4DA5-A8C0-4984788D0EC5}" type="slidenum">
              <a:rPr lang="nl-NL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3571532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40300" y="123478"/>
            <a:ext cx="8724188" cy="72008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Integrated Accessibility Features</a:t>
            </a:r>
            <a:br>
              <a:rPr lang="en-US" sz="2200" dirty="0"/>
            </a:br>
            <a:r>
              <a:rPr lang="en-US" sz="2200" b="0" i="1" dirty="0"/>
              <a:t>Immersive Reader Cont.</a:t>
            </a:r>
            <a:endParaRPr lang="en-US" sz="2200" i="1" dirty="0"/>
          </a:p>
        </p:txBody>
      </p:sp>
      <p:sp>
        <p:nvSpPr>
          <p:cNvPr id="14" name="Main Content">
            <a:extLst>
              <a:ext uri="{FF2B5EF4-FFF2-40B4-BE49-F238E27FC236}">
                <a16:creationId xmlns:a16="http://schemas.microsoft.com/office/drawing/2014/main" id="{BE18002D-630C-489B-B3FD-5BDD4B4D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4"/>
            <a:ext cx="4239890" cy="3638304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Listen</a:t>
            </a:r>
          </a:p>
          <a:p>
            <a:pPr marL="0" indent="0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content read back with customisable settings.</a:t>
            </a:r>
          </a:p>
          <a:p>
            <a:pPr lvl="1"/>
            <a:endParaRPr lang="en-US" dirty="0"/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Text Options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Text options can help you focus on your content and remove visual distraction.</a:t>
            </a:r>
          </a:p>
          <a:p>
            <a:pPr marL="270000" lvl="1" indent="0">
              <a:buNone/>
            </a:pPr>
            <a:endParaRPr lang="en-GB" dirty="0"/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Parts of Speech in Grammar Options </a:t>
            </a:r>
            <a:r>
              <a:rPr lang="en-GB" dirty="0"/>
              <a:t>  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Highlight syllables, nouns, verbs, adjectives and adverbs.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098" name="Picture" descr="Immersive reader voice speed and gender">
            <a:extLst>
              <a:ext uri="{FF2B5EF4-FFF2-40B4-BE49-F238E27FC236}">
                <a16:creationId xmlns:a16="http://schemas.microsoft.com/office/drawing/2014/main" id="{9E6C4B41-AB88-400C-9C2D-4FA46853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3307"/>
            <a:ext cx="1492364" cy="16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" descr="Text options in Immersive Reader.">
            <a:extLst>
              <a:ext uri="{FF2B5EF4-FFF2-40B4-BE49-F238E27FC236}">
                <a16:creationId xmlns:a16="http://schemas.microsoft.com/office/drawing/2014/main" id="{D8A76828-929A-4B84-B49E-2BF8369E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65" y="943307"/>
            <a:ext cx="1633691" cy="37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" descr="Grammar options in Immersive Reader">
            <a:extLst>
              <a:ext uri="{FF2B5EF4-FFF2-40B4-BE49-F238E27FC236}">
                <a16:creationId xmlns:a16="http://schemas.microsoft.com/office/drawing/2014/main" id="{09CEE30C-D554-4606-96DD-216DD12B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11" y="2715766"/>
            <a:ext cx="1519837" cy="19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AF489CC-3B7A-4DA5-A8C0-4984788D0EC5}" type="slidenum">
              <a:rPr lang="nl-NL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66558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FCD8A26-8B72-429B-AA4D-94A2D6B0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95686"/>
            <a:ext cx="5667838" cy="576064"/>
          </a:xfrm>
        </p:spPr>
        <p:txBody>
          <a:bodyPr/>
          <a:lstStyle/>
          <a:p>
            <a:r>
              <a:rPr lang="nl-NL" sz="5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1889777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40300" y="123478"/>
            <a:ext cx="8724188" cy="72008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Integrated Accessibility Features</a:t>
            </a:r>
            <a:br>
              <a:rPr lang="en-US" sz="2200" dirty="0"/>
            </a:br>
            <a:r>
              <a:rPr lang="en-US" sz="2200" b="0" i="1" dirty="0"/>
              <a:t>Immersive Reader Cont.</a:t>
            </a:r>
            <a:endParaRPr lang="en-US" sz="2200" i="1" dirty="0"/>
          </a:p>
        </p:txBody>
      </p:sp>
      <p:sp>
        <p:nvSpPr>
          <p:cNvPr id="14" name="Main Content">
            <a:extLst>
              <a:ext uri="{FF2B5EF4-FFF2-40B4-BE49-F238E27FC236}">
                <a16:creationId xmlns:a16="http://schemas.microsoft.com/office/drawing/2014/main" id="{BE18002D-630C-489B-B3FD-5BDD4B4D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4"/>
            <a:ext cx="4239890" cy="3638304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Line Focus</a:t>
            </a:r>
          </a:p>
          <a:p>
            <a:pPr marL="0" indent="0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Concentrates your focus by highlighting: one, three or five lines.</a:t>
            </a:r>
          </a:p>
          <a:p>
            <a:pPr lvl="1"/>
            <a:endParaRPr lang="en-US" dirty="0"/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Picture Dictionary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Provides a picture for a selected word that helps define that word.</a:t>
            </a:r>
          </a:p>
          <a:p>
            <a:pPr marL="270000" lvl="1" indent="0">
              <a:buNone/>
            </a:pPr>
            <a:endParaRPr lang="en-GB" dirty="0"/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Translate</a:t>
            </a:r>
            <a:r>
              <a:rPr lang="en-GB" dirty="0"/>
              <a:t>  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Allows text to be translated in whole or each single word.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" descr="Single line focus using Immersive Reader">
            <a:extLst>
              <a:ext uri="{FF2B5EF4-FFF2-40B4-BE49-F238E27FC236}">
                <a16:creationId xmlns:a16="http://schemas.microsoft.com/office/drawing/2014/main" id="{9D8BF196-C98C-4DD3-BE79-84396D39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3598"/>
            <a:ext cx="3052564" cy="209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" descr="Word City selected, and image of a city shown via Immersive Reader picture dictionary. ">
            <a:extLst>
              <a:ext uri="{FF2B5EF4-FFF2-40B4-BE49-F238E27FC236}">
                <a16:creationId xmlns:a16="http://schemas.microsoft.com/office/drawing/2014/main" id="{473EFAA9-2401-466D-80B7-5733A1D638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35846"/>
            <a:ext cx="3694954" cy="903430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AF489CC-3B7A-4DA5-A8C0-4984788D0EC5}" type="slidenum">
              <a:rPr lang="nl-NL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2073455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Zoom In/Out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9582"/>
            <a:ext cx="6918378" cy="18722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Use your keyboard or mouse to make the Teams interface bigger or smaller, using the same familiar controls you might already be using with your browser.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Magnification from 60% to 200%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buNone/>
              <a:defRPr/>
            </a:pPr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Note: High magnification will lead to a change in interface layout</a:t>
            </a:r>
          </a:p>
        </p:txBody>
      </p:sp>
      <p:graphicFrame>
        <p:nvGraphicFramePr>
          <p:cNvPr id="2" name="Table">
            <a:extLst>
              <a:ext uri="{FF2B5EF4-FFF2-40B4-BE49-F238E27FC236}">
                <a16:creationId xmlns:a16="http://schemas.microsoft.com/office/drawing/2014/main" id="{A3F9BAF9-8280-4E27-9A97-A9FB10D84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41391"/>
              </p:ext>
            </p:extLst>
          </p:nvPr>
        </p:nvGraphicFramePr>
        <p:xfrm>
          <a:off x="395536" y="2787774"/>
          <a:ext cx="8136904" cy="1655623"/>
        </p:xfrm>
        <a:graphic>
          <a:graphicData uri="http://schemas.openxmlformats.org/drawingml/2006/table">
            <a:tbl>
              <a:tblPr firstRow="1"/>
              <a:tblGrid>
                <a:gridCol w="1453681">
                  <a:extLst>
                    <a:ext uri="{9D8B030D-6E8A-4147-A177-3AD203B41FA5}">
                      <a16:colId xmlns:a16="http://schemas.microsoft.com/office/drawing/2014/main" val="3306442569"/>
                    </a:ext>
                  </a:extLst>
                </a:gridCol>
                <a:gridCol w="3010815">
                  <a:extLst>
                    <a:ext uri="{9D8B030D-6E8A-4147-A177-3AD203B41FA5}">
                      <a16:colId xmlns:a16="http://schemas.microsoft.com/office/drawing/2014/main" val="3462374255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668525959"/>
                    </a:ext>
                  </a:extLst>
                </a:gridCol>
              </a:tblGrid>
              <a:tr h="253543"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Action</a:t>
                      </a:r>
                    </a:p>
                  </a:txBody>
                  <a:tcPr marL="47625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Windows</a:t>
                      </a:r>
                    </a:p>
                  </a:txBody>
                  <a:tcPr marL="47625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Mac</a:t>
                      </a:r>
                    </a:p>
                  </a:txBody>
                  <a:tcPr marL="47625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15984"/>
                  </a:ext>
                </a:extLst>
              </a:tr>
              <a:tr h="356479">
                <a:tc>
                  <a:txBody>
                    <a:bodyPr/>
                    <a:lstStyle/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Zoom in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=</a:t>
                      </a:r>
                    </a:p>
                    <a:p>
                      <a:pPr fontAlgn="t"/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(rotate mouse wheel up)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COMMAND + =</a:t>
                      </a:r>
                    </a:p>
                    <a:p>
                      <a:pPr fontAlgn="t"/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Command+(rotate mouse wheel up)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84012"/>
                  </a:ext>
                </a:extLst>
              </a:tr>
              <a:tr h="257791">
                <a:tc>
                  <a:txBody>
                    <a:bodyPr/>
                    <a:lstStyle/>
                    <a:p>
                      <a:pPr fontAlgn="t"/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Zoom out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-</a:t>
                      </a:r>
                    </a:p>
                    <a:p>
                      <a:pPr fontAlgn="t"/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(rotate mouse wheel down)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COMMAND + -</a:t>
                      </a:r>
                    </a:p>
                    <a:p>
                      <a:pPr fontAlgn="t"/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COMMAND + (rotate mouse wheel down)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269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Reset zoom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+ 0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COMMAND + 0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232822"/>
                  </a:ext>
                </a:extLst>
              </a:tr>
            </a:tbl>
          </a:graphicData>
        </a:graphic>
      </p:graphicFrame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7631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GB" sz="1800" b="0" i="1" dirty="0"/>
              <a:t>Colour</a:t>
            </a:r>
            <a:r>
              <a:rPr lang="en-US" sz="1800" b="0" i="1" dirty="0"/>
              <a:t> Contrast/Modes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74927"/>
            <a:ext cx="4331700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Teams provides the means to alter the colour settings between: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Default Mode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Dark Mode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 Contrast Mode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Select your profile picture at the top of the app, then select 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Settings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&gt; 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General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In the 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Theme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section, click 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 contrast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You can also select the 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Dark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or 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Default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theme.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 descr="Teams options drop down from user image.">
            <a:extLst>
              <a:ext uri="{FF2B5EF4-FFF2-40B4-BE49-F238E27FC236}">
                <a16:creationId xmlns:a16="http://schemas.microsoft.com/office/drawing/2014/main" id="{ADA1A163-5632-4374-90CA-4F8057B0A9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0003" y="769737"/>
            <a:ext cx="2621953" cy="2427734"/>
          </a:xfrm>
          <a:prstGeom prst="rect">
            <a:avLst/>
          </a:prstGeom>
        </p:spPr>
      </p:pic>
      <p:pic>
        <p:nvPicPr>
          <p:cNvPr id="5" name="Picture 4" descr="Teams settings interface, on the General options, highlighting the visual options for Teams.">
            <a:extLst>
              <a:ext uri="{FF2B5EF4-FFF2-40B4-BE49-F238E27FC236}">
                <a16:creationId xmlns:a16="http://schemas.microsoft.com/office/drawing/2014/main" id="{B70F8A1C-177E-4885-8114-B58974B974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923678"/>
            <a:ext cx="2952328" cy="2952328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145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Enhanced Search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6686"/>
            <a:ext cx="4331700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Enhanced search provides the function to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search and filtering options to help you find messages, people, files, and other information shared in Teams.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Filter your results by location, date, team or more.</a:t>
            </a:r>
          </a:p>
        </p:txBody>
      </p:sp>
      <p:pic>
        <p:nvPicPr>
          <p:cNvPr id="8196" name="Teams Search Image" descr="Keyword search results in Teams">
            <a:extLst>
              <a:ext uri="{FF2B5EF4-FFF2-40B4-BE49-F238E27FC236}">
                <a16:creationId xmlns:a16="http://schemas.microsoft.com/office/drawing/2014/main" id="{F0AF397D-A733-4554-B671-F1A527E4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43558"/>
            <a:ext cx="3242691" cy="17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Teams Search Image" descr="Search filter options in Teams">
            <a:extLst>
              <a:ext uri="{FF2B5EF4-FFF2-40B4-BE49-F238E27FC236}">
                <a16:creationId xmlns:a16="http://schemas.microsoft.com/office/drawing/2014/main" id="{D81771F7-9447-48A3-8BBA-646CE08E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05" y="2355726"/>
            <a:ext cx="2213283" cy="22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Teams Search Image" descr="Search by name in Teams.">
            <a:extLst>
              <a:ext uri="{FF2B5EF4-FFF2-40B4-BE49-F238E27FC236}">
                <a16:creationId xmlns:a16="http://schemas.microsoft.com/office/drawing/2014/main" id="{28530C65-CF2C-4A29-9529-A9C7B534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75806"/>
            <a:ext cx="3175644" cy="13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607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Accessibility Features</a:t>
            </a:r>
            <a:br>
              <a:rPr lang="en-US" dirty="0"/>
            </a:br>
            <a:r>
              <a:rPr lang="en-US" sz="1800" b="0" i="1" dirty="0"/>
              <a:t>Keyboard Navigation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71" y="915566"/>
            <a:ext cx="3274017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Keyboard shortcuts can be easier than using the touchscreen and are an essential alternative to using a mouse.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Teams provides specific shortcuts for a variety of scenarios including: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US" dirty="0">
                <a:solidFill>
                  <a:srgbClr val="0066A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Shortcuts</a:t>
            </a:r>
            <a:r>
              <a:rPr lang="en-US" dirty="0">
                <a:solidFill>
                  <a:srgbClr val="0066A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US" dirty="0">
                <a:solidFill>
                  <a:srgbClr val="0066A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Navigational Shortcuts</a:t>
            </a:r>
            <a:r>
              <a:rPr lang="en-US" dirty="0">
                <a:solidFill>
                  <a:srgbClr val="0066A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US" dirty="0">
                <a:solidFill>
                  <a:srgbClr val="0066A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Messaging Shortcuts</a:t>
            </a:r>
            <a:r>
              <a:rPr lang="en-US" dirty="0">
                <a:solidFill>
                  <a:srgbClr val="0066A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0066A1"/>
              </a:buClr>
              <a:defRPr/>
            </a:pPr>
            <a:r>
              <a:rPr lang="en-US" dirty="0">
                <a:solidFill>
                  <a:srgbClr val="0066A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Meeting and Call Shortcuts</a:t>
            </a:r>
            <a:endParaRPr lang="en-US" dirty="0">
              <a:solidFill>
                <a:srgbClr val="0066A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2" name="Hotkey Table">
            <a:extLst>
              <a:ext uri="{FF2B5EF4-FFF2-40B4-BE49-F238E27FC236}">
                <a16:creationId xmlns:a16="http://schemas.microsoft.com/office/drawing/2014/main" id="{9741DAE4-6088-450B-87F9-433B59E3B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04976"/>
              </p:ext>
            </p:extLst>
          </p:nvPr>
        </p:nvGraphicFramePr>
        <p:xfrm>
          <a:off x="3491880" y="1059581"/>
          <a:ext cx="5347500" cy="3403025"/>
        </p:xfrm>
        <a:graphic>
          <a:graphicData uri="http://schemas.openxmlformats.org/drawingml/2006/table">
            <a:tbl>
              <a:tblPr firstRow="1"/>
              <a:tblGrid>
                <a:gridCol w="1482994">
                  <a:extLst>
                    <a:ext uri="{9D8B030D-6E8A-4147-A177-3AD203B41FA5}">
                      <a16:colId xmlns:a16="http://schemas.microsoft.com/office/drawing/2014/main" val="494592822"/>
                    </a:ext>
                  </a:extLst>
                </a:gridCol>
                <a:gridCol w="1932253">
                  <a:extLst>
                    <a:ext uri="{9D8B030D-6E8A-4147-A177-3AD203B41FA5}">
                      <a16:colId xmlns:a16="http://schemas.microsoft.com/office/drawing/2014/main" val="1652573025"/>
                    </a:ext>
                  </a:extLst>
                </a:gridCol>
                <a:gridCol w="1932253">
                  <a:extLst>
                    <a:ext uri="{9D8B030D-6E8A-4147-A177-3AD203B41FA5}">
                      <a16:colId xmlns:a16="http://schemas.microsoft.com/office/drawing/2014/main" val="795773739"/>
                    </a:ext>
                  </a:extLst>
                </a:gridCol>
              </a:tblGrid>
              <a:tr h="40803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393939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Action</a:t>
                      </a:r>
                    </a:p>
                  </a:txBody>
                  <a:tcPr marL="37739" marR="75479" marT="22644" marB="226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393939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Desktop Shortcut</a:t>
                      </a:r>
                    </a:p>
                  </a:txBody>
                  <a:tcPr marL="37739" marR="75479" marT="22644" marB="226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393939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Web Shortcut</a:t>
                      </a:r>
                    </a:p>
                  </a:txBody>
                  <a:tcPr marL="37739" marR="75479" marT="22644" marB="226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388247"/>
                  </a:ext>
                </a:extLst>
              </a:tr>
              <a:tr h="495140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Show keyboard Shortcuts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Period (.)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Ctrl+Period (.)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65071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Go to </a:t>
                      </a:r>
                      <a:r>
                        <a:rPr lang="en-GB" sz="1200" b="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Search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E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E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7583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Start a new chat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N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Left ALT + N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90500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Open </a:t>
                      </a:r>
                      <a:r>
                        <a:rPr lang="en-GB" sz="1200" b="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Settings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Comma (,)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Comma (,)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583230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Open </a:t>
                      </a:r>
                      <a:r>
                        <a:rPr lang="en-GB" sz="1200" b="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Help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F1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F1</a:t>
                      </a:r>
                    </a:p>
                  </a:txBody>
                  <a:tcPr marL="75479" marR="75479" marT="30191" marB="301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88452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Open </a:t>
                      </a:r>
                      <a:r>
                        <a:rPr lang="en-GB" sz="1200" b="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Chat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+ 2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CTRL+ SHIFT + 2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58653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Open </a:t>
                      </a:r>
                      <a:r>
                        <a:rPr lang="en-GB" sz="1200" b="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Calls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+ 5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SHIFT + 5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70614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Go to compose box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ALT + SHIFT + C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ALT + SHIFT + C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46413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Accept audio call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SHIFT + S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SHIFT + S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35835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Decline call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SHIFT + D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solidFill>
                            <a:srgbClr val="1E1E1E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CTRL + SHIFT + D</a:t>
                      </a:r>
                    </a:p>
                  </a:txBody>
                  <a:tcPr marL="95250" marR="95250" marT="38100" marB="381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01649"/>
                  </a:ext>
                </a:extLst>
              </a:tr>
            </a:tbl>
          </a:graphicData>
        </a:graphic>
      </p:graphicFrame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7766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B37D4568-BA72-46F3-9933-01A276F4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707654"/>
            <a:ext cx="5667838" cy="576064"/>
          </a:xfrm>
        </p:spPr>
        <p:txBody>
          <a:bodyPr/>
          <a:lstStyle/>
          <a:p>
            <a:r>
              <a:rPr lang="en-GB" sz="8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23783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15779" y="1427724"/>
            <a:ext cx="4950000" cy="2288053"/>
          </a:xfrm>
        </p:spPr>
        <p:txBody>
          <a:bodyPr anchor="ctr"/>
          <a:lstStyle/>
          <a:p>
            <a:r>
              <a:rPr lang="en-US" sz="60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6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more information please contact:</a:t>
            </a:r>
            <a:br>
              <a:rPr lang="en-US" sz="16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6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mark.wilcock@atos.net</a:t>
            </a:r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0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A1"/>
                </a:solidFill>
              </a:rPr>
              <a:t>Who Are We?</a:t>
            </a:r>
            <a:br>
              <a:rPr lang="en-US" dirty="0"/>
            </a:br>
            <a:r>
              <a:rPr lang="en-US" sz="1800" b="0" i="1" dirty="0"/>
              <a:t>Neil Milliken</a:t>
            </a:r>
            <a:endParaRPr lang="en-US" i="1" dirty="0"/>
          </a:p>
        </p:txBody>
      </p:sp>
      <p:pic>
        <p:nvPicPr>
          <p:cNvPr id="10" name="Picture" descr="Neil Milliken wearing a suit and tie smiling at the camera&#10;&#10;">
            <a:extLst>
              <a:ext uri="{FF2B5EF4-FFF2-40B4-BE49-F238E27FC236}">
                <a16:creationId xmlns:a16="http://schemas.microsoft.com/office/drawing/2014/main" id="{FE553800-6B52-401F-9C3A-47A6C055F2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10741"/>
            <a:ext cx="1904945" cy="19401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Main Content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Neil Milliken is Global Head of Accessibility at </a:t>
            </a:r>
            <a:r>
              <a:rPr lang="en-GB" sz="12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Atos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an invited expert for the </a:t>
            </a:r>
            <a:r>
              <a:rPr lang="en-GB" sz="12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5" tooltip="W3C Cognitive Accessibility Taskforce."/>
              </a:rPr>
              <a:t>W3C Cognitive Accessibility Taskforce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member of the Atos Scientific Community &amp; Atos Distinguished Expert.</a:t>
            </a:r>
          </a:p>
          <a:p>
            <a:endParaRPr lang="en-GB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 is co-founder of </a:t>
            </a:r>
            <a:r>
              <a:rPr lang="en-GB" sz="1200" u="sng" dirty="0" err="1">
                <a:latin typeface="Segoe UI Semilight" panose="020B0402040204020203" pitchFamily="34" charset="0"/>
                <a:cs typeface="Segoe UI Semilight" panose="020B0402040204020203" pitchFamily="34" charset="0"/>
                <a:hlinkClick r:id="rId6"/>
              </a:rPr>
              <a:t>AXSChat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Europe’s largest twitter chat with a focus on Accessibility &amp; Inclusion.</a:t>
            </a:r>
          </a:p>
          <a:p>
            <a:endParaRPr lang="en-GB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Neil is a member of the Board of Directors for </a:t>
            </a:r>
            <a:r>
              <a:rPr lang="en-GB" sz="12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7"/>
              </a:rPr>
              <a:t>World Institute on Disability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 non-exec at </a:t>
            </a:r>
            <a:r>
              <a:rPr lang="en-GB" sz="12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8"/>
              </a:rPr>
              <a:t>Genius Within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&amp; Chair of the Diversity Board for </a:t>
            </a:r>
            <a:r>
              <a:rPr lang="en-GB" sz="12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9"/>
              </a:rPr>
              <a:t>Institute of Coding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endParaRPr lang="en-GB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Neil was named in the top ten of the </a:t>
            </a:r>
            <a:r>
              <a:rPr lang="en-GB" sz="12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10"/>
              </a:rPr>
              <a:t>Shaw Trust Disability Power 100 list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2018 and was named D&amp;I practitioner of the year in the 2019 Disability Smart Awards.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Twitter Icon">
            <a:extLst>
              <a:ext uri="{FF2B5EF4-FFF2-40B4-BE49-F238E27FC236}">
                <a16:creationId xmlns:a16="http://schemas.microsoft.com/office/drawing/2014/main" id="{6F3CA11D-FD7A-48CB-83A8-D8E7D5D2A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45425" y="4257984"/>
            <a:ext cx="265549" cy="265549"/>
          </a:xfrm>
          <a:prstGeom prst="rect">
            <a:avLst/>
          </a:prstGeom>
        </p:spPr>
      </p:pic>
      <p:sp>
        <p:nvSpPr>
          <p:cNvPr id="11" name="Twitter Handle">
            <a:extLst>
              <a:ext uri="{FF2B5EF4-FFF2-40B4-BE49-F238E27FC236}">
                <a16:creationId xmlns:a16="http://schemas.microsoft.com/office/drawing/2014/main" id="{DFE9BE42-6E30-4E9D-BBEF-07D8C50C3B6A}"/>
              </a:ext>
            </a:extLst>
          </p:cNvPr>
          <p:cNvSpPr/>
          <p:nvPr/>
        </p:nvSpPr>
        <p:spPr>
          <a:xfrm>
            <a:off x="5007510" y="4244256"/>
            <a:ext cx="1204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13"/>
              </a:rPr>
              <a:t>@</a:t>
            </a:r>
            <a:r>
              <a:rPr lang="en-GB" sz="1200" dirty="0" err="1">
                <a:hlinkClick r:id="rId13"/>
              </a:rPr>
              <a:t>NeilMilliken</a:t>
            </a:r>
            <a:endParaRPr lang="en-GB" sz="1200" dirty="0"/>
          </a:p>
        </p:txBody>
      </p:sp>
      <p:pic>
        <p:nvPicPr>
          <p:cNvPr id="9" name="Email Icon">
            <a:extLst>
              <a:ext uri="{FF2B5EF4-FFF2-40B4-BE49-F238E27FC236}">
                <a16:creationId xmlns:a16="http://schemas.microsoft.com/office/drawing/2014/main" id="{B7898BF2-87F3-41D7-921F-8CC5BBBA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01111" y="4260422"/>
            <a:ext cx="265549" cy="265549"/>
          </a:xfrm>
          <a:prstGeom prst="rect">
            <a:avLst/>
          </a:prstGeom>
        </p:spPr>
      </p:pic>
      <p:sp>
        <p:nvSpPr>
          <p:cNvPr id="13" name="Email Address">
            <a:extLst>
              <a:ext uri="{FF2B5EF4-FFF2-40B4-BE49-F238E27FC236}">
                <a16:creationId xmlns:a16="http://schemas.microsoft.com/office/drawing/2014/main" id="{1F958BE0-FA66-4134-A87F-552144E52BCD}"/>
              </a:ext>
            </a:extLst>
          </p:cNvPr>
          <p:cNvSpPr/>
          <p:nvPr/>
        </p:nvSpPr>
        <p:spPr>
          <a:xfrm>
            <a:off x="6588224" y="4227934"/>
            <a:ext cx="1948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16"/>
              </a:rPr>
              <a:t>Neil.Milliken@atos.net</a:t>
            </a:r>
            <a:endParaRPr lang="en-GB" sz="1200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26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A1"/>
                </a:solidFill>
              </a:rPr>
              <a:t>Who Are </a:t>
            </a:r>
            <a:r>
              <a:rPr lang="en-GB" dirty="0"/>
              <a:t>W</a:t>
            </a:r>
            <a:r>
              <a:rPr lang="en-GB" dirty="0">
                <a:solidFill>
                  <a:srgbClr val="0066A1"/>
                </a:solidFill>
              </a:rPr>
              <a:t>e?</a:t>
            </a:r>
            <a:br>
              <a:rPr lang="en-US" dirty="0"/>
            </a:br>
            <a:r>
              <a:rPr lang="en-US" sz="1800" b="0" i="1" dirty="0"/>
              <a:t>Mark Wilcock</a:t>
            </a:r>
            <a:endParaRPr lang="en-US" i="1" dirty="0"/>
          </a:p>
        </p:txBody>
      </p:sp>
      <p:pic>
        <p:nvPicPr>
          <p:cNvPr id="7" name="Picture" descr="Mark Wilcock wearing a suit and tie&#10;">
            <a:extLst>
              <a:ext uri="{FF2B5EF4-FFF2-40B4-BE49-F238E27FC236}">
                <a16:creationId xmlns:a16="http://schemas.microsoft.com/office/drawing/2014/main" id="{70281131-FF82-4C04-8F6D-0F70C76E8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6466" r="30486" b="9690"/>
          <a:stretch/>
        </p:blipFill>
        <p:spPr bwMode="auto">
          <a:xfrm rot="5400000">
            <a:off x="1115698" y="1835081"/>
            <a:ext cx="1917833" cy="19179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ain Content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Mark Wilcock is an Accessibility Specialist at </a:t>
            </a:r>
            <a:r>
              <a:rPr lang="en-GB" sz="14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Atos</a:t>
            </a:r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14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CPWA Certified</a:t>
            </a:r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an ex-contributing member of the </a:t>
            </a:r>
            <a:r>
              <a:rPr lang="en-GB" sz="14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6"/>
              </a:rPr>
              <a:t>W3C WCAG Working Group</a:t>
            </a:r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WCAG 2.1 and </a:t>
            </a:r>
            <a:r>
              <a:rPr lang="en-GB" sz="14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7" tooltip="W3C Cognitive Accessibility Taskforce."/>
              </a:rPr>
              <a:t>W3C Cognitive Accessibility Taskforce</a:t>
            </a:r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an Atos Expert for Immersive Experiences.</a:t>
            </a:r>
          </a:p>
          <a:p>
            <a:pPr marL="0" indent="0">
              <a:buNone/>
            </a:pPr>
            <a:endParaRPr lang="en-GB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 is the co-chair for the development of the </a:t>
            </a:r>
            <a:r>
              <a:rPr lang="en-GB" sz="14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8"/>
              </a:rPr>
              <a:t>Digital Accessibility Specialist Apprenticeship</a:t>
            </a:r>
            <a:r>
              <a:rPr lang="en-GB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standard, the first global apprenticeship standard for Accessibility.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Twitter Icon">
            <a:extLst>
              <a:ext uri="{FF2B5EF4-FFF2-40B4-BE49-F238E27FC236}">
                <a16:creationId xmlns:a16="http://schemas.microsoft.com/office/drawing/2014/main" id="{AC5B2DF7-32C2-44CC-876D-DAC25416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05901" y="3974668"/>
            <a:ext cx="265549" cy="265549"/>
          </a:xfrm>
          <a:prstGeom prst="rect">
            <a:avLst/>
          </a:prstGeom>
        </p:spPr>
      </p:pic>
      <p:sp>
        <p:nvSpPr>
          <p:cNvPr id="10" name="Twitter Handle">
            <a:extLst>
              <a:ext uri="{FF2B5EF4-FFF2-40B4-BE49-F238E27FC236}">
                <a16:creationId xmlns:a16="http://schemas.microsoft.com/office/drawing/2014/main" id="{201B1362-A033-4440-BB53-89148D51D37D}"/>
              </a:ext>
            </a:extLst>
          </p:cNvPr>
          <p:cNvSpPr/>
          <p:nvPr/>
        </p:nvSpPr>
        <p:spPr>
          <a:xfrm>
            <a:off x="4867986" y="3960940"/>
            <a:ext cx="140076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1200" dirty="0">
                <a:hlinkClick r:id="rId11"/>
              </a:rPr>
              <a:t>@</a:t>
            </a:r>
            <a:r>
              <a:rPr lang="en-GB" sz="1200" dirty="0" err="1">
                <a:hlinkClick r:id="rId11"/>
              </a:rPr>
              <a:t>MarkAWilcock</a:t>
            </a:r>
            <a:endParaRPr lang="en-GB" sz="1200" dirty="0"/>
          </a:p>
        </p:txBody>
      </p:sp>
      <p:pic>
        <p:nvPicPr>
          <p:cNvPr id="9" name="Email Icon">
            <a:extLst>
              <a:ext uri="{FF2B5EF4-FFF2-40B4-BE49-F238E27FC236}">
                <a16:creationId xmlns:a16="http://schemas.microsoft.com/office/drawing/2014/main" id="{BC296B89-2048-4F15-AE06-5AD32D7E2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90318" y="3972390"/>
            <a:ext cx="265549" cy="265549"/>
          </a:xfrm>
          <a:prstGeom prst="rect">
            <a:avLst/>
          </a:prstGeom>
        </p:spPr>
      </p:pic>
      <p:sp>
        <p:nvSpPr>
          <p:cNvPr id="13" name="Email Address">
            <a:extLst>
              <a:ext uri="{FF2B5EF4-FFF2-40B4-BE49-F238E27FC236}">
                <a16:creationId xmlns:a16="http://schemas.microsoft.com/office/drawing/2014/main" id="{3DCAA2EE-89AF-49A3-B740-711DF5365038}"/>
              </a:ext>
            </a:extLst>
          </p:cNvPr>
          <p:cNvSpPr/>
          <p:nvPr/>
        </p:nvSpPr>
        <p:spPr>
          <a:xfrm>
            <a:off x="6577431" y="3939902"/>
            <a:ext cx="204254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1200" dirty="0">
                <a:hlinkClick r:id="rId14"/>
              </a:rPr>
              <a:t>Mark.Wilcock@atos.net</a:t>
            </a:r>
            <a:endParaRPr lang="en-GB" sz="1200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575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40300" y="123478"/>
            <a:ext cx="8724188" cy="7200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Who Are We?</a:t>
            </a:r>
            <a:br>
              <a:rPr lang="en-US" sz="2200" dirty="0"/>
            </a:br>
            <a:r>
              <a:rPr lang="en-US" sz="2200" b="0" i="1" dirty="0"/>
              <a:t>Atos</a:t>
            </a:r>
            <a:endParaRPr lang="en-US" sz="2200" i="1" dirty="0"/>
          </a:p>
        </p:txBody>
      </p:sp>
      <p:sp>
        <p:nvSpPr>
          <p:cNvPr id="5" name="Main Content"/>
          <p:cNvSpPr>
            <a:spLocks noGrp="1"/>
          </p:cNvSpPr>
          <p:nvPr>
            <p:ph idx="1"/>
          </p:nvPr>
        </p:nvSpPr>
        <p:spPr>
          <a:xfrm>
            <a:off x="240300" y="987574"/>
            <a:ext cx="4043668" cy="3638304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Atos is a Microsoft Partner and involved in many of their initiatives.</a:t>
            </a:r>
          </a:p>
          <a:p>
            <a:pPr marL="0" indent="0">
              <a:buNone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Atos provides a number of offerings regarding Accessibility.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Atos is leading Accessibility 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via IAAP, United Nations, W3C &amp; Institute for Apprentices.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Find out more about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Atos’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 Accessibility Department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eople Icon">
            <a:extLst>
              <a:ext uri="{FF2B5EF4-FFF2-40B4-BE49-F238E27FC236}">
                <a16:creationId xmlns:a16="http://schemas.microsoft.com/office/drawing/2014/main" id="{D4FD7A5F-FE8E-4898-B315-D8C8BF47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4963" y="585826"/>
            <a:ext cx="722954" cy="722954"/>
          </a:xfrm>
          <a:prstGeom prst="rect">
            <a:avLst/>
          </a:prstGeom>
        </p:spPr>
      </p:pic>
      <p:sp>
        <p:nvSpPr>
          <p:cNvPr id="6" name="Employee Numbers">
            <a:extLst>
              <a:ext uri="{FF2B5EF4-FFF2-40B4-BE49-F238E27FC236}">
                <a16:creationId xmlns:a16="http://schemas.microsoft.com/office/drawing/2014/main" id="{32D428BA-B8E5-4942-AFEE-A1FE6183909A}"/>
              </a:ext>
            </a:extLst>
          </p:cNvPr>
          <p:cNvSpPr/>
          <p:nvPr/>
        </p:nvSpPr>
        <p:spPr>
          <a:xfrm>
            <a:off x="6319737" y="611452"/>
            <a:ext cx="2518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110,000 </a:t>
            </a:r>
            <a:r>
              <a:rPr lang="en-GB" b="1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fontAlgn="base"/>
            <a:r>
              <a:rPr lang="en-GB" b="1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Employees</a:t>
            </a:r>
            <a:endParaRPr lang="en-GB" b="1" i="0" dirty="0">
              <a:solidFill>
                <a:srgbClr val="000000"/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Computer Icon">
            <a:extLst>
              <a:ext uri="{FF2B5EF4-FFF2-40B4-BE49-F238E27FC236}">
                <a16:creationId xmlns:a16="http://schemas.microsoft.com/office/drawing/2014/main" id="{15396DEF-91A4-440D-AB23-68A7D383A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27" y="1672009"/>
            <a:ext cx="1099072" cy="1099072"/>
          </a:xfrm>
          <a:prstGeom prst="rect">
            <a:avLst/>
          </a:prstGeom>
        </p:spPr>
      </p:pic>
      <p:sp>
        <p:nvSpPr>
          <p:cNvPr id="12" name="Digitial Leader">
            <a:extLst>
              <a:ext uri="{FF2B5EF4-FFF2-40B4-BE49-F238E27FC236}">
                <a16:creationId xmlns:a16="http://schemas.microsoft.com/office/drawing/2014/main" id="{78E9265D-1060-4B03-A6B0-55EF3CDD4983}"/>
              </a:ext>
            </a:extLst>
          </p:cNvPr>
          <p:cNvSpPr/>
          <p:nvPr/>
        </p:nvSpPr>
        <p:spPr>
          <a:xfrm>
            <a:off x="6084168" y="1898379"/>
            <a:ext cx="329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Worldwide Digital </a:t>
            </a:r>
          </a:p>
          <a:p>
            <a:pPr fontAlgn="base"/>
            <a:r>
              <a:rPr lang="en-GB" b="1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Leader</a:t>
            </a:r>
            <a:endParaRPr lang="en-GB" b="1" i="0" dirty="0">
              <a:solidFill>
                <a:srgbClr val="000000"/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Global Icon">
            <a:extLst>
              <a:ext uri="{FF2B5EF4-FFF2-40B4-BE49-F238E27FC236}">
                <a16:creationId xmlns:a16="http://schemas.microsoft.com/office/drawing/2014/main" id="{3F7E3313-F97E-490B-ADCE-7C79913D8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2713" y="3219822"/>
            <a:ext cx="1428750" cy="1428750"/>
          </a:xfrm>
          <a:prstGeom prst="rect">
            <a:avLst/>
          </a:prstGeom>
        </p:spPr>
      </p:pic>
      <p:sp>
        <p:nvSpPr>
          <p:cNvPr id="14" name="Contries Operated">
            <a:extLst>
              <a:ext uri="{FF2B5EF4-FFF2-40B4-BE49-F238E27FC236}">
                <a16:creationId xmlns:a16="http://schemas.microsoft.com/office/drawing/2014/main" id="{747A4B02-F86E-4201-BC3E-4BDD5E177C03}"/>
              </a:ext>
            </a:extLst>
          </p:cNvPr>
          <p:cNvSpPr/>
          <p:nvPr/>
        </p:nvSpPr>
        <p:spPr>
          <a:xfrm>
            <a:off x="6773891" y="3611031"/>
            <a:ext cx="2703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Operates in 72 Countries</a:t>
            </a:r>
            <a:endParaRPr lang="en-GB" b="1" i="0" dirty="0">
              <a:solidFill>
                <a:srgbClr val="000000"/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>
          <a:xfrm>
            <a:off x="240300" y="4744601"/>
            <a:ext cx="443268" cy="2160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AF489CC-3B7A-4DA5-A8C0-4984788D0EC5}" type="slidenum">
              <a:rPr lang="nl-NL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99777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CA24-BC6D-46B1-AD4C-DF5DD8CF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35646"/>
            <a:ext cx="5667838" cy="576064"/>
          </a:xfrm>
        </p:spPr>
        <p:txBody>
          <a:bodyPr/>
          <a:lstStyle/>
          <a:p>
            <a:r>
              <a:rPr lang="nl-NL" sz="4400" dirty="0">
                <a:latin typeface="Segoe UI" panose="020B0502040204020203" pitchFamily="34" charset="0"/>
                <a:cs typeface="Segoe UI" panose="020B0502040204020203" pitchFamily="34" charset="0"/>
              </a:rPr>
              <a:t>Microsoft Teams</a:t>
            </a:r>
            <a:br>
              <a:rPr lang="nl-NL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General Features </a:t>
            </a:r>
            <a:endParaRPr lang="nl-NL" sz="54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4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A1"/>
                </a:solidFill>
              </a:rPr>
              <a:t>General Features</a:t>
            </a:r>
            <a:br>
              <a:rPr lang="en-US" dirty="0"/>
            </a:br>
            <a:r>
              <a:rPr lang="en-US" sz="1800" b="0" i="1" dirty="0"/>
              <a:t>Overview</a:t>
            </a:r>
            <a:endParaRPr lang="en-US" i="1" dirty="0"/>
          </a:p>
        </p:txBody>
      </p:sp>
      <p:sp>
        <p:nvSpPr>
          <p:cNvPr id="6" name="Communicate Content">
            <a:extLst>
              <a:ext uri="{FF2B5EF4-FFF2-40B4-BE49-F238E27FC236}">
                <a16:creationId xmlns:a16="http://schemas.microsoft.com/office/drawing/2014/main" id="{0B9339F9-832B-43EB-9412-CEA5F83179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15161" y="2452204"/>
            <a:ext cx="2468880" cy="237744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Chat for Today’s Teams</a:t>
            </a:r>
          </a:p>
          <a:p>
            <a:pPr marL="0" marR="0" lvl="0" indent="0" algn="ctr" defTabSz="93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Segoe UI Light" charset="0"/>
              <a:cs typeface="Segoe UI Semibold" panose="020B0702040204020203" pitchFamily="34" charset="0"/>
            </a:endParaRP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light" charset="0"/>
                <a:ea typeface="+mn-ea"/>
                <a:cs typeface="Segoe UI Semilight" charset="0"/>
              </a:rPr>
              <a:t>Communicate in the moment and keep everyone in the know</a:t>
            </a: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+mn-ea"/>
              <a:cs typeface="Segoe UI Semilight" charset="0"/>
            </a:endParaRPr>
          </a:p>
        </p:txBody>
      </p:sp>
      <p:sp>
        <p:nvSpPr>
          <p:cNvPr id="8" name="Hub Content">
            <a:extLst>
              <a:ext uri="{FF2B5EF4-FFF2-40B4-BE49-F238E27FC236}">
                <a16:creationId xmlns:a16="http://schemas.microsoft.com/office/drawing/2014/main" id="{B57A8410-B746-4532-A353-0AF38736E5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337549" y="2452204"/>
            <a:ext cx="2468880" cy="237744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A </a:t>
            </a:r>
            <a:r>
              <a:rPr lang="en-US" sz="20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ub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for Teamwork</a:t>
            </a:r>
          </a:p>
          <a:p>
            <a:pPr marL="0" marR="0" lvl="0" indent="0" algn="ctr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light" charset="0"/>
                <a:ea typeface="+mn-ea"/>
                <a:cs typeface="Segoe UI Semilight" charset="0"/>
              </a:rPr>
              <a:t>Give your team quick access to information they need right in </a:t>
            </a: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light" charset="0"/>
                <a:ea typeface="+mn-ea"/>
                <a:cs typeface="Segoe UI Semilight" charset="0"/>
              </a:rPr>
              <a:t>Office 365</a:t>
            </a: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+mn-ea"/>
              <a:cs typeface="Segoe UI Semilight" charset="0"/>
            </a:endParaRP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" name="Customizable Content">
            <a:extLst>
              <a:ext uri="{FF2B5EF4-FFF2-40B4-BE49-F238E27FC236}">
                <a16:creationId xmlns:a16="http://schemas.microsoft.com/office/drawing/2014/main" id="{056F3705-3F3D-42FA-A1D7-76DD947B92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216825" y="2452204"/>
            <a:ext cx="2468880" cy="237744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Customizable for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ach </a:t>
            </a:r>
            <a:r>
              <a:rPr lang="en-US" sz="20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eam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Segoe UI Light" charset="0"/>
              <a:cs typeface="Segoe UI Semibold" panose="020B0702040204020203" pitchFamily="34" charset="0"/>
            </a:endParaRP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light" charset="0"/>
                <a:ea typeface="+mn-ea"/>
                <a:cs typeface="Segoe UI Semilight" charset="0"/>
              </a:rPr>
              <a:t>Tailor your workspace to include content and capabilities your team needs every day.</a:t>
            </a: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+mn-ea"/>
              <a:cs typeface="Segoe UI Semilight" charset="0"/>
            </a:endParaRPr>
          </a:p>
          <a:p>
            <a:pPr marL="0" marR="0" lvl="0" indent="0" algn="ctr" defTabSz="914202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3" name="Slide Numb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8</a:t>
            </a:fld>
            <a:endParaRPr lang="nl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6F9161-C852-4DAA-9FE5-89C27AD63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8857" y="1337553"/>
            <a:ext cx="6431127" cy="779227"/>
            <a:chOff x="1348857" y="1337553"/>
            <a:chExt cx="6431127" cy="779227"/>
          </a:xfrm>
        </p:grpSpPr>
        <p:grpSp>
          <p:nvGrpSpPr>
            <p:cNvPr id="10" name="Speech Icon">
              <a:extLst>
                <a:ext uri="{FF2B5EF4-FFF2-40B4-BE49-F238E27FC236}">
                  <a16:creationId xmlns:a16="http://schemas.microsoft.com/office/drawing/2014/main" id="{D9BBD881-7740-4305-B236-241F8B45B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348857" y="1337553"/>
              <a:ext cx="801489" cy="779227"/>
              <a:chOff x="3354388" y="3827463"/>
              <a:chExt cx="285750" cy="277813"/>
            </a:xfrm>
          </p:grpSpPr>
          <p:sp>
            <p:nvSpPr>
              <p:cNvPr id="12" name="Freeform 136">
                <a:extLst>
                  <a:ext uri="{FF2B5EF4-FFF2-40B4-BE49-F238E27FC236}">
                    <a16:creationId xmlns:a16="http://schemas.microsoft.com/office/drawing/2014/main" id="{4F7346F4-BAEB-4DFB-BE08-B6DF54E8E7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388" y="3827463"/>
                <a:ext cx="211138" cy="203200"/>
              </a:xfrm>
              <a:custGeom>
                <a:avLst/>
                <a:gdLst>
                  <a:gd name="T0" fmla="*/ 50 w 133"/>
                  <a:gd name="T1" fmla="*/ 97 h 128"/>
                  <a:gd name="T2" fmla="*/ 19 w 133"/>
                  <a:gd name="T3" fmla="*/ 128 h 128"/>
                  <a:gd name="T4" fmla="*/ 19 w 133"/>
                  <a:gd name="T5" fmla="*/ 95 h 128"/>
                  <a:gd name="T6" fmla="*/ 0 w 133"/>
                  <a:gd name="T7" fmla="*/ 95 h 128"/>
                  <a:gd name="T8" fmla="*/ 0 w 133"/>
                  <a:gd name="T9" fmla="*/ 0 h 128"/>
                  <a:gd name="T10" fmla="*/ 133 w 133"/>
                  <a:gd name="T11" fmla="*/ 0 h 128"/>
                  <a:gd name="T12" fmla="*/ 133 w 133"/>
                  <a:gd name="T13" fmla="*/ 3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28">
                    <a:moveTo>
                      <a:pt x="50" y="97"/>
                    </a:moveTo>
                    <a:lnTo>
                      <a:pt x="19" y="128"/>
                    </a:lnTo>
                    <a:lnTo>
                      <a:pt x="19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133" y="0"/>
                    </a:lnTo>
                    <a:lnTo>
                      <a:pt x="133" y="33"/>
                    </a:lnTo>
                  </a:path>
                </a:pathLst>
              </a:custGeom>
              <a:noFill/>
              <a:ln w="571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37">
                <a:extLst>
                  <a:ext uri="{FF2B5EF4-FFF2-40B4-BE49-F238E27FC236}">
                    <a16:creationId xmlns:a16="http://schemas.microsoft.com/office/drawing/2014/main" id="{FAB110D4-C613-4C85-B3C3-97C72EDF43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163" y="3902076"/>
                <a:ext cx="180975" cy="203200"/>
              </a:xfrm>
              <a:custGeom>
                <a:avLst/>
                <a:gdLst>
                  <a:gd name="T0" fmla="*/ 0 w 114"/>
                  <a:gd name="T1" fmla="*/ 95 h 128"/>
                  <a:gd name="T2" fmla="*/ 62 w 114"/>
                  <a:gd name="T3" fmla="*/ 95 h 128"/>
                  <a:gd name="T4" fmla="*/ 95 w 114"/>
                  <a:gd name="T5" fmla="*/ 128 h 128"/>
                  <a:gd name="T6" fmla="*/ 95 w 114"/>
                  <a:gd name="T7" fmla="*/ 95 h 128"/>
                  <a:gd name="T8" fmla="*/ 114 w 114"/>
                  <a:gd name="T9" fmla="*/ 95 h 128"/>
                  <a:gd name="T10" fmla="*/ 114 w 114"/>
                  <a:gd name="T11" fmla="*/ 0 h 128"/>
                  <a:gd name="T12" fmla="*/ 0 w 114"/>
                  <a:gd name="T13" fmla="*/ 0 h 128"/>
                  <a:gd name="T14" fmla="*/ 0 w 114"/>
                  <a:gd name="T15" fmla="*/ 9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28">
                    <a:moveTo>
                      <a:pt x="0" y="95"/>
                    </a:moveTo>
                    <a:lnTo>
                      <a:pt x="62" y="95"/>
                    </a:lnTo>
                    <a:lnTo>
                      <a:pt x="95" y="128"/>
                    </a:lnTo>
                    <a:lnTo>
                      <a:pt x="95" y="95"/>
                    </a:lnTo>
                    <a:lnTo>
                      <a:pt x="114" y="95"/>
                    </a:lnTo>
                    <a:lnTo>
                      <a:pt x="11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noFill/>
              <a:ln w="571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Person Icon">
              <a:extLst>
                <a:ext uri="{FF2B5EF4-FFF2-40B4-BE49-F238E27FC236}">
                  <a16:creationId xmlns:a16="http://schemas.microsoft.com/office/drawing/2014/main" id="{E3B55F5C-483B-41D0-B1B4-21E690241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058321" y="1347614"/>
              <a:ext cx="1027358" cy="759104"/>
              <a:chOff x="2813051" y="4833938"/>
              <a:chExt cx="285750" cy="211138"/>
            </a:xfrm>
          </p:grpSpPr>
          <p:sp>
            <p:nvSpPr>
              <p:cNvPr id="14" name="Freeform 152">
                <a:extLst>
                  <a:ext uri="{FF2B5EF4-FFF2-40B4-BE49-F238E27FC236}">
                    <a16:creationId xmlns:a16="http://schemas.microsoft.com/office/drawing/2014/main" id="{B2E80CAB-FD10-4327-A7EE-0EB8913D1A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051" y="4849813"/>
                <a:ext cx="131763" cy="149225"/>
              </a:xfrm>
              <a:custGeom>
                <a:avLst/>
                <a:gdLst>
                  <a:gd name="T0" fmla="*/ 35 w 35"/>
                  <a:gd name="T1" fmla="*/ 29 h 40"/>
                  <a:gd name="T2" fmla="*/ 26 w 35"/>
                  <a:gd name="T3" fmla="*/ 26 h 40"/>
                  <a:gd name="T4" fmla="*/ 25 w 35"/>
                  <a:gd name="T5" fmla="*/ 21 h 40"/>
                  <a:gd name="T6" fmla="*/ 29 w 35"/>
                  <a:gd name="T7" fmla="*/ 10 h 40"/>
                  <a:gd name="T8" fmla="*/ 20 w 35"/>
                  <a:gd name="T9" fmla="*/ 0 h 40"/>
                  <a:gd name="T10" fmla="*/ 11 w 35"/>
                  <a:gd name="T11" fmla="*/ 10 h 40"/>
                  <a:gd name="T12" fmla="*/ 15 w 35"/>
                  <a:gd name="T13" fmla="*/ 21 h 40"/>
                  <a:gd name="T14" fmla="*/ 15 w 35"/>
                  <a:gd name="T15" fmla="*/ 21 h 40"/>
                  <a:gd name="T16" fmla="*/ 14 w 35"/>
                  <a:gd name="T17" fmla="*/ 26 h 40"/>
                  <a:gd name="T18" fmla="*/ 0 w 35"/>
                  <a:gd name="T19" fmla="*/ 35 h 40"/>
                  <a:gd name="T20" fmla="*/ 17 w 35"/>
                  <a:gd name="T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0">
                    <a:moveTo>
                      <a:pt x="35" y="29"/>
                    </a:moveTo>
                    <a:cubicBezTo>
                      <a:pt x="32" y="28"/>
                      <a:pt x="29" y="27"/>
                      <a:pt x="26" y="26"/>
                    </a:cubicBezTo>
                    <a:cubicBezTo>
                      <a:pt x="24" y="25"/>
                      <a:pt x="23" y="23"/>
                      <a:pt x="25" y="21"/>
                    </a:cubicBezTo>
                    <a:cubicBezTo>
                      <a:pt x="27" y="18"/>
                      <a:pt x="29" y="14"/>
                      <a:pt x="29" y="10"/>
                    </a:cubicBezTo>
                    <a:cubicBezTo>
                      <a:pt x="29" y="4"/>
                      <a:pt x="25" y="0"/>
                      <a:pt x="20" y="0"/>
                    </a:cubicBezTo>
                    <a:cubicBezTo>
                      <a:pt x="15" y="0"/>
                      <a:pt x="11" y="4"/>
                      <a:pt x="11" y="10"/>
                    </a:cubicBezTo>
                    <a:cubicBezTo>
                      <a:pt x="11" y="14"/>
                      <a:pt x="13" y="18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3"/>
                      <a:pt x="16" y="25"/>
                      <a:pt x="14" y="26"/>
                    </a:cubicBezTo>
                    <a:cubicBezTo>
                      <a:pt x="6" y="27"/>
                      <a:pt x="0" y="32"/>
                      <a:pt x="0" y="35"/>
                    </a:cubicBezTo>
                    <a:cubicBezTo>
                      <a:pt x="0" y="39"/>
                      <a:pt x="7" y="40"/>
                      <a:pt x="17" y="40"/>
                    </a:cubicBezTo>
                  </a:path>
                </a:pathLst>
              </a:custGeom>
              <a:noFill/>
              <a:ln w="571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53">
                <a:extLst>
                  <a:ext uri="{FF2B5EF4-FFF2-40B4-BE49-F238E27FC236}">
                    <a16:creationId xmlns:a16="http://schemas.microsoft.com/office/drawing/2014/main" id="{0231D98F-D861-47A6-BAE0-992B0F128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251" y="4833938"/>
                <a:ext cx="209550" cy="211138"/>
              </a:xfrm>
              <a:custGeom>
                <a:avLst/>
                <a:gdLst>
                  <a:gd name="T0" fmla="*/ 36 w 56"/>
                  <a:gd name="T1" fmla="*/ 36 h 56"/>
                  <a:gd name="T2" fmla="*/ 35 w 56"/>
                  <a:gd name="T3" fmla="*/ 29 h 56"/>
                  <a:gd name="T4" fmla="*/ 40 w 56"/>
                  <a:gd name="T5" fmla="*/ 14 h 56"/>
                  <a:gd name="T6" fmla="*/ 28 w 56"/>
                  <a:gd name="T7" fmla="*/ 0 h 56"/>
                  <a:gd name="T8" fmla="*/ 16 w 56"/>
                  <a:gd name="T9" fmla="*/ 14 h 56"/>
                  <a:gd name="T10" fmla="*/ 21 w 56"/>
                  <a:gd name="T11" fmla="*/ 29 h 56"/>
                  <a:gd name="T12" fmla="*/ 21 w 56"/>
                  <a:gd name="T13" fmla="*/ 29 h 56"/>
                  <a:gd name="T14" fmla="*/ 20 w 56"/>
                  <a:gd name="T15" fmla="*/ 36 h 56"/>
                  <a:gd name="T16" fmla="*/ 0 w 56"/>
                  <a:gd name="T17" fmla="*/ 49 h 56"/>
                  <a:gd name="T18" fmla="*/ 28 w 56"/>
                  <a:gd name="T19" fmla="*/ 56 h 56"/>
                  <a:gd name="T20" fmla="*/ 56 w 56"/>
                  <a:gd name="T21" fmla="*/ 49 h 56"/>
                  <a:gd name="T22" fmla="*/ 36 w 56"/>
                  <a:gd name="T23" fmla="*/ 3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36" y="36"/>
                    </a:moveTo>
                    <a:cubicBezTo>
                      <a:pt x="33" y="35"/>
                      <a:pt x="32" y="31"/>
                      <a:pt x="35" y="29"/>
                    </a:cubicBezTo>
                    <a:cubicBezTo>
                      <a:pt x="38" y="25"/>
                      <a:pt x="40" y="20"/>
                      <a:pt x="40" y="14"/>
                    </a:cubicBezTo>
                    <a:cubicBezTo>
                      <a:pt x="40" y="5"/>
                      <a:pt x="35" y="0"/>
                      <a:pt x="28" y="0"/>
                    </a:cubicBezTo>
                    <a:cubicBezTo>
                      <a:pt x="21" y="0"/>
                      <a:pt x="16" y="5"/>
                      <a:pt x="16" y="14"/>
                    </a:cubicBezTo>
                    <a:cubicBezTo>
                      <a:pt x="16" y="20"/>
                      <a:pt x="18" y="25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4" y="31"/>
                      <a:pt x="23" y="35"/>
                      <a:pt x="20" y="36"/>
                    </a:cubicBezTo>
                    <a:cubicBezTo>
                      <a:pt x="8" y="38"/>
                      <a:pt x="0" y="44"/>
                      <a:pt x="0" y="49"/>
                    </a:cubicBezTo>
                    <a:cubicBezTo>
                      <a:pt x="0" y="55"/>
                      <a:pt x="13" y="56"/>
                      <a:pt x="28" y="56"/>
                    </a:cubicBezTo>
                    <a:cubicBezTo>
                      <a:pt x="43" y="56"/>
                      <a:pt x="56" y="55"/>
                      <a:pt x="56" y="49"/>
                    </a:cubicBezTo>
                    <a:cubicBezTo>
                      <a:pt x="56" y="44"/>
                      <a:pt x="48" y="38"/>
                      <a:pt x="36" y="36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Customizable Icon">
              <a:extLst>
                <a:ext uri="{FF2B5EF4-FFF2-40B4-BE49-F238E27FC236}">
                  <a16:creationId xmlns:a16="http://schemas.microsoft.com/office/drawing/2014/main" id="{72ECE0DA-4E5D-483D-9E1C-B136C3384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2547" y="1403306"/>
              <a:ext cx="657437" cy="647721"/>
            </a:xfrm>
            <a:custGeom>
              <a:avLst/>
              <a:gdLst>
                <a:gd name="T0" fmla="*/ 127 w 203"/>
                <a:gd name="T1" fmla="*/ 9 h 200"/>
                <a:gd name="T2" fmla="*/ 203 w 203"/>
                <a:gd name="T3" fmla="*/ 9 h 200"/>
                <a:gd name="T4" fmla="*/ 203 w 203"/>
                <a:gd name="T5" fmla="*/ 200 h 200"/>
                <a:gd name="T6" fmla="*/ 0 w 203"/>
                <a:gd name="T7" fmla="*/ 200 h 200"/>
                <a:gd name="T8" fmla="*/ 0 w 203"/>
                <a:gd name="T9" fmla="*/ 0 h 200"/>
                <a:gd name="T10" fmla="*/ 127 w 203"/>
                <a:gd name="T11" fmla="*/ 127 h 200"/>
                <a:gd name="T12" fmla="*/ 127 w 203"/>
                <a:gd name="T13" fmla="*/ 9 h 200"/>
                <a:gd name="T14" fmla="*/ 127 w 203"/>
                <a:gd name="T15" fmla="*/ 9 h 200"/>
                <a:gd name="T16" fmla="*/ 12 w 203"/>
                <a:gd name="T17" fmla="*/ 187 h 200"/>
                <a:gd name="T18" fmla="*/ 169 w 203"/>
                <a:gd name="T19" fmla="*/ 187 h 200"/>
                <a:gd name="T20" fmla="*/ 12 w 203"/>
                <a:gd name="T21" fmla="*/ 31 h 200"/>
                <a:gd name="T22" fmla="*/ 12 w 203"/>
                <a:gd name="T23" fmla="*/ 187 h 200"/>
                <a:gd name="T24" fmla="*/ 12 w 203"/>
                <a:gd name="T25" fmla="*/ 187 h 200"/>
                <a:gd name="T26" fmla="*/ 174 w 203"/>
                <a:gd name="T27" fmla="*/ 174 h 200"/>
                <a:gd name="T28" fmla="*/ 187 w 203"/>
                <a:gd name="T29" fmla="*/ 187 h 200"/>
                <a:gd name="T30" fmla="*/ 191 w 203"/>
                <a:gd name="T31" fmla="*/ 187 h 200"/>
                <a:gd name="T32" fmla="*/ 191 w 203"/>
                <a:gd name="T33" fmla="*/ 22 h 200"/>
                <a:gd name="T34" fmla="*/ 140 w 203"/>
                <a:gd name="T35" fmla="*/ 22 h 200"/>
                <a:gd name="T36" fmla="*/ 140 w 203"/>
                <a:gd name="T37" fmla="*/ 34 h 200"/>
                <a:gd name="T38" fmla="*/ 165 w 203"/>
                <a:gd name="T39" fmla="*/ 34 h 200"/>
                <a:gd name="T40" fmla="*/ 165 w 203"/>
                <a:gd name="T41" fmla="*/ 47 h 200"/>
                <a:gd name="T42" fmla="*/ 140 w 203"/>
                <a:gd name="T43" fmla="*/ 47 h 200"/>
                <a:gd name="T44" fmla="*/ 140 w 203"/>
                <a:gd name="T45" fmla="*/ 60 h 200"/>
                <a:gd name="T46" fmla="*/ 165 w 203"/>
                <a:gd name="T47" fmla="*/ 60 h 200"/>
                <a:gd name="T48" fmla="*/ 165 w 203"/>
                <a:gd name="T49" fmla="*/ 73 h 200"/>
                <a:gd name="T50" fmla="*/ 140 w 203"/>
                <a:gd name="T51" fmla="*/ 73 h 200"/>
                <a:gd name="T52" fmla="*/ 140 w 203"/>
                <a:gd name="T53" fmla="*/ 85 h 200"/>
                <a:gd name="T54" fmla="*/ 178 w 203"/>
                <a:gd name="T55" fmla="*/ 85 h 200"/>
                <a:gd name="T56" fmla="*/ 178 w 203"/>
                <a:gd name="T57" fmla="*/ 98 h 200"/>
                <a:gd name="T58" fmla="*/ 140 w 203"/>
                <a:gd name="T59" fmla="*/ 98 h 200"/>
                <a:gd name="T60" fmla="*/ 140 w 203"/>
                <a:gd name="T61" fmla="*/ 111 h 200"/>
                <a:gd name="T62" fmla="*/ 165 w 203"/>
                <a:gd name="T63" fmla="*/ 111 h 200"/>
                <a:gd name="T64" fmla="*/ 165 w 203"/>
                <a:gd name="T65" fmla="*/ 124 h 200"/>
                <a:gd name="T66" fmla="*/ 140 w 203"/>
                <a:gd name="T67" fmla="*/ 124 h 200"/>
                <a:gd name="T68" fmla="*/ 140 w 203"/>
                <a:gd name="T69" fmla="*/ 136 h 200"/>
                <a:gd name="T70" fmla="*/ 165 w 203"/>
                <a:gd name="T71" fmla="*/ 136 h 200"/>
                <a:gd name="T72" fmla="*/ 165 w 203"/>
                <a:gd name="T73" fmla="*/ 149 h 200"/>
                <a:gd name="T74" fmla="*/ 149 w 203"/>
                <a:gd name="T75" fmla="*/ 149 h 200"/>
                <a:gd name="T76" fmla="*/ 162 w 203"/>
                <a:gd name="T77" fmla="*/ 162 h 200"/>
                <a:gd name="T78" fmla="*/ 178 w 203"/>
                <a:gd name="T79" fmla="*/ 162 h 200"/>
                <a:gd name="T80" fmla="*/ 178 w 203"/>
                <a:gd name="T81" fmla="*/ 174 h 200"/>
                <a:gd name="T82" fmla="*/ 174 w 203"/>
                <a:gd name="T83" fmla="*/ 174 h 200"/>
                <a:gd name="T84" fmla="*/ 174 w 203"/>
                <a:gd name="T85" fmla="*/ 174 h 200"/>
                <a:gd name="T86" fmla="*/ 38 w 203"/>
                <a:gd name="T87" fmla="*/ 102 h 200"/>
                <a:gd name="T88" fmla="*/ 98 w 203"/>
                <a:gd name="T89" fmla="*/ 162 h 200"/>
                <a:gd name="T90" fmla="*/ 38 w 203"/>
                <a:gd name="T91" fmla="*/ 162 h 200"/>
                <a:gd name="T92" fmla="*/ 38 w 203"/>
                <a:gd name="T93" fmla="*/ 102 h 200"/>
                <a:gd name="T94" fmla="*/ 38 w 203"/>
                <a:gd name="T95" fmla="*/ 102 h 200"/>
                <a:gd name="T96" fmla="*/ 51 w 203"/>
                <a:gd name="T97" fmla="*/ 133 h 200"/>
                <a:gd name="T98" fmla="*/ 51 w 203"/>
                <a:gd name="T99" fmla="*/ 149 h 200"/>
                <a:gd name="T100" fmla="*/ 67 w 203"/>
                <a:gd name="T101" fmla="*/ 149 h 200"/>
                <a:gd name="T102" fmla="*/ 51 w 203"/>
                <a:gd name="T103" fmla="*/ 133 h 200"/>
                <a:gd name="T104" fmla="*/ 51 w 203"/>
                <a:gd name="T105" fmla="*/ 13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00">
                  <a:moveTo>
                    <a:pt x="127" y="9"/>
                  </a:moveTo>
                  <a:lnTo>
                    <a:pt x="203" y="9"/>
                  </a:lnTo>
                  <a:lnTo>
                    <a:pt x="203" y="200"/>
                  </a:lnTo>
                  <a:lnTo>
                    <a:pt x="0" y="200"/>
                  </a:lnTo>
                  <a:lnTo>
                    <a:pt x="0" y="0"/>
                  </a:lnTo>
                  <a:lnTo>
                    <a:pt x="127" y="127"/>
                  </a:lnTo>
                  <a:lnTo>
                    <a:pt x="127" y="9"/>
                  </a:lnTo>
                  <a:lnTo>
                    <a:pt x="127" y="9"/>
                  </a:lnTo>
                  <a:close/>
                  <a:moveTo>
                    <a:pt x="12" y="187"/>
                  </a:moveTo>
                  <a:lnTo>
                    <a:pt x="169" y="187"/>
                  </a:lnTo>
                  <a:lnTo>
                    <a:pt x="12" y="31"/>
                  </a:lnTo>
                  <a:lnTo>
                    <a:pt x="12" y="187"/>
                  </a:lnTo>
                  <a:lnTo>
                    <a:pt x="12" y="187"/>
                  </a:lnTo>
                  <a:close/>
                  <a:moveTo>
                    <a:pt x="174" y="174"/>
                  </a:moveTo>
                  <a:lnTo>
                    <a:pt x="187" y="187"/>
                  </a:lnTo>
                  <a:lnTo>
                    <a:pt x="191" y="187"/>
                  </a:lnTo>
                  <a:lnTo>
                    <a:pt x="191" y="22"/>
                  </a:lnTo>
                  <a:lnTo>
                    <a:pt x="140" y="22"/>
                  </a:lnTo>
                  <a:lnTo>
                    <a:pt x="140" y="34"/>
                  </a:lnTo>
                  <a:lnTo>
                    <a:pt x="165" y="34"/>
                  </a:lnTo>
                  <a:lnTo>
                    <a:pt x="165" y="47"/>
                  </a:lnTo>
                  <a:lnTo>
                    <a:pt x="140" y="47"/>
                  </a:lnTo>
                  <a:lnTo>
                    <a:pt x="140" y="60"/>
                  </a:lnTo>
                  <a:lnTo>
                    <a:pt x="165" y="60"/>
                  </a:lnTo>
                  <a:lnTo>
                    <a:pt x="165" y="73"/>
                  </a:lnTo>
                  <a:lnTo>
                    <a:pt x="140" y="73"/>
                  </a:lnTo>
                  <a:lnTo>
                    <a:pt x="140" y="85"/>
                  </a:lnTo>
                  <a:lnTo>
                    <a:pt x="178" y="85"/>
                  </a:lnTo>
                  <a:lnTo>
                    <a:pt x="178" y="98"/>
                  </a:lnTo>
                  <a:lnTo>
                    <a:pt x="140" y="98"/>
                  </a:lnTo>
                  <a:lnTo>
                    <a:pt x="140" y="111"/>
                  </a:lnTo>
                  <a:lnTo>
                    <a:pt x="165" y="111"/>
                  </a:lnTo>
                  <a:lnTo>
                    <a:pt x="165" y="124"/>
                  </a:lnTo>
                  <a:lnTo>
                    <a:pt x="140" y="124"/>
                  </a:lnTo>
                  <a:lnTo>
                    <a:pt x="140" y="136"/>
                  </a:lnTo>
                  <a:lnTo>
                    <a:pt x="165" y="136"/>
                  </a:lnTo>
                  <a:lnTo>
                    <a:pt x="165" y="149"/>
                  </a:lnTo>
                  <a:lnTo>
                    <a:pt x="149" y="149"/>
                  </a:lnTo>
                  <a:lnTo>
                    <a:pt x="162" y="162"/>
                  </a:lnTo>
                  <a:lnTo>
                    <a:pt x="178" y="162"/>
                  </a:lnTo>
                  <a:lnTo>
                    <a:pt x="178" y="174"/>
                  </a:lnTo>
                  <a:lnTo>
                    <a:pt x="174" y="174"/>
                  </a:lnTo>
                  <a:lnTo>
                    <a:pt x="174" y="174"/>
                  </a:lnTo>
                  <a:close/>
                  <a:moveTo>
                    <a:pt x="38" y="102"/>
                  </a:moveTo>
                  <a:lnTo>
                    <a:pt x="98" y="162"/>
                  </a:lnTo>
                  <a:lnTo>
                    <a:pt x="38" y="162"/>
                  </a:lnTo>
                  <a:lnTo>
                    <a:pt x="38" y="102"/>
                  </a:lnTo>
                  <a:lnTo>
                    <a:pt x="38" y="102"/>
                  </a:lnTo>
                  <a:close/>
                  <a:moveTo>
                    <a:pt x="51" y="133"/>
                  </a:moveTo>
                  <a:lnTo>
                    <a:pt x="51" y="149"/>
                  </a:lnTo>
                  <a:lnTo>
                    <a:pt x="67" y="149"/>
                  </a:lnTo>
                  <a:lnTo>
                    <a:pt x="51" y="133"/>
                  </a:lnTo>
                  <a:lnTo>
                    <a:pt x="5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30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Features</a:t>
            </a:r>
            <a:br>
              <a:rPr lang="en-US" dirty="0"/>
            </a:br>
            <a:r>
              <a:rPr lang="en-US" sz="1800" b="0" i="1" dirty="0"/>
              <a:t>Private Conversations</a:t>
            </a:r>
            <a:endParaRPr lang="en-US" i="1" dirty="0"/>
          </a:p>
        </p:txBody>
      </p:sp>
      <p:sp>
        <p:nvSpPr>
          <p:cNvPr id="16" name="Main Content">
            <a:extLst>
              <a:ext uri="{FF2B5EF4-FFF2-40B4-BE49-F238E27FC236}">
                <a16:creationId xmlns:a16="http://schemas.microsoft.com/office/drawing/2014/main" id="{830D2212-60DC-4A6C-810C-30BE0772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0" y="987574"/>
            <a:ext cx="4331700" cy="3638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People can see content and chat history anytime.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Team chats and activities are visible to the entire team.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Use private chats for small group conversations.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66A1"/>
              </a:buClr>
              <a:defRPr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Mobile access on Android, iOS and Windows Phone.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7" name="Desktop Application">
            <a:extLst>
              <a:ext uri="{FF2B5EF4-FFF2-40B4-BE49-F238E27FC236}">
                <a16:creationId xmlns:a16="http://schemas.microsoft.com/office/drawing/2014/main" id="{8F2384B0-50E7-4886-978F-5151739C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55542" y="987574"/>
            <a:ext cx="4508946" cy="2646674"/>
            <a:chOff x="6343166" y="1511300"/>
            <a:chExt cx="6020375" cy="379222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E6C31F7-762E-4BC1-BC15-9A7D6B3A8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166" y="1511300"/>
              <a:ext cx="6020375" cy="3792220"/>
            </a:xfrm>
            <a:custGeom>
              <a:avLst/>
              <a:gdLst>
                <a:gd name="T0" fmla="*/ 1937 w 2018"/>
                <a:gd name="T1" fmla="*/ 0 h 1347"/>
                <a:gd name="T2" fmla="*/ 81 w 2018"/>
                <a:gd name="T3" fmla="*/ 0 h 1347"/>
                <a:gd name="T4" fmla="*/ 0 w 2018"/>
                <a:gd name="T5" fmla="*/ 81 h 1347"/>
                <a:gd name="T6" fmla="*/ 0 w 2018"/>
                <a:gd name="T7" fmla="*/ 1265 h 1347"/>
                <a:gd name="T8" fmla="*/ 81 w 2018"/>
                <a:gd name="T9" fmla="*/ 1347 h 1347"/>
                <a:gd name="T10" fmla="*/ 1937 w 2018"/>
                <a:gd name="T11" fmla="*/ 1347 h 1347"/>
                <a:gd name="T12" fmla="*/ 2018 w 2018"/>
                <a:gd name="T13" fmla="*/ 1265 h 1347"/>
                <a:gd name="T14" fmla="*/ 2018 w 2018"/>
                <a:gd name="T15" fmla="*/ 81 h 1347"/>
                <a:gd name="T16" fmla="*/ 1937 w 2018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8" h="1347">
                  <a:moveTo>
                    <a:pt x="1937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310"/>
                    <a:pt x="36" y="1347"/>
                    <a:pt x="81" y="1347"/>
                  </a:cubicBezTo>
                  <a:cubicBezTo>
                    <a:pt x="1937" y="1347"/>
                    <a:pt x="1937" y="1347"/>
                    <a:pt x="1937" y="1347"/>
                  </a:cubicBezTo>
                  <a:cubicBezTo>
                    <a:pt x="1982" y="1347"/>
                    <a:pt x="2018" y="1310"/>
                    <a:pt x="2018" y="1265"/>
                  </a:cubicBezTo>
                  <a:cubicBezTo>
                    <a:pt x="2018" y="81"/>
                    <a:pt x="2018" y="81"/>
                    <a:pt x="2018" y="81"/>
                  </a:cubicBezTo>
                  <a:cubicBezTo>
                    <a:pt x="2018" y="36"/>
                    <a:pt x="1982" y="0"/>
                    <a:pt x="193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A7A9A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3C1BEA-003D-42E6-AD2D-55CC5A73B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5967" y="1823195"/>
              <a:ext cx="5632201" cy="3168429"/>
            </a:xfrm>
            <a:prstGeom prst="rect">
              <a:avLst/>
            </a:prstGeom>
          </p:spPr>
        </p:pic>
      </p:grpSp>
      <p:grpSp>
        <p:nvGrpSpPr>
          <p:cNvPr id="18" name="Mobile Application">
            <a:extLst>
              <a:ext uri="{FF2B5EF4-FFF2-40B4-BE49-F238E27FC236}">
                <a16:creationId xmlns:a16="http://schemas.microsoft.com/office/drawing/2014/main" id="{AEF880C9-875D-43F5-96A3-16BAAD56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80857" y="1959552"/>
            <a:ext cx="1443071" cy="2613012"/>
            <a:chOff x="9741471" y="3232181"/>
            <a:chExt cx="1926798" cy="374398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BB198D2-4A3B-4C67-ACBF-7E802024DDD1}"/>
                </a:ext>
              </a:extLst>
            </p:cNvPr>
            <p:cNvGrpSpPr/>
            <p:nvPr/>
          </p:nvGrpSpPr>
          <p:grpSpPr>
            <a:xfrm>
              <a:off x="9741471" y="3232181"/>
              <a:ext cx="1926798" cy="3743989"/>
              <a:chOff x="3609124" y="3088618"/>
              <a:chExt cx="2622523" cy="5363766"/>
            </a:xfrm>
          </p:grpSpPr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7CA34691-F5B3-430E-963E-5F3ABF2CF1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611649" y="3088618"/>
                <a:ext cx="2619998" cy="5363766"/>
              </a:xfrm>
              <a:prstGeom prst="roundRect">
                <a:avLst>
                  <a:gd name="adj" fmla="val 11233"/>
                </a:avLst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10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C351CB56-8BEE-40A6-8C36-5B898D90DE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124" y="3092272"/>
                <a:ext cx="2613068" cy="5360112"/>
              </a:xfrm>
              <a:custGeom>
                <a:avLst/>
                <a:gdLst>
                  <a:gd name="T0" fmla="*/ 1032 w 1160"/>
                  <a:gd name="T1" fmla="*/ 0 h 2386"/>
                  <a:gd name="T2" fmla="*/ 128 w 1160"/>
                  <a:gd name="T3" fmla="*/ 0 h 2386"/>
                  <a:gd name="T4" fmla="*/ 0 w 1160"/>
                  <a:gd name="T5" fmla="*/ 128 h 2386"/>
                  <a:gd name="T6" fmla="*/ 0 w 1160"/>
                  <a:gd name="T7" fmla="*/ 2258 h 2386"/>
                  <a:gd name="T8" fmla="*/ 128 w 1160"/>
                  <a:gd name="T9" fmla="*/ 2386 h 2386"/>
                  <a:gd name="T10" fmla="*/ 1032 w 1160"/>
                  <a:gd name="T11" fmla="*/ 2386 h 2386"/>
                  <a:gd name="T12" fmla="*/ 1160 w 1160"/>
                  <a:gd name="T13" fmla="*/ 2258 h 2386"/>
                  <a:gd name="T14" fmla="*/ 1160 w 1160"/>
                  <a:gd name="T15" fmla="*/ 128 h 2386"/>
                  <a:gd name="T16" fmla="*/ 1032 w 1160"/>
                  <a:gd name="T17" fmla="*/ 0 h 2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0" h="2386">
                    <a:moveTo>
                      <a:pt x="1032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2258"/>
                      <a:pt x="0" y="2258"/>
                      <a:pt x="0" y="2258"/>
                    </a:cubicBezTo>
                    <a:cubicBezTo>
                      <a:pt x="0" y="2329"/>
                      <a:pt x="57" y="2386"/>
                      <a:pt x="128" y="2386"/>
                    </a:cubicBezTo>
                    <a:cubicBezTo>
                      <a:pt x="1032" y="2386"/>
                      <a:pt x="1032" y="2386"/>
                      <a:pt x="1032" y="2386"/>
                    </a:cubicBezTo>
                    <a:cubicBezTo>
                      <a:pt x="1103" y="2386"/>
                      <a:pt x="1160" y="2329"/>
                      <a:pt x="1160" y="2258"/>
                    </a:cubicBezTo>
                    <a:cubicBezTo>
                      <a:pt x="1160" y="128"/>
                      <a:pt x="1160" y="128"/>
                      <a:pt x="1160" y="128"/>
                    </a:cubicBezTo>
                    <a:cubicBezTo>
                      <a:pt x="1160" y="57"/>
                      <a:pt x="1103" y="0"/>
                      <a:pt x="1032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A7A9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221D84D-1986-45D2-A5AE-40D305E2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39124" t="15966" r="39713" b="17026"/>
            <a:stretch/>
          </p:blipFill>
          <p:spPr>
            <a:xfrm>
              <a:off x="9865848" y="3692922"/>
              <a:ext cx="1678045" cy="2988663"/>
            </a:xfrm>
            <a:prstGeom prst="rect">
              <a:avLst/>
            </a:prstGeom>
          </p:spPr>
        </p:pic>
      </p:grp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685486"/>
      </p:ext>
    </p:extLst>
  </p:cSld>
  <p:clrMapOvr>
    <a:masterClrMapping/>
  </p:clrMapOvr>
</p:sld>
</file>

<file path=ppt/theme/theme1.xml><?xml version="1.0" encoding="utf-8"?>
<a:theme xmlns:a="http://schemas.openxmlformats.org/drawingml/2006/main" name="Atos v7.0">
  <a:themeElements>
    <a:clrScheme name="Custom 1">
      <a:dk1>
        <a:sysClr val="windowText" lastClr="000000"/>
      </a:dk1>
      <a:lt1>
        <a:sysClr val="window" lastClr="FFFFFF"/>
      </a:lt1>
      <a:dk2>
        <a:srgbClr val="0066A1"/>
      </a:dk2>
      <a:lt2>
        <a:srgbClr val="FFFFFF"/>
      </a:lt2>
      <a:accent1>
        <a:srgbClr val="0066A1"/>
      </a:accent1>
      <a:accent2>
        <a:srgbClr val="0089C4"/>
      </a:accent2>
      <a:accent3>
        <a:srgbClr val="00AFD8"/>
      </a:accent3>
      <a:accent4>
        <a:srgbClr val="0066A1"/>
      </a:accent4>
      <a:accent5>
        <a:srgbClr val="0089C4"/>
      </a:accent5>
      <a:accent6>
        <a:srgbClr val="0066A1"/>
      </a:accent6>
      <a:hlink>
        <a:srgbClr val="0066A1"/>
      </a:hlink>
      <a:folHlink>
        <a:srgbClr val="00AFD8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Atos Primary Color Atos Blue">
      <a:srgbClr val="0066A1"/>
    </a:custClr>
    <a:custClr name="Atos Primary Color White">
      <a:srgbClr val="FFFFFF"/>
    </a:custClr>
    <a:custClr name="Atos Primary Color Grey">
      <a:srgbClr val="808080"/>
    </a:custClr>
    <a:custClr name="Atos Primary Color Black">
      <a:srgbClr val="000000"/>
    </a:custClr>
    <a:custClr name="Atos Secondary Color Orange">
      <a:srgbClr val="FA6119"/>
    </a:custClr>
    <a:custClr name="Atos Secondary Color Yellow">
      <a:srgbClr val="9E9500"/>
    </a:custClr>
    <a:custClr name="Atos Secondary Color Dark purple">
      <a:srgbClr val="6639B7"/>
    </a:custClr>
    <a:custClr name="Atos Secondary Color Light purple">
      <a:srgbClr val="A626AA"/>
    </a:custClr>
    <a:custClr name="Atos Secondary Color Teal">
      <a:srgbClr val="00A59C"/>
    </a:custClr>
    <a:custClr name="Atos Complementary Color Green">
      <a:srgbClr val="3F9C35"/>
    </a:custClr>
    <a:custClr name="Atos Complementary Color Pink">
      <a:srgbClr val="D71F85"/>
    </a:custClr>
    <a:custClr name="Atos Complementary Color Dark grey">
      <a:srgbClr val="898D8D"/>
    </a:custClr>
    <a:custClr name="Atos Complementary Color Light blue">
      <a:srgbClr val="00AFD8"/>
    </a:custClr>
    <a:custClr name="Atos Complementary Color Blue">
      <a:srgbClr val="0089C4"/>
    </a:custClr>
  </a:custClrLst>
  <a:extLst>
    <a:ext uri="{05A4C25C-085E-4340-85A3-A5531E510DB2}">
      <thm15:themeFamily xmlns:thm15="http://schemas.microsoft.com/office/thememl/2012/main" name="Atos Internal V7.pptx" id="{D1F54D5A-17D2-4534-BDAD-EC88AA98BED2}" vid="{CD0D1F13-2562-454D-A963-EE712F687E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766DE7D4B1242B60D5F644306D5FE" ma:contentTypeVersion="9" ma:contentTypeDescription="Create a new document." ma:contentTypeScope="" ma:versionID="b6c41795dbc4a2be50e931b5a9c1b309">
  <xsd:schema xmlns:xsd="http://www.w3.org/2001/XMLSchema" xmlns:xs="http://www.w3.org/2001/XMLSchema" xmlns:p="http://schemas.microsoft.com/office/2006/metadata/properties" xmlns:ns2="2617389f-58e4-49c5-9807-a75b64a65690" targetNamespace="http://schemas.microsoft.com/office/2006/metadata/properties" ma:root="true" ma:fieldsID="22fb8270ebfe1b2d7f6d3a2fb0369949" ns2:_="">
    <xsd:import namespace="2617389f-58e4-49c5-9807-a75b64a65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7389f-58e4-49c5-9807-a75b64a65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243812-A9C4-4F69-B260-9FFD0C6FC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7389f-58e4-49c5-9807-a75b64a65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E1D823-2AB1-49A5-B6C8-5FB3CA2DA65E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2132d3e3-c092-452e-a2e3-078cdcad9034"/>
    <ds:schemaRef ds:uri="8bc4c44f-feb8-4c0c-8c99-6d0d2177b23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3DC483-3B2F-4E13-BF16-9980D18F9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2198</Words>
  <Application>Microsoft Office PowerPoint</Application>
  <PresentationFormat>On-screen Show (16:9)</PresentationFormat>
  <Paragraphs>361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Lucida Sans Unicode</vt:lpstr>
      <vt:lpstr>Segoe UI</vt:lpstr>
      <vt:lpstr>Segoe UI Semibold</vt:lpstr>
      <vt:lpstr>Segoe UI Semilight</vt:lpstr>
      <vt:lpstr>Verdana</vt:lpstr>
      <vt:lpstr>Wingdings</vt:lpstr>
      <vt:lpstr>Atos v7.0</vt:lpstr>
      <vt:lpstr>Microsoft Teams  Assistive Technology Interoperability &amp; Accessibility Features </vt:lpstr>
      <vt:lpstr>Agenda</vt:lpstr>
      <vt:lpstr>Who Are We?</vt:lpstr>
      <vt:lpstr>Who Are We? Neil Milliken</vt:lpstr>
      <vt:lpstr>Who Are We? Mark Wilcock</vt:lpstr>
      <vt:lpstr>Who Are We? Atos</vt:lpstr>
      <vt:lpstr>Microsoft Teams General Features </vt:lpstr>
      <vt:lpstr>General Features Overview</vt:lpstr>
      <vt:lpstr>General Features Private Conversations</vt:lpstr>
      <vt:lpstr>General Features Collaborative Working</vt:lpstr>
      <vt:lpstr>General Features Supported Platforms</vt:lpstr>
      <vt:lpstr>General Features Things for Consideration</vt:lpstr>
      <vt:lpstr>Microsoft Teams Assistive Technology Interoperability</vt:lpstr>
      <vt:lpstr>Assistive Technology Interoperability Speech Recognition</vt:lpstr>
      <vt:lpstr>Assistive Technology Interoperability Dragon NaturallySpeaking</vt:lpstr>
      <vt:lpstr>Assistive Technology Interoperability Dragon NaturallySpeaking Cont.</vt:lpstr>
      <vt:lpstr>Assistive Technology Interoperability Job Access with Speech (JAWS)</vt:lpstr>
      <vt:lpstr>Assistive Technology Interoperability Job Access with Speech (JAWS) Cont.</vt:lpstr>
      <vt:lpstr>Assistive Technology Interoperability Job Access with Speech (JAWS) Cont.</vt:lpstr>
      <vt:lpstr>Assistive Technology Interoperability Screen Magnifier/ZoomText</vt:lpstr>
      <vt:lpstr>Microsoft Teams Integrated Accessibility Features</vt:lpstr>
      <vt:lpstr>Integrated Accessibility Features Live Closed Captions</vt:lpstr>
      <vt:lpstr>Integrated Accessibility Features Live Closed Captions Cont.</vt:lpstr>
      <vt:lpstr>Integrated Accessibility Features Live Closed Captions Cont.</vt:lpstr>
      <vt:lpstr>Integrated Accessibility Features Meeting Options</vt:lpstr>
      <vt:lpstr>Integrated Accessibility Features Meeting Options Cont.</vt:lpstr>
      <vt:lpstr>Integrated Accessibility Features Chat Options</vt:lpstr>
      <vt:lpstr>Integrated Accessibility Features Immersive Reader</vt:lpstr>
      <vt:lpstr>Integrated Accessibility Features Immersive Reader Cont.</vt:lpstr>
      <vt:lpstr>Integrated Accessibility Features Immersive Reader Cont.</vt:lpstr>
      <vt:lpstr>Integrated Accessibility Features Zoom In/Out</vt:lpstr>
      <vt:lpstr>Integrated Accessibility Features Colour Contrast/Modes</vt:lpstr>
      <vt:lpstr>Integrated Accessibility Features Enhanced Search</vt:lpstr>
      <vt:lpstr>Integrated Accessibility Features Keyboard Navigation</vt:lpstr>
      <vt:lpstr>Questions</vt:lpstr>
      <vt:lpstr>Thank you   For more information please contact: mark.wilcock@atos.net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  Assistive Technology Interoperability &amp; Accessibility Features</dc:title>
  <dc:creator>Mark Wilcock</dc:creator>
  <cp:lastModifiedBy>Kylie Geard</cp:lastModifiedBy>
  <cp:revision>89</cp:revision>
  <dcterms:created xsi:type="dcterms:W3CDTF">2021-01-18T17:09:25Z</dcterms:created>
  <dcterms:modified xsi:type="dcterms:W3CDTF">2021-02-10T01:49:56Z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0x0101003E6766DE7D4B1242B60D5F644306D5FE</vt:lpwstr>
  </property>
</Properties>
</file>