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5" r:id="rId1"/>
  </p:sldMasterIdLst>
  <p:notesMasterIdLst>
    <p:notesMasterId r:id="rId8"/>
  </p:notesMasterIdLst>
  <p:sldIdLst>
    <p:sldId id="281" r:id="rId2"/>
    <p:sldId id="276" r:id="rId3"/>
    <p:sldId id="289" r:id="rId4"/>
    <p:sldId id="287" r:id="rId5"/>
    <p:sldId id="290" r:id="rId6"/>
    <p:sldId id="280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Sansa Soft Pro Normal" panose="020B0604020202020204" charset="0"/>
      <p:regular r:id="rId15"/>
      <p:bold r:id="rId16"/>
      <p:italic r:id="rId17"/>
      <p:boldItalic r:id="rId18"/>
    </p:embeddedFont>
    <p:embeddedFont>
      <p:font typeface="SansaSoft Pro Light" panose="02000603080000020004" charset="0"/>
      <p:regular r:id="rId19"/>
      <p:italic r:id="rId20"/>
    </p:embeddedFont>
    <p:embeddedFont>
      <p:font typeface="SansaSoft Pro Normal" panose="02000603080000020004" charset="0"/>
      <p:regular r:id="rId21"/>
      <p:italic r:id="rId22"/>
    </p:embeddedFont>
    <p:embeddedFont>
      <p:font typeface="SansaSoft Pro SemiBold" panose="0200060308000002000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782F53-FBE7-4BAA-8207-87C1958316E4}">
          <p14:sldIdLst>
            <p14:sldId id="281"/>
            <p14:sldId id="276"/>
            <p14:sldId id="289"/>
            <p14:sldId id="287"/>
            <p14:sldId id="290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zanne Richards" initials="SR" lastIdx="1" clrIdx="0">
    <p:extLst>
      <p:ext uri="{19B8F6BF-5375-455C-9EA6-DF929625EA0E}">
        <p15:presenceInfo xmlns:p15="http://schemas.microsoft.com/office/powerpoint/2012/main" userId="S-1-5-21-2867577831-3469957244-3552622317-2211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8C0A"/>
    <a:srgbClr val="B2B2B2"/>
    <a:srgbClr val="FFCC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3" autoAdjust="0"/>
    <p:restoredTop sz="86395" autoAdjust="0"/>
  </p:normalViewPr>
  <p:slideViewPr>
    <p:cSldViewPr snapToGrid="0">
      <p:cViewPr varScale="1">
        <p:scale>
          <a:sx n="14" d="100"/>
          <a:sy n="14" d="100"/>
        </p:scale>
        <p:origin x="62" y="5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A4126-3D5B-4B27-AE09-02CE71AA14BD}" type="datetimeFigureOut">
              <a:rPr lang="en-AU" smtClean="0"/>
              <a:t>1/09/2020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16C86-17AD-4FBE-86EB-9FC28DA2E0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6905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O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title="Circle Background Decoratio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215" y="1970962"/>
            <a:ext cx="8379315" cy="7412128"/>
          </a:xfrm>
          <a:prstGeom prst="rect">
            <a:avLst/>
          </a:prstGeom>
        </p:spPr>
      </p:pic>
      <p:sp>
        <p:nvSpPr>
          <p:cNvPr id="6" name="Text Placeholder 17"/>
          <p:cNvSpPr txBox="1">
            <a:spLocks/>
          </p:cNvSpPr>
          <p:nvPr userDrawn="1"/>
        </p:nvSpPr>
        <p:spPr>
          <a:xfrm>
            <a:off x="2085745" y="4919014"/>
            <a:ext cx="4658903" cy="3145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SansaSoft Pro Normal" panose="0200060308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Speaker</a:t>
            </a:r>
            <a:endParaRPr lang="en-AU" sz="1400" dirty="0"/>
          </a:p>
        </p:txBody>
      </p:sp>
      <p:sp>
        <p:nvSpPr>
          <p:cNvPr id="7" name="Text Placeholder 17"/>
          <p:cNvSpPr txBox="1">
            <a:spLocks/>
          </p:cNvSpPr>
          <p:nvPr userDrawn="1"/>
        </p:nvSpPr>
        <p:spPr>
          <a:xfrm>
            <a:off x="6559709" y="4921016"/>
            <a:ext cx="3369888" cy="31452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SansaSoft Pro Normal" panose="0200060308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Date</a:t>
            </a:r>
            <a:endParaRPr lang="en-AU" sz="1400" dirty="0"/>
          </a:p>
        </p:txBody>
      </p:sp>
      <p:grpSp>
        <p:nvGrpSpPr>
          <p:cNvPr id="8" name="Group 7" title="Orange bar behind Title Text"/>
          <p:cNvGrpSpPr/>
          <p:nvPr userDrawn="1"/>
        </p:nvGrpSpPr>
        <p:grpSpPr>
          <a:xfrm>
            <a:off x="1" y="3326131"/>
            <a:ext cx="10037764" cy="1931167"/>
            <a:chOff x="0" y="3778136"/>
            <a:chExt cx="8513763" cy="1479161"/>
          </a:xfrm>
        </p:grpSpPr>
        <p:sp>
          <p:nvSpPr>
            <p:cNvPr id="9" name="Rectangle 8" title="Gold  Background behind Title"/>
            <p:cNvSpPr/>
            <p:nvPr/>
          </p:nvSpPr>
          <p:spPr>
            <a:xfrm>
              <a:off x="0" y="3778136"/>
              <a:ext cx="8513763" cy="543155"/>
            </a:xfrm>
            <a:prstGeom prst="rect">
              <a:avLst/>
            </a:prstGeom>
            <a:solidFill>
              <a:srgbClr val="B58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1350"/>
            </a:p>
          </p:txBody>
        </p:sp>
        <p:sp>
          <p:nvSpPr>
            <p:cNvPr id="10" name="Rectangle 9" descr="Black Bar that runs along the bottom of the Title." title="Black Bar"/>
            <p:cNvSpPr/>
            <p:nvPr/>
          </p:nvSpPr>
          <p:spPr>
            <a:xfrm>
              <a:off x="0" y="4857118"/>
              <a:ext cx="8513763" cy="4001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1350"/>
            </a:p>
          </p:txBody>
        </p:sp>
        <p:sp>
          <p:nvSpPr>
            <p:cNvPr id="11" name="Rectangle 10" title="Title Continued (Second Line)"/>
            <p:cNvSpPr/>
            <p:nvPr/>
          </p:nvSpPr>
          <p:spPr>
            <a:xfrm>
              <a:off x="0" y="4317627"/>
              <a:ext cx="8513763" cy="543155"/>
            </a:xfrm>
            <a:prstGeom prst="rect">
              <a:avLst/>
            </a:prstGeom>
            <a:solidFill>
              <a:srgbClr val="B58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1350" dirty="0"/>
            </a:p>
          </p:txBody>
        </p:sp>
      </p:grpSp>
      <p:sp>
        <p:nvSpPr>
          <p:cNvPr id="12" name="Slide Number Placeholder 1"/>
          <p:cNvSpPr txBox="1">
            <a:spLocks/>
          </p:cNvSpPr>
          <p:nvPr userDrawn="1"/>
        </p:nvSpPr>
        <p:spPr>
          <a:xfrm>
            <a:off x="8708676" y="62231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>
                <a:latin typeface="SansaSoft Pro SemiBold" panose="02000603080000020004" pitchFamily="50" charset="0"/>
              </a:rPr>
              <a:pPr/>
              <a:t>‹#›</a:t>
            </a:fld>
            <a:endParaRPr lang="en-US" dirty="0">
              <a:latin typeface="SansaSoft Pro SemiBold" panose="02000603080000020004" pitchFamily="50" charset="0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08158" y="4815163"/>
            <a:ext cx="6011544" cy="364932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AU" sz="1600" dirty="0">
                <a:solidFill>
                  <a:schemeClr val="bg1"/>
                </a:solidFill>
              </a:rPr>
              <a:t>Associate Professor Tim Pitman and Mr David Eckstein</a:t>
            </a:r>
          </a:p>
        </p:txBody>
      </p:sp>
      <p:pic>
        <p:nvPicPr>
          <p:cNvPr id="17" name="Picture 16" title="NCSEHE Logo &amp; Curtin University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56866"/>
            <a:ext cx="3978332" cy="447381"/>
          </a:xfrm>
          <a:prstGeom prst="rect">
            <a:avLst/>
          </a:prstGeom>
        </p:spPr>
      </p:pic>
      <p:sp>
        <p:nvSpPr>
          <p:cNvPr id="18" name="TextBox 17" title="CRICOS Provider Code 00301J"/>
          <p:cNvSpPr txBox="1"/>
          <p:nvPr userDrawn="1"/>
        </p:nvSpPr>
        <p:spPr>
          <a:xfrm>
            <a:off x="4879924" y="6280557"/>
            <a:ext cx="35349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600" dirty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CRICOS Provider Code 00301J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808158" y="3362690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ansaSoft Pro Normal" panose="0200060308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848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title="CRICOS Provider Code 00301J"/>
          <p:cNvSpPr txBox="1"/>
          <p:nvPr userDrawn="1"/>
        </p:nvSpPr>
        <p:spPr>
          <a:xfrm>
            <a:off x="5044201" y="6372861"/>
            <a:ext cx="35349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600" dirty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CRICOS Provider Code 00301J</a:t>
            </a:r>
          </a:p>
        </p:txBody>
      </p:sp>
      <p:pic>
        <p:nvPicPr>
          <p:cNvPr id="5" name="Picture 4" title="NCSEHE Logo &amp; Curtin Universit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38" y="6206200"/>
            <a:ext cx="4266763" cy="39912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8676" y="62231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8158" y="580419"/>
            <a:ext cx="10643719" cy="676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rgbClr val="B58C0A"/>
                </a:solidFill>
                <a:latin typeface="SansaSoft Pro Normal" panose="02000603080000020004" pitchFamily="50" charset="0"/>
              </a:defRPr>
            </a:lvl1pPr>
          </a:lstStyle>
          <a:p>
            <a:pPr lvl="0"/>
            <a:r>
              <a:rPr lang="en-US" dirty="0"/>
              <a:t>Heading</a:t>
            </a:r>
            <a:endParaRPr lang="en-AU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808156" y="1308861"/>
            <a:ext cx="10643720" cy="490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>
                    <a:lumMod val="50000"/>
                  </a:schemeClr>
                </a:solidFill>
                <a:latin typeface="SansaSoft Pro Normal" panose="02000603080000020004" pitchFamily="50" charset="0"/>
              </a:defRPr>
            </a:lvl1pPr>
          </a:lstStyle>
          <a:p>
            <a:pPr lvl="0"/>
            <a:r>
              <a:rPr lang="en-AU" dirty="0"/>
              <a:t>Subheading (optional)</a:t>
            </a:r>
          </a:p>
        </p:txBody>
      </p:sp>
      <p:sp>
        <p:nvSpPr>
          <p:cNvPr id="10" name="Content Placeholder 26"/>
          <p:cNvSpPr>
            <a:spLocks noGrp="1"/>
          </p:cNvSpPr>
          <p:nvPr>
            <p:ph sz="quarter" idx="12" hasCustomPrompt="1"/>
          </p:nvPr>
        </p:nvSpPr>
        <p:spPr>
          <a:xfrm>
            <a:off x="796153" y="1851746"/>
            <a:ext cx="10627985" cy="418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Content goes here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4811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71">
          <p15:clr>
            <a:srgbClr val="FBAE40"/>
          </p15:clr>
        </p15:guide>
        <p15:guide id="2" pos="340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07964" y="1167343"/>
            <a:ext cx="10643720" cy="490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>
                    <a:lumMod val="50000"/>
                  </a:schemeClr>
                </a:solidFill>
                <a:latin typeface="SansaSoft Pro Normal" panose="02000603080000020004" pitchFamily="50" charset="0"/>
              </a:defRPr>
            </a:lvl1pPr>
          </a:lstStyle>
          <a:p>
            <a:pPr lvl="0"/>
            <a:r>
              <a:rPr lang="en-AU" dirty="0"/>
              <a:t>Subheading (optional)</a:t>
            </a:r>
          </a:p>
        </p:txBody>
      </p:sp>
      <p:sp>
        <p:nvSpPr>
          <p:cNvPr id="8" name="Content Placeholder 26"/>
          <p:cNvSpPr>
            <a:spLocks noGrp="1"/>
          </p:cNvSpPr>
          <p:nvPr>
            <p:ph sz="quarter" idx="12" hasCustomPrompt="1"/>
          </p:nvPr>
        </p:nvSpPr>
        <p:spPr>
          <a:xfrm>
            <a:off x="723698" y="1993982"/>
            <a:ext cx="10627985" cy="35956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Content goes here</a:t>
            </a:r>
          </a:p>
          <a:p>
            <a:pPr lvl="0"/>
            <a:endParaRPr lang="en-AU" dirty="0"/>
          </a:p>
        </p:txBody>
      </p:sp>
      <p:pic>
        <p:nvPicPr>
          <p:cNvPr id="2" name="Picture 1" title="NCSEHE Logo &amp; Curtin Universit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69" y="6056867"/>
            <a:ext cx="3978332" cy="447381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483" y="61391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7965" y="454288"/>
            <a:ext cx="10643719" cy="713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rgbClr val="B58C0A"/>
                </a:solidFill>
                <a:latin typeface="SansaSoft Pro Normal" panose="02000603080000020004" pitchFamily="50" charset="0"/>
              </a:defRPr>
            </a:lvl1pPr>
          </a:lstStyle>
          <a:p>
            <a:pPr lvl="0"/>
            <a:r>
              <a:rPr lang="en-US" dirty="0"/>
              <a:t>Heading</a:t>
            </a:r>
            <a:endParaRPr lang="en-AU" dirty="0"/>
          </a:p>
        </p:txBody>
      </p:sp>
      <p:sp>
        <p:nvSpPr>
          <p:cNvPr id="11" name="TextBox 10" title="CRICOS Provider Code 00301J"/>
          <p:cNvSpPr txBox="1"/>
          <p:nvPr userDrawn="1"/>
        </p:nvSpPr>
        <p:spPr>
          <a:xfrm>
            <a:off x="4879924" y="6280557"/>
            <a:ext cx="35349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600" dirty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CRICOS Provider Code 00301J</a:t>
            </a:r>
          </a:p>
        </p:txBody>
      </p:sp>
    </p:spTree>
    <p:extLst>
      <p:ext uri="{BB962C8B-B14F-4D97-AF65-F5344CB8AC3E}">
        <p14:creationId xmlns:p14="http://schemas.microsoft.com/office/powerpoint/2010/main" val="3572957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2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title="Circle Background Decoratio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215" y="1970962"/>
            <a:ext cx="8379315" cy="7412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494109"/>
            <a:ext cx="10515600" cy="744392"/>
          </a:xfrm>
        </p:spPr>
        <p:txBody>
          <a:bodyPr/>
          <a:lstStyle>
            <a:lvl1pPr algn="ctr">
              <a:defRPr>
                <a:latin typeface="SansaSoft Pro Normal" panose="02000603080000020004" pitchFamily="50" charset="0"/>
              </a:defRPr>
            </a:lvl1pPr>
          </a:lstStyle>
          <a:p>
            <a:r>
              <a:rPr lang="en-US" dirty="0"/>
              <a:t>Thank you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8483" y="6190327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40321" y="2771427"/>
            <a:ext cx="1051242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50" dirty="0">
                <a:solidFill>
                  <a:schemeClr val="tx1">
                    <a:lumMod val="75000"/>
                    <a:lumOff val="25000"/>
                  </a:schemeClr>
                </a:solidFill>
                <a:latin typeface="SansaSoft Pro SemiBold" panose="02000603080000020004" pitchFamily="50" charset="0"/>
              </a:rPr>
              <a:t>Website: </a:t>
            </a:r>
            <a:r>
              <a:rPr lang="en-AU" sz="2250" b="0" dirty="0">
                <a:solidFill>
                  <a:srgbClr val="B58C0A"/>
                </a:solidFill>
                <a:latin typeface="SansaSoft Pro Normal" panose="02000603080000020004" pitchFamily="50" charset="0"/>
              </a:rPr>
              <a:t>ncsehe.edu.au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40321" y="3247317"/>
            <a:ext cx="10512425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250" dirty="0">
                <a:solidFill>
                  <a:schemeClr val="tx1">
                    <a:lumMod val="75000"/>
                    <a:lumOff val="25000"/>
                  </a:schemeClr>
                </a:solidFill>
                <a:latin typeface="SansaSoft Pro SemiBold" panose="02000603080000020004" pitchFamily="50" charset="0"/>
              </a:rPr>
              <a:t>Email: </a:t>
            </a:r>
            <a:r>
              <a:rPr lang="en-AU" sz="2250" dirty="0">
                <a:solidFill>
                  <a:srgbClr val="B58C0A"/>
                </a:solidFill>
                <a:latin typeface="SansaSoft Pro Normal" panose="02000603080000020004" pitchFamily="50" charset="0"/>
              </a:rPr>
              <a:t>ncsehe@curtin.edu.au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41380" y="3723207"/>
            <a:ext cx="1051242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50" dirty="0">
                <a:solidFill>
                  <a:schemeClr val="tx1">
                    <a:lumMod val="75000"/>
                    <a:lumOff val="25000"/>
                  </a:schemeClr>
                </a:solidFill>
                <a:latin typeface="SansaSoft Pro SemiBold" panose="02000603080000020004" pitchFamily="50" charset="0"/>
              </a:rPr>
              <a:t>Twitter: </a:t>
            </a:r>
            <a:r>
              <a:rPr lang="en-AU" sz="2250" dirty="0">
                <a:solidFill>
                  <a:srgbClr val="B58C0A"/>
                </a:solidFill>
                <a:latin typeface="SansaSoft Pro Normal" panose="02000603080000020004" pitchFamily="50" charset="0"/>
              </a:rPr>
              <a:t>@</a:t>
            </a:r>
            <a:r>
              <a:rPr lang="en-AU" sz="2250" dirty="0" err="1">
                <a:solidFill>
                  <a:srgbClr val="B58C0A"/>
                </a:solidFill>
                <a:latin typeface="SansaSoft Pro Normal" panose="02000603080000020004" pitchFamily="50" charset="0"/>
              </a:rPr>
              <a:t>ncsehe</a:t>
            </a:r>
            <a:endParaRPr lang="en-AU" sz="2250" dirty="0">
              <a:solidFill>
                <a:srgbClr val="B58C0A"/>
              </a:solidFill>
              <a:latin typeface="SansaSoft Pro Normal" panose="02000603080000020004" pitchFamily="50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40317" y="4201287"/>
            <a:ext cx="1051242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50" dirty="0">
                <a:solidFill>
                  <a:schemeClr val="tx1">
                    <a:lumMod val="75000"/>
                    <a:lumOff val="25000"/>
                  </a:schemeClr>
                </a:solidFill>
                <a:latin typeface="SansaSoft Pro SemiBold" panose="02000603080000020004" pitchFamily="50" charset="0"/>
              </a:rPr>
              <a:t>Facebook: </a:t>
            </a:r>
            <a:r>
              <a:rPr lang="en-AU" sz="2250" dirty="0">
                <a:solidFill>
                  <a:srgbClr val="B58C0A"/>
                </a:solidFill>
                <a:latin typeface="SansaSoft Pro Normal" panose="02000603080000020004" pitchFamily="50" charset="0"/>
              </a:rPr>
              <a:t>@</a:t>
            </a:r>
            <a:r>
              <a:rPr lang="en-AU" sz="2250" dirty="0" err="1">
                <a:solidFill>
                  <a:srgbClr val="B58C0A"/>
                </a:solidFill>
                <a:latin typeface="SansaSoft Pro Normal" panose="02000603080000020004" pitchFamily="50" charset="0"/>
              </a:rPr>
              <a:t>ncsehe</a:t>
            </a:r>
            <a:endParaRPr lang="en-AU" sz="2250" dirty="0">
              <a:solidFill>
                <a:srgbClr val="B58C0A"/>
              </a:solidFill>
              <a:latin typeface="SansaSoft Pro Normal" panose="02000603080000020004" pitchFamily="50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785191" y="2381693"/>
            <a:ext cx="4561367" cy="0"/>
          </a:xfrm>
          <a:prstGeom prst="line">
            <a:avLst/>
          </a:prstGeom>
          <a:ln>
            <a:solidFill>
              <a:srgbClr val="B58C0A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 title="NCSEHE Logo &amp; Curtin University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56866"/>
            <a:ext cx="3978332" cy="447381"/>
          </a:xfrm>
          <a:prstGeom prst="rect">
            <a:avLst/>
          </a:prstGeom>
        </p:spPr>
      </p:pic>
      <p:sp>
        <p:nvSpPr>
          <p:cNvPr id="14" name="TextBox 13" title="CRICOS Provider Code 00301J"/>
          <p:cNvSpPr txBox="1"/>
          <p:nvPr userDrawn="1"/>
        </p:nvSpPr>
        <p:spPr>
          <a:xfrm>
            <a:off x="4879924" y="6280557"/>
            <a:ext cx="35349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600" dirty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CRICOS Provider Code 00301J</a:t>
            </a:r>
          </a:p>
        </p:txBody>
      </p:sp>
    </p:spTree>
    <p:extLst>
      <p:ext uri="{BB962C8B-B14F-4D97-AF65-F5344CB8AC3E}">
        <p14:creationId xmlns:p14="http://schemas.microsoft.com/office/powerpoint/2010/main" val="2860231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483" y="61391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055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2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7" r:id="rId2"/>
    <p:sldLayoutId id="2147483671" r:id="rId3"/>
    <p:sldLayoutId id="2147483673" r:id="rId4"/>
    <p:sldLayoutId id="2147483672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4" userDrawn="1">
          <p15:clr>
            <a:srgbClr val="F26B43"/>
          </p15:clr>
        </p15:guide>
        <p15:guide id="2" pos="529" userDrawn="1">
          <p15:clr>
            <a:srgbClr val="F26B43"/>
          </p15:clr>
        </p15:guide>
        <p15:guide id="3" pos="7151" userDrawn="1">
          <p15:clr>
            <a:srgbClr val="F26B43"/>
          </p15:clr>
        </p15:guide>
        <p15:guide id="4" orient="horz" pos="4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8158" y="3362690"/>
            <a:ext cx="9023361" cy="1367439"/>
          </a:xfrm>
        </p:spPr>
        <p:txBody>
          <a:bodyPr>
            <a:normAutofit/>
          </a:bodyPr>
          <a:lstStyle/>
          <a:p>
            <a:r>
              <a:rPr lang="en-AU" sz="2800" b="1" dirty="0"/>
              <a:t>Supporting people with disability to succeed in higher education: Results from a national survey of students</a:t>
            </a:r>
            <a:endParaRPr lang="en-AU" sz="2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08158" y="4857693"/>
            <a:ext cx="6011544" cy="288465"/>
          </a:xfrm>
        </p:spPr>
        <p:txBody>
          <a:bodyPr>
            <a:normAutofit fontScale="62500" lnSpcReduction="20000"/>
          </a:bodyPr>
          <a:lstStyle/>
          <a:p>
            <a:r>
              <a:rPr lang="en-AU" dirty="0">
                <a:solidFill>
                  <a:schemeClr val="bg1"/>
                </a:solidFill>
                <a:latin typeface="SansaSoft Pro Light" panose="02000603080000020004" pitchFamily="50" charset="0"/>
              </a:rPr>
              <a:t>Associate Professor Tim Pitman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E753F1-EA97-E845-ACE0-1C1F4CAA56E2}"/>
              </a:ext>
            </a:extLst>
          </p:cNvPr>
          <p:cNvSpPr txBox="1"/>
          <p:nvPr/>
        </p:nvSpPr>
        <p:spPr>
          <a:xfrm>
            <a:off x="6850325" y="4776826"/>
            <a:ext cx="2981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Sansa Soft Pro Normal" panose="02000603080000020004" pitchFamily="2" charset="77"/>
              </a:rPr>
              <a:t>02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1361751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About the survey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61049" y="8251921"/>
            <a:ext cx="10643720" cy="490537"/>
          </a:xfrm>
        </p:spPr>
        <p:txBody>
          <a:bodyPr/>
          <a:lstStyle/>
          <a:p>
            <a:r>
              <a:rPr lang="en-AU" b="1" dirty="0"/>
              <a:t>Nationally, Students with Disability :</a:t>
            </a:r>
          </a:p>
          <a:p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Online survey conducted between May and July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Over 1,700 valid responses to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35 universities represented in the survey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1049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itle 2" descr="Bar chart showing levls of satisfaction for certain types of support. Students with disability are most satisfied with attitudes and procedures, but less satisfied with communication and social inclus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Satisfaction by type of support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61049" y="8251921"/>
            <a:ext cx="10643720" cy="490537"/>
          </a:xfrm>
        </p:spPr>
        <p:txBody>
          <a:bodyPr/>
          <a:lstStyle/>
          <a:p>
            <a:r>
              <a:rPr lang="en-AU" b="1" dirty="0"/>
              <a:t>Nationally, Students with Disability :</a:t>
            </a:r>
          </a:p>
          <a:p>
            <a:endParaRPr lang="en-AU" dirty="0"/>
          </a:p>
        </p:txBody>
      </p:sp>
      <p:pic>
        <p:nvPicPr>
          <p:cNvPr id="7" name="Picture 6" descr="This chart shows how satisfied stduents with disability are with the support they receiev from their institution. Support is measured across six different types." title="Bar chart of student satisfacti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07" y="1295082"/>
            <a:ext cx="8060266" cy="426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17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itle 2" descr="Bar chart, showing that most students with disability are satisfied with the support they receive. However, satsifaction levels have dropped since the effects of the coronavirus" title="Support satisfact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400" b="1" dirty="0"/>
              <a:t>Overall satisfaction with support, before and after COVID-19</a:t>
            </a:r>
            <a:endParaRPr lang="en-AU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61049" y="8251921"/>
            <a:ext cx="10643720" cy="490537"/>
          </a:xfrm>
        </p:spPr>
        <p:txBody>
          <a:bodyPr/>
          <a:lstStyle/>
          <a:p>
            <a:r>
              <a:rPr lang="en-AU" b="1" dirty="0"/>
              <a:t>Nationally, Students with Disability :</a:t>
            </a:r>
          </a:p>
          <a:p>
            <a:endParaRPr lang="en-AU" dirty="0"/>
          </a:p>
        </p:txBody>
      </p:sp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781050" y="1335088"/>
            <a:ext cx="1062990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4" name="Picture 53" descr="Bar chart showing overall satisfaction with student support, before and after the Coronoa Virus Pandemic" title="Bar chart 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245" y="1074102"/>
            <a:ext cx="5731510" cy="470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8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023360" y="2263901"/>
            <a:ext cx="3528906" cy="594446"/>
          </a:xfrm>
        </p:spPr>
        <p:txBody>
          <a:bodyPr>
            <a:noAutofit/>
          </a:bodyPr>
          <a:lstStyle/>
          <a:p>
            <a:r>
              <a:rPr lang="en-AU" sz="4000" dirty="0"/>
              <a:t>What next?</a:t>
            </a:r>
          </a:p>
        </p:txBody>
      </p:sp>
    </p:spTree>
    <p:extLst>
      <p:ext uri="{BB962C8B-B14F-4D97-AF65-F5344CB8AC3E}">
        <p14:creationId xmlns:p14="http://schemas.microsoft.com/office/powerpoint/2010/main" val="301697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4014" y="1653696"/>
            <a:ext cx="10643719" cy="676093"/>
          </a:xfrm>
        </p:spPr>
        <p:txBody>
          <a:bodyPr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Thank you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127133" y="7667131"/>
            <a:ext cx="10643720" cy="490537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840321" y="2771427"/>
            <a:ext cx="1051242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50" dirty="0">
                <a:solidFill>
                  <a:schemeClr val="tx1">
                    <a:lumMod val="75000"/>
                    <a:lumOff val="25000"/>
                  </a:schemeClr>
                </a:solidFill>
                <a:latin typeface="SansaSoft Pro SemiBold" panose="02000603080000020004" pitchFamily="50" charset="0"/>
              </a:rPr>
              <a:t>Website: </a:t>
            </a:r>
            <a:r>
              <a:rPr lang="en-AU" sz="2250" b="0" dirty="0">
                <a:solidFill>
                  <a:srgbClr val="B58C0A"/>
                </a:solidFill>
                <a:latin typeface="SansaSoft Pro Normal" panose="02000603080000020004" pitchFamily="50" charset="0"/>
              </a:rPr>
              <a:t>ncsehe.edu.au</a:t>
            </a:r>
          </a:p>
        </p:txBody>
      </p:sp>
      <p:sp>
        <p:nvSpPr>
          <p:cNvPr id="8" name="Rectangle 7"/>
          <p:cNvSpPr/>
          <p:nvPr/>
        </p:nvSpPr>
        <p:spPr>
          <a:xfrm>
            <a:off x="840321" y="3247317"/>
            <a:ext cx="10512425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250" dirty="0">
                <a:solidFill>
                  <a:schemeClr val="tx1">
                    <a:lumMod val="75000"/>
                    <a:lumOff val="25000"/>
                  </a:schemeClr>
                </a:solidFill>
                <a:latin typeface="SansaSoft Pro SemiBold" panose="02000603080000020004" pitchFamily="50" charset="0"/>
              </a:rPr>
              <a:t>Email: </a:t>
            </a:r>
            <a:r>
              <a:rPr lang="en-AU" sz="2250" dirty="0">
                <a:solidFill>
                  <a:srgbClr val="B58C0A"/>
                </a:solidFill>
                <a:latin typeface="SansaSoft Pro Normal" panose="02000603080000020004" pitchFamily="50" charset="0"/>
              </a:rPr>
              <a:t>ncsehe@curtin.edu.au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1380" y="3723207"/>
            <a:ext cx="1051242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50" dirty="0">
                <a:solidFill>
                  <a:schemeClr val="tx1">
                    <a:lumMod val="75000"/>
                    <a:lumOff val="25000"/>
                  </a:schemeClr>
                </a:solidFill>
                <a:latin typeface="SansaSoft Pro SemiBold" panose="02000603080000020004" pitchFamily="50" charset="0"/>
              </a:rPr>
              <a:t>Twitter: </a:t>
            </a:r>
            <a:r>
              <a:rPr lang="en-AU" sz="2250" dirty="0">
                <a:solidFill>
                  <a:srgbClr val="B58C0A"/>
                </a:solidFill>
                <a:latin typeface="SansaSoft Pro Normal" panose="02000603080000020004" pitchFamily="50" charset="0"/>
              </a:rPr>
              <a:t>@</a:t>
            </a:r>
            <a:r>
              <a:rPr lang="en-AU" sz="2250" dirty="0" err="1">
                <a:solidFill>
                  <a:srgbClr val="B58C0A"/>
                </a:solidFill>
                <a:latin typeface="SansaSoft Pro Normal" panose="02000603080000020004" pitchFamily="50" charset="0"/>
              </a:rPr>
              <a:t>ncsehe</a:t>
            </a:r>
            <a:endParaRPr lang="en-AU" sz="2250" dirty="0">
              <a:solidFill>
                <a:srgbClr val="B58C0A"/>
              </a:solidFill>
              <a:latin typeface="SansaSoft Pro Normal" panose="02000603080000020004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317" y="4201287"/>
            <a:ext cx="1051242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50" dirty="0">
                <a:solidFill>
                  <a:schemeClr val="tx1">
                    <a:lumMod val="75000"/>
                    <a:lumOff val="25000"/>
                  </a:schemeClr>
                </a:solidFill>
                <a:latin typeface="SansaSoft Pro SemiBold" panose="02000603080000020004" pitchFamily="50" charset="0"/>
              </a:rPr>
              <a:t>Facebook: </a:t>
            </a:r>
            <a:r>
              <a:rPr lang="en-AU" sz="2250" dirty="0">
                <a:solidFill>
                  <a:srgbClr val="B58C0A"/>
                </a:solidFill>
                <a:latin typeface="SansaSoft Pro Normal" panose="02000603080000020004" pitchFamily="50" charset="0"/>
              </a:rPr>
              <a:t>@</a:t>
            </a:r>
            <a:r>
              <a:rPr lang="en-AU" sz="2250" dirty="0" err="1">
                <a:solidFill>
                  <a:srgbClr val="B58C0A"/>
                </a:solidFill>
                <a:latin typeface="SansaSoft Pro Normal" panose="02000603080000020004" pitchFamily="50" charset="0"/>
              </a:rPr>
              <a:t>ncsehe</a:t>
            </a:r>
            <a:endParaRPr lang="en-AU" sz="2250" dirty="0">
              <a:solidFill>
                <a:srgbClr val="B58C0A"/>
              </a:solidFill>
              <a:latin typeface="SansaSoft Pro Normal" panose="02000603080000020004" pitchFamily="50" charset="0"/>
            </a:endParaRPr>
          </a:p>
        </p:txBody>
      </p:sp>
      <p:cxnSp>
        <p:nvCxnSpPr>
          <p:cNvPr id="12" name="Straight Connector 11" title="Gold Text Line under the word Thank you"/>
          <p:cNvCxnSpPr/>
          <p:nvPr/>
        </p:nvCxnSpPr>
        <p:spPr>
          <a:xfrm>
            <a:off x="3785191" y="2381693"/>
            <a:ext cx="4561367" cy="0"/>
          </a:xfrm>
          <a:prstGeom prst="line">
            <a:avLst/>
          </a:prstGeom>
          <a:ln>
            <a:solidFill>
              <a:srgbClr val="B58C0A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594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Template_FontsEmbedded-Accessible.potx" id="{44D46D62-067C-4891-8B81-AA7ABC0B634F}" vid="{80F4B931-65E0-47BF-BA81-7CF7930A8F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113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SansaSoft Pro Light</vt:lpstr>
      <vt:lpstr>Calibri Light</vt:lpstr>
      <vt:lpstr>Calibri</vt:lpstr>
      <vt:lpstr>SansaSoft Pro SemiBold</vt:lpstr>
      <vt:lpstr>Sansa Soft Pro Normal</vt:lpstr>
      <vt:lpstr>SansaSoft Pro Normal</vt:lpstr>
      <vt:lpstr>Office Theme</vt:lpstr>
      <vt:lpstr>Supporting people with disability to succeed in higher education: Results from a national survey of students</vt:lpstr>
      <vt:lpstr>About the survey</vt:lpstr>
      <vt:lpstr>Satisfaction by type of support</vt:lpstr>
      <vt:lpstr>Overall satisfaction with support, before and after COVID-19</vt:lpstr>
      <vt:lpstr>PowerPoint Presentation</vt:lpstr>
      <vt:lpstr>Thank you</vt:lpstr>
    </vt:vector>
  </TitlesOfParts>
  <Company>Curtin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Marcia Schneider</dc:creator>
  <cp:lastModifiedBy>Jane Hawkeswood</cp:lastModifiedBy>
  <cp:revision>103</cp:revision>
  <dcterms:created xsi:type="dcterms:W3CDTF">2017-06-15T01:31:55Z</dcterms:created>
  <dcterms:modified xsi:type="dcterms:W3CDTF">2020-09-01T07:47:23Z</dcterms:modified>
</cp:coreProperties>
</file>