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9" r:id="rId1"/>
  </p:sldMasterIdLst>
  <p:notesMasterIdLst>
    <p:notesMasterId r:id="rId20"/>
  </p:notesMasterIdLst>
  <p:sldIdLst>
    <p:sldId id="256" r:id="rId2"/>
    <p:sldId id="257" r:id="rId3"/>
    <p:sldId id="266" r:id="rId4"/>
    <p:sldId id="258" r:id="rId5"/>
    <p:sldId id="274" r:id="rId6"/>
    <p:sldId id="272" r:id="rId7"/>
    <p:sldId id="260" r:id="rId8"/>
    <p:sldId id="275" r:id="rId9"/>
    <p:sldId id="278" r:id="rId10"/>
    <p:sldId id="279" r:id="rId11"/>
    <p:sldId id="280" r:id="rId12"/>
    <p:sldId id="282" r:id="rId13"/>
    <p:sldId id="281" r:id="rId14"/>
    <p:sldId id="269" r:id="rId15"/>
    <p:sldId id="270" r:id="rId16"/>
    <p:sldId id="273" r:id="rId17"/>
    <p:sldId id="271"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2" autoAdjust="0"/>
    <p:restoredTop sz="95306" autoAdjust="0"/>
  </p:normalViewPr>
  <p:slideViewPr>
    <p:cSldViewPr snapToGrid="0" snapToObjects="1">
      <p:cViewPr varScale="1">
        <p:scale>
          <a:sx n="77" d="100"/>
          <a:sy n="77" d="100"/>
        </p:scale>
        <p:origin x="91" y="442"/>
      </p:cViewPr>
      <p:guideLst/>
    </p:cSldViewPr>
  </p:slideViewPr>
  <p:outlineViewPr>
    <p:cViewPr>
      <p:scale>
        <a:sx n="33" d="100"/>
        <a:sy n="33" d="100"/>
      </p:scale>
      <p:origin x="0" y="-509"/>
    </p:cViewPr>
  </p:outlin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A62AE-C2CE-9A45-9097-4D9819DA8895}"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1A562-CBED-F546-9D4C-6F837368E10F}" type="slidenum">
              <a:rPr lang="en-US" smtClean="0"/>
              <a:t>‹#›</a:t>
            </a:fld>
            <a:endParaRPr lang="en-US"/>
          </a:p>
        </p:txBody>
      </p:sp>
    </p:spTree>
    <p:extLst>
      <p:ext uri="{BB962C8B-B14F-4D97-AF65-F5344CB8AC3E}">
        <p14:creationId xmlns:p14="http://schemas.microsoft.com/office/powerpoint/2010/main" val="193269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1A562-CBED-F546-9D4C-6F837368E10F}" type="slidenum">
              <a:rPr lang="en-US" smtClean="0"/>
              <a:t>2</a:t>
            </a:fld>
            <a:endParaRPr lang="en-US"/>
          </a:p>
        </p:txBody>
      </p:sp>
    </p:spTree>
    <p:extLst>
      <p:ext uri="{BB962C8B-B14F-4D97-AF65-F5344CB8AC3E}">
        <p14:creationId xmlns:p14="http://schemas.microsoft.com/office/powerpoint/2010/main" val="170188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60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16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650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906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50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151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09489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09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62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44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51000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8/26/2020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301821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Gary.Kerridge@NDCORegion24.com" TargetMode="External"/><Relationship Id="rId3" Type="http://schemas.openxmlformats.org/officeDocument/2006/relationships/image" Target="../media/image2.png"/><Relationship Id="rId7" Type="http://schemas.openxmlformats.org/officeDocument/2006/relationships/hyperlink" Target="mailto:b.blackson@Griffith.edu.a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deafstudentsupportprogram@Griffith.edu.au" TargetMode="External"/><Relationship Id="rId5" Type="http://schemas.openxmlformats.org/officeDocument/2006/relationships/hyperlink" Target="mailto:c.easte@griffith.edu.au"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imgres?imgurl=https%3A%2F%2Fis4-ssl.mzstatic.com%2Fimage%2Fthumb%2FPurple114%2Fv4%2F15%2F0a%2F2c%2F150a2c77-290a-fc3c-9b95-4c115b1b7780%2FAppIcon-0-0-1x_U007emarketing-0-0-0-10-0-0-sRGB-0-0-0-GLES2_U002c0-512MB-85-220-0-0.png%2F246x0w.png&amp;imgrefurl=https%3A%2F%2Fapps.apple.com%2Fau%2Fapp%2Fmicrosoft-translator%2Fid1018949559&amp;tbnid=FDA4aHogG51M5M&amp;vet=12ahUKEwivqZyDrqvrAhUx7jgGHS5tC-MQMygAegUIARC2AQ..i&amp;docid=-a6c38SkdTHV5M&amp;w=246&amp;h=246&amp;q=ms%20translator%20app&amp;client=firefox-b-d&amp;ved=2ahUKEwivqZyDrqvrAhUx7jgGHS5tC-MQMygAegUIARC2AQ"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E398E5E2-0314-2540-B7D6-252D444B97AC}"/>
              </a:ext>
            </a:extLst>
          </p:cNvPr>
          <p:cNvSpPr txBox="1">
            <a:spLocks noGrp="1"/>
          </p:cNvSpPr>
          <p:nvPr>
            <p:ph type="title" idx="4294967295"/>
          </p:nvPr>
        </p:nvSpPr>
        <p:spPr>
          <a:xfrm>
            <a:off x="5325951" y="1560456"/>
            <a:ext cx="6483095" cy="1614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j-lt"/>
                <a:ea typeface="+mj-ea"/>
                <a:cs typeface="+mj-cs"/>
              </a:rPr>
              <a:t>Online Education Supports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j-lt"/>
                <a:ea typeface="+mj-ea"/>
                <a:cs typeface="+mj-cs"/>
              </a:rPr>
              <a:t>Deaf and Hard of Hearing Students</a:t>
            </a:r>
          </a:p>
        </p:txBody>
      </p:sp>
      <p:sp>
        <p:nvSpPr>
          <p:cNvPr id="22"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NDCO - National Disability Coordination Officer Program Logo">
            <a:extLst>
              <a:ext uri="{FF2B5EF4-FFF2-40B4-BE49-F238E27FC236}">
                <a16:creationId xmlns:a16="http://schemas.microsoft.com/office/drawing/2014/main" id="{9A8DB506-FD14-DA4A-844A-5F5DFCE15D76}"/>
              </a:ext>
            </a:extLst>
          </p:cNvPr>
          <p:cNvPicPr>
            <a:picLocks noChangeAspect="1"/>
          </p:cNvPicPr>
          <p:nvPr/>
        </p:nvPicPr>
        <p:blipFill>
          <a:blip r:embed="rId3"/>
          <a:stretch>
            <a:fillRect/>
          </a:stretch>
        </p:blipFill>
        <p:spPr>
          <a:xfrm>
            <a:off x="2122577" y="243080"/>
            <a:ext cx="3203374" cy="1183064"/>
          </a:xfrm>
          <a:prstGeom prst="rect">
            <a:avLst/>
          </a:prstGeom>
        </p:spPr>
      </p:pic>
      <p:sp>
        <p:nvSpPr>
          <p:cNvPr id="24"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Griffith University, Queensland, Australia Logo">
            <a:extLst>
              <a:ext uri="{FF2B5EF4-FFF2-40B4-BE49-F238E27FC236}">
                <a16:creationId xmlns:a16="http://schemas.microsoft.com/office/drawing/2014/main" id="{F0042E65-2DF2-7C4F-AC44-1B2F2F08B6A4}"/>
              </a:ext>
            </a:extLst>
          </p:cNvPr>
          <p:cNvPicPr>
            <a:picLocks noChangeAspect="1"/>
          </p:cNvPicPr>
          <p:nvPr/>
        </p:nvPicPr>
        <p:blipFill>
          <a:blip r:embed="rId4"/>
          <a:stretch>
            <a:fillRect/>
          </a:stretch>
        </p:blipFill>
        <p:spPr>
          <a:xfrm>
            <a:off x="866070" y="3875314"/>
            <a:ext cx="2670429" cy="2670429"/>
          </a:xfrm>
          <a:prstGeom prst="rect">
            <a:avLst/>
          </a:prstGeom>
        </p:spPr>
      </p:pic>
      <p:sp>
        <p:nvSpPr>
          <p:cNvPr id="8" name="TextBox 7">
            <a:extLst>
              <a:ext uri="{FF2B5EF4-FFF2-40B4-BE49-F238E27FC236}">
                <a16:creationId xmlns:a16="http://schemas.microsoft.com/office/drawing/2014/main" id="{1DB9E77C-0511-6347-B3D0-7DB42644A6C6}"/>
              </a:ext>
            </a:extLst>
          </p:cNvPr>
          <p:cNvSpPr txBox="1"/>
          <p:nvPr/>
        </p:nvSpPr>
        <p:spPr>
          <a:xfrm>
            <a:off x="5795468" y="3309767"/>
            <a:ext cx="5543652" cy="2751203"/>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b="1" dirty="0">
                <a:solidFill>
                  <a:srgbClr val="000000"/>
                </a:solidFill>
              </a:rPr>
              <a:t>Cathy Easte</a:t>
            </a:r>
            <a:r>
              <a:rPr lang="en-US" sz="2000" dirty="0">
                <a:solidFill>
                  <a:srgbClr val="000000"/>
                </a:solidFill>
              </a:rPr>
              <a:t>, Manager Student Disability and 	Accessibility, Griffith University</a:t>
            </a:r>
          </a:p>
          <a:p>
            <a:pPr indent="-228600" defTabSz="914400">
              <a:lnSpc>
                <a:spcPct val="90000"/>
              </a:lnSpc>
              <a:spcAft>
                <a:spcPts val="600"/>
              </a:spcAft>
              <a:buFont typeface="Arial" panose="020B0604020202020204" pitchFamily="34" charset="0"/>
              <a:buChar char="•"/>
            </a:pPr>
            <a:r>
              <a:rPr lang="en-US" sz="2000" b="1" dirty="0">
                <a:solidFill>
                  <a:srgbClr val="000000"/>
                </a:solidFill>
              </a:rPr>
              <a:t>Bobbie </a:t>
            </a:r>
            <a:r>
              <a:rPr lang="en-US" sz="2000" b="1" dirty="0" err="1">
                <a:solidFill>
                  <a:srgbClr val="000000"/>
                </a:solidFill>
              </a:rPr>
              <a:t>Blackson</a:t>
            </a:r>
            <a:r>
              <a:rPr lang="en-US" sz="2000" dirty="0">
                <a:solidFill>
                  <a:srgbClr val="000000"/>
                </a:solidFill>
              </a:rPr>
              <a:t>, Senior Disability Advisor, Deaf 	Student Support Program, Griffith 	University</a:t>
            </a:r>
          </a:p>
          <a:p>
            <a:pPr indent="-228600" defTabSz="914400">
              <a:lnSpc>
                <a:spcPct val="90000"/>
              </a:lnSpc>
              <a:spcAft>
                <a:spcPts val="600"/>
              </a:spcAft>
              <a:buFont typeface="Arial" panose="020B0604020202020204" pitchFamily="34" charset="0"/>
              <a:buChar char="•"/>
            </a:pPr>
            <a:r>
              <a:rPr lang="en-US" sz="2000" b="1" dirty="0">
                <a:solidFill>
                  <a:srgbClr val="000000"/>
                </a:solidFill>
              </a:rPr>
              <a:t>Gary </a:t>
            </a:r>
            <a:r>
              <a:rPr lang="en-US" sz="2000" b="1" dirty="0" err="1">
                <a:solidFill>
                  <a:srgbClr val="000000"/>
                </a:solidFill>
              </a:rPr>
              <a:t>Kerridge</a:t>
            </a:r>
            <a:r>
              <a:rPr lang="en-US" sz="2000" dirty="0">
                <a:solidFill>
                  <a:srgbClr val="000000"/>
                </a:solidFill>
              </a:rPr>
              <a:t>, National Disability Coordination 	Officer, Region 24, South Eastern SA</a:t>
            </a:r>
          </a:p>
        </p:txBody>
      </p:sp>
    </p:spTree>
    <p:extLst>
      <p:ext uri="{BB962C8B-B14F-4D97-AF65-F5344CB8AC3E}">
        <p14:creationId xmlns:p14="http://schemas.microsoft.com/office/powerpoint/2010/main" val="427227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995593" y="918091"/>
            <a:ext cx="4568262" cy="1056409"/>
          </a:xfrm>
        </p:spPr>
        <p:txBody>
          <a:bodyPr anchor="ctr">
            <a:normAutofit fontScale="90000"/>
          </a:bodyPr>
          <a:lstStyle/>
          <a:p>
            <a:br>
              <a:rPr lang="en-US" sz="3600" b="1" dirty="0">
                <a:latin typeface="+mn-lt"/>
              </a:rPr>
            </a:br>
            <a:br>
              <a:rPr lang="en-US" sz="3600" b="1" dirty="0">
                <a:latin typeface="+mn-lt"/>
              </a:rPr>
            </a:br>
            <a:r>
              <a:rPr lang="en-US" sz="3600" b="1" dirty="0" err="1">
                <a:latin typeface="+mn-lt"/>
              </a:rPr>
              <a:t>Auslan</a:t>
            </a:r>
            <a:r>
              <a:rPr lang="en-US" sz="3600" b="1" dirty="0">
                <a:latin typeface="+mn-lt"/>
              </a:rPr>
              <a:t> interpreting for </a:t>
            </a:r>
            <a:r>
              <a:rPr lang="en-US" sz="3600" b="1" dirty="0">
                <a:solidFill>
                  <a:schemeClr val="bg1"/>
                </a:solidFill>
                <a:latin typeface="+mn-lt"/>
              </a:rPr>
              <a:t>Online Platforms</a:t>
            </a:r>
            <a:br>
              <a:rPr lang="en-US" sz="2400" b="1" dirty="0">
                <a:solidFill>
                  <a:schemeClr val="bg1"/>
                </a:solidFill>
              </a:rPr>
            </a:br>
            <a:endParaRPr lang="en-US" sz="1800" b="1" dirty="0">
              <a:solidFill>
                <a:schemeClr val="bg1"/>
              </a:solidFill>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30CD0279-0E7E-104D-93EA-BCF58A789E37}"/>
              </a:ext>
            </a:extLst>
          </p:cNvPr>
          <p:cNvSpPr txBox="1"/>
          <p:nvPr/>
        </p:nvSpPr>
        <p:spPr>
          <a:xfrm>
            <a:off x="855298" y="1974500"/>
            <a:ext cx="815845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If a word is </a:t>
            </a:r>
            <a:r>
              <a:rPr lang="en-US" sz="2400" dirty="0" err="1"/>
              <a:t>fingerspelt</a:t>
            </a:r>
            <a:r>
              <a:rPr lang="en-US" sz="2400" dirty="0"/>
              <a:t>, and is missed, this has an impact on comprehension. IRL, interpreter can be prompted to repeat that word. Online, more difficult to alert.</a:t>
            </a:r>
          </a:p>
          <a:p>
            <a:pPr marL="342900" indent="-342900">
              <a:buFont typeface="Arial" panose="020B0604020202020204" pitchFamily="34" charset="0"/>
              <a:buChar char="•"/>
            </a:pPr>
            <a:r>
              <a:rPr lang="en-US" sz="2400" dirty="0"/>
              <a:t>Vital that interpreter and deaf student can see each other clearly </a:t>
            </a:r>
            <a:r>
              <a:rPr lang="en-US" sz="2400" dirty="0">
                <a:sym typeface="Wingdings" pitchFamily="2" charset="2"/>
              </a:rPr>
              <a:t></a:t>
            </a:r>
            <a:r>
              <a:rPr lang="en-US" sz="2400" dirty="0"/>
              <a:t> communication: engagement and participation in class.</a:t>
            </a:r>
          </a:p>
          <a:p>
            <a:pPr marL="342900" indent="-342900">
              <a:buFont typeface="Arial" panose="020B0604020202020204" pitchFamily="34" charset="0"/>
              <a:buChar char="•"/>
            </a:pPr>
            <a:r>
              <a:rPr lang="en-US" sz="2400" dirty="0"/>
              <a:t>Vital that interpreter has teaching content on hand to make sense of what they are hearing. Getting these beforehand is </a:t>
            </a:r>
            <a:r>
              <a:rPr lang="en-US" sz="2400" dirty="0">
                <a:solidFill>
                  <a:schemeClr val="bg1"/>
                </a:solidFill>
              </a:rPr>
              <a:t>important.</a:t>
            </a:r>
          </a:p>
        </p:txBody>
      </p:sp>
    </p:spTree>
    <p:extLst>
      <p:ext uri="{BB962C8B-B14F-4D97-AF65-F5344CB8AC3E}">
        <p14:creationId xmlns:p14="http://schemas.microsoft.com/office/powerpoint/2010/main" val="197055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661335" y="800100"/>
            <a:ext cx="4568262" cy="1266825"/>
          </a:xfrm>
        </p:spPr>
        <p:txBody>
          <a:bodyPr anchor="ctr">
            <a:normAutofit fontScale="90000"/>
          </a:bodyPr>
          <a:lstStyle/>
          <a:p>
            <a:r>
              <a:rPr lang="en-US" sz="3600" b="1" dirty="0" err="1">
                <a:latin typeface="+mn-lt"/>
              </a:rPr>
              <a:t>Auslan</a:t>
            </a:r>
            <a:r>
              <a:rPr lang="en-US" sz="3600" b="1" dirty="0">
                <a:latin typeface="+mn-lt"/>
              </a:rPr>
              <a:t> interpreting for Online Platforms</a:t>
            </a:r>
            <a:br>
              <a:rPr lang="en-US" sz="2400" b="1" dirty="0">
                <a:solidFill>
                  <a:schemeClr val="bg1"/>
                </a:solidFill>
              </a:rPr>
            </a:br>
            <a:endParaRPr lang="en-US" sz="1800" b="1" dirty="0">
              <a:solidFill>
                <a:schemeClr val="bg1"/>
              </a:solidFill>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30CD0279-0E7E-104D-93EA-BCF58A789E37}"/>
              </a:ext>
            </a:extLst>
          </p:cNvPr>
          <p:cNvSpPr txBox="1"/>
          <p:nvPr/>
        </p:nvSpPr>
        <p:spPr>
          <a:xfrm>
            <a:off x="661335" y="2066925"/>
            <a:ext cx="815845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Watching </a:t>
            </a:r>
            <a:r>
              <a:rPr lang="en-US" sz="2400" dirty="0" err="1"/>
              <a:t>Auslan</a:t>
            </a:r>
            <a:r>
              <a:rPr lang="en-US" sz="2400" dirty="0"/>
              <a:t> and captions/PowerPoint at the same time is very challenging.</a:t>
            </a:r>
          </a:p>
          <a:p>
            <a:pPr marL="342900" indent="-342900">
              <a:buFont typeface="Arial" panose="020B0604020202020204" pitchFamily="34" charset="0"/>
              <a:buChar char="•"/>
            </a:pPr>
            <a:r>
              <a:rPr lang="en-US" sz="2400" dirty="0"/>
              <a:t>Imagine reading German captions but listening to French. You get a bit of both, but not the whole of each. Brain cannot process two languages simultaneously. Must choose between one or other to get useful chunks of information. </a:t>
            </a:r>
          </a:p>
          <a:p>
            <a:pPr marL="342900" indent="-342900">
              <a:buFont typeface="Arial" panose="020B0604020202020204" pitchFamily="34" charset="0"/>
              <a:buChar char="•"/>
            </a:pPr>
            <a:r>
              <a:rPr lang="en-US" sz="2400" dirty="0"/>
              <a:t>For that reason, PowerPoint before or transcript after are valuable. </a:t>
            </a:r>
          </a:p>
        </p:txBody>
      </p:sp>
    </p:spTree>
    <p:extLst>
      <p:ext uri="{BB962C8B-B14F-4D97-AF65-F5344CB8AC3E}">
        <p14:creationId xmlns:p14="http://schemas.microsoft.com/office/powerpoint/2010/main" val="253429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725112" y="678080"/>
            <a:ext cx="4568262" cy="1266825"/>
          </a:xfrm>
        </p:spPr>
        <p:txBody>
          <a:bodyPr anchor="ctr">
            <a:normAutofit fontScale="90000"/>
          </a:bodyPr>
          <a:lstStyle/>
          <a:p>
            <a:br>
              <a:rPr lang="en-US" sz="3600" b="1" dirty="0">
                <a:latin typeface="+mn-lt"/>
              </a:rPr>
            </a:br>
            <a:r>
              <a:rPr lang="en-US" sz="3600" b="1" dirty="0" err="1">
                <a:latin typeface="+mn-lt"/>
              </a:rPr>
              <a:t>Auslan</a:t>
            </a:r>
            <a:r>
              <a:rPr lang="en-US" sz="3600" b="1" dirty="0">
                <a:latin typeface="+mn-lt"/>
              </a:rPr>
              <a:t> interpreting for Online Platforms</a:t>
            </a:r>
            <a:br>
              <a:rPr lang="en-US" sz="2400" b="1" dirty="0"/>
            </a:br>
            <a:endParaRPr lang="en-US" sz="1800" b="1" dirty="0"/>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30CD0279-0E7E-104D-93EA-BCF58A789E37}"/>
              </a:ext>
            </a:extLst>
          </p:cNvPr>
          <p:cNvSpPr txBox="1"/>
          <p:nvPr/>
        </p:nvSpPr>
        <p:spPr>
          <a:xfrm>
            <a:off x="725112" y="2051062"/>
            <a:ext cx="815845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Freezing and/or pixelation are real issues.</a:t>
            </a:r>
          </a:p>
          <a:p>
            <a:pPr marL="342900" indent="-342900">
              <a:buFont typeface="Arial" panose="020B0604020202020204" pitchFamily="34" charset="0"/>
              <a:buChar char="•"/>
            </a:pPr>
            <a:r>
              <a:rPr lang="en-US" sz="2400" dirty="0"/>
              <a:t>Deaf student is already behind others as they are getting the information second hand through interpreter. Internet difficulties can add to this. </a:t>
            </a:r>
          </a:p>
          <a:p>
            <a:pPr marL="342900" indent="-342900">
              <a:buFont typeface="Arial" panose="020B0604020202020204" pitchFamily="34" charset="0"/>
              <a:buChar char="•"/>
            </a:pPr>
            <a:r>
              <a:rPr lang="en-US" sz="2400" dirty="0"/>
              <a:t>Adds to micro interruptions and impacts on processing. </a:t>
            </a:r>
          </a:p>
        </p:txBody>
      </p:sp>
      <p:pic>
        <p:nvPicPr>
          <p:cNvPr id="1026" name="Picture 2" descr="Image of blurred pixelated face can can not be seen very well">
            <a:extLst>
              <a:ext uri="{FF2B5EF4-FFF2-40B4-BE49-F238E27FC236}">
                <a16:creationId xmlns:a16="http://schemas.microsoft.com/office/drawing/2014/main" id="{13354B57-DEC2-FD43-BD4B-0FB1FD2C0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339" y="4202368"/>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1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855298" y="800100"/>
            <a:ext cx="4568262" cy="1266825"/>
          </a:xfrm>
        </p:spPr>
        <p:txBody>
          <a:bodyPr anchor="ctr">
            <a:normAutofit fontScale="90000"/>
          </a:bodyPr>
          <a:lstStyle/>
          <a:p>
            <a:br>
              <a:rPr lang="en-US" sz="3600" b="1" dirty="0">
                <a:latin typeface="+mn-lt"/>
              </a:rPr>
            </a:br>
            <a:r>
              <a:rPr lang="en-US" sz="3600" b="1" dirty="0" err="1">
                <a:latin typeface="+mn-lt"/>
              </a:rPr>
              <a:t>Auslan</a:t>
            </a:r>
            <a:r>
              <a:rPr lang="en-US" sz="3600" b="1" dirty="0">
                <a:latin typeface="+mn-lt"/>
              </a:rPr>
              <a:t> Interpreting Tips for Online Platforms</a:t>
            </a:r>
            <a:br>
              <a:rPr lang="en-US" sz="2400" b="1" dirty="0">
                <a:solidFill>
                  <a:schemeClr val="bg1"/>
                </a:solidFill>
              </a:rPr>
            </a:br>
            <a:endParaRPr lang="en-US" sz="1800" b="1" dirty="0">
              <a:solidFill>
                <a:schemeClr val="bg1"/>
              </a:solidFill>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4CC3BA6E-0635-2D45-9DE1-569496445AD3}"/>
              </a:ext>
            </a:extLst>
          </p:cNvPr>
          <p:cNvSpPr txBox="1"/>
          <p:nvPr/>
        </p:nvSpPr>
        <p:spPr>
          <a:xfrm>
            <a:off x="855298" y="2293275"/>
            <a:ext cx="7747281" cy="3693319"/>
          </a:xfrm>
          <a:prstGeom prst="rect">
            <a:avLst/>
          </a:prstGeom>
          <a:noFill/>
        </p:spPr>
        <p:txBody>
          <a:bodyPr wrap="square" rtlCol="0">
            <a:spAutoFit/>
          </a:bodyPr>
          <a:lstStyle/>
          <a:p>
            <a:r>
              <a:rPr lang="en-US" sz="2400" dirty="0"/>
              <a:t>TIPS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Test run with student, interpreter, academic beforehand</a:t>
            </a:r>
          </a:p>
          <a:p>
            <a:pPr marL="342900" indent="-342900">
              <a:buFont typeface="Arial" panose="020B0604020202020204" pitchFamily="34" charset="0"/>
              <a:buChar char="•"/>
            </a:pPr>
            <a:r>
              <a:rPr lang="en-US" sz="2400" dirty="0"/>
              <a:t>Sort out lighting and positioning in screen</a:t>
            </a:r>
          </a:p>
          <a:p>
            <a:pPr marL="342900" indent="-342900">
              <a:buFont typeface="Arial" panose="020B0604020202020204" pitchFamily="34" charset="0"/>
              <a:buChar char="•"/>
            </a:pPr>
            <a:r>
              <a:rPr lang="en-US" sz="2400" dirty="0"/>
              <a:t>Sort out camera, audio (if applicable) connectivity</a:t>
            </a:r>
          </a:p>
          <a:p>
            <a:pPr marL="342900" indent="-342900">
              <a:buFont typeface="Arial" panose="020B0604020202020204" pitchFamily="34" charset="0"/>
              <a:buChar char="•"/>
            </a:pPr>
            <a:r>
              <a:rPr lang="en-US" sz="2400" dirty="0"/>
              <a:t>Send weekly content to student, interpreter or interpreter coordinator beforehand</a:t>
            </a:r>
          </a:p>
          <a:p>
            <a:pPr marL="342900" indent="-342900">
              <a:buFont typeface="Arial" panose="020B0604020202020204" pitchFamily="34" charset="0"/>
              <a:buChar char="•"/>
            </a:pPr>
            <a:r>
              <a:rPr lang="en-US" sz="2400" dirty="0"/>
              <a:t>Set up a text back up – e.g. chat function in Teams or Zoom.</a:t>
            </a:r>
          </a:p>
          <a:p>
            <a:endParaRPr lang="en-US" dirty="0">
              <a:solidFill>
                <a:schemeClr val="bg1"/>
              </a:solidFill>
            </a:endParaRPr>
          </a:p>
        </p:txBody>
      </p:sp>
    </p:spTree>
    <p:extLst>
      <p:ext uri="{BB962C8B-B14F-4D97-AF65-F5344CB8AC3E}">
        <p14:creationId xmlns:p14="http://schemas.microsoft.com/office/powerpoint/2010/main" val="271904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1452728" y="819150"/>
            <a:ext cx="4568262" cy="1266825"/>
          </a:xfrm>
        </p:spPr>
        <p:txBody>
          <a:bodyPr anchor="ctr">
            <a:normAutofit fontScale="90000"/>
          </a:bodyPr>
          <a:lstStyle/>
          <a:p>
            <a:r>
              <a:rPr lang="en-US" sz="3600" b="1" dirty="0">
                <a:solidFill>
                  <a:schemeClr val="bg1"/>
                </a:solidFill>
                <a:latin typeface="+mn-lt"/>
              </a:rPr>
              <a:t>How Deaf and HOH Students are Impacted</a:t>
            </a:r>
            <a:br>
              <a:rPr lang="en-US" sz="2400" b="1" dirty="0">
                <a:solidFill>
                  <a:schemeClr val="bg1"/>
                </a:solidFill>
              </a:rPr>
            </a:br>
            <a:endParaRPr lang="en-US" sz="1800" b="1" dirty="0">
              <a:solidFill>
                <a:schemeClr val="bg1"/>
              </a:solidFill>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99EC2CF4-C33A-B743-95B2-120C233CE36F}"/>
              </a:ext>
            </a:extLst>
          </p:cNvPr>
          <p:cNvSpPr txBox="1"/>
          <p:nvPr/>
        </p:nvSpPr>
        <p:spPr>
          <a:xfrm>
            <a:off x="1478838" y="2094370"/>
            <a:ext cx="5648325"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Micro distractions</a:t>
            </a:r>
          </a:p>
          <a:p>
            <a:pPr marL="285750" indent="-285750">
              <a:buFont typeface="Arial" panose="020B0604020202020204" pitchFamily="34" charset="0"/>
              <a:buChar char="•"/>
            </a:pPr>
            <a:r>
              <a:rPr lang="en-US" sz="2800" dirty="0">
                <a:solidFill>
                  <a:schemeClr val="bg1"/>
                </a:solidFill>
              </a:rPr>
              <a:t>Knowing who is speaking</a:t>
            </a:r>
          </a:p>
          <a:p>
            <a:pPr marL="285750" indent="-285750">
              <a:buFont typeface="Arial" panose="020B0604020202020204" pitchFamily="34" charset="0"/>
              <a:buChar char="•"/>
            </a:pPr>
            <a:r>
              <a:rPr lang="en-US" sz="2800" dirty="0">
                <a:solidFill>
                  <a:schemeClr val="bg1"/>
                </a:solidFill>
              </a:rPr>
              <a:t>Contributing to discussions</a:t>
            </a:r>
          </a:p>
          <a:p>
            <a:pPr marL="285750" indent="-285750">
              <a:buFont typeface="Arial" panose="020B0604020202020204" pitchFamily="34" charset="0"/>
              <a:buChar char="•"/>
            </a:pPr>
            <a:r>
              <a:rPr lang="en-US" sz="2800" dirty="0">
                <a:solidFill>
                  <a:schemeClr val="bg1"/>
                </a:solidFill>
              </a:rPr>
              <a:t>Connectivity</a:t>
            </a:r>
          </a:p>
          <a:p>
            <a:pPr marL="285750" indent="-285750">
              <a:buFont typeface="Arial" panose="020B0604020202020204" pitchFamily="34" charset="0"/>
              <a:buChar char="•"/>
            </a:pPr>
            <a:r>
              <a:rPr lang="en-US" sz="2800" dirty="0">
                <a:solidFill>
                  <a:schemeClr val="bg1"/>
                </a:solidFill>
              </a:rPr>
              <a:t>Language issues</a:t>
            </a:r>
          </a:p>
          <a:p>
            <a:pPr marL="285750" indent="-285750">
              <a:buFont typeface="Arial" panose="020B0604020202020204" pitchFamily="34" charset="0"/>
              <a:buChar char="•"/>
            </a:pPr>
            <a:r>
              <a:rPr lang="en-US" sz="2800" dirty="0">
                <a:solidFill>
                  <a:schemeClr val="bg1"/>
                </a:solidFill>
              </a:rPr>
              <a:t>Anxiety</a:t>
            </a:r>
          </a:p>
        </p:txBody>
      </p:sp>
    </p:spTree>
    <p:extLst>
      <p:ext uri="{BB962C8B-B14F-4D97-AF65-F5344CB8AC3E}">
        <p14:creationId xmlns:p14="http://schemas.microsoft.com/office/powerpoint/2010/main" val="22500374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1776578" y="809625"/>
            <a:ext cx="4568262" cy="866775"/>
          </a:xfrm>
        </p:spPr>
        <p:txBody>
          <a:bodyPr anchor="ctr">
            <a:normAutofit/>
          </a:bodyPr>
          <a:lstStyle/>
          <a:p>
            <a:r>
              <a:rPr lang="en-US" sz="3600" b="1" dirty="0">
                <a:solidFill>
                  <a:schemeClr val="bg1"/>
                </a:solidFill>
                <a:latin typeface="+mn-lt"/>
              </a:rPr>
              <a:t>Tips for Students</a:t>
            </a:r>
            <a:br>
              <a:rPr lang="en-US" sz="2400" b="1" dirty="0">
                <a:solidFill>
                  <a:schemeClr val="bg1"/>
                </a:solidFill>
                <a:latin typeface="+mn-lt"/>
              </a:rPr>
            </a:br>
            <a:endParaRPr lang="en-US" sz="1800" b="1" dirty="0">
              <a:solidFill>
                <a:schemeClr val="bg1"/>
              </a:solidFill>
              <a:latin typeface="+mn-lt"/>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99EC2CF4-C33A-B743-95B2-120C233CE36F}"/>
              </a:ext>
            </a:extLst>
          </p:cNvPr>
          <p:cNvSpPr txBox="1"/>
          <p:nvPr/>
        </p:nvSpPr>
        <p:spPr>
          <a:xfrm>
            <a:off x="1055815" y="1685365"/>
            <a:ext cx="7647121" cy="464742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Use a stand  for phones or tablets</a:t>
            </a:r>
          </a:p>
          <a:p>
            <a:pPr marL="342900" indent="-342900">
              <a:buFont typeface="Arial" panose="020B0604020202020204" pitchFamily="34" charset="0"/>
              <a:buChar char="•"/>
            </a:pPr>
            <a:r>
              <a:rPr lang="en-US" sz="2400" dirty="0">
                <a:solidFill>
                  <a:schemeClr val="bg1"/>
                </a:solidFill>
              </a:rPr>
              <a:t>Use a separate captioning link (where possible)</a:t>
            </a:r>
          </a:p>
          <a:p>
            <a:pPr marL="342900" indent="-342900">
              <a:buFont typeface="Arial" panose="020B0604020202020204" pitchFamily="34" charset="0"/>
              <a:buChar char="•"/>
            </a:pPr>
            <a:r>
              <a:rPr lang="en-US" sz="2400" dirty="0">
                <a:solidFill>
                  <a:schemeClr val="bg1"/>
                </a:solidFill>
              </a:rPr>
              <a:t>Pin the interpreter</a:t>
            </a:r>
          </a:p>
          <a:p>
            <a:pPr marL="342900" indent="-342900">
              <a:buFont typeface="Arial" panose="020B0604020202020204" pitchFamily="34" charset="0"/>
              <a:buChar char="•"/>
            </a:pPr>
            <a:r>
              <a:rPr lang="en-US" sz="2400" dirty="0">
                <a:solidFill>
                  <a:schemeClr val="bg1"/>
                </a:solidFill>
              </a:rPr>
              <a:t>Use different link and device for interpreter (where possible)</a:t>
            </a:r>
          </a:p>
          <a:p>
            <a:pPr marL="342900" indent="-342900">
              <a:buFont typeface="Arial" panose="020B0604020202020204" pitchFamily="34" charset="0"/>
              <a:buChar char="•"/>
            </a:pPr>
            <a:r>
              <a:rPr lang="en-US" sz="2400" dirty="0" err="1">
                <a:solidFill>
                  <a:schemeClr val="bg1"/>
                </a:solidFill>
              </a:rPr>
              <a:t>Minimise</a:t>
            </a:r>
            <a:r>
              <a:rPr lang="en-US" sz="2400" dirty="0">
                <a:solidFill>
                  <a:schemeClr val="bg1"/>
                </a:solidFill>
              </a:rPr>
              <a:t> distractions</a:t>
            </a:r>
          </a:p>
          <a:p>
            <a:pPr marL="342900" indent="-342900">
              <a:buFont typeface="Arial" panose="020B0604020202020204" pitchFamily="34" charset="0"/>
              <a:buChar char="•"/>
            </a:pPr>
            <a:r>
              <a:rPr lang="en-US" sz="2400" dirty="0">
                <a:solidFill>
                  <a:schemeClr val="bg1"/>
                </a:solidFill>
              </a:rPr>
              <a:t>Check audio</a:t>
            </a:r>
          </a:p>
          <a:p>
            <a:pPr marL="342900" indent="-342900">
              <a:buFont typeface="Arial" panose="020B0604020202020204" pitchFamily="34" charset="0"/>
              <a:buChar char="•"/>
            </a:pPr>
            <a:r>
              <a:rPr lang="en-US" sz="2400" dirty="0">
                <a:solidFill>
                  <a:schemeClr val="bg1"/>
                </a:solidFill>
              </a:rPr>
              <a:t>Check connectivity</a:t>
            </a:r>
          </a:p>
          <a:p>
            <a:pPr marL="342900" indent="-342900">
              <a:buFont typeface="Arial" panose="020B0604020202020204" pitchFamily="34" charset="0"/>
              <a:buChar char="•"/>
            </a:pPr>
            <a:r>
              <a:rPr lang="en-US" sz="2400" dirty="0">
                <a:solidFill>
                  <a:schemeClr val="bg1"/>
                </a:solidFill>
              </a:rPr>
              <a:t>Be aware of needs and prepare beforehand</a:t>
            </a:r>
          </a:p>
          <a:p>
            <a:pPr marL="342900" indent="-342900">
              <a:buFont typeface="Arial" panose="020B0604020202020204" pitchFamily="34" charset="0"/>
              <a:buChar char="•"/>
            </a:pPr>
            <a:r>
              <a:rPr lang="en-US" sz="2400" dirty="0">
                <a:solidFill>
                  <a:schemeClr val="bg1"/>
                </a:solidFill>
              </a:rPr>
              <a:t>Where possible prepare interpreters and captioners beforehand</a:t>
            </a:r>
          </a:p>
          <a:p>
            <a:pPr marL="285750" indent="-285750">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124027316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572020" y="518703"/>
            <a:ext cx="4568262" cy="866775"/>
          </a:xfrm>
        </p:spPr>
        <p:txBody>
          <a:bodyPr anchor="ctr">
            <a:normAutofit/>
          </a:bodyPr>
          <a:lstStyle/>
          <a:p>
            <a:r>
              <a:rPr lang="en-US" sz="3600" b="1" dirty="0">
                <a:solidFill>
                  <a:schemeClr val="bg1"/>
                </a:solidFill>
                <a:latin typeface="+mn-lt"/>
              </a:rPr>
              <a:t>Phone/ Tablet Stands</a:t>
            </a:r>
            <a:endParaRPr lang="en-US" sz="1800" b="1" dirty="0">
              <a:solidFill>
                <a:schemeClr val="bg1"/>
              </a:solidFill>
              <a:latin typeface="+mn-lt"/>
            </a:endParaRPr>
          </a:p>
        </p:txBody>
      </p:sp>
      <p:pic>
        <p:nvPicPr>
          <p:cNvPr id="4" name="Picture 3" descr="Screen shot of Laptop and second screen connected. On laptop is portable Phone stand with Mobile phone showing MS Translator. Phone siting on  Palm rest are of Laptop below Keyboard.">
            <a:extLst>
              <a:ext uri="{FF2B5EF4-FFF2-40B4-BE49-F238E27FC236}">
                <a16:creationId xmlns:a16="http://schemas.microsoft.com/office/drawing/2014/main" id="{88D5AD41-BB8C-40D4-8159-A508B9A7EB98}"/>
              </a:ext>
            </a:extLst>
          </p:cNvPr>
          <p:cNvPicPr>
            <a:picLocks noChangeAspect="1"/>
          </p:cNvPicPr>
          <p:nvPr/>
        </p:nvPicPr>
        <p:blipFill>
          <a:blip r:embed="rId2"/>
          <a:stretch>
            <a:fillRect/>
          </a:stretch>
        </p:blipFill>
        <p:spPr>
          <a:xfrm>
            <a:off x="444136" y="1763792"/>
            <a:ext cx="3256227" cy="2941290"/>
          </a:xfrm>
          <a:prstGeom prst="rect">
            <a:avLst/>
          </a:prstGeom>
        </p:spPr>
      </p:pic>
      <p:pic>
        <p:nvPicPr>
          <p:cNvPr id="5" name="Picture 4" descr="Photo of Computer Screen with Mobile phone stand folded so it is hanging over the top of the computer screen with Mobile phone in cradle. Mobile Phone is Shoring MS Translator on screen and computer showing a Webinar in progress">
            <a:extLst>
              <a:ext uri="{FF2B5EF4-FFF2-40B4-BE49-F238E27FC236}">
                <a16:creationId xmlns:a16="http://schemas.microsoft.com/office/drawing/2014/main" id="{CD2C5AF6-0696-4CE2-B0A1-0B845BD8C034}"/>
              </a:ext>
            </a:extLst>
          </p:cNvPr>
          <p:cNvPicPr>
            <a:picLocks noChangeAspect="1"/>
          </p:cNvPicPr>
          <p:nvPr/>
        </p:nvPicPr>
        <p:blipFill>
          <a:blip r:embed="rId3"/>
          <a:stretch>
            <a:fillRect/>
          </a:stretch>
        </p:blipFill>
        <p:spPr>
          <a:xfrm>
            <a:off x="4055390" y="1763792"/>
            <a:ext cx="2742857" cy="3457143"/>
          </a:xfrm>
          <a:prstGeom prst="rect">
            <a:avLst/>
          </a:prstGeom>
        </p:spPr>
      </p:pic>
      <p:pic>
        <p:nvPicPr>
          <p:cNvPr id="6" name="Picture 5" descr="Close up of portable Yoshine Mobile Phone stand and apple iPhone in the cradle.">
            <a:extLst>
              <a:ext uri="{FF2B5EF4-FFF2-40B4-BE49-F238E27FC236}">
                <a16:creationId xmlns:a16="http://schemas.microsoft.com/office/drawing/2014/main" id="{48BCF6EE-4A97-409F-9361-6F06B8F3553D}"/>
              </a:ext>
            </a:extLst>
          </p:cNvPr>
          <p:cNvPicPr>
            <a:picLocks noChangeAspect="1"/>
          </p:cNvPicPr>
          <p:nvPr/>
        </p:nvPicPr>
        <p:blipFill>
          <a:blip r:embed="rId4"/>
          <a:stretch>
            <a:fillRect/>
          </a:stretch>
        </p:blipFill>
        <p:spPr>
          <a:xfrm>
            <a:off x="7695551" y="1133475"/>
            <a:ext cx="3076575" cy="4591050"/>
          </a:xfrm>
          <a:prstGeom prst="rect">
            <a:avLst/>
          </a:prstGeom>
        </p:spPr>
      </p:pic>
    </p:spTree>
    <p:extLst>
      <p:ext uri="{BB962C8B-B14F-4D97-AF65-F5344CB8AC3E}">
        <p14:creationId xmlns:p14="http://schemas.microsoft.com/office/powerpoint/2010/main" val="25513797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1738479" y="809625"/>
            <a:ext cx="5414796" cy="866775"/>
          </a:xfrm>
        </p:spPr>
        <p:txBody>
          <a:bodyPr anchor="ctr">
            <a:normAutofit/>
          </a:bodyPr>
          <a:lstStyle/>
          <a:p>
            <a:r>
              <a:rPr lang="en-US" sz="3600" b="1" dirty="0">
                <a:solidFill>
                  <a:schemeClr val="bg1"/>
                </a:solidFill>
                <a:latin typeface="+mn-lt"/>
              </a:rPr>
              <a:t>Tips for Teachers/Lecturers</a:t>
            </a:r>
            <a:br>
              <a:rPr lang="en-US" sz="2400" b="1" dirty="0">
                <a:solidFill>
                  <a:schemeClr val="bg1"/>
                </a:solidFill>
              </a:rPr>
            </a:br>
            <a:endParaRPr lang="en-US" sz="1800" b="1" dirty="0">
              <a:solidFill>
                <a:schemeClr val="bg1"/>
              </a:solidFill>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99EC2CF4-C33A-B743-95B2-120C233CE36F}"/>
              </a:ext>
            </a:extLst>
          </p:cNvPr>
          <p:cNvSpPr txBox="1"/>
          <p:nvPr/>
        </p:nvSpPr>
        <p:spPr>
          <a:xfrm>
            <a:off x="716503" y="1696122"/>
            <a:ext cx="7943403"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rPr>
              <a:t>Be aware of needs and prepare beforehand</a:t>
            </a:r>
          </a:p>
          <a:p>
            <a:pPr marL="342900" indent="-342900">
              <a:buFont typeface="Arial" panose="020B0604020202020204" pitchFamily="34" charset="0"/>
              <a:buChar char="•"/>
            </a:pPr>
            <a:r>
              <a:rPr lang="en-US" sz="2200" dirty="0">
                <a:solidFill>
                  <a:schemeClr val="bg1"/>
                </a:solidFill>
              </a:rPr>
              <a:t>Record classes where possible to allow review</a:t>
            </a:r>
          </a:p>
          <a:p>
            <a:pPr marL="342900" indent="-342900">
              <a:buFont typeface="Arial" panose="020B0604020202020204" pitchFamily="34" charset="0"/>
              <a:buChar char="•"/>
            </a:pPr>
            <a:r>
              <a:rPr lang="en-US" sz="2200" dirty="0">
                <a:solidFill>
                  <a:schemeClr val="bg1"/>
                </a:solidFill>
              </a:rPr>
              <a:t>If possible, limit number participants that can be seen on a screen at one time</a:t>
            </a:r>
          </a:p>
          <a:p>
            <a:pPr marL="342900" indent="-342900">
              <a:buFont typeface="Arial" panose="020B0604020202020204" pitchFamily="34" charset="0"/>
              <a:buChar char="•"/>
            </a:pPr>
            <a:r>
              <a:rPr lang="en-US" sz="2200" dirty="0">
                <a:solidFill>
                  <a:schemeClr val="bg1"/>
                </a:solidFill>
              </a:rPr>
              <a:t>Establish protocols for chat, questions, discussions, muting mics to limit background noise</a:t>
            </a:r>
          </a:p>
          <a:p>
            <a:pPr marL="342900" indent="-342900">
              <a:buFont typeface="Arial" panose="020B0604020202020204" pitchFamily="34" charset="0"/>
              <a:buChar char="•"/>
            </a:pPr>
            <a:r>
              <a:rPr lang="en-US" sz="2200" dirty="0">
                <a:solidFill>
                  <a:schemeClr val="bg1"/>
                </a:solidFill>
              </a:rPr>
              <a:t>State name when talking (every person, every time)</a:t>
            </a:r>
          </a:p>
          <a:p>
            <a:pPr marL="342900" indent="-342900">
              <a:buFont typeface="Arial" panose="020B0604020202020204" pitchFamily="34" charset="0"/>
              <a:buChar char="•"/>
            </a:pPr>
            <a:r>
              <a:rPr lang="en-US" sz="2200" dirty="0">
                <a:solidFill>
                  <a:schemeClr val="bg1"/>
                </a:solidFill>
              </a:rPr>
              <a:t>Build in pauses – allows captions catch up, students to read and participate if desired</a:t>
            </a:r>
          </a:p>
          <a:p>
            <a:pPr marL="342900" indent="-342900">
              <a:buFont typeface="Arial" panose="020B0604020202020204" pitchFamily="34" charset="0"/>
              <a:buChar char="•"/>
            </a:pPr>
            <a:r>
              <a:rPr lang="en-US" sz="2200" dirty="0">
                <a:solidFill>
                  <a:schemeClr val="bg1"/>
                </a:solidFill>
              </a:rPr>
              <a:t>Make sure caption options are turned on – explain how do this</a:t>
            </a:r>
          </a:p>
          <a:p>
            <a:pPr marL="342900" indent="-342900">
              <a:buFont typeface="Arial" panose="020B0604020202020204" pitchFamily="34" charset="0"/>
              <a:buChar char="•"/>
            </a:pPr>
            <a:r>
              <a:rPr lang="en-US" sz="2200" dirty="0">
                <a:solidFill>
                  <a:schemeClr val="bg1"/>
                </a:solidFill>
              </a:rPr>
              <a:t>Provide PowerPoints ahead of class if possible</a:t>
            </a:r>
          </a:p>
          <a:p>
            <a:pPr marL="342900" indent="-342900">
              <a:buFont typeface="Arial" panose="020B0604020202020204" pitchFamily="34" charset="0"/>
              <a:buChar char="•"/>
            </a:pPr>
            <a:r>
              <a:rPr lang="en-US" sz="2200" dirty="0">
                <a:solidFill>
                  <a:schemeClr val="bg1"/>
                </a:solidFill>
              </a:rPr>
              <a:t>Invite students to talk about accessibility concerns</a:t>
            </a:r>
          </a:p>
          <a:p>
            <a:pPr marL="342900" indent="-342900">
              <a:buFont typeface="Arial" panose="020B0604020202020204" pitchFamily="34" charset="0"/>
              <a:buChar char="•"/>
            </a:pPr>
            <a:r>
              <a:rPr lang="en-US" sz="2200" dirty="0">
                <a:solidFill>
                  <a:schemeClr val="bg1"/>
                </a:solidFill>
              </a:rPr>
              <a:t>Start a continuing dialogue with your students – check in on needs regularly</a:t>
            </a:r>
          </a:p>
          <a:p>
            <a:pPr marL="285750" indent="-285750">
              <a:buFont typeface="Arial" panose="020B0604020202020204" pitchFamily="34" charset="0"/>
              <a:buChar char="•"/>
            </a:pPr>
            <a:endParaRPr lang="en-US" sz="2200" dirty="0">
              <a:solidFill>
                <a:schemeClr val="bg1"/>
              </a:solidFill>
            </a:endParaRPr>
          </a:p>
        </p:txBody>
      </p:sp>
    </p:spTree>
    <p:extLst>
      <p:ext uri="{BB962C8B-B14F-4D97-AF65-F5344CB8AC3E}">
        <p14:creationId xmlns:p14="http://schemas.microsoft.com/office/powerpoint/2010/main" val="313911764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E398E5E2-0314-2540-B7D6-252D444B97AC}"/>
              </a:ext>
            </a:extLst>
          </p:cNvPr>
          <p:cNvSpPr txBox="1">
            <a:spLocks noGrp="1"/>
          </p:cNvSpPr>
          <p:nvPr>
            <p:ph type="title" idx="4294967295"/>
          </p:nvPr>
        </p:nvSpPr>
        <p:spPr>
          <a:xfrm>
            <a:off x="7408752" y="834612"/>
            <a:ext cx="2624249" cy="10176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j-lt"/>
                <a:ea typeface="+mj-ea"/>
                <a:cs typeface="+mj-cs"/>
              </a:rPr>
              <a:t>Thank You</a:t>
            </a:r>
          </a:p>
        </p:txBody>
      </p:sp>
      <p:sp>
        <p:nvSpPr>
          <p:cNvPr id="22"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NDCO - National Disability Coordination Officer Program Logo">
            <a:extLst>
              <a:ext uri="{FF2B5EF4-FFF2-40B4-BE49-F238E27FC236}">
                <a16:creationId xmlns:a16="http://schemas.microsoft.com/office/drawing/2014/main" id="{9A8DB506-FD14-DA4A-844A-5F5DFCE15D76}"/>
              </a:ext>
            </a:extLst>
          </p:cNvPr>
          <p:cNvPicPr>
            <a:picLocks noChangeAspect="1"/>
          </p:cNvPicPr>
          <p:nvPr/>
        </p:nvPicPr>
        <p:blipFill>
          <a:blip r:embed="rId3"/>
          <a:stretch>
            <a:fillRect/>
          </a:stretch>
        </p:blipFill>
        <p:spPr>
          <a:xfrm>
            <a:off x="2122577" y="243080"/>
            <a:ext cx="3203374" cy="1183064"/>
          </a:xfrm>
          <a:prstGeom prst="rect">
            <a:avLst/>
          </a:prstGeom>
        </p:spPr>
      </p:pic>
      <p:sp>
        <p:nvSpPr>
          <p:cNvPr id="24"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Griffith University, Queensland, Australia Logo">
            <a:extLst>
              <a:ext uri="{FF2B5EF4-FFF2-40B4-BE49-F238E27FC236}">
                <a16:creationId xmlns:a16="http://schemas.microsoft.com/office/drawing/2014/main" id="{F0042E65-2DF2-7C4F-AC44-1B2F2F08B6A4}"/>
              </a:ext>
            </a:extLst>
          </p:cNvPr>
          <p:cNvPicPr>
            <a:picLocks noChangeAspect="1"/>
          </p:cNvPicPr>
          <p:nvPr/>
        </p:nvPicPr>
        <p:blipFill>
          <a:blip r:embed="rId4"/>
          <a:stretch>
            <a:fillRect/>
          </a:stretch>
        </p:blipFill>
        <p:spPr>
          <a:xfrm>
            <a:off x="866070" y="3875314"/>
            <a:ext cx="2670429" cy="2670429"/>
          </a:xfrm>
          <a:prstGeom prst="rect">
            <a:avLst/>
          </a:prstGeom>
        </p:spPr>
      </p:pic>
      <p:sp>
        <p:nvSpPr>
          <p:cNvPr id="11" name="TextBox 10">
            <a:extLst>
              <a:ext uri="{FF2B5EF4-FFF2-40B4-BE49-F238E27FC236}">
                <a16:creationId xmlns:a16="http://schemas.microsoft.com/office/drawing/2014/main" id="{31F7844B-1816-4BA4-BDC8-70EAEEDB4FC2}"/>
              </a:ext>
            </a:extLst>
          </p:cNvPr>
          <p:cNvSpPr txBox="1"/>
          <p:nvPr/>
        </p:nvSpPr>
        <p:spPr>
          <a:xfrm>
            <a:off x="5292610" y="2322385"/>
            <a:ext cx="6619990" cy="3481515"/>
          </a:xfrm>
          <a:prstGeom prst="rect">
            <a:avLst/>
          </a:prstGeom>
        </p:spPr>
        <p:txBody>
          <a:bodyPr vert="horz" lIns="91440" tIns="45720" rIns="91440" bIns="45720" rtlCol="0" anchor="ctr">
            <a:normAutofit fontScale="92500" lnSpcReduction="20000"/>
          </a:bodyPr>
          <a:lstStyle/>
          <a:p>
            <a:pPr indent="-228600" defTabSz="914400">
              <a:lnSpc>
                <a:spcPct val="90000"/>
              </a:lnSpc>
              <a:spcAft>
                <a:spcPts val="600"/>
              </a:spcAft>
              <a:buFont typeface="Arial" panose="020B0604020202020204" pitchFamily="34" charset="0"/>
              <a:buChar char="•"/>
            </a:pPr>
            <a:r>
              <a:rPr lang="en-US" sz="2000" b="1" dirty="0">
                <a:solidFill>
                  <a:srgbClr val="000000"/>
                </a:solidFill>
              </a:rPr>
              <a:t>Cathy Easte</a:t>
            </a:r>
            <a:r>
              <a:rPr lang="en-US" sz="2000" dirty="0">
                <a:solidFill>
                  <a:srgbClr val="000000"/>
                </a:solidFill>
              </a:rPr>
              <a:t>, Manager Student Disability and Accessibility, 	Griffith 	University</a:t>
            </a:r>
          </a:p>
          <a:p>
            <a:pPr marL="685800" lvl="2" defTabSz="914400">
              <a:lnSpc>
                <a:spcPct val="90000"/>
              </a:lnSpc>
              <a:spcAft>
                <a:spcPts val="600"/>
              </a:spcAft>
            </a:pPr>
            <a:r>
              <a:rPr lang="en-US" sz="2000" dirty="0">
                <a:solidFill>
                  <a:srgbClr val="000000"/>
                </a:solidFill>
              </a:rPr>
              <a:t>	</a:t>
            </a:r>
            <a:r>
              <a:rPr lang="en-US" sz="2000" dirty="0">
                <a:solidFill>
                  <a:srgbClr val="000000"/>
                </a:solidFill>
                <a:hlinkClick r:id="rId5"/>
              </a:rPr>
              <a:t>c.easte@griffith.edu.au</a:t>
            </a:r>
            <a:endParaRPr lang="en-US" sz="2000" dirty="0">
              <a:solidFill>
                <a:srgbClr val="000000"/>
              </a:solidFill>
            </a:endParaRPr>
          </a:p>
          <a:p>
            <a:pPr marL="685800" lvl="2" defTabSz="914400">
              <a:lnSpc>
                <a:spcPct val="90000"/>
              </a:lnSpc>
              <a:spcAft>
                <a:spcPts val="600"/>
              </a:spcAft>
            </a:pPr>
            <a:endParaRPr lang="en-US" sz="2000" dirty="0">
              <a:solidFill>
                <a:srgbClr val="000000"/>
              </a:solidFill>
            </a:endParaRPr>
          </a:p>
          <a:p>
            <a:pPr indent="-228600" defTabSz="914400">
              <a:lnSpc>
                <a:spcPct val="90000"/>
              </a:lnSpc>
              <a:spcAft>
                <a:spcPts val="600"/>
              </a:spcAft>
              <a:buFont typeface="Arial" panose="020B0604020202020204" pitchFamily="34" charset="0"/>
              <a:buChar char="•"/>
            </a:pPr>
            <a:r>
              <a:rPr lang="en-US" sz="2000" b="1" dirty="0">
                <a:solidFill>
                  <a:srgbClr val="000000"/>
                </a:solidFill>
              </a:rPr>
              <a:t>Bobbie </a:t>
            </a:r>
            <a:r>
              <a:rPr lang="en-US" sz="2000" b="1" dirty="0" err="1">
                <a:solidFill>
                  <a:srgbClr val="000000"/>
                </a:solidFill>
              </a:rPr>
              <a:t>Blackson</a:t>
            </a:r>
            <a:r>
              <a:rPr lang="en-US" sz="2000" dirty="0">
                <a:solidFill>
                  <a:srgbClr val="000000"/>
                </a:solidFill>
              </a:rPr>
              <a:t>, Senior Disability Advisor, Deaf Student 	Support Program, Griffith University</a:t>
            </a:r>
          </a:p>
          <a:p>
            <a:pPr defTabSz="914400">
              <a:lnSpc>
                <a:spcPct val="90000"/>
              </a:lnSpc>
              <a:spcAft>
                <a:spcPts val="600"/>
              </a:spcAft>
            </a:pPr>
            <a:r>
              <a:rPr lang="en-US" sz="2000" dirty="0">
                <a:solidFill>
                  <a:srgbClr val="000000"/>
                </a:solidFill>
              </a:rPr>
              <a:t>	</a:t>
            </a:r>
            <a:r>
              <a:rPr lang="en-US" sz="2000" dirty="0">
                <a:solidFill>
                  <a:srgbClr val="000000"/>
                </a:solidFill>
                <a:hlinkClick r:id="rId6"/>
              </a:rPr>
              <a:t>deafstudentsupportprogram@Griffith.edu.au</a:t>
            </a:r>
            <a:endParaRPr lang="en-US" sz="2000" dirty="0">
              <a:solidFill>
                <a:srgbClr val="000000"/>
              </a:solidFill>
            </a:endParaRPr>
          </a:p>
          <a:p>
            <a:pPr defTabSz="914400">
              <a:lnSpc>
                <a:spcPct val="90000"/>
              </a:lnSpc>
              <a:spcAft>
                <a:spcPts val="600"/>
              </a:spcAft>
            </a:pPr>
            <a:r>
              <a:rPr lang="en-US" sz="2000" dirty="0">
                <a:solidFill>
                  <a:srgbClr val="000000"/>
                </a:solidFill>
              </a:rPr>
              <a:t>	</a:t>
            </a:r>
            <a:r>
              <a:rPr lang="en-US" sz="2000" dirty="0">
                <a:solidFill>
                  <a:srgbClr val="000000"/>
                </a:solidFill>
                <a:hlinkClick r:id="rId7"/>
              </a:rPr>
              <a:t>b.blackson@Griffith.edu.au</a:t>
            </a:r>
            <a:endParaRPr lang="en-US" sz="2000" dirty="0">
              <a:solidFill>
                <a:srgbClr val="000000"/>
              </a:solidFill>
            </a:endParaRPr>
          </a:p>
          <a:p>
            <a:pPr defTabSz="914400">
              <a:lnSpc>
                <a:spcPct val="90000"/>
              </a:lnSpc>
              <a:spcAft>
                <a:spcPts val="600"/>
              </a:spcAft>
            </a:pPr>
            <a:endParaRPr lang="en-US" sz="2000" dirty="0">
              <a:solidFill>
                <a:srgbClr val="000000"/>
              </a:solidFill>
            </a:endParaRPr>
          </a:p>
          <a:p>
            <a:pPr indent="-228600" defTabSz="914400">
              <a:lnSpc>
                <a:spcPct val="90000"/>
              </a:lnSpc>
              <a:spcAft>
                <a:spcPts val="600"/>
              </a:spcAft>
              <a:buFont typeface="Arial" panose="020B0604020202020204" pitchFamily="34" charset="0"/>
              <a:buChar char="•"/>
            </a:pPr>
            <a:r>
              <a:rPr lang="en-US" sz="2000" b="1" dirty="0">
                <a:solidFill>
                  <a:srgbClr val="000000"/>
                </a:solidFill>
              </a:rPr>
              <a:t>Gary </a:t>
            </a:r>
            <a:r>
              <a:rPr lang="en-US" sz="2000" b="1" dirty="0" err="1">
                <a:solidFill>
                  <a:srgbClr val="000000"/>
                </a:solidFill>
              </a:rPr>
              <a:t>Kerridge</a:t>
            </a:r>
            <a:r>
              <a:rPr lang="en-US" sz="2000" dirty="0">
                <a:solidFill>
                  <a:srgbClr val="000000"/>
                </a:solidFill>
              </a:rPr>
              <a:t>, National Disability Coordination Officer, Region 	24, South Eastern SA</a:t>
            </a:r>
          </a:p>
          <a:p>
            <a:pPr marL="685800" lvl="2" defTabSz="914400">
              <a:lnSpc>
                <a:spcPct val="90000"/>
              </a:lnSpc>
              <a:spcAft>
                <a:spcPts val="600"/>
              </a:spcAft>
            </a:pPr>
            <a:r>
              <a:rPr lang="en-US" sz="2000" dirty="0">
                <a:solidFill>
                  <a:srgbClr val="000000"/>
                </a:solidFill>
              </a:rPr>
              <a:t>	</a:t>
            </a:r>
            <a:r>
              <a:rPr lang="en-US" sz="2000" dirty="0">
                <a:solidFill>
                  <a:srgbClr val="000000"/>
                </a:solidFill>
                <a:hlinkClick r:id="rId8"/>
              </a:rPr>
              <a:t>Gary.Kerridge@NDCORegion24.com</a:t>
            </a:r>
            <a:endParaRPr lang="en-US" sz="2000" dirty="0">
              <a:solidFill>
                <a:srgbClr val="000000"/>
              </a:solidFill>
            </a:endParaRPr>
          </a:p>
          <a:p>
            <a:pPr marL="685800" lvl="2" defTabSz="914400">
              <a:lnSpc>
                <a:spcPct val="90000"/>
              </a:lnSpc>
              <a:spcAft>
                <a:spcPts val="600"/>
              </a:spcAft>
            </a:pPr>
            <a:endParaRPr lang="en-US" sz="2000" dirty="0">
              <a:solidFill>
                <a:srgbClr val="000000"/>
              </a:solidFill>
            </a:endParaRPr>
          </a:p>
        </p:txBody>
      </p:sp>
    </p:spTree>
    <p:extLst>
      <p:ext uri="{BB962C8B-B14F-4D97-AF65-F5344CB8AC3E}">
        <p14:creationId xmlns:p14="http://schemas.microsoft.com/office/powerpoint/2010/main" val="283490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B81A-CB95-B248-A10D-DBD66291FFF9}"/>
              </a:ext>
            </a:extLst>
          </p:cNvPr>
          <p:cNvSpPr>
            <a:spLocks noGrp="1"/>
          </p:cNvSpPr>
          <p:nvPr>
            <p:ph type="title"/>
          </p:nvPr>
        </p:nvSpPr>
        <p:spPr>
          <a:xfrm>
            <a:off x="1652055" y="485775"/>
            <a:ext cx="2605620" cy="747338"/>
          </a:xfrm>
        </p:spPr>
        <p:txBody>
          <a:bodyPr anchor="b">
            <a:normAutofit/>
          </a:bodyPr>
          <a:lstStyle/>
          <a:p>
            <a:r>
              <a:rPr lang="en-US" sz="3400" b="1">
                <a:latin typeface="+mn-lt"/>
              </a:rPr>
              <a:t>Challenges</a:t>
            </a:r>
            <a:endParaRPr lang="en-US" sz="3400" b="1" dirty="0">
              <a:latin typeface="+mn-lt"/>
            </a:endParaRPr>
          </a:p>
        </p:txBody>
      </p:sp>
      <p:sp>
        <p:nvSpPr>
          <p:cNvPr id="5" name="Content Placeholder 4">
            <a:extLst>
              <a:ext uri="{FF2B5EF4-FFF2-40B4-BE49-F238E27FC236}">
                <a16:creationId xmlns:a16="http://schemas.microsoft.com/office/drawing/2014/main" id="{5A1012C3-3DA1-1746-A324-24DCB7055AF4}"/>
              </a:ext>
            </a:extLst>
          </p:cNvPr>
          <p:cNvSpPr>
            <a:spLocks noGrp="1"/>
          </p:cNvSpPr>
          <p:nvPr>
            <p:ph idx="1"/>
          </p:nvPr>
        </p:nvSpPr>
        <p:spPr>
          <a:xfrm>
            <a:off x="909777" y="1659515"/>
            <a:ext cx="6857244" cy="4594376"/>
          </a:xfrm>
        </p:spPr>
        <p:txBody>
          <a:bodyPr>
            <a:normAutofit/>
          </a:bodyPr>
          <a:lstStyle/>
          <a:p>
            <a:pPr lvl="0"/>
            <a:r>
              <a:rPr lang="en-AU" sz="2000"/>
              <a:t>To provide equal access to platforms that are primarily auditory</a:t>
            </a:r>
          </a:p>
          <a:p>
            <a:pPr lvl="0"/>
            <a:r>
              <a:rPr lang="en-AU" sz="2000"/>
              <a:t>To ensure inclusion, not just access to classes</a:t>
            </a:r>
          </a:p>
          <a:p>
            <a:pPr lvl="0"/>
            <a:r>
              <a:rPr lang="en-AU" sz="2000"/>
              <a:t>New and many different platforms</a:t>
            </a:r>
          </a:p>
          <a:p>
            <a:pPr lvl="0"/>
            <a:r>
              <a:rPr lang="en-AU" sz="2000"/>
              <a:t>Apprehension and anxiety of students and teaching staff</a:t>
            </a:r>
          </a:p>
          <a:p>
            <a:pPr lvl="0"/>
            <a:r>
              <a:rPr lang="en-AU" sz="2000"/>
              <a:t>Technology limitations</a:t>
            </a:r>
          </a:p>
          <a:p>
            <a:pPr lvl="0"/>
            <a:r>
              <a:rPr lang="en-AU" sz="2000"/>
              <a:t>Experience of students and staff with technology</a:t>
            </a:r>
          </a:p>
          <a:p>
            <a:pPr lvl="0"/>
            <a:r>
              <a:rPr lang="en-AU" sz="2000"/>
              <a:t>Not all Deaf and Hard of Hearing student are the same</a:t>
            </a:r>
          </a:p>
          <a:p>
            <a:pPr lvl="0"/>
            <a:r>
              <a:rPr lang="en-AU" sz="2000"/>
              <a:t>Institutions having to do more captioning, more student need</a:t>
            </a:r>
          </a:p>
          <a:p>
            <a:pPr lvl="0"/>
            <a:r>
              <a:rPr lang="en-AU" sz="2000"/>
              <a:t>Students who do not need captioning in class need captioning online</a:t>
            </a:r>
            <a:endParaRPr lang="en-AU" sz="2000" dirty="0"/>
          </a:p>
        </p:txBody>
      </p:sp>
      <p:pic>
        <p:nvPicPr>
          <p:cNvPr id="27" name="Picture 26">
            <a:extLst>
              <a:ext uri="{FF2B5EF4-FFF2-40B4-BE49-F238E27FC236}">
                <a16:creationId xmlns:a16="http://schemas.microsoft.com/office/drawing/2014/main" id="{F0011EEB-DAEC-AD4B-8853-F574F90378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05900" y="1454003"/>
            <a:ext cx="1895464" cy="1895464"/>
          </a:xfrm>
          <a:prstGeom prst="rect">
            <a:avLst/>
          </a:prstGeom>
        </p:spPr>
      </p:pic>
      <p:pic>
        <p:nvPicPr>
          <p:cNvPr id="29" name="Picture 28">
            <a:extLst>
              <a:ext uri="{FF2B5EF4-FFF2-40B4-BE49-F238E27FC236}">
                <a16:creationId xmlns:a16="http://schemas.microsoft.com/office/drawing/2014/main" id="{3FEE109B-07BD-BD47-916A-7697CAB70B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07646" y="4103590"/>
            <a:ext cx="3060493" cy="1130295"/>
          </a:xfrm>
          <a:prstGeom prst="rect">
            <a:avLst/>
          </a:prstGeom>
        </p:spPr>
      </p:pic>
    </p:spTree>
    <p:extLst>
      <p:ext uri="{BB962C8B-B14F-4D97-AF65-F5344CB8AC3E}">
        <p14:creationId xmlns:p14="http://schemas.microsoft.com/office/powerpoint/2010/main" val="78827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BC2C-D155-254D-94B3-C3D66994C765}"/>
              </a:ext>
            </a:extLst>
          </p:cNvPr>
          <p:cNvSpPr>
            <a:spLocks noGrp="1"/>
          </p:cNvSpPr>
          <p:nvPr>
            <p:ph type="title"/>
          </p:nvPr>
        </p:nvSpPr>
        <p:spPr>
          <a:xfrm>
            <a:off x="1306024" y="673082"/>
            <a:ext cx="4047518" cy="898543"/>
          </a:xfrm>
          <a:noFill/>
        </p:spPr>
        <p:txBody>
          <a:bodyPr vert="horz" lIns="91440" tIns="45720" rIns="91440" bIns="45720" rtlCol="0" anchor="ctr">
            <a:normAutofit/>
          </a:bodyPr>
          <a:lstStyle/>
          <a:p>
            <a:pPr algn="ctr"/>
            <a:r>
              <a:rPr lang="en-US" sz="3600" b="1" kern="1200" dirty="0">
                <a:latin typeface="+mn-lt"/>
                <a:ea typeface="+mj-ea"/>
                <a:cs typeface="+mj-cs"/>
              </a:rPr>
              <a:t>Needs of Students</a:t>
            </a:r>
          </a:p>
        </p:txBody>
      </p:sp>
      <p:sp>
        <p:nvSpPr>
          <p:cNvPr id="9" name="TextBox 8">
            <a:extLst>
              <a:ext uri="{FF2B5EF4-FFF2-40B4-BE49-F238E27FC236}">
                <a16:creationId xmlns:a16="http://schemas.microsoft.com/office/drawing/2014/main" id="{345EFF8F-1CE2-1844-8CA6-673F3F5CE517}"/>
              </a:ext>
            </a:extLst>
          </p:cNvPr>
          <p:cNvSpPr txBox="1"/>
          <p:nvPr/>
        </p:nvSpPr>
        <p:spPr>
          <a:xfrm>
            <a:off x="1461928" y="1777029"/>
            <a:ext cx="6832217" cy="4154984"/>
          </a:xfrm>
          <a:prstGeom prst="rect">
            <a:avLst/>
          </a:prstGeom>
          <a:noFill/>
        </p:spPr>
        <p:txBody>
          <a:bodyPr wrap="square" rtlCol="0">
            <a:spAutoFit/>
          </a:bodyPr>
          <a:lstStyle/>
          <a:p>
            <a:pPr marL="342900" indent="-342900">
              <a:buFont typeface="Arial" panose="020B0604020202020204" pitchFamily="34" charset="0"/>
              <a:buChar char="•"/>
            </a:pPr>
            <a:r>
              <a:rPr lang="en-AU" sz="2200" dirty="0"/>
              <a:t>Access to Live classes – captioning / Interpreting / both</a:t>
            </a:r>
          </a:p>
          <a:p>
            <a:pPr marL="342900" indent="-342900">
              <a:buFont typeface="Arial" panose="020B0604020202020204" pitchFamily="34" charset="0"/>
              <a:buChar char="•"/>
            </a:pPr>
            <a:r>
              <a:rPr lang="en-AU" sz="2200" dirty="0"/>
              <a:t>Access to recordings of classes for review</a:t>
            </a:r>
          </a:p>
          <a:p>
            <a:pPr marL="342900" indent="-342900">
              <a:buFont typeface="Arial" panose="020B0604020202020204" pitchFamily="34" charset="0"/>
              <a:buChar char="•"/>
            </a:pPr>
            <a:r>
              <a:rPr lang="en-AU" sz="2200" dirty="0"/>
              <a:t>Access to all additional study materials – including videos and podcasts</a:t>
            </a:r>
          </a:p>
          <a:p>
            <a:pPr marL="342900" indent="-342900">
              <a:buFont typeface="Arial" panose="020B0604020202020204" pitchFamily="34" charset="0"/>
              <a:buChar char="•"/>
            </a:pPr>
            <a:r>
              <a:rPr lang="en-AU" sz="2200" dirty="0"/>
              <a:t>Access to notetaking or transcripts to make notes from</a:t>
            </a:r>
          </a:p>
          <a:p>
            <a:pPr marL="342900" indent="-342900">
              <a:buFont typeface="Arial" panose="020B0604020202020204" pitchFamily="34" charset="0"/>
              <a:buChar char="•"/>
            </a:pPr>
            <a:r>
              <a:rPr lang="en-AU" sz="2200" dirty="0"/>
              <a:t>Access to technology</a:t>
            </a:r>
          </a:p>
          <a:p>
            <a:pPr marL="342900" indent="-342900">
              <a:buFont typeface="Arial" panose="020B0604020202020204" pitchFamily="34" charset="0"/>
              <a:buChar char="•"/>
            </a:pPr>
            <a:r>
              <a:rPr lang="en-AU" sz="2200" dirty="0"/>
              <a:t>Ability to use such technology and this may need training</a:t>
            </a:r>
          </a:p>
          <a:p>
            <a:pPr marL="342900" indent="-342900">
              <a:buFont typeface="Arial" panose="020B0604020202020204" pitchFamily="34" charset="0"/>
              <a:buChar char="•"/>
            </a:pPr>
            <a:r>
              <a:rPr lang="en-AU" sz="2200" dirty="0"/>
              <a:t>Help with English Grammar – non penalties</a:t>
            </a:r>
          </a:p>
          <a:p>
            <a:pPr marL="342900" indent="-342900">
              <a:buFont typeface="Arial" panose="020B0604020202020204" pitchFamily="34" charset="0"/>
              <a:buChar char="•"/>
            </a:pPr>
            <a:r>
              <a:rPr lang="en-AU" sz="2200" dirty="0"/>
              <a:t>Access to Academic staff (not by email/phone)</a:t>
            </a:r>
          </a:p>
          <a:p>
            <a:pPr marL="342900" indent="-342900">
              <a:buFont typeface="Arial" panose="020B0604020202020204" pitchFamily="34" charset="0"/>
              <a:buChar char="•"/>
            </a:pPr>
            <a:r>
              <a:rPr lang="en-AU" sz="2200" dirty="0"/>
              <a:t>Needs may change from class to class</a:t>
            </a:r>
          </a:p>
          <a:p>
            <a:pPr marL="285750" indent="-285750">
              <a:buFont typeface="Arial" panose="020B0604020202020204" pitchFamily="34" charset="0"/>
              <a:buChar char="•"/>
            </a:pPr>
            <a:endParaRPr lang="en-AU" sz="2200" dirty="0"/>
          </a:p>
        </p:txBody>
      </p:sp>
      <p:pic>
        <p:nvPicPr>
          <p:cNvPr id="6" name="Picture 5">
            <a:extLst>
              <a:ext uri="{FF2B5EF4-FFF2-40B4-BE49-F238E27FC236}">
                <a16:creationId xmlns:a16="http://schemas.microsoft.com/office/drawing/2014/main" id="{9B3179B4-BDFA-C346-A0EA-76417C95722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99846" y="1039080"/>
            <a:ext cx="1806304" cy="1806304"/>
          </a:xfrm>
          <a:prstGeom prst="rect">
            <a:avLst/>
          </a:prstGeom>
        </p:spPr>
      </p:pic>
      <p:pic>
        <p:nvPicPr>
          <p:cNvPr id="7" name="Picture 6">
            <a:extLst>
              <a:ext uri="{FF2B5EF4-FFF2-40B4-BE49-F238E27FC236}">
                <a16:creationId xmlns:a16="http://schemas.microsoft.com/office/drawing/2014/main" id="{75B1531F-EBC5-2246-AEED-5AA160003F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92392" y="3581400"/>
            <a:ext cx="3062809" cy="1131151"/>
          </a:xfrm>
          <a:prstGeom prst="rect">
            <a:avLst/>
          </a:prstGeom>
        </p:spPr>
      </p:pic>
    </p:spTree>
    <p:extLst>
      <p:ext uri="{BB962C8B-B14F-4D97-AF65-F5344CB8AC3E}">
        <p14:creationId xmlns:p14="http://schemas.microsoft.com/office/powerpoint/2010/main" val="218341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BC2C-D155-254D-94B3-C3D66994C765}"/>
              </a:ext>
            </a:extLst>
          </p:cNvPr>
          <p:cNvSpPr>
            <a:spLocks noGrp="1"/>
          </p:cNvSpPr>
          <p:nvPr>
            <p:ph type="title"/>
          </p:nvPr>
        </p:nvSpPr>
        <p:spPr>
          <a:xfrm>
            <a:off x="1306024" y="579428"/>
            <a:ext cx="3183377" cy="898543"/>
          </a:xfrm>
          <a:noFill/>
        </p:spPr>
        <p:txBody>
          <a:bodyPr vert="horz" lIns="91440" tIns="45720" rIns="91440" bIns="45720" rtlCol="0" anchor="ctr">
            <a:normAutofit/>
          </a:bodyPr>
          <a:lstStyle/>
          <a:p>
            <a:r>
              <a:rPr lang="en-US" sz="3600" b="1" kern="1200" dirty="0">
                <a:latin typeface="+mn-lt"/>
                <a:ea typeface="+mj-ea"/>
                <a:cs typeface="+mj-cs"/>
              </a:rPr>
              <a:t>Technology</a:t>
            </a:r>
          </a:p>
        </p:txBody>
      </p:sp>
      <p:sp>
        <p:nvSpPr>
          <p:cNvPr id="9" name="TextBox 8">
            <a:extLst>
              <a:ext uri="{FF2B5EF4-FFF2-40B4-BE49-F238E27FC236}">
                <a16:creationId xmlns:a16="http://schemas.microsoft.com/office/drawing/2014/main" id="{345EFF8F-1CE2-1844-8CA6-673F3F5CE517}"/>
              </a:ext>
            </a:extLst>
          </p:cNvPr>
          <p:cNvSpPr txBox="1"/>
          <p:nvPr/>
        </p:nvSpPr>
        <p:spPr>
          <a:xfrm>
            <a:off x="903899" y="1675604"/>
            <a:ext cx="7940867" cy="4524315"/>
          </a:xfrm>
          <a:prstGeom prst="rect">
            <a:avLst/>
          </a:prstGeom>
          <a:noFill/>
        </p:spPr>
        <p:txBody>
          <a:bodyPr wrap="square" rtlCol="0">
            <a:spAutoFit/>
          </a:bodyPr>
          <a:lstStyle/>
          <a:p>
            <a:pPr marL="285750" indent="-285750">
              <a:buFont typeface="Arial" panose="020B0604020202020204" pitchFamily="34" charset="0"/>
              <a:buChar char="•"/>
            </a:pPr>
            <a:r>
              <a:rPr lang="en-AU" sz="2400" dirty="0"/>
              <a:t>Access in different platforms</a:t>
            </a:r>
          </a:p>
          <a:p>
            <a:pPr marL="285750" indent="-285750">
              <a:buFont typeface="Arial" panose="020B0604020202020204" pitchFamily="34" charset="0"/>
              <a:buChar char="•"/>
            </a:pPr>
            <a:r>
              <a:rPr lang="en-AU" sz="2400" dirty="0"/>
              <a:t>MS Teams</a:t>
            </a:r>
          </a:p>
          <a:p>
            <a:pPr marL="285750" indent="-285750">
              <a:buFont typeface="Arial" panose="020B0604020202020204" pitchFamily="34" charset="0"/>
              <a:buChar char="•"/>
            </a:pPr>
            <a:r>
              <a:rPr lang="en-AU" sz="2400" dirty="0"/>
              <a:t>Blackboard Collaborate Ultra</a:t>
            </a:r>
          </a:p>
          <a:p>
            <a:pPr marL="285750" indent="-285750">
              <a:buFont typeface="Arial" panose="020B0604020202020204" pitchFamily="34" charset="0"/>
              <a:buChar char="•"/>
            </a:pPr>
            <a:r>
              <a:rPr lang="en-AU" sz="2400" dirty="0"/>
              <a:t>Zoom</a:t>
            </a:r>
          </a:p>
          <a:p>
            <a:pPr marL="285750" indent="-285750">
              <a:buFont typeface="Arial" panose="020B0604020202020204" pitchFamily="34" charset="0"/>
              <a:buChar char="•"/>
            </a:pPr>
            <a:r>
              <a:rPr lang="en-AU" sz="2400" dirty="0"/>
              <a:t>Echo360</a:t>
            </a:r>
          </a:p>
          <a:p>
            <a:pPr marL="285750" indent="-285750">
              <a:buFont typeface="Arial" panose="020B0604020202020204" pitchFamily="34" charset="0"/>
              <a:buChar char="•"/>
            </a:pPr>
            <a:r>
              <a:rPr lang="en-AU" sz="2400" dirty="0"/>
              <a:t>YouTube</a:t>
            </a:r>
          </a:p>
          <a:p>
            <a:pPr marL="285750" indent="-285750">
              <a:buFont typeface="Arial" panose="020B0604020202020204" pitchFamily="34" charset="0"/>
              <a:buChar char="•"/>
            </a:pPr>
            <a:r>
              <a:rPr lang="en-AU" sz="2400" dirty="0"/>
              <a:t>Commercial Videos</a:t>
            </a:r>
          </a:p>
          <a:p>
            <a:pPr marL="285750" indent="-285750">
              <a:buFont typeface="Arial" panose="020B0604020202020204" pitchFamily="34" charset="0"/>
              <a:buChar char="•"/>
            </a:pPr>
            <a:r>
              <a:rPr lang="en-AU" sz="2400" dirty="0"/>
              <a:t>Older lecture recordings</a:t>
            </a:r>
          </a:p>
          <a:p>
            <a:pPr marL="285750" indent="-285750">
              <a:buFont typeface="Arial" panose="020B0604020202020204" pitchFamily="34" charset="0"/>
              <a:buChar char="•"/>
            </a:pPr>
            <a:r>
              <a:rPr lang="en-AU" sz="2400" dirty="0"/>
              <a:t>Podcasts</a:t>
            </a:r>
          </a:p>
          <a:p>
            <a:pPr marL="285750" indent="-285750">
              <a:buFont typeface="Arial" panose="020B0604020202020204" pitchFamily="34" charset="0"/>
              <a:buChar char="•"/>
            </a:pPr>
            <a:r>
              <a:rPr lang="en-AU" sz="2400" dirty="0"/>
              <a:t>Auto Captioning Apps (Live Scribe / MS Translator / Web captioner </a:t>
            </a:r>
          </a:p>
          <a:p>
            <a:pPr marL="285750" indent="-285750">
              <a:buFont typeface="Arial" panose="020B0604020202020204" pitchFamily="34" charset="0"/>
              <a:buChar char="•"/>
            </a:pPr>
            <a:r>
              <a:rPr lang="en-AU" sz="2400" dirty="0"/>
              <a:t>VVT files and removing time codes – </a:t>
            </a:r>
            <a:r>
              <a:rPr lang="en-AU" sz="2400" dirty="0" err="1"/>
              <a:t>HappyScribe</a:t>
            </a:r>
            <a:endParaRPr lang="en-AU" sz="2400" dirty="0"/>
          </a:p>
        </p:txBody>
      </p:sp>
      <p:pic>
        <p:nvPicPr>
          <p:cNvPr id="6" name="Picture 5">
            <a:extLst>
              <a:ext uri="{FF2B5EF4-FFF2-40B4-BE49-F238E27FC236}">
                <a16:creationId xmlns:a16="http://schemas.microsoft.com/office/drawing/2014/main" id="{9B3179B4-BDFA-C346-A0EA-76417C95722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04595" y="813109"/>
            <a:ext cx="1831125" cy="1831125"/>
          </a:xfrm>
          <a:prstGeom prst="rect">
            <a:avLst/>
          </a:prstGeom>
        </p:spPr>
      </p:pic>
      <p:pic>
        <p:nvPicPr>
          <p:cNvPr id="7" name="Picture 6">
            <a:extLst>
              <a:ext uri="{FF2B5EF4-FFF2-40B4-BE49-F238E27FC236}">
                <a16:creationId xmlns:a16="http://schemas.microsoft.com/office/drawing/2014/main" id="{75B1531F-EBC5-2246-AEED-5AA160003F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44766" y="2810482"/>
            <a:ext cx="3062809" cy="1131151"/>
          </a:xfrm>
          <a:prstGeom prst="rect">
            <a:avLst/>
          </a:prstGeom>
        </p:spPr>
      </p:pic>
      <p:pic>
        <p:nvPicPr>
          <p:cNvPr id="8" name="Picture 7" descr="Happy Scribe Logo">
            <a:extLst>
              <a:ext uri="{FF2B5EF4-FFF2-40B4-BE49-F238E27FC236}">
                <a16:creationId xmlns:a16="http://schemas.microsoft.com/office/drawing/2014/main" id="{8DE2065C-A537-4FA3-A3F6-71D0D2CD86B9}"/>
              </a:ext>
            </a:extLst>
          </p:cNvPr>
          <p:cNvPicPr>
            <a:picLocks noChangeAspect="1"/>
          </p:cNvPicPr>
          <p:nvPr/>
        </p:nvPicPr>
        <p:blipFill>
          <a:blip r:embed="rId4"/>
          <a:stretch>
            <a:fillRect/>
          </a:stretch>
        </p:blipFill>
        <p:spPr>
          <a:xfrm>
            <a:off x="8149226" y="5489253"/>
            <a:ext cx="3486617" cy="843554"/>
          </a:xfrm>
          <a:prstGeom prst="rect">
            <a:avLst/>
          </a:prstGeom>
        </p:spPr>
      </p:pic>
    </p:spTree>
    <p:extLst>
      <p:ext uri="{BB962C8B-B14F-4D97-AF65-F5344CB8AC3E}">
        <p14:creationId xmlns:p14="http://schemas.microsoft.com/office/powerpoint/2010/main" val="305367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BC2C-D155-254D-94B3-C3D66994C765}"/>
              </a:ext>
            </a:extLst>
          </p:cNvPr>
          <p:cNvSpPr>
            <a:spLocks noGrp="1"/>
          </p:cNvSpPr>
          <p:nvPr>
            <p:ph type="title"/>
          </p:nvPr>
        </p:nvSpPr>
        <p:spPr>
          <a:xfrm>
            <a:off x="770447" y="448799"/>
            <a:ext cx="7814753" cy="898543"/>
          </a:xfrm>
          <a:noFill/>
        </p:spPr>
        <p:txBody>
          <a:bodyPr vert="horz" lIns="91440" tIns="45720" rIns="91440" bIns="45720" rtlCol="0" anchor="ctr">
            <a:normAutofit/>
          </a:bodyPr>
          <a:lstStyle/>
          <a:p>
            <a:r>
              <a:rPr lang="en-US" sz="3600" b="1" kern="1200" dirty="0">
                <a:latin typeface="+mn-lt"/>
                <a:ea typeface="+mj-ea"/>
                <a:cs typeface="+mj-cs"/>
              </a:rPr>
              <a:t>Free Auto Captioning Apps available</a:t>
            </a:r>
          </a:p>
        </p:txBody>
      </p:sp>
      <p:pic>
        <p:nvPicPr>
          <p:cNvPr id="1026" name="Picture 2" descr="Microsoft Translator on the App Store">
            <a:hlinkClick r:id="rId2"/>
            <a:extLst>
              <a:ext uri="{FF2B5EF4-FFF2-40B4-BE49-F238E27FC236}">
                <a16:creationId xmlns:a16="http://schemas.microsoft.com/office/drawing/2014/main" id="{42B223BA-8A89-434D-845E-FB80E4FD0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93" y="17145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iveTranscribe - Andriod App Only">
            <a:extLst>
              <a:ext uri="{FF2B5EF4-FFF2-40B4-BE49-F238E27FC236}">
                <a16:creationId xmlns:a16="http://schemas.microsoft.com/office/drawing/2014/main" id="{6D05F1D6-0A64-4296-9678-E1E061E9CF4F}"/>
              </a:ext>
            </a:extLst>
          </p:cNvPr>
          <p:cNvPicPr>
            <a:picLocks noChangeAspect="1"/>
          </p:cNvPicPr>
          <p:nvPr/>
        </p:nvPicPr>
        <p:blipFill>
          <a:blip r:embed="rId4"/>
          <a:stretch>
            <a:fillRect/>
          </a:stretch>
        </p:blipFill>
        <p:spPr>
          <a:xfrm>
            <a:off x="3524250" y="1714500"/>
            <a:ext cx="1714500" cy="1714500"/>
          </a:xfrm>
          <a:prstGeom prst="rect">
            <a:avLst/>
          </a:prstGeom>
        </p:spPr>
      </p:pic>
      <p:pic>
        <p:nvPicPr>
          <p:cNvPr id="5" name="Picture 4" descr="Web Captioner App display">
            <a:extLst>
              <a:ext uri="{FF2B5EF4-FFF2-40B4-BE49-F238E27FC236}">
                <a16:creationId xmlns:a16="http://schemas.microsoft.com/office/drawing/2014/main" id="{2E8E03AF-B820-435B-8EA6-8A873C5D9D76}"/>
              </a:ext>
            </a:extLst>
          </p:cNvPr>
          <p:cNvPicPr>
            <a:picLocks noChangeAspect="1"/>
          </p:cNvPicPr>
          <p:nvPr/>
        </p:nvPicPr>
        <p:blipFill>
          <a:blip r:embed="rId5"/>
          <a:stretch>
            <a:fillRect/>
          </a:stretch>
        </p:blipFill>
        <p:spPr>
          <a:xfrm>
            <a:off x="5814876" y="1714500"/>
            <a:ext cx="5457825" cy="2886075"/>
          </a:xfrm>
          <a:prstGeom prst="rect">
            <a:avLst/>
          </a:prstGeom>
        </p:spPr>
      </p:pic>
      <p:pic>
        <p:nvPicPr>
          <p:cNvPr id="8" name="Picture 7" descr="Otter.Ai logo">
            <a:extLst>
              <a:ext uri="{FF2B5EF4-FFF2-40B4-BE49-F238E27FC236}">
                <a16:creationId xmlns:a16="http://schemas.microsoft.com/office/drawing/2014/main" id="{A2F24CC8-8E82-49F0-81EB-70BC011EE18D}"/>
              </a:ext>
            </a:extLst>
          </p:cNvPr>
          <p:cNvPicPr>
            <a:picLocks noChangeAspect="1"/>
          </p:cNvPicPr>
          <p:nvPr/>
        </p:nvPicPr>
        <p:blipFill>
          <a:blip r:embed="rId6"/>
          <a:stretch>
            <a:fillRect/>
          </a:stretch>
        </p:blipFill>
        <p:spPr>
          <a:xfrm>
            <a:off x="866775" y="4547765"/>
            <a:ext cx="2228850" cy="762000"/>
          </a:xfrm>
          <a:prstGeom prst="rect">
            <a:avLst/>
          </a:prstGeom>
        </p:spPr>
      </p:pic>
      <p:sp>
        <p:nvSpPr>
          <p:cNvPr id="10" name="TextBox 9">
            <a:extLst>
              <a:ext uri="{FF2B5EF4-FFF2-40B4-BE49-F238E27FC236}">
                <a16:creationId xmlns:a16="http://schemas.microsoft.com/office/drawing/2014/main" id="{319386A1-9E16-463E-9070-5334A3232FB3}"/>
              </a:ext>
            </a:extLst>
          </p:cNvPr>
          <p:cNvSpPr txBox="1"/>
          <p:nvPr/>
        </p:nvSpPr>
        <p:spPr>
          <a:xfrm>
            <a:off x="919299" y="3643868"/>
            <a:ext cx="4286302" cy="646331"/>
          </a:xfrm>
          <a:prstGeom prst="rect">
            <a:avLst/>
          </a:prstGeom>
          <a:noFill/>
        </p:spPr>
        <p:txBody>
          <a:bodyPr wrap="none" rtlCol="0">
            <a:spAutoFit/>
          </a:bodyPr>
          <a:lstStyle/>
          <a:p>
            <a:r>
              <a:rPr lang="en-AU" dirty="0"/>
              <a:t>MS Translator 				</a:t>
            </a:r>
            <a:r>
              <a:rPr lang="en-AU" dirty="0" err="1"/>
              <a:t>LiveTranscribe</a:t>
            </a:r>
            <a:endParaRPr lang="en-AU" dirty="0"/>
          </a:p>
          <a:p>
            <a:r>
              <a:rPr lang="en-AU" dirty="0"/>
              <a:t>– Apple and Android		- </a:t>
            </a:r>
            <a:r>
              <a:rPr lang="en-AU" dirty="0" err="1"/>
              <a:t>Andriod</a:t>
            </a:r>
            <a:r>
              <a:rPr lang="en-AU" dirty="0"/>
              <a:t> only</a:t>
            </a:r>
          </a:p>
        </p:txBody>
      </p:sp>
      <p:sp>
        <p:nvSpPr>
          <p:cNvPr id="11" name="TextBox 10">
            <a:extLst>
              <a:ext uri="{FF2B5EF4-FFF2-40B4-BE49-F238E27FC236}">
                <a16:creationId xmlns:a16="http://schemas.microsoft.com/office/drawing/2014/main" id="{8C62EE2C-E8D7-4A53-A071-C2A97779CDB2}"/>
              </a:ext>
            </a:extLst>
          </p:cNvPr>
          <p:cNvSpPr txBox="1"/>
          <p:nvPr/>
        </p:nvSpPr>
        <p:spPr>
          <a:xfrm>
            <a:off x="1037147" y="5224298"/>
            <a:ext cx="3733138" cy="369332"/>
          </a:xfrm>
          <a:prstGeom prst="rect">
            <a:avLst/>
          </a:prstGeom>
          <a:noFill/>
        </p:spPr>
        <p:txBody>
          <a:bodyPr wrap="none" rtlCol="0">
            <a:spAutoFit/>
          </a:bodyPr>
          <a:lstStyle/>
          <a:p>
            <a:r>
              <a:rPr lang="en-AU" dirty="0"/>
              <a:t>Otter Ai – 600 minutes free limit/ </a:t>
            </a:r>
            <a:r>
              <a:rPr lang="en-AU" dirty="0" err="1"/>
              <a:t>mth</a:t>
            </a:r>
            <a:endParaRPr lang="en-AU" dirty="0"/>
          </a:p>
        </p:txBody>
      </p:sp>
      <p:sp>
        <p:nvSpPr>
          <p:cNvPr id="12" name="TextBox 11">
            <a:extLst>
              <a:ext uri="{FF2B5EF4-FFF2-40B4-BE49-F238E27FC236}">
                <a16:creationId xmlns:a16="http://schemas.microsoft.com/office/drawing/2014/main" id="{BB04E8E9-50C0-46BE-999C-9B69A3237E50}"/>
              </a:ext>
            </a:extLst>
          </p:cNvPr>
          <p:cNvSpPr txBox="1"/>
          <p:nvPr/>
        </p:nvSpPr>
        <p:spPr>
          <a:xfrm>
            <a:off x="6096000" y="4967732"/>
            <a:ext cx="4114800" cy="923330"/>
          </a:xfrm>
          <a:prstGeom prst="rect">
            <a:avLst/>
          </a:prstGeom>
          <a:noFill/>
        </p:spPr>
        <p:txBody>
          <a:bodyPr wrap="square" rtlCol="0">
            <a:spAutoFit/>
          </a:bodyPr>
          <a:lstStyle/>
          <a:p>
            <a:r>
              <a:rPr lang="en-AU" dirty="0"/>
              <a:t>Web Captioner – browser based and limits with Mic input – still investigating this one</a:t>
            </a:r>
          </a:p>
        </p:txBody>
      </p:sp>
    </p:spTree>
    <p:extLst>
      <p:ext uri="{BB962C8B-B14F-4D97-AF65-F5344CB8AC3E}">
        <p14:creationId xmlns:p14="http://schemas.microsoft.com/office/powerpoint/2010/main" val="113748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470627" y="350909"/>
            <a:ext cx="8751750" cy="701817"/>
          </a:xfrm>
        </p:spPr>
        <p:txBody>
          <a:bodyPr anchor="ctr">
            <a:normAutofit fontScale="90000"/>
          </a:bodyPr>
          <a:lstStyle/>
          <a:p>
            <a:r>
              <a:rPr lang="en-US" sz="3600" b="1" dirty="0">
                <a:solidFill>
                  <a:schemeClr val="bg1"/>
                </a:solidFill>
                <a:latin typeface="+mn-lt"/>
              </a:rPr>
              <a:t>Auto Captioning – when it goes wrong</a:t>
            </a:r>
            <a:br>
              <a:rPr lang="en-US" sz="2400" b="1" dirty="0">
                <a:solidFill>
                  <a:schemeClr val="bg1"/>
                </a:solidFill>
              </a:rPr>
            </a:br>
            <a:endParaRPr lang="en-US" sz="1800" b="1" dirty="0">
              <a:solidFill>
                <a:schemeClr val="bg1"/>
              </a:solidFill>
            </a:endParaRPr>
          </a:p>
        </p:txBody>
      </p:sp>
      <p:pic>
        <p:nvPicPr>
          <p:cNvPr id="4" name="Picture 3" descr="Screen shot of MS Translator showing auto caption output that is incorrect: &#10;&quot;Yeah, I'll follow up like (Blacked out person's name) I can't remember where we got two with it.&#10;Is followed good. I was satisfied.&#10;Little cigarette.&#10;With&#10;Only (Blacked out person's name) from (blacked out business name) at another cold front, my stomach churns every time I see the number come up on my phone.&quot;">
            <a:extLst>
              <a:ext uri="{FF2B5EF4-FFF2-40B4-BE49-F238E27FC236}">
                <a16:creationId xmlns:a16="http://schemas.microsoft.com/office/drawing/2014/main" id="{4499AF1A-8968-4142-B2B1-31196B47FBD5}"/>
              </a:ext>
            </a:extLst>
          </p:cNvPr>
          <p:cNvPicPr>
            <a:picLocks noChangeAspect="1"/>
          </p:cNvPicPr>
          <p:nvPr/>
        </p:nvPicPr>
        <p:blipFill>
          <a:blip r:embed="rId2"/>
          <a:stretch>
            <a:fillRect/>
          </a:stretch>
        </p:blipFill>
        <p:spPr>
          <a:xfrm>
            <a:off x="6377941" y="1254034"/>
            <a:ext cx="2301686" cy="4985038"/>
          </a:xfrm>
          <a:prstGeom prst="rect">
            <a:avLst/>
          </a:prstGeom>
        </p:spPr>
      </p:pic>
      <p:pic>
        <p:nvPicPr>
          <p:cNvPr id="6" name="Picture 5" descr="Screen shot of MS Translator showing auto caption output that is incorrect: &#10;&quot;very fine, thank you (blacked out person's name). And it doesn't. Doesn't when (blacked out person's name) talked about people getting their *** in a knot it won't. It won't because it says *** is a swear.&#10;Would an it just goes XXXX.&#10;It's (blacked out person's name) have so many of them are.&quot;">
            <a:extLst>
              <a:ext uri="{FF2B5EF4-FFF2-40B4-BE49-F238E27FC236}">
                <a16:creationId xmlns:a16="http://schemas.microsoft.com/office/drawing/2014/main" id="{9821C249-38E9-4223-9605-AE71C638AFC3}"/>
              </a:ext>
            </a:extLst>
          </p:cNvPr>
          <p:cNvPicPr>
            <a:picLocks noChangeAspect="1"/>
          </p:cNvPicPr>
          <p:nvPr/>
        </p:nvPicPr>
        <p:blipFill>
          <a:blip r:embed="rId3"/>
          <a:stretch>
            <a:fillRect/>
          </a:stretch>
        </p:blipFill>
        <p:spPr>
          <a:xfrm>
            <a:off x="9041757" y="1254034"/>
            <a:ext cx="2301686" cy="4985039"/>
          </a:xfrm>
          <a:prstGeom prst="rect">
            <a:avLst/>
          </a:prstGeom>
        </p:spPr>
      </p:pic>
      <p:pic>
        <p:nvPicPr>
          <p:cNvPr id="8" name="Picture 7" descr="Screen shot of MS Translator showing auto caption output that is incorrect: &#10;&quot;Right, yeah I was just gonna say that if.&#10;Sun and wanting to sponsor then on the same basis? Anyone else wants to sponsor? We wouldn't say no.&#10;That said (blacked out business name) have sort of got their *** in a knot because they could sponsor as the competition and.&#10;The same way as any.&quot;">
            <a:extLst>
              <a:ext uri="{FF2B5EF4-FFF2-40B4-BE49-F238E27FC236}">
                <a16:creationId xmlns:a16="http://schemas.microsoft.com/office/drawing/2014/main" id="{6DAF4F86-F57A-4DB5-A81C-FFCAE2C1EDDB}"/>
              </a:ext>
            </a:extLst>
          </p:cNvPr>
          <p:cNvPicPr>
            <a:picLocks noChangeAspect="1"/>
          </p:cNvPicPr>
          <p:nvPr/>
        </p:nvPicPr>
        <p:blipFill>
          <a:blip r:embed="rId4"/>
          <a:stretch>
            <a:fillRect/>
          </a:stretch>
        </p:blipFill>
        <p:spPr>
          <a:xfrm>
            <a:off x="3613250" y="1254033"/>
            <a:ext cx="2301686" cy="4985039"/>
          </a:xfrm>
          <a:prstGeom prst="rect">
            <a:avLst/>
          </a:prstGeom>
        </p:spPr>
      </p:pic>
      <p:pic>
        <p:nvPicPr>
          <p:cNvPr id="11" name="Picture 10" descr=" Screen shot of MS Translator showing auto caption output that is incorrect: &quot;...I wont be able to stay for the full meeting, so. &#10;Will before we start, I'd like to acknowledge aboriginal interest rate islander people as the traditional custodians of the lands on which rural mating and pay my respects to elders, past and present and future.&#10;I'd also like to extend that respect to any aboriginal people who..&quot;">
            <a:extLst>
              <a:ext uri="{FF2B5EF4-FFF2-40B4-BE49-F238E27FC236}">
                <a16:creationId xmlns:a16="http://schemas.microsoft.com/office/drawing/2014/main" id="{5A48CFB6-8C8C-46A5-8211-8EA2C8FFB43A}"/>
              </a:ext>
            </a:extLst>
          </p:cNvPr>
          <p:cNvPicPr>
            <a:picLocks noChangeAspect="1"/>
          </p:cNvPicPr>
          <p:nvPr/>
        </p:nvPicPr>
        <p:blipFill>
          <a:blip r:embed="rId5"/>
          <a:stretch>
            <a:fillRect/>
          </a:stretch>
        </p:blipFill>
        <p:spPr>
          <a:xfrm>
            <a:off x="848559" y="1254034"/>
            <a:ext cx="2301686" cy="4985039"/>
          </a:xfrm>
          <a:prstGeom prst="rect">
            <a:avLst/>
          </a:prstGeom>
        </p:spPr>
      </p:pic>
    </p:spTree>
    <p:extLst>
      <p:ext uri="{BB962C8B-B14F-4D97-AF65-F5344CB8AC3E}">
        <p14:creationId xmlns:p14="http://schemas.microsoft.com/office/powerpoint/2010/main" val="32073786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1452728" y="887015"/>
            <a:ext cx="4713591" cy="701817"/>
          </a:xfrm>
        </p:spPr>
        <p:txBody>
          <a:bodyPr anchor="ctr">
            <a:normAutofit fontScale="90000"/>
          </a:bodyPr>
          <a:lstStyle/>
          <a:p>
            <a:r>
              <a:rPr lang="en-US" sz="3600" b="1" dirty="0">
                <a:solidFill>
                  <a:schemeClr val="bg1"/>
                </a:solidFill>
                <a:latin typeface="+mn-lt"/>
              </a:rPr>
              <a:t>What Works with What</a:t>
            </a:r>
            <a:br>
              <a:rPr lang="en-US" sz="2400" b="1" dirty="0">
                <a:solidFill>
                  <a:schemeClr val="bg1"/>
                </a:solidFill>
              </a:rPr>
            </a:br>
            <a:endParaRPr lang="en-US" sz="1800" b="1" dirty="0">
              <a:solidFill>
                <a:schemeClr val="bg1"/>
              </a:solidFill>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9" name="Title 1">
            <a:extLst>
              <a:ext uri="{FF2B5EF4-FFF2-40B4-BE49-F238E27FC236}">
                <a16:creationId xmlns:a16="http://schemas.microsoft.com/office/drawing/2014/main" id="{D12918F8-E579-F64C-AFC5-CAE08DA11A88}"/>
              </a:ext>
            </a:extLst>
          </p:cNvPr>
          <p:cNvSpPr txBox="1">
            <a:spLocks/>
          </p:cNvSpPr>
          <p:nvPr/>
        </p:nvSpPr>
        <p:spPr>
          <a:xfrm>
            <a:off x="3419701" y="1206155"/>
            <a:ext cx="5493235" cy="4843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rPr>
              <a:t>	</a:t>
            </a:r>
          </a:p>
          <a:p>
            <a:endParaRPr lang="en-US" sz="1800" dirty="0">
              <a:solidFill>
                <a:schemeClr val="bg1"/>
              </a:solidFill>
            </a:endParaRPr>
          </a:p>
          <a:p>
            <a:r>
              <a:rPr lang="en-AU" sz="1800" dirty="0">
                <a:solidFill>
                  <a:schemeClr val="bg1"/>
                </a:solidFill>
              </a:rPr>
              <a:t>Will record with captions, Real-time Closed captioning</a:t>
            </a:r>
            <a:br>
              <a:rPr lang="en-US" sz="1800" dirty="0">
                <a:solidFill>
                  <a:schemeClr val="bg1"/>
                </a:solidFill>
              </a:rPr>
            </a:br>
            <a:endParaRPr lang="en-US" sz="1800" dirty="0">
              <a:solidFill>
                <a:schemeClr val="bg1"/>
              </a:solidFill>
            </a:endParaRPr>
          </a:p>
          <a:p>
            <a:r>
              <a:rPr lang="en-AU" sz="1800" dirty="0">
                <a:solidFill>
                  <a:schemeClr val="bg1"/>
                </a:solidFill>
              </a:rPr>
              <a:t>Will Record, Auto Captions only, Transcript editable in MS Stream</a:t>
            </a:r>
          </a:p>
          <a:p>
            <a:br>
              <a:rPr lang="en-AU" sz="1800" dirty="0">
                <a:solidFill>
                  <a:schemeClr val="bg1"/>
                </a:solidFill>
              </a:rPr>
            </a:br>
            <a:r>
              <a:rPr lang="en-AU" sz="1800" dirty="0">
                <a:solidFill>
                  <a:schemeClr val="bg1"/>
                </a:solidFill>
              </a:rPr>
              <a:t>Live Lectures can be streamed to Captioning Service, Has ASR (automatic speech recognition interactive transcripts), Can upload any Video for Closed Captioning by Provider or Auto Captioning for transcript access</a:t>
            </a:r>
            <a:endParaRPr lang="en-US" sz="1800" dirty="0">
              <a:solidFill>
                <a:schemeClr val="bg1"/>
              </a:solidFill>
            </a:endParaRPr>
          </a:p>
          <a:p>
            <a:endParaRPr lang="en-AU" sz="1650" dirty="0">
              <a:solidFill>
                <a:schemeClr val="bg1"/>
              </a:solidFill>
            </a:endParaRPr>
          </a:p>
          <a:p>
            <a:r>
              <a:rPr lang="en-AU" sz="1800" dirty="0">
                <a:solidFill>
                  <a:schemeClr val="bg1"/>
                </a:solidFill>
              </a:rPr>
              <a:t>Will record with captions, Real-time Closed captions. No transcript available – even from Caption provider </a:t>
            </a:r>
          </a:p>
          <a:p>
            <a:endParaRPr lang="en-AU" sz="900" dirty="0">
              <a:solidFill>
                <a:schemeClr val="bg1"/>
              </a:solidFill>
            </a:endParaRPr>
          </a:p>
          <a:p>
            <a:r>
              <a:rPr lang="en-AU" sz="1800" dirty="0">
                <a:solidFill>
                  <a:schemeClr val="bg1"/>
                </a:solidFill>
              </a:rPr>
              <a:t>Allows independence from platform – will affect lecture recordings and limited if number of students in live class on Blackboard</a:t>
            </a:r>
            <a:r>
              <a:rPr lang="en-AU" sz="1800" b="1" dirty="0">
                <a:solidFill>
                  <a:schemeClr val="bg1"/>
                </a:solidFill>
              </a:rPr>
              <a:t>	</a:t>
            </a:r>
            <a:br>
              <a:rPr lang="en-AU" sz="1800" b="1" dirty="0">
                <a:solidFill>
                  <a:schemeClr val="bg1"/>
                </a:solidFill>
              </a:rPr>
            </a:br>
            <a:endParaRPr lang="en-US" sz="1800" b="1" dirty="0">
              <a:solidFill>
                <a:schemeClr val="bg1"/>
              </a:solidFill>
            </a:endParaRPr>
          </a:p>
        </p:txBody>
      </p:sp>
      <p:sp>
        <p:nvSpPr>
          <p:cNvPr id="4" name="Rectangle 3">
            <a:extLst>
              <a:ext uri="{FF2B5EF4-FFF2-40B4-BE49-F238E27FC236}">
                <a16:creationId xmlns:a16="http://schemas.microsoft.com/office/drawing/2014/main" id="{8EAF183F-DDDE-354F-B99F-9ACA13A11278}"/>
              </a:ext>
            </a:extLst>
          </p:cNvPr>
          <p:cNvSpPr/>
          <p:nvPr/>
        </p:nvSpPr>
        <p:spPr>
          <a:xfrm>
            <a:off x="1011566" y="1588832"/>
            <a:ext cx="2452070" cy="3962623"/>
          </a:xfrm>
          <a:prstGeom prst="rect">
            <a:avLst/>
          </a:prstGeom>
        </p:spPr>
        <p:txBody>
          <a:bodyPr wrap="square">
            <a:spAutoFit/>
          </a:bodyPr>
          <a:lstStyle/>
          <a:p>
            <a:endParaRPr lang="en-US" b="1" dirty="0">
              <a:solidFill>
                <a:schemeClr val="bg1"/>
              </a:solidFill>
            </a:endParaRPr>
          </a:p>
          <a:p>
            <a:r>
              <a:rPr lang="en-US" b="1" dirty="0">
                <a:solidFill>
                  <a:schemeClr val="bg1"/>
                </a:solidFill>
              </a:rPr>
              <a:t>Zoom</a:t>
            </a:r>
            <a:r>
              <a:rPr lang="en-US" dirty="0">
                <a:solidFill>
                  <a:schemeClr val="bg1"/>
                </a:solidFill>
              </a:rPr>
              <a:t> 	</a:t>
            </a:r>
            <a:br>
              <a:rPr lang="en-US" sz="900" dirty="0">
                <a:solidFill>
                  <a:schemeClr val="bg1"/>
                </a:solidFill>
              </a:rPr>
            </a:br>
            <a:endParaRPr lang="en-US" sz="500" dirty="0">
              <a:solidFill>
                <a:schemeClr val="bg1"/>
              </a:solidFill>
            </a:endParaRPr>
          </a:p>
          <a:p>
            <a:endParaRPr lang="en-US" sz="900" b="1" dirty="0">
              <a:solidFill>
                <a:schemeClr val="bg1"/>
              </a:solidFill>
            </a:endParaRPr>
          </a:p>
          <a:p>
            <a:r>
              <a:rPr lang="en-US" b="1" dirty="0">
                <a:solidFill>
                  <a:schemeClr val="bg1"/>
                </a:solidFill>
              </a:rPr>
              <a:t>MS Teams </a:t>
            </a:r>
          </a:p>
          <a:p>
            <a:endParaRPr lang="en-US" sz="1600" b="1" dirty="0">
              <a:solidFill>
                <a:schemeClr val="bg1"/>
              </a:solidFill>
            </a:endParaRPr>
          </a:p>
          <a:p>
            <a:endParaRPr lang="en-US" sz="1100" b="1" dirty="0">
              <a:solidFill>
                <a:schemeClr val="bg1"/>
              </a:solidFill>
            </a:endParaRPr>
          </a:p>
          <a:p>
            <a:r>
              <a:rPr lang="en-US" b="1" dirty="0">
                <a:solidFill>
                  <a:schemeClr val="bg1"/>
                </a:solidFill>
              </a:rPr>
              <a:t>Echo360/ ASR </a:t>
            </a:r>
          </a:p>
          <a:p>
            <a:endParaRPr lang="en-US" b="1" dirty="0">
              <a:solidFill>
                <a:schemeClr val="bg1"/>
              </a:solidFill>
            </a:endParaRPr>
          </a:p>
          <a:p>
            <a:endParaRPr lang="en-US" b="1" dirty="0">
              <a:solidFill>
                <a:schemeClr val="bg1"/>
              </a:solidFill>
            </a:endParaRPr>
          </a:p>
          <a:p>
            <a:endParaRPr lang="en-US" sz="2150" b="1" dirty="0">
              <a:solidFill>
                <a:schemeClr val="bg1"/>
              </a:solidFill>
            </a:endParaRPr>
          </a:p>
          <a:p>
            <a:r>
              <a:rPr lang="en-US" b="1" dirty="0">
                <a:solidFill>
                  <a:schemeClr val="bg1"/>
                </a:solidFill>
              </a:rPr>
              <a:t>Blackboard </a:t>
            </a:r>
            <a:r>
              <a:rPr lang="en-US" b="1" dirty="0" err="1">
                <a:solidFill>
                  <a:schemeClr val="bg1"/>
                </a:solidFill>
              </a:rPr>
              <a:t>Cllaborate</a:t>
            </a:r>
            <a:endParaRPr lang="en-US" b="1" dirty="0">
              <a:solidFill>
                <a:schemeClr val="bg1"/>
              </a:solidFill>
            </a:endParaRPr>
          </a:p>
          <a:p>
            <a:endParaRPr lang="en-US" sz="1500" b="1" dirty="0">
              <a:solidFill>
                <a:schemeClr val="bg1"/>
              </a:solidFill>
            </a:endParaRPr>
          </a:p>
          <a:p>
            <a:endParaRPr lang="en-US" sz="800" b="1" dirty="0">
              <a:solidFill>
                <a:schemeClr val="bg1"/>
              </a:solidFill>
            </a:endParaRPr>
          </a:p>
          <a:p>
            <a:r>
              <a:rPr lang="en-US" b="1" dirty="0">
                <a:solidFill>
                  <a:schemeClr val="bg1"/>
                </a:solidFill>
              </a:rPr>
              <a:t>External Caption Set Up 1CapApp (example)</a:t>
            </a:r>
            <a:endParaRPr lang="en-US" dirty="0"/>
          </a:p>
        </p:txBody>
      </p:sp>
    </p:spTree>
    <p:extLst>
      <p:ext uri="{BB962C8B-B14F-4D97-AF65-F5344CB8AC3E}">
        <p14:creationId xmlns:p14="http://schemas.microsoft.com/office/powerpoint/2010/main" val="140104535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405945" y="1320242"/>
            <a:ext cx="4713591" cy="701817"/>
          </a:xfrm>
        </p:spPr>
        <p:txBody>
          <a:bodyPr anchor="ctr">
            <a:normAutofit fontScale="90000"/>
          </a:bodyPr>
          <a:lstStyle/>
          <a:p>
            <a:r>
              <a:rPr lang="en-US" sz="3600" b="1" dirty="0">
                <a:solidFill>
                  <a:schemeClr val="bg1"/>
                </a:solidFill>
                <a:latin typeface="+mn-lt"/>
              </a:rPr>
              <a:t>Important Considerations</a:t>
            </a:r>
            <a:br>
              <a:rPr lang="en-US" sz="2400" b="1" dirty="0">
                <a:solidFill>
                  <a:schemeClr val="bg1"/>
                </a:solidFill>
              </a:rPr>
            </a:br>
            <a:endParaRPr lang="en-US" sz="1800" b="1" dirty="0">
              <a:solidFill>
                <a:schemeClr val="bg1"/>
              </a:solidFill>
            </a:endParaRPr>
          </a:p>
        </p:txBody>
      </p:sp>
      <p:sp>
        <p:nvSpPr>
          <p:cNvPr id="10" name="TextBox 9">
            <a:extLst>
              <a:ext uri="{FF2B5EF4-FFF2-40B4-BE49-F238E27FC236}">
                <a16:creationId xmlns:a16="http://schemas.microsoft.com/office/drawing/2014/main" id="{27948AE7-EF6B-4652-AA4E-01554432AD76}"/>
              </a:ext>
            </a:extLst>
          </p:cNvPr>
          <p:cNvSpPr txBox="1"/>
          <p:nvPr/>
        </p:nvSpPr>
        <p:spPr>
          <a:xfrm>
            <a:off x="405945" y="2048885"/>
            <a:ext cx="9151865" cy="3046988"/>
          </a:xfrm>
          <a:prstGeom prst="rect">
            <a:avLst/>
          </a:prstGeom>
          <a:noFill/>
        </p:spPr>
        <p:txBody>
          <a:bodyPr wrap="square" rtlCol="0">
            <a:spAutoFit/>
          </a:bodyPr>
          <a:lstStyle/>
          <a:p>
            <a:pPr marL="285750" indent="-285750">
              <a:buFont typeface="Arial" panose="020B0604020202020204" pitchFamily="34" charset="0"/>
              <a:buChar char="•"/>
            </a:pPr>
            <a:r>
              <a:rPr lang="en-AU" sz="2400" dirty="0">
                <a:solidFill>
                  <a:schemeClr val="bg1"/>
                </a:solidFill>
              </a:rPr>
              <a:t>Creation of notes</a:t>
            </a:r>
          </a:p>
          <a:p>
            <a:pPr marL="285750" indent="-285750">
              <a:buFont typeface="Arial" panose="020B0604020202020204" pitchFamily="34" charset="0"/>
              <a:buChar char="•"/>
            </a:pPr>
            <a:r>
              <a:rPr lang="en-AU" sz="2400" dirty="0">
                <a:solidFill>
                  <a:schemeClr val="bg1"/>
                </a:solidFill>
              </a:rPr>
              <a:t>Student Engagement</a:t>
            </a:r>
          </a:p>
          <a:p>
            <a:pPr marL="285750" indent="-285750">
              <a:buFont typeface="Arial" panose="020B0604020202020204" pitchFamily="34" charset="0"/>
              <a:buChar char="•"/>
            </a:pPr>
            <a:r>
              <a:rPr lang="en-AU" sz="2400" dirty="0">
                <a:solidFill>
                  <a:schemeClr val="bg1"/>
                </a:solidFill>
              </a:rPr>
              <a:t>Access to platforms</a:t>
            </a:r>
          </a:p>
          <a:p>
            <a:pPr marL="285750" indent="-285750">
              <a:buFont typeface="Arial" panose="020B0604020202020204" pitchFamily="34" charset="0"/>
              <a:buChar char="•"/>
            </a:pPr>
            <a:r>
              <a:rPr lang="en-AU" sz="2400" dirty="0">
                <a:solidFill>
                  <a:schemeClr val="bg1"/>
                </a:solidFill>
              </a:rPr>
              <a:t>Other students and learning needs in classes also</a:t>
            </a:r>
          </a:p>
          <a:p>
            <a:pPr marL="285750" indent="-285750">
              <a:buFont typeface="Arial" panose="020B0604020202020204" pitchFamily="34" charset="0"/>
              <a:buChar char="•"/>
            </a:pPr>
            <a:r>
              <a:rPr lang="en-AU" sz="2400" dirty="0">
                <a:solidFill>
                  <a:schemeClr val="bg1"/>
                </a:solidFill>
              </a:rPr>
              <a:t>Number classes in a day and energy levels of student</a:t>
            </a:r>
          </a:p>
          <a:p>
            <a:pPr marL="285750" indent="-285750">
              <a:buFont typeface="Arial" panose="020B0604020202020204" pitchFamily="34" charset="0"/>
              <a:buChar char="•"/>
            </a:pPr>
            <a:r>
              <a:rPr lang="en-AU" sz="2400" dirty="0">
                <a:solidFill>
                  <a:schemeClr val="bg1"/>
                </a:solidFill>
              </a:rPr>
              <a:t>Timing of Access</a:t>
            </a:r>
          </a:p>
          <a:p>
            <a:pPr marL="285750" indent="-285750">
              <a:buFont typeface="Arial" panose="020B0604020202020204" pitchFamily="34" charset="0"/>
              <a:buChar char="•"/>
            </a:pPr>
            <a:r>
              <a:rPr lang="en-AU" sz="2400" dirty="0">
                <a:solidFill>
                  <a:schemeClr val="bg1"/>
                </a:solidFill>
              </a:rPr>
              <a:t>Microphone input – sound input affects caption /interpreting output</a:t>
            </a:r>
          </a:p>
          <a:p>
            <a:pPr marL="285750" indent="-285750">
              <a:buFont typeface="Arial" panose="020B0604020202020204" pitchFamily="34" charset="0"/>
              <a:buChar char="•"/>
            </a:pPr>
            <a:r>
              <a:rPr lang="en-AU" sz="2400" dirty="0">
                <a:solidFill>
                  <a:schemeClr val="bg1"/>
                </a:solidFill>
              </a:rPr>
              <a:t>Teaching needs are different to meeting needs</a:t>
            </a:r>
          </a:p>
        </p:txBody>
      </p:sp>
      <p:pic>
        <p:nvPicPr>
          <p:cNvPr id="11" name="Picture 10">
            <a:extLst>
              <a:ext uri="{FF2B5EF4-FFF2-40B4-BE49-F238E27FC236}">
                <a16:creationId xmlns:a16="http://schemas.microsoft.com/office/drawing/2014/main" id="{351ADAD8-B6C3-477D-BC34-FAF3E0B6B1B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42874" y="624237"/>
            <a:ext cx="2093828" cy="2093828"/>
          </a:xfrm>
          <a:prstGeom prst="rect">
            <a:avLst/>
          </a:prstGeom>
        </p:spPr>
      </p:pic>
      <p:pic>
        <p:nvPicPr>
          <p:cNvPr id="12" name="Picture 11">
            <a:extLst>
              <a:ext uri="{FF2B5EF4-FFF2-40B4-BE49-F238E27FC236}">
                <a16:creationId xmlns:a16="http://schemas.microsoft.com/office/drawing/2014/main" id="{FC443913-C2F8-4282-AFF5-D981DB8F31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02806" y="3007657"/>
            <a:ext cx="3389194" cy="1314931"/>
          </a:xfrm>
          <a:prstGeom prst="rect">
            <a:avLst/>
          </a:prstGeom>
        </p:spPr>
      </p:pic>
    </p:spTree>
    <p:extLst>
      <p:ext uri="{BB962C8B-B14F-4D97-AF65-F5344CB8AC3E}">
        <p14:creationId xmlns:p14="http://schemas.microsoft.com/office/powerpoint/2010/main" val="8650546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F179-2C81-C949-B1DE-2FF1CEEBAD23}"/>
              </a:ext>
            </a:extLst>
          </p:cNvPr>
          <p:cNvSpPr>
            <a:spLocks noGrp="1"/>
          </p:cNvSpPr>
          <p:nvPr>
            <p:ph type="title"/>
          </p:nvPr>
        </p:nvSpPr>
        <p:spPr>
          <a:xfrm>
            <a:off x="703394" y="800100"/>
            <a:ext cx="4568262" cy="1266825"/>
          </a:xfrm>
        </p:spPr>
        <p:txBody>
          <a:bodyPr anchor="ctr">
            <a:normAutofit fontScale="90000"/>
          </a:bodyPr>
          <a:lstStyle/>
          <a:p>
            <a:r>
              <a:rPr lang="en-US" sz="3600" b="1" dirty="0" err="1">
                <a:latin typeface="+mn-lt"/>
              </a:rPr>
              <a:t>Auslan</a:t>
            </a:r>
            <a:r>
              <a:rPr lang="en-US" sz="3600" b="1" dirty="0">
                <a:latin typeface="+mn-lt"/>
              </a:rPr>
              <a:t> interpreting for Online Platforms</a:t>
            </a:r>
            <a:br>
              <a:rPr lang="en-US" sz="2400" b="1" dirty="0">
                <a:solidFill>
                  <a:schemeClr val="bg1"/>
                </a:solidFill>
              </a:rPr>
            </a:br>
            <a:endParaRPr lang="en-US" sz="1800" b="1" dirty="0">
              <a:solidFill>
                <a:schemeClr val="bg1"/>
              </a:solidFill>
            </a:endParaRPr>
          </a:p>
        </p:txBody>
      </p:sp>
      <p:pic>
        <p:nvPicPr>
          <p:cNvPr id="20" name="Picture 19">
            <a:extLst>
              <a:ext uri="{FF2B5EF4-FFF2-40B4-BE49-F238E27FC236}">
                <a16:creationId xmlns:a16="http://schemas.microsoft.com/office/drawing/2014/main" id="{0D776C54-EF11-3147-9F0A-449FD15B69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13752" y="4139935"/>
            <a:ext cx="3060493" cy="1130295"/>
          </a:xfrm>
          <a:prstGeom prst="rect">
            <a:avLst/>
          </a:prstGeom>
        </p:spPr>
      </p:pic>
      <p:pic>
        <p:nvPicPr>
          <p:cNvPr id="24" name="Picture 23">
            <a:extLst>
              <a:ext uri="{FF2B5EF4-FFF2-40B4-BE49-F238E27FC236}">
                <a16:creationId xmlns:a16="http://schemas.microsoft.com/office/drawing/2014/main" id="{650C32E7-F925-6F44-959D-5CDDC80AF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42874" y="1588832"/>
            <a:ext cx="2093828" cy="2093828"/>
          </a:xfrm>
          <a:prstGeom prst="rect">
            <a:avLst/>
          </a:prstGeom>
        </p:spPr>
      </p:pic>
      <p:sp>
        <p:nvSpPr>
          <p:cNvPr id="3" name="TextBox 2">
            <a:extLst>
              <a:ext uri="{FF2B5EF4-FFF2-40B4-BE49-F238E27FC236}">
                <a16:creationId xmlns:a16="http://schemas.microsoft.com/office/drawing/2014/main" id="{30CD0279-0E7E-104D-93EA-BCF58A789E37}"/>
              </a:ext>
            </a:extLst>
          </p:cNvPr>
          <p:cNvSpPr txBox="1"/>
          <p:nvPr/>
        </p:nvSpPr>
        <p:spPr>
          <a:xfrm>
            <a:off x="592062" y="2066925"/>
            <a:ext cx="815845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Auslan</a:t>
            </a:r>
            <a:r>
              <a:rPr lang="en-US" sz="2400" dirty="0"/>
              <a:t> is a 3D language. It makes use of space, size, handshapes and movements.</a:t>
            </a:r>
          </a:p>
          <a:p>
            <a:pPr marL="342900" indent="-342900">
              <a:buFont typeface="Arial" panose="020B0604020202020204" pitchFamily="34" charset="0"/>
              <a:buChar char="•"/>
            </a:pPr>
            <a:r>
              <a:rPr lang="en-US" sz="2400" dirty="0"/>
              <a:t>Communicating online flattens and forces </a:t>
            </a:r>
            <a:r>
              <a:rPr lang="en-US" sz="2400" dirty="0" err="1"/>
              <a:t>Auslan</a:t>
            </a:r>
            <a:r>
              <a:rPr lang="en-US" sz="2400" dirty="0"/>
              <a:t> into a 2D mode. Person often has to adjust by slowing down, and shift hands and body to different angles.</a:t>
            </a:r>
          </a:p>
          <a:p>
            <a:pPr marL="342900" indent="-342900">
              <a:buFont typeface="Arial" panose="020B0604020202020204" pitchFamily="34" charset="0"/>
              <a:buChar char="•"/>
            </a:pPr>
            <a:r>
              <a:rPr lang="en-US" sz="2400" dirty="0" err="1"/>
              <a:t>Auslan</a:t>
            </a:r>
            <a:r>
              <a:rPr lang="en-US" sz="2400" dirty="0"/>
              <a:t> can be either simultaneous (e.g. Australian anthem) or consecutive (more common). </a:t>
            </a:r>
          </a:p>
          <a:p>
            <a:pPr marL="342900" indent="-342900">
              <a:buFont typeface="Arial" panose="020B0604020202020204" pitchFamily="34" charset="0"/>
              <a:buChar char="•"/>
            </a:pPr>
            <a:r>
              <a:rPr lang="en-US" sz="2400" dirty="0"/>
              <a:t>Interpreters on TV – more signing, less fingerspelling. Greater use of space – similar to theatrical interpreting. No interaction with audience.</a:t>
            </a:r>
          </a:p>
        </p:txBody>
      </p:sp>
    </p:spTree>
    <p:extLst>
      <p:ext uri="{BB962C8B-B14F-4D97-AF65-F5344CB8AC3E}">
        <p14:creationId xmlns:p14="http://schemas.microsoft.com/office/powerpoint/2010/main" val="2596498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1113</Words>
  <Application>Microsoft Office PowerPoint</Application>
  <PresentationFormat>Widescreen</PresentationFormat>
  <Paragraphs>141</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Online Education Supports – Deaf and Hard of Hearing Students</vt:lpstr>
      <vt:lpstr>Challenges</vt:lpstr>
      <vt:lpstr>Needs of Students</vt:lpstr>
      <vt:lpstr>Technology</vt:lpstr>
      <vt:lpstr>Free Auto Captioning Apps available</vt:lpstr>
      <vt:lpstr>Auto Captioning – when it goes wrong </vt:lpstr>
      <vt:lpstr>What Works with What </vt:lpstr>
      <vt:lpstr>Important Considerations </vt:lpstr>
      <vt:lpstr>Auslan interpreting for Online Platforms </vt:lpstr>
      <vt:lpstr>  Auslan interpreting for Online Platforms </vt:lpstr>
      <vt:lpstr>Auslan interpreting for Online Platforms </vt:lpstr>
      <vt:lpstr> Auslan interpreting for Online Platforms </vt:lpstr>
      <vt:lpstr> Auslan Interpreting Tips for Online Platforms </vt:lpstr>
      <vt:lpstr>How Deaf and HOH Students are Impacted </vt:lpstr>
      <vt:lpstr>Tips for Students </vt:lpstr>
      <vt:lpstr>Phone/ Tablet Stands</vt:lpstr>
      <vt:lpstr>Tips for Teachers/Lecturers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Easte</dc:creator>
  <cp:lastModifiedBy>Jane Hawkeswood</cp:lastModifiedBy>
  <cp:revision>15</cp:revision>
  <dcterms:created xsi:type="dcterms:W3CDTF">2020-08-21T04:00:29Z</dcterms:created>
  <dcterms:modified xsi:type="dcterms:W3CDTF">2020-08-26T01:26:50Z</dcterms:modified>
</cp:coreProperties>
</file>