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09" r:id="rId5"/>
    <p:sldId id="310" r:id="rId6"/>
    <p:sldId id="311" r:id="rId7"/>
    <p:sldId id="31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unito Sans" panose="020B0604020202020204" charset="0"/>
      <p:regular r:id="rId34"/>
      <p:bold r:id="rId35"/>
      <p:italic r:id="rId36"/>
      <p:boldItalic r:id="rId37"/>
    </p:embeddedFont>
    <p:embeddedFont>
      <p:font typeface="Nunito Sans ExtraBold" panose="020B0604020202020204" charset="0"/>
      <p:bold r:id="rId38"/>
      <p:boldItalic r:id="rId39"/>
    </p:embeddedFont>
    <p:embeddedFont>
      <p:font typeface="Nunito Sans Light" panose="020B060402020202020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g9kqx22Y7X7KZl6laSJc+ivQH7og==" r:id="rId6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erine Hamilton" initials="" lastIdx="4" clrIdx="0"/>
  <p:cmAuthor id="1" name="Jim Spriali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C751B8-83CC-4D35-986C-1066BD22E9E4}">
  <a:tblStyle styleId="{88C751B8-83CC-4D35-986C-1066BD22E9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87" autoAdjust="0"/>
  </p:normalViewPr>
  <p:slideViewPr>
    <p:cSldViewPr snapToGrid="0">
      <p:cViewPr varScale="1">
        <p:scale>
          <a:sx n="102" d="100"/>
          <a:sy n="102" d="100"/>
        </p:scale>
        <p:origin x="24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gs" Target="tags/tag1.xml"/><Relationship Id="rId64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0T13:29:03.144" idx="1">
    <p:pos x="6000" y="0"/>
    <p:text>This is slide is specifically addressing the issues faced by the student. I have added a slide that specifically addresses the challenges faced by the admin/institution.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JkNkqWE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0T13:39:10.361" idx="2">
    <p:pos x="6000" y="0"/>
    <p:text>Please can you use this slide to introduce the vision.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JkNkqZk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0T13:43:50.939" idx="3">
    <p:pos x="6000" y="0"/>
    <p:text>Please can you use this slide before the demo to introduce the key points.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JkNkqaU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0T13:59:30.782" idx="4">
    <p:pos x="6000" y="0"/>
    <p:text>Please can you doublecheck with Sales that we are promoting Dragon alongside Glean.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JkNkqcE"/>
      </p:ext>
    </p:extLst>
  </p:cm>
  <p:cm authorId="1" dt="2020-05-20T13:59:30.782" idx="1">
    <p:pos x="6000" y="0"/>
    <p:text>I will remove reference to Dragon and keep to the general term of speech recognition within Chrome extensions</p:text>
    <p:extLst>
      <p:ext uri="{C676402C-5697-4E1C-873F-D02D1690AC5C}">
        <p15:threadingInfo xmlns:p15="http://schemas.microsoft.com/office/powerpoint/2012/main" timeZoneBias="0">
          <p15:parentCm authorId="0" idx="4"/>
        </p15:threadingInfo>
      </p:ext>
      <p:ext uri="http://customooxmlschemas.google.com/">
        <go:slidesCustomData xmlns:go="http://customooxmlschemas.google.com/" xmlns:p15="http://schemas.microsoft.com/office/powerpoint/2012/main" xmlns="" commentPostId="AAAAJkkaBi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u="sng" dirty="0">
              <a:solidFill>
                <a:srgbClr val="3A3838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u="sng" dirty="0">
              <a:solidFill>
                <a:srgbClr val="3A3838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Note taking implicitly involves task switching, regardless of whether we’re taking notes from in-person or online learning. We generally call it the notetaker’s dilemma.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="1">
                <a:solidFill>
                  <a:schemeClr val="dk1"/>
                </a:solidFill>
              </a:rPr>
              <a:t>During class, this student doesn’t want to miss getting anything down in their notes. 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But that means that they miss out on asking questions and participating fully in class.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="1">
                <a:solidFill>
                  <a:schemeClr val="dk1"/>
                </a:solidFill>
              </a:rPr>
              <a:t>On the other hand, to engage and fully listen in class this student finds taking notes too distracting.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But after class they haven’t got comprehensive notes to return to and synthesise for their learning.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It’s difficult to do both.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GB" b="1">
                <a:solidFill>
                  <a:schemeClr val="dk1"/>
                </a:solidFill>
              </a:rPr>
            </a:br>
            <a:r>
              <a:rPr lang="en-GB" b="1">
                <a:solidFill>
                  <a:schemeClr val="dk1"/>
                </a:solidFill>
              </a:rPr>
              <a:t>This is why students tell us: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“I can't focus on what is being said while I am writing.”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“I struggle to keep up / to write down enough detail before the lecturer moves on.”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Because the act of taking notes </a:t>
            </a:r>
            <a:r>
              <a:rPr lang="en-GB" b="1" u="sng">
                <a:solidFill>
                  <a:schemeClr val="dk1"/>
                </a:solidFill>
              </a:rPr>
              <a:t>distracts us</a:t>
            </a:r>
            <a:r>
              <a:rPr lang="en-GB">
                <a:solidFill>
                  <a:schemeClr val="dk1"/>
                </a:solidFill>
              </a:rPr>
              <a:t> from fully engaging with and understanding the content, and important information gets missed.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="1">
                <a:solidFill>
                  <a:schemeClr val="dk1"/>
                </a:solidFill>
              </a:rPr>
              <a:t>I think this is something we can </a:t>
            </a:r>
            <a:r>
              <a:rPr lang="en-GB" b="1" i="1">
                <a:solidFill>
                  <a:schemeClr val="dk1"/>
                </a:solidFill>
              </a:rPr>
              <a:t>all </a:t>
            </a:r>
            <a:r>
              <a:rPr lang="en-GB" b="1">
                <a:solidFill>
                  <a:schemeClr val="dk1"/>
                </a:solidFill>
              </a:rPr>
              <a:t>relate to, but which is going to be </a:t>
            </a:r>
            <a:r>
              <a:rPr lang="en-GB" b="1" i="1">
                <a:solidFill>
                  <a:schemeClr val="dk1"/>
                </a:solidFill>
              </a:rPr>
              <a:t>even more </a:t>
            </a:r>
            <a:r>
              <a:rPr lang="en-GB" b="1">
                <a:solidFill>
                  <a:schemeClr val="dk1"/>
                </a:solidFill>
              </a:rPr>
              <a:t>pronounced for students with any additional barriers to class note-taking.</a:t>
            </a:r>
            <a:br>
              <a:rPr lang="en-GB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Studies have found that 95% of students with a LD / dyslexia struggle with note-taking: more than any other academic requirement. It’s an frustratingly common problem. 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59655c2d7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59655c2d7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59655c2d7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59655c2d7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59655c2d7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59655c2d7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800"/>
              <a:buFont typeface="Nunito Sans"/>
              <a:buNone/>
            </a:pPr>
            <a:endParaRPr dirty="0"/>
          </a:p>
        </p:txBody>
      </p:sp>
      <p:sp>
        <p:nvSpPr>
          <p:cNvPr id="351" name="Google Shape;3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06" name="Google Shape;5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800"/>
              <a:buFont typeface="Nunito Sans"/>
              <a:buNone/>
            </a:pPr>
            <a:endParaRPr/>
          </a:p>
        </p:txBody>
      </p:sp>
      <p:sp>
        <p:nvSpPr>
          <p:cNvPr id="537" name="Google Shape;53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16516113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616516113a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39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16516113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616516113a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93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16516113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616516113a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3677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16516113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616516113a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22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59655c2d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59655c2d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0">
  <p:cSld name="TITLE_10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41415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4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_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7" name="Google Shape;97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7">
  <p:cSld name="TITLE_7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2" name="Google Shape;102;p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5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784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9"/>
          <p:cNvSpPr/>
          <p:nvPr/>
        </p:nvSpPr>
        <p:spPr>
          <a:xfrm>
            <a:off x="11900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8">
  <p:cSld name="TITLE_8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8" name="Google Shape;108;p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41415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9">
  <p:cSld name="TITLE_9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2" name="Google Shape;112;p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41415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1">
  <p:cSld name="TITLE_1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59655c2d7_1_2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6" name="Google Shape;116;g859655c2d7_1_2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41415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g859655c2d7_1_2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ean Them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45"/>
          <p:cNvSpPr/>
          <p:nvPr/>
        </p:nvSpPr>
        <p:spPr>
          <a:xfrm>
            <a:off x="7190800" y="4074000"/>
            <a:ext cx="1169400" cy="324300"/>
          </a:xfrm>
          <a:prstGeom prst="roundRect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43434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" name="Google Shape;42;p45"/>
          <p:cNvSpPr/>
          <p:nvPr/>
        </p:nvSpPr>
        <p:spPr>
          <a:xfrm rot="5400000">
            <a:off x="8214698" y="4149638"/>
            <a:ext cx="216300" cy="1731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5"/>
          <p:cNvSpPr txBox="1">
            <a:spLocks noGrp="1"/>
          </p:cNvSpPr>
          <p:nvPr>
            <p:ph type="subTitle" idx="2"/>
          </p:nvPr>
        </p:nvSpPr>
        <p:spPr>
          <a:xfrm>
            <a:off x="7190800" y="4032800"/>
            <a:ext cx="14208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Font typeface="Nunito Sans"/>
              <a:buNone/>
              <a:defRPr sz="2800" b="1" i="0" u="none" strike="noStrike" cap="none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800"/>
              <a:buFont typeface="Nunito Sans"/>
              <a:buChar char="●"/>
              <a:defRPr sz="1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E6BE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E6BE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E6BE"/>
              </a:buClr>
              <a:buSzPts val="1400"/>
              <a:buFont typeface="Nunito Sans"/>
              <a:buChar char="●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E6BE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E6BE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E6BE"/>
              </a:buClr>
              <a:buSzPts val="1400"/>
              <a:buFont typeface="Nunito Sans"/>
              <a:buChar char="●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E6BE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39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39"/>
          <p:cNvPicPr preferRelativeResize="0"/>
          <p:nvPr/>
        </p:nvPicPr>
        <p:blipFill rotWithShape="1">
          <a:blip r:embed="rId2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9"/>
          <p:cNvPicPr preferRelativeResize="0"/>
          <p:nvPr/>
        </p:nvPicPr>
        <p:blipFill rotWithShape="1"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455" y="4034535"/>
            <a:ext cx="462090" cy="7160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comments" Target="../comments/commen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lean.sonocent.com/free-access-anz/" TargetMode="Externa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50" y="304800"/>
            <a:ext cx="2492076" cy="39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925" y="160050"/>
            <a:ext cx="2492076" cy="37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>
            <a:spLocks noGrp="1"/>
          </p:cNvSpPr>
          <p:nvPr>
            <p:ph type="ctrTitle"/>
          </p:nvPr>
        </p:nvSpPr>
        <p:spPr>
          <a:xfrm>
            <a:off x="371875" y="1601625"/>
            <a:ext cx="85206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n-GB" sz="3600" b="1"/>
            </a:br>
            <a:r>
              <a:rPr lang="en-GB" sz="3600"/>
              <a:t>T</a:t>
            </a:r>
            <a:r>
              <a:rPr lang="en-GB" sz="3600" b="1"/>
              <a:t>he 2020 vision for note taking</a:t>
            </a:r>
            <a:endParaRPr sz="3600"/>
          </a:p>
        </p:txBody>
      </p:sp>
      <p:sp>
        <p:nvSpPr>
          <p:cNvPr id="125" name="Google Shape;125;p1"/>
          <p:cNvSpPr/>
          <p:nvPr/>
        </p:nvSpPr>
        <p:spPr>
          <a:xfrm>
            <a:off x="11900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100" y="812050"/>
            <a:ext cx="2989402" cy="1394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/>
          <p:nvPr/>
        </p:nvSpPr>
        <p:spPr>
          <a:xfrm>
            <a:off x="5214250" y="4081400"/>
            <a:ext cx="3175200" cy="324300"/>
          </a:xfrm>
          <a:prstGeom prst="roundRect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We’re using notes to improve learning! </a:t>
            </a:r>
            <a:endParaRPr sz="1200" b="1" i="0" u="none" strike="noStrike" cap="none">
              <a:solidFill>
                <a:srgbClr val="44546A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8" name="Google Shape;128;p1"/>
          <p:cNvSpPr/>
          <p:nvPr/>
        </p:nvSpPr>
        <p:spPr>
          <a:xfrm rot="5400000">
            <a:off x="8243873" y="4157038"/>
            <a:ext cx="216300" cy="1731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body" idx="1"/>
          </p:nvPr>
        </p:nvSpPr>
        <p:spPr>
          <a:xfrm>
            <a:off x="628650" y="1367950"/>
            <a:ext cx="3678900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latin typeface="Nunito Sans"/>
                <a:ea typeface="Nunito Sans"/>
                <a:cs typeface="Nunito Sans"/>
                <a:sym typeface="Nunito Sans"/>
              </a:rPr>
              <a:t>Note taking from spoken information is </a:t>
            </a:r>
            <a:br>
              <a:rPr lang="en-GB" sz="360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3600">
                <a:latin typeface="Nunito Sans"/>
                <a:ea typeface="Nunito Sans"/>
                <a:cs typeface="Nunito Sans"/>
                <a:sym typeface="Nunito Sans"/>
              </a:rPr>
              <a:t>frustrating</a:t>
            </a:r>
            <a:br>
              <a:rPr lang="en-GB" sz="4800">
                <a:latin typeface="Nunito Sans"/>
                <a:ea typeface="Nunito Sans"/>
                <a:cs typeface="Nunito Sans"/>
                <a:sym typeface="Nunito Sans"/>
              </a:rPr>
            </a:br>
            <a:endParaRPr sz="4800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241" name="Google Shape;241;p9"/>
          <p:cNvSpPr txBox="1">
            <a:spLocks noGrp="1"/>
          </p:cNvSpPr>
          <p:nvPr>
            <p:ph type="body" idx="2"/>
          </p:nvPr>
        </p:nvSpPr>
        <p:spPr>
          <a:xfrm>
            <a:off x="4461050" y="1367950"/>
            <a:ext cx="4299600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latin typeface="Nunito Sans"/>
                <a:ea typeface="Nunito Sans"/>
                <a:cs typeface="Nunito Sans"/>
                <a:sym typeface="Nunito Sans"/>
              </a:rPr>
              <a:t>The role of note taking within the learning retention process</a:t>
            </a:r>
            <a:endParaRPr sz="36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42" name="Google Shape;242;p9"/>
          <p:cNvSpPr txBox="1">
            <a:spLocks noGrp="1"/>
          </p:cNvSpPr>
          <p:nvPr>
            <p:ph type="title"/>
          </p:nvPr>
        </p:nvSpPr>
        <p:spPr>
          <a:xfrm>
            <a:off x="628650" y="273848"/>
            <a:ext cx="7886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-GB" b="1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Over the years, 2 key things we have learned:</a:t>
            </a:r>
            <a:endParaRPr b="1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43" name="Google Shape;243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426" y="3267642"/>
            <a:ext cx="1694918" cy="163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9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9"/>
          <p:cNvCxnSpPr/>
          <p:nvPr/>
        </p:nvCxnSpPr>
        <p:spPr>
          <a:xfrm>
            <a:off x="4441275" y="1355600"/>
            <a:ext cx="19800" cy="2786400"/>
          </a:xfrm>
          <a:prstGeom prst="straightConnector1">
            <a:avLst/>
          </a:prstGeom>
          <a:noFill/>
          <a:ln w="19050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7" name="Google Shape;247;p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0"/>
          <p:cNvGrpSpPr/>
          <p:nvPr/>
        </p:nvGrpSpPr>
        <p:grpSpPr>
          <a:xfrm>
            <a:off x="628650" y="1390209"/>
            <a:ext cx="5317128" cy="2801691"/>
            <a:chOff x="628650" y="1390209"/>
            <a:chExt cx="5317128" cy="2801691"/>
          </a:xfrm>
        </p:grpSpPr>
        <p:sp>
          <p:nvSpPr>
            <p:cNvPr id="253" name="Google Shape;253;p10"/>
            <p:cNvSpPr txBox="1"/>
            <p:nvPr/>
          </p:nvSpPr>
          <p:spPr>
            <a:xfrm>
              <a:off x="1269788" y="1390209"/>
              <a:ext cx="2160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GB" sz="2700" b="0" i="0" u="none" strike="noStrike" cap="none">
                  <a:solidFill>
                    <a:schemeClr val="dk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“incomplete”</a:t>
              </a:r>
              <a:endParaRPr sz="27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4" name="Google Shape;254;p10"/>
            <p:cNvSpPr txBox="1"/>
            <p:nvPr/>
          </p:nvSpPr>
          <p:spPr>
            <a:xfrm>
              <a:off x="3103878" y="3350100"/>
              <a:ext cx="2841900" cy="8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GB" sz="3600" b="1" i="0" u="none" strike="noStrike" cap="none">
                  <a:solidFill>
                    <a:schemeClr val="dk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“distracting”</a:t>
              </a:r>
              <a:endParaRPr sz="36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628650" y="2201509"/>
              <a:ext cx="14775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GB" sz="2700" b="0" i="0" u="none" strike="noStrike" cap="none">
                  <a:solidFill>
                    <a:schemeClr val="dk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“messy”</a:t>
              </a:r>
              <a:endParaRPr sz="27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6" name="Google Shape;256;p10"/>
            <p:cNvSpPr txBox="1"/>
            <p:nvPr/>
          </p:nvSpPr>
          <p:spPr>
            <a:xfrm>
              <a:off x="2820723" y="2009894"/>
              <a:ext cx="2617800" cy="6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GB" sz="3600" b="0" i="0" u="none" strike="noStrike" cap="none">
                  <a:solidFill>
                    <a:schemeClr val="dk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“not useful”</a:t>
              </a:r>
              <a:endParaRPr sz="36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7" name="Google Shape;257;p10"/>
            <p:cNvSpPr txBox="1"/>
            <p:nvPr/>
          </p:nvSpPr>
          <p:spPr>
            <a:xfrm>
              <a:off x="824991" y="2916249"/>
              <a:ext cx="2347200" cy="6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GB" sz="3600" b="0" i="0" u="none" strike="noStrike" cap="none">
                  <a:solidFill>
                    <a:schemeClr val="dk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“stressful”</a:t>
              </a:r>
              <a:endParaRPr sz="36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58" name="Google Shape;258;p10"/>
          <p:cNvSpPr txBox="1">
            <a:spLocks noGrp="1"/>
          </p:cNvSpPr>
          <p:nvPr>
            <p:ph type="title"/>
          </p:nvPr>
        </p:nvSpPr>
        <p:spPr>
          <a:xfrm>
            <a:off x="628650" y="2666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Note taking is frustrating </a:t>
            </a:r>
            <a:endParaRPr sz="2800" b="1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59" name="Google Shape;259;p10"/>
          <p:cNvGrpSpPr/>
          <p:nvPr/>
        </p:nvGrpSpPr>
        <p:grpSpPr>
          <a:xfrm>
            <a:off x="5894049" y="646101"/>
            <a:ext cx="2841900" cy="2841900"/>
            <a:chOff x="5903649" y="478926"/>
            <a:chExt cx="2841900" cy="2841900"/>
          </a:xfrm>
        </p:grpSpPr>
        <p:sp>
          <p:nvSpPr>
            <p:cNvPr id="260" name="Google Shape;260;p10"/>
            <p:cNvSpPr/>
            <p:nvPr/>
          </p:nvSpPr>
          <p:spPr>
            <a:xfrm>
              <a:off x="5903649" y="478926"/>
              <a:ext cx="2841900" cy="2841900"/>
            </a:xfrm>
            <a:prstGeom prst="ellipse">
              <a:avLst/>
            </a:prstGeom>
            <a:solidFill>
              <a:srgbClr val="0064DC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6078794" y="1632119"/>
              <a:ext cx="2491500" cy="8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lang="en-GB" sz="4500" b="1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35%</a:t>
              </a:r>
              <a:endParaRPr sz="5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6174544" y="2328944"/>
              <a:ext cx="23001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of lecture </a:t>
              </a:r>
              <a:br>
                <a:rPr lang="en-GB" sz="1800" b="0" i="0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</a:br>
              <a:r>
                <a:rPr lang="en-GB" sz="1800" b="0" i="0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information*.</a:t>
              </a:r>
              <a:endParaRPr sz="18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6174550" y="840260"/>
              <a:ext cx="23001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On average, students’ notes capture just</a:t>
              </a:r>
              <a:endParaRPr sz="18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</p:txBody>
        </p:sp>
      </p:grpSp>
      <p:pic>
        <p:nvPicPr>
          <p:cNvPr id="264" name="Google Shape;264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10"/>
          <p:cNvGrpSpPr/>
          <p:nvPr/>
        </p:nvGrpSpPr>
        <p:grpSpPr>
          <a:xfrm>
            <a:off x="6409325" y="4081400"/>
            <a:ext cx="2029248" cy="435900"/>
            <a:chOff x="6409325" y="4081400"/>
            <a:chExt cx="2029248" cy="435900"/>
          </a:xfrm>
        </p:grpSpPr>
        <p:sp>
          <p:nvSpPr>
            <p:cNvPr id="267" name="Google Shape;267;p10"/>
            <p:cNvSpPr/>
            <p:nvPr/>
          </p:nvSpPr>
          <p:spPr>
            <a:xfrm>
              <a:off x="6409325" y="4081400"/>
              <a:ext cx="1979700" cy="435900"/>
            </a:xfrm>
            <a:prstGeom prst="roundRect">
              <a:avLst>
                <a:gd name="adj" fmla="val 50000"/>
              </a:avLst>
            </a:prstGeom>
            <a:solidFill>
              <a:srgbClr val="E7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>
                  <a:solidFill>
                    <a:srgbClr val="44546A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65% of information is going to waste</a:t>
              </a:r>
              <a:endParaRPr sz="1200" b="1" i="0" u="none" strike="noStrike" cap="none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 rot="5400000">
              <a:off x="8243873" y="4157038"/>
              <a:ext cx="216300" cy="173100"/>
            </a:xfrm>
            <a:prstGeom prst="triangle">
              <a:avLst>
                <a:gd name="adj" fmla="val 50000"/>
              </a:avLst>
            </a:prstGeom>
            <a:solidFill>
              <a:srgbClr val="E7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9" name="Google Shape;269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587225" y="4483350"/>
            <a:ext cx="60915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* </a:t>
            </a:r>
            <a:r>
              <a:rPr lang="en-GB" sz="7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Peverly, S. T., &amp; Wolf, A. D. (2019), 'Note-taking' in </a:t>
            </a:r>
            <a:r>
              <a:rPr lang="en-GB" sz="700" b="1" i="1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The Cambridge Handbook of Cognition and Education</a:t>
            </a:r>
            <a:r>
              <a:rPr lang="en-GB" sz="700" b="0" i="1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en-GB" sz="7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(pp. 320–355).</a:t>
            </a:r>
            <a:endParaRPr sz="7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>
            <a:spLocks noGrp="1"/>
          </p:cNvSpPr>
          <p:nvPr>
            <p:ph type="title"/>
          </p:nvPr>
        </p:nvSpPr>
        <p:spPr>
          <a:xfrm>
            <a:off x="628650" y="2666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Incomplete notes lead to poor grades</a:t>
            </a:r>
            <a:endParaRPr sz="2800" b="1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76" name="Google Shape;276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1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1"/>
          <p:cNvGrpSpPr/>
          <p:nvPr/>
        </p:nvGrpSpPr>
        <p:grpSpPr>
          <a:xfrm>
            <a:off x="5845475" y="1193860"/>
            <a:ext cx="2841900" cy="2841900"/>
            <a:chOff x="5903649" y="478926"/>
            <a:chExt cx="2841900" cy="2841900"/>
          </a:xfrm>
        </p:grpSpPr>
        <p:sp>
          <p:nvSpPr>
            <p:cNvPr id="280" name="Google Shape;280;p11"/>
            <p:cNvSpPr/>
            <p:nvPr/>
          </p:nvSpPr>
          <p:spPr>
            <a:xfrm>
              <a:off x="5903649" y="478926"/>
              <a:ext cx="2841900" cy="2841900"/>
            </a:xfrm>
            <a:prstGeom prst="ellipse">
              <a:avLst/>
            </a:prstGeom>
            <a:solidFill>
              <a:srgbClr val="0064DC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 txBox="1"/>
            <p:nvPr/>
          </p:nvSpPr>
          <p:spPr>
            <a:xfrm>
              <a:off x="6174549" y="1093694"/>
              <a:ext cx="2300100" cy="1828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“… accurate and complete notes are critical for students to be successful in content area classes.” *</a:t>
              </a:r>
              <a:endParaRPr sz="18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</p:txBody>
        </p:sp>
      </p:grpSp>
      <p:sp>
        <p:nvSpPr>
          <p:cNvPr id="282" name="Google Shape;282;p11"/>
          <p:cNvSpPr txBox="1"/>
          <p:nvPr/>
        </p:nvSpPr>
        <p:spPr>
          <a:xfrm>
            <a:off x="587225" y="4483350"/>
            <a:ext cx="60915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* </a:t>
            </a:r>
            <a:r>
              <a:rPr lang="en-GB" sz="7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Boyle, J.R.  (2019), </a:t>
            </a:r>
            <a:endParaRPr sz="7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587225" y="1808628"/>
            <a:ext cx="410040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Reviewing and re-purposing notes is an integral part of the learning retention process….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12"/>
          <p:cNvGrpSpPr/>
          <p:nvPr/>
        </p:nvGrpSpPr>
        <p:grpSpPr>
          <a:xfrm>
            <a:off x="2953627" y="1474668"/>
            <a:ext cx="2919286" cy="2991940"/>
            <a:chOff x="3970125" y="1382300"/>
            <a:chExt cx="3321900" cy="3404574"/>
          </a:xfrm>
        </p:grpSpPr>
        <p:sp>
          <p:nvSpPr>
            <p:cNvPr id="289" name="Google Shape;289;p12"/>
            <p:cNvSpPr/>
            <p:nvPr/>
          </p:nvSpPr>
          <p:spPr>
            <a:xfrm>
              <a:off x="3970125" y="1382300"/>
              <a:ext cx="3321900" cy="3321900"/>
            </a:xfrm>
            <a:prstGeom prst="ellipse">
              <a:avLst/>
            </a:prstGeom>
            <a:solidFill>
              <a:srgbClr val="0064DC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 txBox="1"/>
            <p:nvPr/>
          </p:nvSpPr>
          <p:spPr>
            <a:xfrm>
              <a:off x="4199925" y="2697674"/>
              <a:ext cx="2862300" cy="20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1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of students using Sonocent Audio Notetaker at </a:t>
              </a:r>
              <a:br>
                <a:rPr lang="en-GB" sz="1400" b="0" i="1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</a:br>
              <a:r>
                <a:rPr lang="en-GB" sz="1400" b="1" i="1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George Mason University</a:t>
              </a:r>
              <a:r>
                <a:rPr lang="en-GB" sz="1400" b="0" i="1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 saw an improvement </a:t>
              </a:r>
              <a:br>
                <a:rPr lang="en-GB" sz="1400" b="0" i="1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</a:br>
              <a:r>
                <a:rPr lang="en-GB" sz="1400" b="0" i="1" u="none" strike="noStrike" cap="none">
                  <a:solidFill>
                    <a:srgbClr val="FFFFFF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in their grades.</a:t>
              </a:r>
              <a:endParaRPr sz="1400" b="0" i="1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</p:txBody>
        </p:sp>
      </p:grpSp>
      <p:sp>
        <p:nvSpPr>
          <p:cNvPr id="291" name="Google Shape;291;p12"/>
          <p:cNvSpPr txBox="1"/>
          <p:nvPr/>
        </p:nvSpPr>
        <p:spPr>
          <a:xfrm>
            <a:off x="3280020" y="1864321"/>
            <a:ext cx="22665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5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89%</a:t>
            </a:r>
            <a:endParaRPr sz="4500" b="1" i="0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92" name="Google Shape;292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2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616500" y="521225"/>
            <a:ext cx="785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Improve note taking - and attainment</a:t>
            </a:r>
            <a:endParaRPr sz="2800" b="1" i="0" u="none" strike="noStrike" cap="none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/>
          <p:nvPr/>
        </p:nvSpPr>
        <p:spPr>
          <a:xfrm>
            <a:off x="6388825" y="2242400"/>
            <a:ext cx="2143500" cy="2165400"/>
          </a:xfrm>
          <a:prstGeom prst="ellipse">
            <a:avLst/>
          </a:prstGeom>
          <a:solidFill>
            <a:srgbClr val="17B4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Only </a:t>
            </a:r>
            <a:endParaRPr sz="1400" b="0" i="0" u="none" strike="noStrike" cap="none">
              <a:solidFill>
                <a:srgbClr val="FFFFFF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20% </a:t>
            </a:r>
            <a:endParaRPr sz="2400" b="0" i="0" u="none" strike="noStrike" cap="none">
              <a:solidFill>
                <a:srgbClr val="FFFFFF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of content is recalled without notes*</a:t>
            </a:r>
            <a:endParaRPr sz="1400" b="0" i="0" u="none" strike="noStrike" cap="none">
              <a:solidFill>
                <a:srgbClr val="FFFFFF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The continued need for note taking </a:t>
            </a:r>
            <a:endParaRPr/>
          </a:p>
        </p:txBody>
      </p:sp>
      <p:sp>
        <p:nvSpPr>
          <p:cNvPr id="302" name="Google Shape;302;p13"/>
          <p:cNvSpPr/>
          <p:nvPr/>
        </p:nvSpPr>
        <p:spPr>
          <a:xfrm>
            <a:off x="5175175" y="1212725"/>
            <a:ext cx="1843200" cy="1794000"/>
          </a:xfrm>
          <a:prstGeom prst="ellipse">
            <a:avLst/>
          </a:prstGeom>
          <a:solidFill>
            <a:srgbClr val="BB3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49% </a:t>
            </a:r>
            <a:endParaRPr sz="2400" b="0" i="0" u="none" strike="noStrike" cap="none">
              <a:solidFill>
                <a:srgbClr val="FFFFFF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of students take notes with online content</a:t>
            </a:r>
            <a:endParaRPr sz="1400" b="0" i="0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854575">
            <a:off x="7099799" y="1494103"/>
            <a:ext cx="459876" cy="84411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3"/>
          <p:cNvSpPr txBox="1"/>
          <p:nvPr/>
        </p:nvSpPr>
        <p:spPr>
          <a:xfrm>
            <a:off x="319175" y="4511300"/>
            <a:ext cx="61746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1D1C1D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*Kayla Morehead et al, ‘Note taking habits of 21st Century college students: implications for student learning, memory, and achievement’ in </a:t>
            </a:r>
            <a:r>
              <a:rPr lang="en-GB" sz="600" b="0" i="1" u="none" strike="noStrike" cap="none">
                <a:solidFill>
                  <a:srgbClr val="1D1C1D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Memory</a:t>
            </a:r>
            <a:r>
              <a:rPr lang="en-GB" sz="600" b="0" i="0" u="none" strike="noStrike" cap="none">
                <a:solidFill>
                  <a:srgbClr val="1D1C1D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 (2019)</a:t>
            </a:r>
            <a:endParaRPr sz="6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5" name="Google Shape;305;p13"/>
          <p:cNvSpPr txBox="1">
            <a:spLocks noGrp="1"/>
          </p:cNvSpPr>
          <p:nvPr>
            <p:ph type="body" idx="1"/>
          </p:nvPr>
        </p:nvSpPr>
        <p:spPr>
          <a:xfrm>
            <a:off x="444500" y="1269100"/>
            <a:ext cx="431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Passive learning is not effective 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Sustained concentration is challenging - especially when viewing online content 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Creating good notes is a scaffolded learning process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Accessing content is not the same as learning from content  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4"/>
          <p:cNvSpPr txBox="1"/>
          <p:nvPr/>
        </p:nvSpPr>
        <p:spPr>
          <a:xfrm>
            <a:off x="6876325" y="1384725"/>
            <a:ext cx="1901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i="1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Team Listen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546575" y="1411875"/>
            <a:ext cx="19482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i="1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Team Write</a:t>
            </a:r>
            <a:endParaRPr sz="2400" b="0" i="1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1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14" name="Google Shape;314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600" y="42800"/>
            <a:ext cx="4422251" cy="4707800"/>
          </a:xfrm>
          <a:prstGeom prst="rect">
            <a:avLst/>
          </a:prstGeom>
          <a:noFill/>
          <a:ln w="2857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5" name="Google Shape;315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0" y="42800"/>
            <a:ext cx="4681149" cy="4707800"/>
          </a:xfrm>
          <a:prstGeom prst="rect">
            <a:avLst/>
          </a:prstGeom>
          <a:noFill/>
          <a:ln w="2857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859655c2d7_1_20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500"/>
            <a:ext cx="9144000" cy="392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859655c2d7_1_20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784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859655c2d7_1_200"/>
          <p:cNvSpPr txBox="1">
            <a:spLocks noGrp="1"/>
          </p:cNvSpPr>
          <p:nvPr>
            <p:ph type="ctrTitle"/>
          </p:nvPr>
        </p:nvSpPr>
        <p:spPr>
          <a:xfrm>
            <a:off x="311708" y="-125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So we designed 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Glean.</a:t>
            </a:r>
            <a:endParaRPr sz="3800"/>
          </a:p>
        </p:txBody>
      </p:sp>
      <p:sp>
        <p:nvSpPr>
          <p:cNvPr id="323" name="Google Shape;323;g859655c2d7_1_200"/>
          <p:cNvSpPr/>
          <p:nvPr/>
        </p:nvSpPr>
        <p:spPr>
          <a:xfrm>
            <a:off x="11900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g859655c2d7_1_20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023" y="1151425"/>
            <a:ext cx="5468149" cy="43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859655c2d7_1_200"/>
          <p:cNvSpPr/>
          <p:nvPr/>
        </p:nvSpPr>
        <p:spPr>
          <a:xfrm rot="5400000">
            <a:off x="8296674" y="4209838"/>
            <a:ext cx="216300" cy="675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859655c2d7_1_200"/>
          <p:cNvSpPr/>
          <p:nvPr/>
        </p:nvSpPr>
        <p:spPr>
          <a:xfrm>
            <a:off x="7594425" y="4081400"/>
            <a:ext cx="825000" cy="270300"/>
          </a:xfrm>
          <a:prstGeom prst="roundRect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Yay!</a:t>
            </a:r>
            <a:endParaRPr sz="1200" b="1" i="0" u="none" strike="noStrike" cap="none">
              <a:solidFill>
                <a:srgbClr val="44546A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859655c2d7_1_1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500"/>
            <a:ext cx="9144000" cy="392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859655c2d7_1_1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859655c2d7_1_138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859655c2d7_1_13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859655c2d7_1_138"/>
          <p:cNvSpPr txBox="1">
            <a:spLocks noGrp="1"/>
          </p:cNvSpPr>
          <p:nvPr>
            <p:ph type="body" idx="4294967295"/>
          </p:nvPr>
        </p:nvSpPr>
        <p:spPr>
          <a:xfrm>
            <a:off x="2095025" y="2102350"/>
            <a:ext cx="55524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800"/>
              <a:buFont typeface="Nunito Sans"/>
              <a:buChar char="•"/>
            </a:pPr>
            <a:r>
              <a:rPr lang="en-GB"/>
              <a:t>Nurture note taking skills through technology</a:t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800"/>
              <a:buFont typeface="Nunito Sans"/>
              <a:buChar char="•"/>
            </a:pPr>
            <a:r>
              <a:rPr lang="en-GB">
                <a:latin typeface="Nunito Sans"/>
                <a:ea typeface="Nunito Sans"/>
                <a:cs typeface="Nunito Sans"/>
                <a:sym typeface="Nunito Sans"/>
              </a:rPr>
              <a:t>Improve learning outcomes</a:t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800"/>
              <a:buFont typeface="Nunito Sans"/>
              <a:buChar char="•"/>
            </a:pPr>
            <a:r>
              <a:rPr lang="en-GB">
                <a:latin typeface="Nunito Sans"/>
                <a:ea typeface="Nunito Sans"/>
                <a:cs typeface="Nunito Sans"/>
                <a:sym typeface="Nunito Sans"/>
              </a:rPr>
              <a:t>Increase adoption of useful technology</a:t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6" name="Google Shape;336;g859655c2d7_1_138"/>
          <p:cNvSpPr txBox="1">
            <a:spLocks noGrp="1"/>
          </p:cNvSpPr>
          <p:nvPr>
            <p:ph type="title" idx="4294967295"/>
          </p:nvPr>
        </p:nvSpPr>
        <p:spPr>
          <a:xfrm>
            <a:off x="2013125" y="1029800"/>
            <a:ext cx="60210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5200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The </a:t>
            </a:r>
            <a:r>
              <a:rPr lang="en-GB" sz="5200" b="1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Glean </a:t>
            </a:r>
            <a:r>
              <a:rPr lang="en-GB" sz="5200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Vision </a:t>
            </a:r>
            <a:endParaRPr sz="5200" b="1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7" name="Google Shape;337;g859655c2d7_1_138"/>
          <p:cNvSpPr/>
          <p:nvPr/>
        </p:nvSpPr>
        <p:spPr>
          <a:xfrm>
            <a:off x="5214250" y="4081400"/>
            <a:ext cx="3175200" cy="324300"/>
          </a:xfrm>
          <a:prstGeom prst="roundRect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We’re using notes to improve learning! </a:t>
            </a:r>
            <a:endParaRPr sz="1200" b="1" i="0" u="none" strike="noStrike" cap="none">
              <a:solidFill>
                <a:srgbClr val="44546A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8" name="Google Shape;338;g859655c2d7_1_138"/>
          <p:cNvSpPr/>
          <p:nvPr/>
        </p:nvSpPr>
        <p:spPr>
          <a:xfrm rot="5400000">
            <a:off x="8243873" y="4157038"/>
            <a:ext cx="216300" cy="1731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859655c2d7_1_7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00" y="1274500"/>
            <a:ext cx="1472550" cy="14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859655c2d7_1_7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788" y="1274500"/>
            <a:ext cx="1472550" cy="14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859655c2d7_1_7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950" y="1274500"/>
            <a:ext cx="1472550" cy="14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859655c2d7_1_7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100" y="1274500"/>
            <a:ext cx="1472550" cy="1472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7" name="Google Shape;347;g859655c2d7_1_72"/>
          <p:cNvGraphicFramePr/>
          <p:nvPr/>
        </p:nvGraphicFramePr>
        <p:xfrm>
          <a:off x="876550" y="2653225"/>
          <a:ext cx="7239000" cy="2043654"/>
        </p:xfrm>
        <a:graphic>
          <a:graphicData uri="http://schemas.openxmlformats.org/drawingml/2006/table">
            <a:tbl>
              <a:tblPr>
                <a:noFill/>
                <a:tableStyleId>{88C751B8-83CC-4D35-986C-1066BD22E9E4}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8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Capture everything</a:t>
                      </a:r>
                      <a:endParaRPr sz="1600" b="1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  <a:extLst>
                          <a:ext uri="http://customooxmlschemas.google.com/">
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</a:ext>
                        </a:extLs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  </a:ext>
                          </a:extLst>
                        </a:rPr>
                        <a:t>Combine audio, slides, and your own text notes in one place</a:t>
                      </a:r>
                      <a:endParaRPr sz="1200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        </a:ext>
                          </a:extLst>
                        </a:rPr>
                        <a:t>Learn online </a:t>
                      </a:r>
                      <a:endParaRPr sz="1600" b="1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  <a:extLst>
                          <a:ext uri="http://customooxmlschemas.google.com/">
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</a:ext>
                        </a:extLs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          </a:ext>
                          </a:extLst>
                        </a:rPr>
                        <a:t>or in person</a:t>
                      </a:r>
                      <a:endParaRPr sz="1600" b="1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  <a:extLst>
                          <a:ext uri="http://customooxmlschemas.google.com/">
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</a:ext>
                        </a:extLs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        </a:ext>
                          </a:extLst>
                        </a:rPr>
                        <a:t>Take valuable notes from a professor speaking in class or on video</a:t>
                      </a:r>
                      <a:endParaRPr sz="1200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          </a:ext>
                          </a:extLst>
                        </a:rPr>
                        <a:t>React in real-time </a:t>
                      </a:r>
                      <a:endParaRPr sz="1600" b="1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  <a:extLst>
                          <a:ext uri="http://customooxmlschemas.google.com/">
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        </a:ext>
                        </a:extLs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          </a:ext>
                          </a:extLst>
                        </a:rPr>
                        <a:t>Focus on active listening by highlighting moments with Quick Labels</a:t>
                      </a:r>
                      <a:endParaRPr sz="1200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  <a:extLst>
                          <a:ext uri="http://customooxmlschemas.google.com/">
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        </a:ext>
                        </a:extLs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          </a:ext>
                          </a:extLst>
                        </a:rPr>
                        <a:t>Review at </a:t>
                      </a:r>
                      <a:endParaRPr sz="1600" b="1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  <a:extLst>
                          <a:ext uri="http://customooxmlschemas.google.com/">
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        </a:ext>
                        </a:extLs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          </a:ext>
                          </a:extLst>
                        </a:rPr>
                        <a:t>your own pace</a:t>
                      </a:r>
                      <a:endParaRPr sz="1600" b="1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  <a:extLst>
                          <a:ext uri="http://customooxmlschemas.google.com/">
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        </a:ext>
                        </a:extLs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          </a:ext>
                          </a:extLst>
                        </a:rPr>
                        <a:t>Come back and review whenever you need to (it works offline too)</a:t>
                      </a:r>
                      <a:r>
                        <a:rPr lang="en-GB">
                          <a:solidFill>
                            <a:srgbClr val="44546A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  <a:extLst>
                            <a:ext uri="http://customooxmlschemas.google.com/">
      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          </a:ext>
                          </a:extLst>
                        </a:rPr>
                        <a:t> </a:t>
                      </a:r>
                      <a:endParaRPr sz="1600"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l" rtl="0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4546A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" name="Google Shape;348;g859655c2d7_1_72"/>
          <p:cNvSpPr txBox="1">
            <a:spLocks noGrp="1"/>
          </p:cNvSpPr>
          <p:nvPr>
            <p:ph type="title"/>
          </p:nvPr>
        </p:nvSpPr>
        <p:spPr>
          <a:xfrm>
            <a:off x="311700" y="431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an emphasis on note taking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313" y="304800"/>
            <a:ext cx="3152675" cy="25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6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1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6"/>
          <p:cNvSpPr/>
          <p:nvPr/>
        </p:nvSpPr>
        <p:spPr>
          <a:xfrm rot="5400000">
            <a:off x="8243873" y="4157038"/>
            <a:ext cx="216300" cy="1731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1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475" y="554844"/>
            <a:ext cx="6404699" cy="512205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6"/>
          <p:cNvSpPr txBox="1"/>
          <p:nvPr/>
        </p:nvSpPr>
        <p:spPr>
          <a:xfrm>
            <a:off x="1185887" y="599891"/>
            <a:ext cx="64047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Let’s take a look at Glean</a:t>
            </a:r>
            <a:endParaRPr sz="3600" b="1" i="0" u="none" strike="noStrike" cap="none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4142425" y="4081400"/>
            <a:ext cx="4247100" cy="324300"/>
          </a:xfrm>
          <a:prstGeom prst="roundRect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You can use Glean with Windows, Mac </a:t>
            </a:r>
            <a:r>
              <a:rPr lang="en-GB" sz="1200" b="1" i="1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and </a:t>
            </a:r>
            <a:r>
              <a:rPr lang="en-GB" sz="1200" b="1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Chrome!</a:t>
            </a:r>
            <a:endParaRPr sz="1200" b="1" i="0" u="none" strike="noStrike" cap="none">
              <a:solidFill>
                <a:srgbClr val="44546A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Agenda</a:t>
            </a:r>
            <a:endParaRPr sz="2800" b="1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7115400" cy="2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600"/>
              <a:buFont typeface="Nunito Sans"/>
              <a:buChar char="•"/>
            </a:pPr>
            <a:r>
              <a:rPr lang="en-GB" sz="1600" b="1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(Brief!) introduction to Sonocent</a:t>
            </a:r>
            <a:endParaRPr sz="1600" b="1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b="1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600"/>
              <a:buFont typeface="Nunito Sans"/>
              <a:buChar char="•"/>
            </a:pPr>
            <a:r>
              <a:rPr lang="en-GB" sz="1600" b="1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Discussion around note-taking </a:t>
            </a:r>
            <a:r>
              <a:rPr lang="en-GB" sz="1600" b="1"/>
              <a:t>and learning retention</a:t>
            </a:r>
            <a:br>
              <a:rPr lang="en-GB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	</a:t>
            </a:r>
            <a:endParaRPr sz="16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600"/>
              <a:buFont typeface="Nunito Sans"/>
              <a:buChar char="•"/>
            </a:pPr>
            <a:r>
              <a:rPr lang="en-GB" sz="1600" b="1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Addressing the “</a:t>
            </a:r>
            <a:r>
              <a:rPr lang="en-GB" sz="1600" b="1"/>
              <a:t>N</a:t>
            </a:r>
            <a:r>
              <a:rPr lang="en-GB" sz="1600" b="1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otetaker’s </a:t>
            </a:r>
            <a:r>
              <a:rPr lang="en-GB" sz="1600" b="1"/>
              <a:t>D</a:t>
            </a:r>
            <a:r>
              <a:rPr lang="en-GB" sz="1600" b="1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ilemma”</a:t>
            </a:r>
            <a:br>
              <a:rPr lang="en-GB" sz="1600" b="1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sz="1600" b="1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600"/>
              <a:buFont typeface="Nunito Sans"/>
              <a:buChar char="•"/>
            </a:pPr>
            <a:r>
              <a:rPr lang="en-GB" sz="1600" b="1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Glean by Sonocent: Demonstration</a:t>
            </a:r>
            <a:br>
              <a:rPr lang="en-GB" sz="1600" b="1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sz="1600" b="1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600"/>
              <a:buFont typeface="Nunito Sans"/>
              <a:buChar char="•"/>
            </a:pPr>
            <a:r>
              <a:rPr lang="en-GB" sz="1600" b="1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Free Glean Access for 2020 </a:t>
            </a:r>
            <a:endParaRPr sz="1600" b="1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/>
              <a:t>An opportunity to design and implement a pilot study</a:t>
            </a:r>
            <a:r>
              <a:rPr lang="en-GB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!</a:t>
            </a:r>
            <a:endParaRPr sz="16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6006650" y="4081400"/>
            <a:ext cx="2382600" cy="324300"/>
          </a:xfrm>
          <a:prstGeom prst="roundRect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It’s great to have you here!</a:t>
            </a:r>
            <a:endParaRPr sz="1200" b="1" i="0" u="none" strike="noStrike" cap="none">
              <a:solidFill>
                <a:srgbClr val="44546A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8" name="Google Shape;138;p2"/>
          <p:cNvSpPr/>
          <p:nvPr/>
        </p:nvSpPr>
        <p:spPr>
          <a:xfrm rot="5400000">
            <a:off x="8243873" y="4157038"/>
            <a:ext cx="216300" cy="1731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313" y="304800"/>
            <a:ext cx="3152675" cy="25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50" y="294675"/>
            <a:ext cx="2492076" cy="29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50" y="-746475"/>
            <a:ext cx="8341875" cy="66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1" descr="A screenshot of a person&#10;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500" y="688550"/>
            <a:ext cx="5759975" cy="356089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1"/>
          <p:cNvSpPr/>
          <p:nvPr/>
        </p:nvSpPr>
        <p:spPr>
          <a:xfrm>
            <a:off x="4794475" y="3920125"/>
            <a:ext cx="3594600" cy="485700"/>
          </a:xfrm>
          <a:prstGeom prst="roundRect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Nunito Sans"/>
                <a:ea typeface="Nunito Sans"/>
                <a:cs typeface="Nunito Sans"/>
                <a:sym typeface="Nunito Sans"/>
              </a:rPr>
              <a:t>Note taking is important in our process of studying from new information </a:t>
            </a:r>
            <a:endParaRPr sz="1200" b="1" i="0" u="none" strike="noStrike" cap="none">
              <a:solidFill>
                <a:srgbClr val="43434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32" descr="Product screenshot with colour contrast applied and font customisation" title="Product screenshot with colour contrast applied and font customisatio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900" y="143150"/>
            <a:ext cx="6111501" cy="36807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1" name="Google Shape;481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425" y="1575800"/>
            <a:ext cx="2025650" cy="302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482" name="Google Shape;482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25" y="866289"/>
            <a:ext cx="1909500" cy="360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cxnSp>
        <p:nvCxnSpPr>
          <p:cNvPr id="483" name="Google Shape;483;p32"/>
          <p:cNvCxnSpPr/>
          <p:nvPr/>
        </p:nvCxnSpPr>
        <p:spPr>
          <a:xfrm rot="10800000">
            <a:off x="5620300" y="1035900"/>
            <a:ext cx="647400" cy="1351800"/>
          </a:xfrm>
          <a:prstGeom prst="straightConnector1">
            <a:avLst/>
          </a:prstGeom>
          <a:noFill/>
          <a:ln w="38100" cap="flat" cmpd="sng">
            <a:solidFill>
              <a:srgbClr val="4141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4" name="Google Shape;484;p32"/>
          <p:cNvCxnSpPr/>
          <p:nvPr/>
        </p:nvCxnSpPr>
        <p:spPr>
          <a:xfrm rot="10800000" flipH="1">
            <a:off x="2145425" y="2163625"/>
            <a:ext cx="2356200" cy="761100"/>
          </a:xfrm>
          <a:prstGeom prst="straightConnector1">
            <a:avLst/>
          </a:prstGeom>
          <a:noFill/>
          <a:ln w="38100" cap="flat" cmpd="sng">
            <a:solidFill>
              <a:srgbClr val="41415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3" descr="A screenshot of Glean softwar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759" y="31558"/>
            <a:ext cx="6139204" cy="370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3" descr="A screenshot of text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6" y="495002"/>
            <a:ext cx="2524674" cy="415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656" y="4066900"/>
            <a:ext cx="2871621" cy="41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4"/>
          <p:cNvSpPr txBox="1">
            <a:spLocks noGrp="1"/>
          </p:cNvSpPr>
          <p:nvPr>
            <p:ph type="body" idx="1"/>
          </p:nvPr>
        </p:nvSpPr>
        <p:spPr>
          <a:xfrm>
            <a:off x="628650" y="1478225"/>
            <a:ext cx="5476800" cy="25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>
                <a:highlight>
                  <a:schemeClr val="lt1"/>
                </a:highlight>
              </a:rPr>
              <a:t>Glean helps users engage fully in the moment:</a:t>
            </a:r>
            <a:endParaRPr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GB" sz="1400" b="1">
                <a:highlight>
                  <a:schemeClr val="lt1"/>
                </a:highlight>
              </a:rPr>
            </a:br>
            <a:endParaRPr sz="1400" b="1"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800"/>
              <a:buFont typeface="Nunito Sans"/>
              <a:buChar char="●"/>
            </a:pPr>
            <a:r>
              <a:rPr lang="en-GB">
                <a:highlight>
                  <a:schemeClr val="lt1"/>
                </a:highlight>
              </a:rPr>
              <a:t>Clean, </a:t>
            </a:r>
            <a:r>
              <a:rPr lang="en-GB" b="1">
                <a:highlight>
                  <a:schemeClr val="lt1"/>
                </a:highlight>
              </a:rPr>
              <a:t>simple interface</a:t>
            </a:r>
            <a:r>
              <a:rPr lang="en-GB">
                <a:highlight>
                  <a:schemeClr val="lt1"/>
                </a:highlight>
              </a:rPr>
              <a:t>.</a:t>
            </a:r>
            <a:endParaRPr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EE6BE"/>
              </a:buClr>
              <a:buSzPts val="1800"/>
              <a:buFont typeface="Nunito Sans"/>
              <a:buChar char="●"/>
            </a:pPr>
            <a:r>
              <a:rPr lang="en-GB"/>
              <a:t>Demands the </a:t>
            </a:r>
            <a:r>
              <a:rPr lang="en-GB" b="1"/>
              <a:t>smallest possible </a:t>
            </a:r>
            <a:br>
              <a:rPr lang="en-GB" b="1"/>
            </a:br>
            <a:r>
              <a:rPr lang="en-GB" b="1"/>
              <a:t>amount of attention</a:t>
            </a:r>
            <a:r>
              <a:rPr lang="en-GB"/>
              <a:t>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EE6BE"/>
              </a:buClr>
              <a:buSzPts val="1800"/>
              <a:buFont typeface="Nunito Sans"/>
              <a:buChar char="●"/>
            </a:pPr>
            <a:r>
              <a:rPr lang="en-GB">
                <a:highlight>
                  <a:schemeClr val="lt1"/>
                </a:highlight>
              </a:rPr>
              <a:t>Ensures the </a:t>
            </a:r>
            <a:r>
              <a:rPr lang="en-GB" b="1">
                <a:highlight>
                  <a:schemeClr val="lt1"/>
                </a:highlight>
              </a:rPr>
              <a:t>content</a:t>
            </a:r>
            <a:r>
              <a:rPr lang="en-GB">
                <a:highlight>
                  <a:schemeClr val="lt1"/>
                </a:highlight>
              </a:rPr>
              <a:t>, not the tool, is the </a:t>
            </a:r>
            <a:r>
              <a:rPr lang="en-GB" b="1">
                <a:highlight>
                  <a:schemeClr val="lt1"/>
                </a:highlight>
              </a:rPr>
              <a:t>focus</a:t>
            </a:r>
            <a:r>
              <a:rPr lang="en-GB">
                <a:highlight>
                  <a:schemeClr val="lt1"/>
                </a:highlight>
              </a:rPr>
              <a:t>.</a:t>
            </a:r>
            <a:endParaRPr sz="1200"/>
          </a:p>
        </p:txBody>
      </p:sp>
      <p:sp>
        <p:nvSpPr>
          <p:cNvPr id="500" name="Google Shape;500;p34"/>
          <p:cNvSpPr txBox="1">
            <a:spLocks noGrp="1"/>
          </p:cNvSpPr>
          <p:nvPr>
            <p:ph type="title"/>
          </p:nvPr>
        </p:nvSpPr>
        <p:spPr>
          <a:xfrm>
            <a:off x="628650" y="426248"/>
            <a:ext cx="78867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/>
              <a:t>🎯 Distraction-free note taking</a:t>
            </a:r>
            <a:endParaRPr sz="2800" b="1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1" name="Google Shape;501;p34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4" descr="A picture of a  person driving a car.&#10;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938" y="1478225"/>
            <a:ext cx="4433473" cy="249414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5"/>
          <p:cNvSpPr/>
          <p:nvPr/>
        </p:nvSpPr>
        <p:spPr>
          <a:xfrm>
            <a:off x="725621" y="1110175"/>
            <a:ext cx="4583798" cy="2323250"/>
          </a:xfrm>
          <a:prstGeom prst="roundRect">
            <a:avLst>
              <a:gd name="adj" fmla="val 16667"/>
            </a:avLst>
          </a:prstGeom>
          <a:solidFill>
            <a:srgbClr val="F8F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</p:txBody>
      </p:sp>
      <p:sp>
        <p:nvSpPr>
          <p:cNvPr id="509" name="Google Shape;509;p35"/>
          <p:cNvSpPr txBox="1"/>
          <p:nvPr/>
        </p:nvSpPr>
        <p:spPr>
          <a:xfrm>
            <a:off x="1017975" y="1350700"/>
            <a:ext cx="4077600" cy="13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0" i="1" u="none" strike="noStrike" cap="none">
                <a:solidFill>
                  <a:schemeClr val="dk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“Glean solves my ‘forever’ problem - having a rapid way of taking notes. Because it’s so quick, I don’t lose track of what’s going on”.</a:t>
            </a:r>
            <a:endParaRPr sz="2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10" name="Google Shape;510;p35"/>
          <p:cNvSpPr txBox="1"/>
          <p:nvPr/>
        </p:nvSpPr>
        <p:spPr>
          <a:xfrm>
            <a:off x="6006225" y="2558275"/>
            <a:ext cx="2070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William</a:t>
            </a:r>
            <a:endParaRPr sz="1100" b="1" i="0" u="none" strike="noStrike" cap="none">
              <a:solidFill>
                <a:srgbClr val="44546A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Glean BETA user</a:t>
            </a:r>
            <a:br>
              <a:rPr lang="en-GB" sz="1100" b="1" i="0" u="none" strike="noStrike" cap="none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100" b="0" i="0" u="none" strike="noStrike" cap="none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Design for Industry Student</a:t>
            </a:r>
            <a:br>
              <a:rPr lang="en-GB" sz="1100" b="0" i="0" u="none" strike="noStrike" cap="none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100" b="0" i="0" u="none" strike="noStrike" cap="none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rPr>
              <a:t>Northumbria University, UK.</a:t>
            </a:r>
            <a:endParaRPr sz="1100" b="0" i="0" u="none" strike="noStrike" cap="none">
              <a:solidFill>
                <a:srgbClr val="44546A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en-GB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1" name="Google Shape;511;p35" descr="A person posing for the camer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450" y="1110175"/>
            <a:ext cx="1314900" cy="1317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2" name="Google Shape;512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5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3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5"/>
          <p:cNvSpPr/>
          <p:nvPr/>
        </p:nvSpPr>
        <p:spPr>
          <a:xfrm rot="5400000">
            <a:off x="5358081" y="1544649"/>
            <a:ext cx="300867" cy="448351"/>
          </a:xfrm>
          <a:prstGeom prst="triangle">
            <a:avLst>
              <a:gd name="adj" fmla="val 50000"/>
            </a:avLst>
          </a:prstGeom>
          <a:solidFill>
            <a:srgbClr val="F8F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6"/>
          <p:cNvSpPr txBox="1">
            <a:spLocks noGrp="1"/>
          </p:cNvSpPr>
          <p:nvPr>
            <p:ph type="body" idx="1"/>
          </p:nvPr>
        </p:nvSpPr>
        <p:spPr>
          <a:xfrm>
            <a:off x="628650" y="1206875"/>
            <a:ext cx="7827600" cy="3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E6BE"/>
              </a:buClr>
              <a:buSzPts val="1800"/>
              <a:buChar char="●"/>
            </a:pPr>
            <a:r>
              <a:rPr lang="en-GB"/>
              <a:t>Accessible design: </a:t>
            </a:r>
            <a:endParaRPr/>
          </a:p>
          <a:p>
            <a:pPr marL="914400" lvl="1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1EE6BE"/>
              </a:buClr>
              <a:buSzPts val="1400"/>
              <a:buChar char="○"/>
            </a:pPr>
            <a:r>
              <a:rPr lang="en-GB" b="1"/>
              <a:t>A</a:t>
            </a:r>
            <a:r>
              <a:rPr lang="en-GB" sz="1400" b="1"/>
              <a:t>ccessibility </a:t>
            </a:r>
            <a:r>
              <a:rPr lang="en-GB" sz="1400"/>
              <a:t>built in from the ground up.</a:t>
            </a:r>
            <a:endParaRPr/>
          </a:p>
          <a:p>
            <a:pPr marL="914400" lvl="1" indent="-3175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1EE6BE"/>
              </a:buClr>
              <a:buSzPts val="1400"/>
              <a:buChar char="○"/>
            </a:pPr>
            <a:r>
              <a:rPr lang="en-GB" b="1"/>
              <a:t>Intuitive </a:t>
            </a:r>
            <a:r>
              <a:rPr lang="en-GB"/>
              <a:t>user experience.</a:t>
            </a:r>
            <a:endParaRPr/>
          </a:p>
          <a:p>
            <a:pPr marL="914400" lvl="1" indent="-3175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1EE6BE"/>
              </a:buClr>
              <a:buSzPts val="1400"/>
              <a:buChar char="○"/>
            </a:pPr>
            <a:r>
              <a:rPr lang="en-GB" b="1"/>
              <a:t>M</a:t>
            </a:r>
            <a:r>
              <a:rPr lang="en-GB" sz="1400" b="1"/>
              <a:t>inimal learning curve</a:t>
            </a:r>
            <a:r>
              <a:rPr lang="en-GB" sz="1400"/>
              <a:t>.</a:t>
            </a:r>
            <a:br>
              <a:rPr lang="en-GB" sz="1400"/>
            </a:b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E6BE"/>
              </a:buClr>
              <a:buSzPts val="1400"/>
              <a:buChar char="●"/>
            </a:pPr>
            <a:r>
              <a:rPr lang="en-GB"/>
              <a:t>Accessible platform:</a:t>
            </a:r>
            <a:endParaRPr sz="1400"/>
          </a:p>
          <a:p>
            <a:pPr marL="914400" lvl="1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1EE6BE"/>
              </a:buClr>
              <a:buSzPts val="1400"/>
              <a:buChar char="○"/>
            </a:pPr>
            <a:r>
              <a:rPr lang="en-GB" b="1"/>
              <a:t>Web-based</a:t>
            </a:r>
            <a:r>
              <a:rPr lang="en-GB" sz="1400"/>
              <a:t>: works on Chromebooks </a:t>
            </a:r>
            <a:r>
              <a:rPr lang="en-GB"/>
              <a:t>/ </a:t>
            </a:r>
            <a:r>
              <a:rPr lang="en-GB" sz="1400"/>
              <a:t>laptops.</a:t>
            </a:r>
            <a:endParaRPr/>
          </a:p>
          <a:p>
            <a:pPr marL="914400" marR="0" lvl="1" indent="-3175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1EE6BE"/>
              </a:buClr>
              <a:buSzPts val="1400"/>
              <a:buFont typeface="Arial"/>
              <a:buChar char="○"/>
            </a:pPr>
            <a:r>
              <a:rPr lang="en-GB"/>
              <a:t>W</a:t>
            </a:r>
            <a:r>
              <a:rPr lang="en-GB" sz="1400"/>
              <a:t>orks both online </a:t>
            </a:r>
            <a:r>
              <a:rPr lang="en-GB" sz="1400" b="1"/>
              <a:t>and offline</a:t>
            </a:r>
            <a:r>
              <a:rPr lang="en-GB" sz="1400"/>
              <a:t>.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EE6BE"/>
              </a:buClr>
              <a:buSzPts val="1400"/>
              <a:buFont typeface="Arial"/>
              <a:buChar char="○"/>
            </a:pPr>
            <a:r>
              <a:rPr lang="en-GB" sz="1400" b="1"/>
              <a:t>Backed up in the cloud</a:t>
            </a:r>
            <a:r>
              <a:rPr lang="en-GB" sz="1400"/>
              <a:t>: access any time, anywhere.</a:t>
            </a:r>
            <a:endParaRPr sz="1400"/>
          </a:p>
        </p:txBody>
      </p:sp>
      <p:sp>
        <p:nvSpPr>
          <p:cNvPr id="521" name="Google Shape;521;p36"/>
          <p:cNvSpPr txBox="1">
            <a:spLocks noGrp="1"/>
          </p:cNvSpPr>
          <p:nvPr>
            <p:ph type="title"/>
          </p:nvPr>
        </p:nvSpPr>
        <p:spPr>
          <a:xfrm>
            <a:off x="628650" y="426247"/>
            <a:ext cx="78867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/>
              <a:t>🎯 Accessible &amp; intuitive to use</a:t>
            </a:r>
            <a:endParaRPr sz="2800" b="1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22" name="Google Shape;522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6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3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500"/>
            <a:ext cx="9144000" cy="3926599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7"/>
          <p:cNvSpPr/>
          <p:nvPr/>
        </p:nvSpPr>
        <p:spPr>
          <a:xfrm>
            <a:off x="11900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7" descr="A screen shot of a computer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326" y="1502601"/>
            <a:ext cx="4756281" cy="3926598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7"/>
          <p:cNvSpPr txBox="1"/>
          <p:nvPr/>
        </p:nvSpPr>
        <p:spPr>
          <a:xfrm>
            <a:off x="2330683" y="1469249"/>
            <a:ext cx="42117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Get unlimited free access to Glean for your students until December 31st</a:t>
            </a:r>
            <a:endParaRPr sz="13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33" name="Google Shape;533;p37"/>
          <p:cNvSpPr txBox="1">
            <a:spLocks noGrp="1"/>
          </p:cNvSpPr>
          <p:nvPr>
            <p:ph type="ctrTitle"/>
          </p:nvPr>
        </p:nvSpPr>
        <p:spPr>
          <a:xfrm>
            <a:off x="255425" y="420300"/>
            <a:ext cx="85206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800"/>
              <a:t>Take great notes with </a:t>
            </a:r>
            <a:r>
              <a:rPr lang="en-GB" sz="3800" b="1"/>
              <a:t>Glean </a:t>
            </a:r>
            <a:endParaRPr sz="3800"/>
          </a:p>
        </p:txBody>
      </p:sp>
      <p:sp>
        <p:nvSpPr>
          <p:cNvPr id="534" name="Google Shape;534;p37"/>
          <p:cNvSpPr/>
          <p:nvPr/>
        </p:nvSpPr>
        <p:spPr>
          <a:xfrm>
            <a:off x="5051789" y="3049981"/>
            <a:ext cx="3438300" cy="1366800"/>
          </a:xfrm>
          <a:prstGeom prst="roundRect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Request access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sng" strike="noStrike" cap="none">
                <a:solidFill>
                  <a:srgbClr val="434343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https://glean.sonocent.com/free-access-anz/</a:t>
            </a:r>
            <a:r>
              <a:rPr lang="en-GB" sz="1800" b="1" i="0" u="none" strike="noStrike" cap="none">
                <a:solidFill>
                  <a:srgbClr val="434343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800" b="1" i="0" u="none" strike="noStrike" cap="none">
              <a:solidFill>
                <a:srgbClr val="43434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313" y="304800"/>
            <a:ext cx="3152675" cy="25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8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3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8"/>
          <p:cNvSpPr txBox="1">
            <a:spLocks noGrp="1"/>
          </p:cNvSpPr>
          <p:nvPr>
            <p:ph type="ctrTitle"/>
          </p:nvPr>
        </p:nvSpPr>
        <p:spPr>
          <a:xfrm>
            <a:off x="1290" y="38800"/>
            <a:ext cx="914271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GB" sz="3800"/>
              <a:t>Any questions?</a:t>
            </a:r>
            <a:endParaRPr sz="3800"/>
          </a:p>
        </p:txBody>
      </p:sp>
      <p:sp>
        <p:nvSpPr>
          <p:cNvPr id="544" name="Google Shape;544;p38"/>
          <p:cNvSpPr/>
          <p:nvPr/>
        </p:nvSpPr>
        <p:spPr>
          <a:xfrm>
            <a:off x="381019" y="1885835"/>
            <a:ext cx="16097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</a:rPr>
              <a:t>Mobile apps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8"/>
          <p:cNvSpPr/>
          <p:nvPr/>
        </p:nvSpPr>
        <p:spPr>
          <a:xfrm>
            <a:off x="5328551" y="1968835"/>
            <a:ext cx="3127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</a:rPr>
              <a:t>Screenreader compatible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8"/>
          <p:cNvSpPr/>
          <p:nvPr/>
        </p:nvSpPr>
        <p:spPr>
          <a:xfrm>
            <a:off x="381019" y="3185204"/>
            <a:ext cx="20239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</a:rPr>
              <a:t>How much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</a:rPr>
              <a:t>cloud storage?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5991313" y="3024342"/>
            <a:ext cx="24229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</a:rPr>
              <a:t>Will it replace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</a:rPr>
              <a:t>Audio Notetaker?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8"/>
          <p:cNvSpPr/>
          <p:nvPr/>
        </p:nvSpPr>
        <p:spPr>
          <a:xfrm>
            <a:off x="2624594" y="2085890"/>
            <a:ext cx="22910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</a:rPr>
              <a:t>Privacy &amp; security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9" name="Google Shape;549;p38"/>
          <p:cNvGrpSpPr/>
          <p:nvPr/>
        </p:nvGrpSpPr>
        <p:grpSpPr>
          <a:xfrm>
            <a:off x="6409325" y="4081400"/>
            <a:ext cx="2029248" cy="435900"/>
            <a:chOff x="6409325" y="4081400"/>
            <a:chExt cx="2029248" cy="435900"/>
          </a:xfrm>
        </p:grpSpPr>
        <p:sp>
          <p:nvSpPr>
            <p:cNvPr id="550" name="Google Shape;550;p38"/>
            <p:cNvSpPr/>
            <p:nvPr/>
          </p:nvSpPr>
          <p:spPr>
            <a:xfrm>
              <a:off x="6409325" y="4081400"/>
              <a:ext cx="1979700" cy="435900"/>
            </a:xfrm>
            <a:prstGeom prst="roundRect">
              <a:avLst>
                <a:gd name="adj" fmla="val 50000"/>
              </a:avLst>
            </a:prstGeom>
            <a:solidFill>
              <a:srgbClr val="E7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>
                  <a:solidFill>
                    <a:srgbClr val="44546A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Thank you!</a:t>
              </a:r>
              <a:endParaRPr sz="1200" b="1" i="0" u="none" strike="noStrike" cap="none">
                <a:solidFill>
                  <a:srgbClr val="44546A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 rot="5400000">
              <a:off x="8243873" y="4157038"/>
              <a:ext cx="216300" cy="173100"/>
            </a:xfrm>
            <a:prstGeom prst="triangle">
              <a:avLst>
                <a:gd name="adj" fmla="val 50000"/>
              </a:avLst>
            </a:prstGeom>
            <a:solidFill>
              <a:srgbClr val="E7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38"/>
          <p:cNvSpPr/>
          <p:nvPr/>
        </p:nvSpPr>
        <p:spPr>
          <a:xfrm>
            <a:off x="2817439" y="3344924"/>
            <a:ext cx="19062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</a:rPr>
              <a:t>Transcription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628650" y="1013325"/>
            <a:ext cx="6970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 sz="1400"/>
              <a:t>Over 13 years’ experience in helping institutions improve note-taking support.</a:t>
            </a:r>
            <a:endParaRPr sz="1400"/>
          </a:p>
        </p:txBody>
      </p:sp>
      <p:sp>
        <p:nvSpPr>
          <p:cNvPr id="145" name="Google Shape;145;p3"/>
          <p:cNvSpPr/>
          <p:nvPr/>
        </p:nvSpPr>
        <p:spPr>
          <a:xfrm>
            <a:off x="792325" y="3054775"/>
            <a:ext cx="334800" cy="334800"/>
          </a:xfrm>
          <a:prstGeom prst="ellipse">
            <a:avLst/>
          </a:prstGeom>
          <a:solidFill>
            <a:srgbClr val="FAB9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3"/>
          <p:cNvCxnSpPr>
            <a:stCxn id="145" idx="6"/>
            <a:endCxn id="147" idx="2"/>
          </p:cNvCxnSpPr>
          <p:nvPr/>
        </p:nvCxnSpPr>
        <p:spPr>
          <a:xfrm rot="10800000" flipH="1">
            <a:off x="1127125" y="2495575"/>
            <a:ext cx="1065900" cy="7266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rgbClr val="FAB92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3"/>
          <p:cNvCxnSpPr/>
          <p:nvPr/>
        </p:nvCxnSpPr>
        <p:spPr>
          <a:xfrm>
            <a:off x="2527750" y="2481775"/>
            <a:ext cx="1184400" cy="834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DC23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3"/>
          <p:cNvCxnSpPr>
            <a:stCxn id="150" idx="6"/>
            <a:endCxn id="151" idx="2"/>
          </p:cNvCxnSpPr>
          <p:nvPr/>
        </p:nvCxnSpPr>
        <p:spPr>
          <a:xfrm rot="10800000" flipH="1">
            <a:off x="4046950" y="2564463"/>
            <a:ext cx="1194000" cy="721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950A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3"/>
          <p:cNvSpPr/>
          <p:nvPr/>
        </p:nvSpPr>
        <p:spPr>
          <a:xfrm>
            <a:off x="5240950" y="2397025"/>
            <a:ext cx="334800" cy="334800"/>
          </a:xfrm>
          <a:prstGeom prst="ellipse">
            <a:avLst/>
          </a:prstGeom>
          <a:solidFill>
            <a:srgbClr val="0050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712150" y="3118263"/>
            <a:ext cx="334800" cy="334800"/>
          </a:xfrm>
          <a:prstGeom prst="ellipse">
            <a:avLst/>
          </a:prstGeom>
          <a:solidFill>
            <a:srgbClr val="695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2192950" y="2328150"/>
            <a:ext cx="334800" cy="334800"/>
          </a:xfrm>
          <a:prstGeom prst="ellipse">
            <a:avLst/>
          </a:prstGeom>
          <a:solidFill>
            <a:srgbClr val="DC23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581725" y="2643875"/>
            <a:ext cx="7560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2007</a:t>
            </a:r>
            <a:endParaRPr sz="1200" b="0" i="0" u="none" strike="noStrike" cap="none">
              <a:solidFill>
                <a:schemeClr val="dk2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435925" y="3389575"/>
            <a:ext cx="1047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Sonocent founded</a:t>
            </a:r>
            <a:endParaRPr sz="12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982350" y="1938200"/>
            <a:ext cx="7560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2014</a:t>
            </a:r>
            <a:endParaRPr sz="1200" b="0" i="0" u="none" strike="noStrike" cap="none">
              <a:solidFill>
                <a:schemeClr val="dk2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3506375" y="2691475"/>
            <a:ext cx="7560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2015</a:t>
            </a:r>
            <a:endParaRPr sz="1200" b="0" i="0" u="none" strike="noStrike" cap="none">
              <a:solidFill>
                <a:schemeClr val="dk2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3355750" y="3453075"/>
            <a:ext cx="10476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Sonocent launched in North America</a:t>
            </a:r>
            <a:endParaRPr sz="12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5030350" y="1979550"/>
            <a:ext cx="7560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2018</a:t>
            </a:r>
            <a:endParaRPr sz="1200" b="0" i="0" u="none" strike="noStrike" cap="none">
              <a:solidFill>
                <a:schemeClr val="dk2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1714625" y="2731825"/>
            <a:ext cx="1326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Most frequently recommended AT software in UK</a:t>
            </a:r>
            <a:endParaRPr sz="12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7930675" y="2203688"/>
            <a:ext cx="334800" cy="33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3"/>
          <p:cNvCxnSpPr>
            <a:stCxn id="161" idx="6"/>
            <a:endCxn id="159" idx="2"/>
          </p:cNvCxnSpPr>
          <p:nvPr/>
        </p:nvCxnSpPr>
        <p:spPr>
          <a:xfrm rot="10800000" flipH="1">
            <a:off x="7100988" y="2371100"/>
            <a:ext cx="829800" cy="610500"/>
          </a:xfrm>
          <a:prstGeom prst="curvedConnector3">
            <a:avLst>
              <a:gd name="adj1" fmla="val 49993"/>
            </a:avLst>
          </a:prstGeom>
          <a:noFill/>
          <a:ln w="9525" cap="flat" cmpd="sng">
            <a:solidFill>
              <a:srgbClr val="1EE6B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2" name="Google Shape;162;p3"/>
          <p:cNvSpPr txBox="1"/>
          <p:nvPr/>
        </p:nvSpPr>
        <p:spPr>
          <a:xfrm>
            <a:off x="7720075" y="1771150"/>
            <a:ext cx="7560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2020</a:t>
            </a:r>
            <a:endParaRPr sz="1200" b="0" i="0" u="none" strike="noStrike" cap="none">
              <a:solidFill>
                <a:schemeClr val="dk2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7439466" y="2583613"/>
            <a:ext cx="13263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Glean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the 2020 vision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has arrived</a:t>
            </a:r>
            <a:endParaRPr sz="12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4790225" y="2798850"/>
            <a:ext cx="12327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500+ North American</a:t>
            </a:r>
            <a:b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colleges using Sonocent technology</a:t>
            </a:r>
            <a:endParaRPr sz="12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/>
              <a:t>A brief Sonocent timeline</a:t>
            </a:r>
            <a:endParaRPr sz="2800" b="1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766188" y="2814200"/>
            <a:ext cx="334800" cy="334800"/>
          </a:xfrm>
          <a:prstGeom prst="ellipse">
            <a:avLst/>
          </a:prstGeom>
          <a:solidFill>
            <a:srgbClr val="1EE6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6555588" y="2348909"/>
            <a:ext cx="7560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2019</a:t>
            </a:r>
            <a:endParaRPr sz="1200" b="0" i="0" u="none" strike="noStrike" cap="none">
              <a:solidFill>
                <a:schemeClr val="dk2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6355800" y="3159025"/>
            <a:ext cx="1120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BETA release of Sonocent’s web app - </a:t>
            </a:r>
            <a:b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2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Glean </a:t>
            </a:r>
            <a:endParaRPr sz="12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68" name="Google Shape;168;p3"/>
          <p:cNvCxnSpPr>
            <a:stCxn id="151" idx="6"/>
            <a:endCxn id="161" idx="2"/>
          </p:cNvCxnSpPr>
          <p:nvPr/>
        </p:nvCxnSpPr>
        <p:spPr>
          <a:xfrm>
            <a:off x="5575750" y="2564425"/>
            <a:ext cx="1190400" cy="4173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rgbClr val="0050D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" name="Google Shape;169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The year was 2005…</a:t>
            </a:r>
            <a:endParaRPr sz="2800" b="1" dirty="0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4" name="Google Shape;354;p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4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4"/>
          <p:cNvSpPr/>
          <p:nvPr/>
        </p:nvSpPr>
        <p:spPr>
          <a:xfrm rot="5400000">
            <a:off x="8243873" y="4157038"/>
            <a:ext cx="216300" cy="1731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7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 up picture of various ugg boots.">
            <a:extLst>
              <a:ext uri="{FF2B5EF4-FFF2-40B4-BE49-F238E27FC236}">
                <a16:creationId xmlns:a16="http://schemas.microsoft.com/office/drawing/2014/main" id="{904EB71F-CC7C-4AAA-A5DF-BE05D660E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21" y="1481153"/>
            <a:ext cx="3273836" cy="2181194"/>
          </a:xfrm>
          <a:prstGeom prst="rect">
            <a:avLst/>
          </a:prstGeom>
        </p:spPr>
      </p:pic>
      <p:pic>
        <p:nvPicPr>
          <p:cNvPr id="7" name="Picture 6" descr="A close up of a mobile phone">
            <a:extLst>
              <a:ext uri="{FF2B5EF4-FFF2-40B4-BE49-F238E27FC236}">
                <a16:creationId xmlns:a16="http://schemas.microsoft.com/office/drawing/2014/main" id="{78DC355A-D78F-4AD8-831D-19A937E733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65304" y="1406546"/>
            <a:ext cx="1010093" cy="2286001"/>
          </a:xfrm>
          <a:prstGeom prst="rect">
            <a:avLst/>
          </a:prstGeom>
        </p:spPr>
      </p:pic>
      <p:pic>
        <p:nvPicPr>
          <p:cNvPr id="9" name="Picture 8" descr="A picture of a digital voice recorder.">
            <a:extLst>
              <a:ext uri="{FF2B5EF4-FFF2-40B4-BE49-F238E27FC236}">
                <a16:creationId xmlns:a16="http://schemas.microsoft.com/office/drawing/2014/main" id="{06A01D9A-2929-4A02-BF8F-B9294BC218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83" y="1376347"/>
            <a:ext cx="24917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4"/>
          <p:cNvSpPr txBox="1">
            <a:spLocks noGrp="1"/>
          </p:cNvSpPr>
          <p:nvPr>
            <p:ph type="title"/>
          </p:nvPr>
        </p:nvSpPr>
        <p:spPr>
          <a:xfrm>
            <a:off x="375255" y="288094"/>
            <a:ext cx="831212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Information within audio recordings is not very accessible</a:t>
            </a:r>
            <a:endParaRPr sz="2400" b="1" dirty="0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4" name="Google Shape;354;p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4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4"/>
          <p:cNvSpPr/>
          <p:nvPr/>
        </p:nvSpPr>
        <p:spPr>
          <a:xfrm rot="5400000">
            <a:off x="8243873" y="4157038"/>
            <a:ext cx="216300" cy="1731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7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screenshot of media player software.">
            <a:extLst>
              <a:ext uri="{FF2B5EF4-FFF2-40B4-BE49-F238E27FC236}">
                <a16:creationId xmlns:a16="http://schemas.microsoft.com/office/drawing/2014/main" id="{3E902DD6-23EA-444F-BF50-B055686D9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418228"/>
            <a:ext cx="5076825" cy="2581275"/>
          </a:xfrm>
          <a:prstGeom prst="rect">
            <a:avLst/>
          </a:prstGeom>
        </p:spPr>
      </p:pic>
      <p:pic>
        <p:nvPicPr>
          <p:cNvPr id="3" name="Picture 2" descr="Emoji icon showing frustration.">
            <a:extLst>
              <a:ext uri="{FF2B5EF4-FFF2-40B4-BE49-F238E27FC236}">
                <a16:creationId xmlns:a16="http://schemas.microsoft.com/office/drawing/2014/main" id="{1B575BCD-1B40-4F0F-9654-F4607410E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553" y="1992596"/>
            <a:ext cx="12382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7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4"/>
          <p:cNvSpPr txBox="1">
            <a:spLocks noGrp="1"/>
          </p:cNvSpPr>
          <p:nvPr>
            <p:ph type="title"/>
          </p:nvPr>
        </p:nvSpPr>
        <p:spPr>
          <a:xfrm>
            <a:off x="375255" y="288094"/>
            <a:ext cx="831212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64DC"/>
                </a:solidFill>
                <a:latin typeface="Nunito Sans"/>
                <a:ea typeface="Nunito Sans"/>
                <a:cs typeface="Nunito Sans"/>
                <a:sym typeface="Nunito Sans"/>
              </a:rPr>
              <a:t>Accessible Audio is born </a:t>
            </a:r>
            <a:endParaRPr sz="2400" b="1" dirty="0">
              <a:solidFill>
                <a:srgbClr val="0064D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4" name="Google Shape;354;p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4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4"/>
          <p:cNvSpPr/>
          <p:nvPr/>
        </p:nvSpPr>
        <p:spPr>
          <a:xfrm rot="5400000">
            <a:off x="8243873" y="4157038"/>
            <a:ext cx="216300" cy="1731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7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eenshot of software.">
            <a:extLst>
              <a:ext uri="{FF2B5EF4-FFF2-40B4-BE49-F238E27FC236}">
                <a16:creationId xmlns:a16="http://schemas.microsoft.com/office/drawing/2014/main" id="{6DFDD2D1-C2F5-459B-B05B-69B6F2309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173" y="1126722"/>
            <a:ext cx="4686300" cy="3267075"/>
          </a:xfrm>
          <a:prstGeom prst="rect">
            <a:avLst/>
          </a:prstGeom>
        </p:spPr>
      </p:pic>
      <p:sp>
        <p:nvSpPr>
          <p:cNvPr id="10" name="Google Shape;220;p40">
            <a:extLst>
              <a:ext uri="{FF2B5EF4-FFF2-40B4-BE49-F238E27FC236}">
                <a16:creationId xmlns:a16="http://schemas.microsoft.com/office/drawing/2014/main" id="{604589D1-50AC-4014-B531-6988E68D60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4500" y="1269100"/>
            <a:ext cx="2961573" cy="3082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2400" dirty="0"/>
              <a:t>Navigation  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2400" dirty="0"/>
              <a:t>Concentration</a:t>
            </a:r>
            <a:endParaRPr lang="en-AU"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2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/>
              <a:t>Annotation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2400" dirty="0"/>
              <a:t>Organisation 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8850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330" y="4035760"/>
            <a:ext cx="462090" cy="7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4"/>
          <p:cNvSpPr/>
          <p:nvPr/>
        </p:nvSpPr>
        <p:spPr>
          <a:xfrm>
            <a:off x="-554" y="4750600"/>
            <a:ext cx="9144000" cy="393000"/>
          </a:xfrm>
          <a:prstGeom prst="rect">
            <a:avLst/>
          </a:prstGeom>
          <a:solidFill>
            <a:srgbClr val="1EE6BE"/>
          </a:solidFill>
          <a:ln w="9525" cap="flat" cmpd="sng">
            <a:solidFill>
              <a:srgbClr val="1EE6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4"/>
          <p:cNvSpPr/>
          <p:nvPr/>
        </p:nvSpPr>
        <p:spPr>
          <a:xfrm rot="5400000">
            <a:off x="8243873" y="4157038"/>
            <a:ext cx="216300" cy="173100"/>
          </a:xfrm>
          <a:prstGeom prst="triangle">
            <a:avLst>
              <a:gd name="adj" fmla="val 50000"/>
            </a:avLst>
          </a:prstGeom>
          <a:solidFill>
            <a:srgbClr val="E7E7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7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825400"/>
            <a:ext cx="1114475" cy="2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creenshot of software">
            <a:extLst>
              <a:ext uri="{FF2B5EF4-FFF2-40B4-BE49-F238E27FC236}">
                <a16:creationId xmlns:a16="http://schemas.microsoft.com/office/drawing/2014/main" id="{19F813CB-2EFB-4F18-954A-06E65F7C8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471" y="443113"/>
            <a:ext cx="64579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/>
          <p:nvPr/>
        </p:nvSpPr>
        <p:spPr>
          <a:xfrm>
            <a:off x="1349550" y="4034550"/>
            <a:ext cx="1540800" cy="716100"/>
          </a:xfrm>
          <a:prstGeom prst="rect">
            <a:avLst/>
          </a:prstGeom>
          <a:solidFill>
            <a:srgbClr val="FAB923"/>
          </a:solidFill>
          <a:ln w="9525" cap="flat" cmpd="sng">
            <a:solidFill>
              <a:srgbClr val="FAB9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5825650" y="3370025"/>
            <a:ext cx="1540800" cy="1380600"/>
          </a:xfrm>
          <a:prstGeom prst="rect">
            <a:avLst/>
          </a:prstGeom>
          <a:solidFill>
            <a:srgbClr val="6950AA"/>
          </a:solidFill>
          <a:ln w="9525" cap="flat" cmpd="sng">
            <a:solidFill>
              <a:srgbClr val="6950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8"/>
          <p:cNvGrpSpPr/>
          <p:nvPr/>
        </p:nvGrpSpPr>
        <p:grpSpPr>
          <a:xfrm>
            <a:off x="3588350" y="1346975"/>
            <a:ext cx="1539300" cy="3403500"/>
            <a:chOff x="3136600" y="1346975"/>
            <a:chExt cx="1539300" cy="3403500"/>
          </a:xfrm>
        </p:grpSpPr>
        <p:sp>
          <p:nvSpPr>
            <p:cNvPr id="221" name="Google Shape;221;p8"/>
            <p:cNvSpPr/>
            <p:nvPr/>
          </p:nvSpPr>
          <p:spPr>
            <a:xfrm>
              <a:off x="3136600" y="1346975"/>
              <a:ext cx="1539300" cy="3403500"/>
            </a:xfrm>
            <a:prstGeom prst="rect">
              <a:avLst/>
            </a:prstGeom>
            <a:solidFill>
              <a:srgbClr val="DC235A"/>
            </a:solidFill>
            <a:ln w="9525" cap="flat" cmpd="sng">
              <a:solidFill>
                <a:srgbClr val="DC23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3168550" y="1392650"/>
              <a:ext cx="1475400" cy="16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2800" b="0" i="0" u="none" strike="noStrike" cap="none">
                  <a:solidFill>
                    <a:srgbClr val="FFFFFF"/>
                  </a:solidFill>
                  <a:latin typeface="Nunito Sans ExtraBold"/>
                  <a:ea typeface="Nunito Sans ExtraBold"/>
                  <a:cs typeface="Nunito Sans ExtraBold"/>
                  <a:sym typeface="Nunito Sans ExtraBold"/>
                </a:rPr>
                <a:t>5,000+</a:t>
              </a:r>
              <a:r>
                <a:rPr lang="en-GB" sz="12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</a:t>
              </a:r>
              <a:endParaRPr sz="12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Students</a:t>
              </a:r>
              <a:endParaRPr sz="12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8"/>
          <p:cNvSpPr txBox="1"/>
          <p:nvPr/>
        </p:nvSpPr>
        <p:spPr>
          <a:xfrm>
            <a:off x="5825650" y="2099825"/>
            <a:ext cx="1540800" cy="12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rgbClr val="5959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1,200+</a:t>
            </a:r>
            <a:endParaRPr sz="3000" b="0" i="0" u="none" strike="noStrike" cap="none">
              <a:solidFill>
                <a:srgbClr val="595959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Disability </a:t>
            </a:r>
            <a:br>
              <a:rPr lang="en-GB" sz="14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4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Services </a:t>
            </a:r>
            <a:br>
              <a:rPr lang="en-GB" sz="14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4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Professionals</a:t>
            </a:r>
            <a:endParaRPr sz="14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1349550" y="2985150"/>
            <a:ext cx="15408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3000" b="0" i="0" u="none" strike="noStrike" cap="none">
                <a:solidFill>
                  <a:srgbClr val="5959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500+</a:t>
            </a:r>
            <a:br>
              <a:rPr lang="en-GB" sz="30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1400" b="0" i="0" u="none" strike="noStrik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Studies &amp; Research Papers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400"/>
              <a:t>In the last 13 years Sonocent has learned a lot...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9655c2d7_1_6"/>
          <p:cNvSpPr txBox="1"/>
          <p:nvPr/>
        </p:nvSpPr>
        <p:spPr>
          <a:xfrm>
            <a:off x="1033750" y="3277750"/>
            <a:ext cx="20424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859655c2d7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Providing note taking </a:t>
            </a:r>
            <a:r>
              <a:rPr lang="en-GB" b="1"/>
              <a:t>support</a:t>
            </a:r>
            <a:r>
              <a:rPr lang="en-GB"/>
              <a:t> is getting </a:t>
            </a:r>
            <a:r>
              <a:rPr lang="en-GB" b="1"/>
              <a:t>harder</a:t>
            </a:r>
            <a:endParaRPr b="1"/>
          </a:p>
        </p:txBody>
      </p:sp>
      <p:pic>
        <p:nvPicPr>
          <p:cNvPr id="232" name="Google Shape;232;g859655c2d7_1_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725" y="1310363"/>
            <a:ext cx="1547725" cy="15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859655c2d7_1_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775" y="1406475"/>
            <a:ext cx="1441700" cy="14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859655c2d7_1_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50" y="1406463"/>
            <a:ext cx="1507225" cy="1482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5" name="Google Shape;235;g859655c2d7_1_6"/>
          <p:cNvGraphicFramePr/>
          <p:nvPr/>
        </p:nvGraphicFramePr>
        <p:xfrm>
          <a:off x="952500" y="3094175"/>
          <a:ext cx="7239000" cy="3159730"/>
        </p:xfrm>
        <a:graphic>
          <a:graphicData uri="http://schemas.openxmlformats.org/drawingml/2006/table">
            <a:tbl>
              <a:tblPr>
                <a:noFill/>
                <a:tableStyleId>{88C751B8-83CC-4D35-986C-1066BD22E9E4}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Challenge to administer </a:t>
                      </a:r>
                      <a:endParaRPr sz="16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Dependence on others to learn </a:t>
                      </a:r>
                      <a:endParaRPr sz="16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457200" lvl="0" indent="0" algn="l" rtl="0">
                        <a:lnSpc>
                          <a:spcPct val="150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Unreliable quality </a:t>
                      </a:r>
                      <a:endParaRPr sz="16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Catering to different learning environments</a:t>
                      </a:r>
                      <a:endParaRPr sz="16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Greater cost than value </a:t>
                      </a:r>
                      <a:endParaRPr sz="1600">
                        <a:solidFill>
                          <a:schemeClr val="dk2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Poor notes impact learning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e15be0396e6964714324fe5361dd79d7c52f6"/>
</p:tagLst>
</file>

<file path=ppt/theme/theme1.xml><?xml version="1.0" encoding="utf-8"?>
<a:theme xmlns:a="http://schemas.openxmlformats.org/drawingml/2006/main" name="Glean V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EE6BE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766</Words>
  <Application>Microsoft Office PowerPoint</Application>
  <PresentationFormat>On-screen Show (16:9)</PresentationFormat>
  <Paragraphs>169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Open Sans</vt:lpstr>
      <vt:lpstr>Calibri</vt:lpstr>
      <vt:lpstr>Nunito Sans Light</vt:lpstr>
      <vt:lpstr>Nunito Sans</vt:lpstr>
      <vt:lpstr>Nunito Sans ExtraBold</vt:lpstr>
      <vt:lpstr>Arial</vt:lpstr>
      <vt:lpstr>Glean V1</vt:lpstr>
      <vt:lpstr> The 2020 vision for note taking</vt:lpstr>
      <vt:lpstr>Agenda</vt:lpstr>
      <vt:lpstr>A brief Sonocent timeline</vt:lpstr>
      <vt:lpstr>The year was 2005…</vt:lpstr>
      <vt:lpstr>Information within audio recordings is not very accessible</vt:lpstr>
      <vt:lpstr>Accessible Audio is born </vt:lpstr>
      <vt:lpstr>PowerPoint Presentation</vt:lpstr>
      <vt:lpstr>In the last 13 years Sonocent has learned a lot...</vt:lpstr>
      <vt:lpstr>Providing note taking support is getting harder</vt:lpstr>
      <vt:lpstr>Over the years, 2 key things we have learned:</vt:lpstr>
      <vt:lpstr>Note taking is frustrating </vt:lpstr>
      <vt:lpstr>Incomplete notes lead to poor grades</vt:lpstr>
      <vt:lpstr>PowerPoint Presentation</vt:lpstr>
      <vt:lpstr>The continued need for note taking </vt:lpstr>
      <vt:lpstr>PowerPoint Presentation</vt:lpstr>
      <vt:lpstr>So we designed  Glean.</vt:lpstr>
      <vt:lpstr>The Glean Vision </vt:lpstr>
      <vt:lpstr>Put an emphasis on note taking</vt:lpstr>
      <vt:lpstr>PowerPoint Presentation</vt:lpstr>
      <vt:lpstr>PowerPoint Presentation</vt:lpstr>
      <vt:lpstr>PowerPoint Presentation</vt:lpstr>
      <vt:lpstr>PowerPoint Presentation</vt:lpstr>
      <vt:lpstr>🎯 Distraction-free note taking</vt:lpstr>
      <vt:lpstr>PowerPoint Presentation</vt:lpstr>
      <vt:lpstr>🎯 Accessible &amp; intuitive to use</vt:lpstr>
      <vt:lpstr>Take great notes with Glean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today’s webinar We will be with your shortly… Before we begin….</dc:title>
  <dc:creator>Jane Hawkeswood</dc:creator>
  <cp:lastModifiedBy>Jane Hawkeswood</cp:lastModifiedBy>
  <cp:revision>10</cp:revision>
  <dcterms:modified xsi:type="dcterms:W3CDTF">2020-05-21T01:06:02Z</dcterms:modified>
</cp:coreProperties>
</file>