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3" r:id="rId4"/>
    <p:sldMasterId id="2147483678" r:id="rId5"/>
    <p:sldMasterId id="2147483816" r:id="rId6"/>
    <p:sldMasterId id="2147483820" r:id="rId7"/>
    <p:sldMasterId id="2147483822" r:id="rId8"/>
    <p:sldMasterId id="2147483836" r:id="rId9"/>
    <p:sldMasterId id="2147483909" r:id="rId10"/>
  </p:sldMasterIdLst>
  <p:notesMasterIdLst>
    <p:notesMasterId r:id="rId41"/>
  </p:notesMasterIdLst>
  <p:handoutMasterIdLst>
    <p:handoutMasterId r:id="rId42"/>
  </p:handoutMasterIdLst>
  <p:sldIdLst>
    <p:sldId id="284" r:id="rId11"/>
    <p:sldId id="335" r:id="rId12"/>
    <p:sldId id="286" r:id="rId13"/>
    <p:sldId id="285" r:id="rId14"/>
    <p:sldId id="287" r:id="rId15"/>
    <p:sldId id="344" r:id="rId16"/>
    <p:sldId id="345" r:id="rId17"/>
    <p:sldId id="334" r:id="rId18"/>
    <p:sldId id="336" r:id="rId19"/>
    <p:sldId id="288" r:id="rId20"/>
    <p:sldId id="320" r:id="rId21"/>
    <p:sldId id="337" r:id="rId22"/>
    <p:sldId id="338" r:id="rId23"/>
    <p:sldId id="339" r:id="rId24"/>
    <p:sldId id="340" r:id="rId25"/>
    <p:sldId id="323" r:id="rId26"/>
    <p:sldId id="341" r:id="rId27"/>
    <p:sldId id="342" r:id="rId28"/>
    <p:sldId id="324" r:id="rId29"/>
    <p:sldId id="343" r:id="rId30"/>
    <p:sldId id="331" r:id="rId31"/>
    <p:sldId id="326" r:id="rId32"/>
    <p:sldId id="346" r:id="rId33"/>
    <p:sldId id="329" r:id="rId34"/>
    <p:sldId id="330" r:id="rId35"/>
    <p:sldId id="327" r:id="rId36"/>
    <p:sldId id="281" r:id="rId37"/>
    <p:sldId id="347" r:id="rId38"/>
    <p:sldId id="328" r:id="rId39"/>
    <p:sldId id="332" r:id="rId40"/>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D2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57" autoAdjust="0"/>
    <p:restoredTop sz="36663" autoAdjust="0"/>
  </p:normalViewPr>
  <p:slideViewPr>
    <p:cSldViewPr snapToGrid="0" snapToObjects="1">
      <p:cViewPr varScale="1">
        <p:scale>
          <a:sx n="38" d="100"/>
          <a:sy n="38" d="100"/>
        </p:scale>
        <p:origin x="2106" y="48"/>
      </p:cViewPr>
      <p:guideLst/>
    </p:cSldViewPr>
  </p:slideViewPr>
  <p:outlineViewPr>
    <p:cViewPr>
      <p:scale>
        <a:sx n="33" d="100"/>
        <a:sy n="33" d="100"/>
      </p:scale>
      <p:origin x="0" y="-15336"/>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63" d="100"/>
          <a:sy n="163" d="100"/>
        </p:scale>
        <p:origin x="560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137" cy="512304"/>
          </a:xfrm>
          <a:prstGeom prst="rect">
            <a:avLst/>
          </a:prstGeom>
        </p:spPr>
        <p:txBody>
          <a:bodyPr vert="horz" lIns="94757" tIns="47378" rIns="94757" bIns="47378" rtlCol="0"/>
          <a:lstStyle>
            <a:lvl1pPr algn="l">
              <a:defRPr sz="1300"/>
            </a:lvl1pPr>
          </a:lstStyle>
          <a:p>
            <a:r>
              <a:rPr lang="en-AU"/>
              <a:t>DSRS4102 &amp; DSRS9064</a:t>
            </a:r>
          </a:p>
        </p:txBody>
      </p:sp>
      <p:sp>
        <p:nvSpPr>
          <p:cNvPr id="3" name="Date Placeholder 2"/>
          <p:cNvSpPr>
            <a:spLocks noGrp="1"/>
          </p:cNvSpPr>
          <p:nvPr>
            <p:ph type="dt" sz="quarter" idx="1"/>
          </p:nvPr>
        </p:nvSpPr>
        <p:spPr>
          <a:xfrm>
            <a:off x="4020507" y="1"/>
            <a:ext cx="3077137" cy="512304"/>
          </a:xfrm>
          <a:prstGeom prst="rect">
            <a:avLst/>
          </a:prstGeom>
        </p:spPr>
        <p:txBody>
          <a:bodyPr vert="horz" lIns="94757" tIns="47378" rIns="94757" bIns="47378" rtlCol="0"/>
          <a:lstStyle>
            <a:lvl1pPr algn="r">
              <a:defRPr sz="1300"/>
            </a:lvl1pPr>
          </a:lstStyle>
          <a:p>
            <a:fld id="{B3486989-9746-4A57-B3F1-739B6046B3DF}" type="datetimeFigureOut">
              <a:rPr lang="en-AU" smtClean="0"/>
              <a:t>30/03/2020</a:t>
            </a:fld>
            <a:endParaRPr lang="en-AU"/>
          </a:p>
        </p:txBody>
      </p:sp>
      <p:sp>
        <p:nvSpPr>
          <p:cNvPr id="4" name="Footer Placeholder 3"/>
          <p:cNvSpPr>
            <a:spLocks noGrp="1"/>
          </p:cNvSpPr>
          <p:nvPr>
            <p:ph type="ftr" sz="quarter" idx="2"/>
          </p:nvPr>
        </p:nvSpPr>
        <p:spPr>
          <a:xfrm>
            <a:off x="1" y="9722310"/>
            <a:ext cx="3077137" cy="512304"/>
          </a:xfrm>
          <a:prstGeom prst="rect">
            <a:avLst/>
          </a:prstGeom>
        </p:spPr>
        <p:txBody>
          <a:bodyPr vert="horz" lIns="94757" tIns="47378" rIns="94757" bIns="47378" rtlCol="0" anchor="b"/>
          <a:lstStyle>
            <a:lvl1pPr algn="l">
              <a:defRPr sz="1300"/>
            </a:lvl1pPr>
          </a:lstStyle>
          <a:p>
            <a:endParaRPr lang="en-AU"/>
          </a:p>
        </p:txBody>
      </p:sp>
      <p:sp>
        <p:nvSpPr>
          <p:cNvPr id="5" name="Slide Number Placeholder 4"/>
          <p:cNvSpPr>
            <a:spLocks noGrp="1"/>
          </p:cNvSpPr>
          <p:nvPr>
            <p:ph type="sldNum" sz="quarter" idx="3"/>
          </p:nvPr>
        </p:nvSpPr>
        <p:spPr>
          <a:xfrm>
            <a:off x="4020507" y="9722310"/>
            <a:ext cx="3077137" cy="512304"/>
          </a:xfrm>
          <a:prstGeom prst="rect">
            <a:avLst/>
          </a:prstGeom>
        </p:spPr>
        <p:txBody>
          <a:bodyPr vert="horz" lIns="94757" tIns="47378" rIns="94757" bIns="47378" rtlCol="0" anchor="b"/>
          <a:lstStyle>
            <a:lvl1pPr algn="r">
              <a:defRPr sz="1300"/>
            </a:lvl1pPr>
          </a:lstStyle>
          <a:p>
            <a:fld id="{CC14700B-160E-47F6-9654-63B89255457D}" type="slidenum">
              <a:rPr lang="en-AU" smtClean="0"/>
              <a:t>‹#›</a:t>
            </a:fld>
            <a:endParaRPr lang="en-AU"/>
          </a:p>
        </p:txBody>
      </p:sp>
    </p:spTree>
    <p:extLst>
      <p:ext uri="{BB962C8B-B14F-4D97-AF65-F5344CB8AC3E}">
        <p14:creationId xmlns:p14="http://schemas.microsoft.com/office/powerpoint/2010/main" val="103372609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3508"/>
          </a:xfrm>
          <a:prstGeom prst="rect">
            <a:avLst/>
          </a:prstGeom>
        </p:spPr>
        <p:txBody>
          <a:bodyPr vert="horz" lIns="94757" tIns="47378" rIns="94757" bIns="47378" rtlCol="0"/>
          <a:lstStyle>
            <a:lvl1pPr algn="l">
              <a:defRPr sz="1300"/>
            </a:lvl1pPr>
          </a:lstStyle>
          <a:p>
            <a:r>
              <a:rPr lang="en-US"/>
              <a:t>DSRS4102 &amp; DSRS9064</a:t>
            </a:r>
          </a:p>
        </p:txBody>
      </p:sp>
      <p:sp>
        <p:nvSpPr>
          <p:cNvPr id="3" name="Date Placeholder 2"/>
          <p:cNvSpPr>
            <a:spLocks noGrp="1"/>
          </p:cNvSpPr>
          <p:nvPr>
            <p:ph type="dt" idx="1"/>
          </p:nvPr>
        </p:nvSpPr>
        <p:spPr>
          <a:xfrm>
            <a:off x="4021295" y="0"/>
            <a:ext cx="3076363" cy="513508"/>
          </a:xfrm>
          <a:prstGeom prst="rect">
            <a:avLst/>
          </a:prstGeom>
        </p:spPr>
        <p:txBody>
          <a:bodyPr vert="horz" lIns="94757" tIns="47378" rIns="94757" bIns="47378" rtlCol="0"/>
          <a:lstStyle>
            <a:lvl1pPr algn="r">
              <a:defRPr sz="1300"/>
            </a:lvl1pPr>
          </a:lstStyle>
          <a:p>
            <a:fld id="{A2DFF1A2-8280-C54E-A358-5B2007050B49}" type="datetimeFigureOut">
              <a:rPr lang="en-US" smtClean="0"/>
              <a:t>3/30/2020</a:t>
            </a:fld>
            <a:endParaRPr lang="en-US"/>
          </a:p>
        </p:txBody>
      </p:sp>
      <p:sp>
        <p:nvSpPr>
          <p:cNvPr id="4" name="Slide Image Placeholder 3"/>
          <p:cNvSpPr>
            <a:spLocks noGrp="1" noRot="1" noChangeAspect="1"/>
          </p:cNvSpPr>
          <p:nvPr>
            <p:ph type="sldImg" idx="2"/>
          </p:nvPr>
        </p:nvSpPr>
        <p:spPr>
          <a:xfrm>
            <a:off x="482600" y="1281113"/>
            <a:ext cx="6134100" cy="3451225"/>
          </a:xfrm>
          <a:prstGeom prst="rect">
            <a:avLst/>
          </a:prstGeom>
          <a:noFill/>
          <a:ln w="12700">
            <a:solidFill>
              <a:prstClr val="black"/>
            </a:solidFill>
          </a:ln>
        </p:spPr>
        <p:txBody>
          <a:bodyPr vert="horz" lIns="94757" tIns="47378" rIns="94757" bIns="47378" rtlCol="0" anchor="ctr"/>
          <a:lstStyle/>
          <a:p>
            <a:endParaRPr lang="en-US"/>
          </a:p>
        </p:txBody>
      </p:sp>
      <p:sp>
        <p:nvSpPr>
          <p:cNvPr id="5" name="Notes Placeholder 4"/>
          <p:cNvSpPr>
            <a:spLocks noGrp="1"/>
          </p:cNvSpPr>
          <p:nvPr>
            <p:ph type="body" sz="quarter" idx="3"/>
          </p:nvPr>
        </p:nvSpPr>
        <p:spPr>
          <a:xfrm>
            <a:off x="709930" y="4925410"/>
            <a:ext cx="5679440" cy="4029878"/>
          </a:xfrm>
          <a:prstGeom prst="rect">
            <a:avLst/>
          </a:prstGeom>
        </p:spPr>
        <p:txBody>
          <a:bodyPr vert="horz" lIns="94757" tIns="47378" rIns="94757" bIns="473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721110"/>
            <a:ext cx="3076363" cy="513507"/>
          </a:xfrm>
          <a:prstGeom prst="rect">
            <a:avLst/>
          </a:prstGeom>
        </p:spPr>
        <p:txBody>
          <a:bodyPr vert="horz" lIns="94757" tIns="47378" rIns="94757" bIns="47378" rtlCol="0" anchor="b"/>
          <a:lstStyle>
            <a:lvl1pPr algn="l">
              <a:defRPr sz="1300"/>
            </a:lvl1pPr>
          </a:lstStyle>
          <a:p>
            <a:endParaRPr lang="en-US"/>
          </a:p>
        </p:txBody>
      </p:sp>
      <p:sp>
        <p:nvSpPr>
          <p:cNvPr id="7" name="Slide Number Placeholder 6"/>
          <p:cNvSpPr>
            <a:spLocks noGrp="1"/>
          </p:cNvSpPr>
          <p:nvPr>
            <p:ph type="sldNum" sz="quarter" idx="5"/>
          </p:nvPr>
        </p:nvSpPr>
        <p:spPr>
          <a:xfrm>
            <a:off x="4021295" y="9721110"/>
            <a:ext cx="3076363" cy="513507"/>
          </a:xfrm>
          <a:prstGeom prst="rect">
            <a:avLst/>
          </a:prstGeom>
        </p:spPr>
        <p:txBody>
          <a:bodyPr vert="horz" lIns="94757" tIns="47378" rIns="94757" bIns="47378" rtlCol="0" anchor="b"/>
          <a:lstStyle>
            <a:lvl1pPr algn="r">
              <a:defRPr sz="1300"/>
            </a:lvl1pPr>
          </a:lstStyle>
          <a:p>
            <a:fld id="{978D83BE-8023-9A41-B4B8-9ACA29002393}" type="slidenum">
              <a:rPr lang="en-US" smtClean="0"/>
              <a:t>‹#›</a:t>
            </a:fld>
            <a:endParaRPr lang="en-US"/>
          </a:p>
        </p:txBody>
      </p:sp>
    </p:spTree>
    <p:extLst>
      <p:ext uri="{BB962C8B-B14F-4D97-AF65-F5344CB8AC3E}">
        <p14:creationId xmlns:p14="http://schemas.microsoft.com/office/powerpoint/2010/main" val="189464320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78D83BE-8023-9A41-B4B8-9ACA29002393}" type="slidenum">
              <a:rPr lang="en-US" smtClean="0"/>
              <a:t>1</a:t>
            </a:fld>
            <a:endParaRPr lang="en-US"/>
          </a:p>
        </p:txBody>
      </p:sp>
      <p:sp>
        <p:nvSpPr>
          <p:cNvPr id="5" name="Header Placeholder 4">
            <a:extLst>
              <a:ext uri="{FF2B5EF4-FFF2-40B4-BE49-F238E27FC236}">
                <a16:creationId xmlns:a16="http://schemas.microsoft.com/office/drawing/2014/main" id="{CC0F6C16-8950-48BA-B8FD-BCC68AEE683C}"/>
              </a:ext>
            </a:extLst>
          </p:cNvPr>
          <p:cNvSpPr>
            <a:spLocks noGrp="1"/>
          </p:cNvSpPr>
          <p:nvPr>
            <p:ph type="hdr" sz="quarter"/>
          </p:nvPr>
        </p:nvSpPr>
        <p:spPr/>
        <p:txBody>
          <a:bodyPr/>
          <a:lstStyle/>
          <a:p>
            <a:r>
              <a:rPr lang="en-US"/>
              <a:t>DSRS4102 &amp; DSRS9064</a:t>
            </a:r>
          </a:p>
        </p:txBody>
      </p:sp>
    </p:spTree>
    <p:extLst>
      <p:ext uri="{BB962C8B-B14F-4D97-AF65-F5344CB8AC3E}">
        <p14:creationId xmlns:p14="http://schemas.microsoft.com/office/powerpoint/2010/main" val="1206342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p:nvPr>
        </p:nvSpPr>
        <p:spPr/>
        <p:txBody>
          <a:bodyPr/>
          <a:lstStyle/>
          <a:p>
            <a:r>
              <a:rPr lang="en-US"/>
              <a:t>DSRS4102 &amp; DSRS9064</a:t>
            </a:r>
          </a:p>
        </p:txBody>
      </p:sp>
      <p:sp>
        <p:nvSpPr>
          <p:cNvPr id="5" name="Slide Number Placeholder 4"/>
          <p:cNvSpPr>
            <a:spLocks noGrp="1"/>
          </p:cNvSpPr>
          <p:nvPr>
            <p:ph type="sldNum" sz="quarter" idx="5"/>
          </p:nvPr>
        </p:nvSpPr>
        <p:spPr/>
        <p:txBody>
          <a:bodyPr/>
          <a:lstStyle/>
          <a:p>
            <a:fld id="{978D83BE-8023-9A41-B4B8-9ACA29002393}" type="slidenum">
              <a:rPr lang="en-US" smtClean="0"/>
              <a:t>10</a:t>
            </a:fld>
            <a:endParaRPr lang="en-US"/>
          </a:p>
        </p:txBody>
      </p:sp>
    </p:spTree>
    <p:extLst>
      <p:ext uri="{BB962C8B-B14F-4D97-AF65-F5344CB8AC3E}">
        <p14:creationId xmlns:p14="http://schemas.microsoft.com/office/powerpoint/2010/main" val="1728692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a:p>
        </p:txBody>
      </p:sp>
      <p:sp>
        <p:nvSpPr>
          <p:cNvPr id="4" name="Slide Number Placeholder 3"/>
          <p:cNvSpPr>
            <a:spLocks noGrp="1"/>
          </p:cNvSpPr>
          <p:nvPr>
            <p:ph type="sldNum" sz="quarter" idx="10"/>
          </p:nvPr>
        </p:nvSpPr>
        <p:spPr/>
        <p:txBody>
          <a:bodyPr/>
          <a:lstStyle/>
          <a:p>
            <a:fld id="{B76F7269-E4D4-43D0-BDB2-56A990500A77}" type="slidenum">
              <a:rPr lang="en-AU" smtClean="0"/>
              <a:t>11</a:t>
            </a:fld>
            <a:endParaRPr lang="en-AU"/>
          </a:p>
        </p:txBody>
      </p:sp>
    </p:spTree>
    <p:extLst>
      <p:ext uri="{BB962C8B-B14F-4D97-AF65-F5344CB8AC3E}">
        <p14:creationId xmlns:p14="http://schemas.microsoft.com/office/powerpoint/2010/main" val="2791719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a:p>
        </p:txBody>
      </p:sp>
      <p:sp>
        <p:nvSpPr>
          <p:cNvPr id="4" name="Slide Number Placeholder 3"/>
          <p:cNvSpPr>
            <a:spLocks noGrp="1"/>
          </p:cNvSpPr>
          <p:nvPr>
            <p:ph type="sldNum" sz="quarter" idx="10"/>
          </p:nvPr>
        </p:nvSpPr>
        <p:spPr/>
        <p:txBody>
          <a:bodyPr/>
          <a:lstStyle/>
          <a:p>
            <a:fld id="{B76F7269-E4D4-43D0-BDB2-56A990500A77}" type="slidenum">
              <a:rPr lang="en-AU" smtClean="0"/>
              <a:t>12</a:t>
            </a:fld>
            <a:endParaRPr lang="en-AU"/>
          </a:p>
        </p:txBody>
      </p:sp>
    </p:spTree>
    <p:extLst>
      <p:ext uri="{BB962C8B-B14F-4D97-AF65-F5344CB8AC3E}">
        <p14:creationId xmlns:p14="http://schemas.microsoft.com/office/powerpoint/2010/main" val="1823516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a:p>
        </p:txBody>
      </p:sp>
      <p:sp>
        <p:nvSpPr>
          <p:cNvPr id="4" name="Slide Number Placeholder 3"/>
          <p:cNvSpPr>
            <a:spLocks noGrp="1"/>
          </p:cNvSpPr>
          <p:nvPr>
            <p:ph type="sldNum" sz="quarter" idx="10"/>
          </p:nvPr>
        </p:nvSpPr>
        <p:spPr/>
        <p:txBody>
          <a:bodyPr/>
          <a:lstStyle/>
          <a:p>
            <a:fld id="{B76F7269-E4D4-43D0-BDB2-56A990500A77}" type="slidenum">
              <a:rPr lang="en-AU" smtClean="0"/>
              <a:t>13</a:t>
            </a:fld>
            <a:endParaRPr lang="en-AU"/>
          </a:p>
        </p:txBody>
      </p:sp>
    </p:spTree>
    <p:extLst>
      <p:ext uri="{BB962C8B-B14F-4D97-AF65-F5344CB8AC3E}">
        <p14:creationId xmlns:p14="http://schemas.microsoft.com/office/powerpoint/2010/main" val="1014753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a:p>
        </p:txBody>
      </p:sp>
      <p:sp>
        <p:nvSpPr>
          <p:cNvPr id="4" name="Slide Number Placeholder 3"/>
          <p:cNvSpPr>
            <a:spLocks noGrp="1"/>
          </p:cNvSpPr>
          <p:nvPr>
            <p:ph type="sldNum" sz="quarter" idx="10"/>
          </p:nvPr>
        </p:nvSpPr>
        <p:spPr/>
        <p:txBody>
          <a:bodyPr/>
          <a:lstStyle/>
          <a:p>
            <a:fld id="{B76F7269-E4D4-43D0-BDB2-56A990500A77}" type="slidenum">
              <a:rPr lang="en-AU" smtClean="0"/>
              <a:t>14</a:t>
            </a:fld>
            <a:endParaRPr lang="en-AU"/>
          </a:p>
        </p:txBody>
      </p:sp>
    </p:spTree>
    <p:extLst>
      <p:ext uri="{BB962C8B-B14F-4D97-AF65-F5344CB8AC3E}">
        <p14:creationId xmlns:p14="http://schemas.microsoft.com/office/powerpoint/2010/main" val="1475681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a:p>
        </p:txBody>
      </p:sp>
      <p:sp>
        <p:nvSpPr>
          <p:cNvPr id="4" name="Slide Number Placeholder 3"/>
          <p:cNvSpPr>
            <a:spLocks noGrp="1"/>
          </p:cNvSpPr>
          <p:nvPr>
            <p:ph type="sldNum" sz="quarter" idx="10"/>
          </p:nvPr>
        </p:nvSpPr>
        <p:spPr/>
        <p:txBody>
          <a:bodyPr/>
          <a:lstStyle/>
          <a:p>
            <a:fld id="{B76F7269-E4D4-43D0-BDB2-56A990500A77}" type="slidenum">
              <a:rPr lang="en-AU" smtClean="0"/>
              <a:t>15</a:t>
            </a:fld>
            <a:endParaRPr lang="en-AU"/>
          </a:p>
        </p:txBody>
      </p:sp>
    </p:spTree>
    <p:extLst>
      <p:ext uri="{BB962C8B-B14F-4D97-AF65-F5344CB8AC3E}">
        <p14:creationId xmlns:p14="http://schemas.microsoft.com/office/powerpoint/2010/main" val="2466239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a:p>
        </p:txBody>
      </p:sp>
      <p:sp>
        <p:nvSpPr>
          <p:cNvPr id="4" name="Slide Number Placeholder 3"/>
          <p:cNvSpPr>
            <a:spLocks noGrp="1"/>
          </p:cNvSpPr>
          <p:nvPr>
            <p:ph type="sldNum" sz="quarter" idx="10"/>
          </p:nvPr>
        </p:nvSpPr>
        <p:spPr/>
        <p:txBody>
          <a:bodyPr/>
          <a:lstStyle/>
          <a:p>
            <a:fld id="{B76F7269-E4D4-43D0-BDB2-56A990500A77}" type="slidenum">
              <a:rPr lang="en-AU" smtClean="0"/>
              <a:t>16</a:t>
            </a:fld>
            <a:endParaRPr lang="en-AU"/>
          </a:p>
        </p:txBody>
      </p:sp>
    </p:spTree>
    <p:extLst>
      <p:ext uri="{BB962C8B-B14F-4D97-AF65-F5344CB8AC3E}">
        <p14:creationId xmlns:p14="http://schemas.microsoft.com/office/powerpoint/2010/main" val="965759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a:p>
        </p:txBody>
      </p:sp>
      <p:sp>
        <p:nvSpPr>
          <p:cNvPr id="4" name="Slide Number Placeholder 3"/>
          <p:cNvSpPr>
            <a:spLocks noGrp="1"/>
          </p:cNvSpPr>
          <p:nvPr>
            <p:ph type="sldNum" sz="quarter" idx="10"/>
          </p:nvPr>
        </p:nvSpPr>
        <p:spPr/>
        <p:txBody>
          <a:bodyPr/>
          <a:lstStyle/>
          <a:p>
            <a:fld id="{B76F7269-E4D4-43D0-BDB2-56A990500A77}" type="slidenum">
              <a:rPr lang="en-AU" smtClean="0"/>
              <a:t>17</a:t>
            </a:fld>
            <a:endParaRPr lang="en-AU"/>
          </a:p>
        </p:txBody>
      </p:sp>
    </p:spTree>
    <p:extLst>
      <p:ext uri="{BB962C8B-B14F-4D97-AF65-F5344CB8AC3E}">
        <p14:creationId xmlns:p14="http://schemas.microsoft.com/office/powerpoint/2010/main" val="4079716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a:p>
        </p:txBody>
      </p:sp>
      <p:sp>
        <p:nvSpPr>
          <p:cNvPr id="4" name="Slide Number Placeholder 3"/>
          <p:cNvSpPr>
            <a:spLocks noGrp="1"/>
          </p:cNvSpPr>
          <p:nvPr>
            <p:ph type="sldNum" sz="quarter" idx="10"/>
          </p:nvPr>
        </p:nvSpPr>
        <p:spPr/>
        <p:txBody>
          <a:bodyPr/>
          <a:lstStyle/>
          <a:p>
            <a:fld id="{B76F7269-E4D4-43D0-BDB2-56A990500A77}" type="slidenum">
              <a:rPr lang="en-AU" smtClean="0"/>
              <a:t>18</a:t>
            </a:fld>
            <a:endParaRPr lang="en-AU"/>
          </a:p>
        </p:txBody>
      </p:sp>
    </p:spTree>
    <p:extLst>
      <p:ext uri="{BB962C8B-B14F-4D97-AF65-F5344CB8AC3E}">
        <p14:creationId xmlns:p14="http://schemas.microsoft.com/office/powerpoint/2010/main" val="2855453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76F7269-E4D4-43D0-BDB2-56A990500A77}" type="slidenum">
              <a:rPr lang="en-AU" smtClean="0"/>
              <a:t>19</a:t>
            </a:fld>
            <a:endParaRPr lang="en-AU"/>
          </a:p>
        </p:txBody>
      </p:sp>
    </p:spTree>
    <p:extLst>
      <p:ext uri="{BB962C8B-B14F-4D97-AF65-F5344CB8AC3E}">
        <p14:creationId xmlns:p14="http://schemas.microsoft.com/office/powerpoint/2010/main" val="3524037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78D83BE-8023-9A41-B4B8-9ACA29002393}" type="slidenum">
              <a:rPr lang="en-US" smtClean="0"/>
              <a:t>2</a:t>
            </a:fld>
            <a:endParaRPr lang="en-US"/>
          </a:p>
        </p:txBody>
      </p:sp>
      <p:sp>
        <p:nvSpPr>
          <p:cNvPr id="5" name="Header Placeholder 4">
            <a:extLst>
              <a:ext uri="{FF2B5EF4-FFF2-40B4-BE49-F238E27FC236}">
                <a16:creationId xmlns:a16="http://schemas.microsoft.com/office/drawing/2014/main" id="{CC0F6C16-8950-48BA-B8FD-BCC68AEE683C}"/>
              </a:ext>
            </a:extLst>
          </p:cNvPr>
          <p:cNvSpPr>
            <a:spLocks noGrp="1"/>
          </p:cNvSpPr>
          <p:nvPr>
            <p:ph type="hdr" sz="quarter"/>
          </p:nvPr>
        </p:nvSpPr>
        <p:spPr/>
        <p:txBody>
          <a:bodyPr/>
          <a:lstStyle/>
          <a:p>
            <a:r>
              <a:rPr lang="en-US"/>
              <a:t>DSRS4102 &amp; DSRS9064</a:t>
            </a:r>
          </a:p>
        </p:txBody>
      </p:sp>
    </p:spTree>
    <p:extLst>
      <p:ext uri="{BB962C8B-B14F-4D97-AF65-F5344CB8AC3E}">
        <p14:creationId xmlns:p14="http://schemas.microsoft.com/office/powerpoint/2010/main" val="571403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76F7269-E4D4-43D0-BDB2-56A990500A77}" type="slidenum">
              <a:rPr lang="en-AU" smtClean="0"/>
              <a:t>20</a:t>
            </a:fld>
            <a:endParaRPr lang="en-AU"/>
          </a:p>
        </p:txBody>
      </p:sp>
    </p:spTree>
    <p:extLst>
      <p:ext uri="{BB962C8B-B14F-4D97-AF65-F5344CB8AC3E}">
        <p14:creationId xmlns:p14="http://schemas.microsoft.com/office/powerpoint/2010/main" val="4155284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p:nvPr>
        </p:nvSpPr>
        <p:spPr/>
        <p:txBody>
          <a:bodyPr/>
          <a:lstStyle/>
          <a:p>
            <a:r>
              <a:rPr lang="en-US"/>
              <a:t>DSRS4102 &amp; DSRS9064</a:t>
            </a:r>
          </a:p>
        </p:txBody>
      </p:sp>
      <p:sp>
        <p:nvSpPr>
          <p:cNvPr id="5" name="Slide Number Placeholder 4"/>
          <p:cNvSpPr>
            <a:spLocks noGrp="1"/>
          </p:cNvSpPr>
          <p:nvPr>
            <p:ph type="sldNum" sz="quarter" idx="5"/>
          </p:nvPr>
        </p:nvSpPr>
        <p:spPr/>
        <p:txBody>
          <a:bodyPr/>
          <a:lstStyle/>
          <a:p>
            <a:fld id="{978D83BE-8023-9A41-B4B8-9ACA29002393}" type="slidenum">
              <a:rPr lang="en-US" smtClean="0"/>
              <a:t>21</a:t>
            </a:fld>
            <a:endParaRPr lang="en-US"/>
          </a:p>
        </p:txBody>
      </p:sp>
    </p:spTree>
    <p:extLst>
      <p:ext uri="{BB962C8B-B14F-4D97-AF65-F5344CB8AC3E}">
        <p14:creationId xmlns:p14="http://schemas.microsoft.com/office/powerpoint/2010/main" val="1576889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b="0" dirty="0"/>
          </a:p>
        </p:txBody>
      </p:sp>
      <p:sp>
        <p:nvSpPr>
          <p:cNvPr id="4" name="Slide Number Placeholder 3"/>
          <p:cNvSpPr>
            <a:spLocks noGrp="1"/>
          </p:cNvSpPr>
          <p:nvPr>
            <p:ph type="sldNum" sz="quarter" idx="10"/>
          </p:nvPr>
        </p:nvSpPr>
        <p:spPr/>
        <p:txBody>
          <a:bodyPr/>
          <a:lstStyle/>
          <a:p>
            <a:fld id="{B76F7269-E4D4-43D0-BDB2-56A990500A77}" type="slidenum">
              <a:rPr lang="en-AU" smtClean="0"/>
              <a:t>22</a:t>
            </a:fld>
            <a:endParaRPr lang="en-AU"/>
          </a:p>
        </p:txBody>
      </p:sp>
    </p:spTree>
    <p:extLst>
      <p:ext uri="{BB962C8B-B14F-4D97-AF65-F5344CB8AC3E}">
        <p14:creationId xmlns:p14="http://schemas.microsoft.com/office/powerpoint/2010/main" val="23876606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b="0" dirty="0"/>
          </a:p>
        </p:txBody>
      </p:sp>
      <p:sp>
        <p:nvSpPr>
          <p:cNvPr id="4" name="Slide Number Placeholder 3"/>
          <p:cNvSpPr>
            <a:spLocks noGrp="1"/>
          </p:cNvSpPr>
          <p:nvPr>
            <p:ph type="sldNum" sz="quarter" idx="10"/>
          </p:nvPr>
        </p:nvSpPr>
        <p:spPr/>
        <p:txBody>
          <a:bodyPr/>
          <a:lstStyle/>
          <a:p>
            <a:fld id="{B76F7269-E4D4-43D0-BDB2-56A990500A77}" type="slidenum">
              <a:rPr lang="en-AU" smtClean="0"/>
              <a:t>23</a:t>
            </a:fld>
            <a:endParaRPr lang="en-AU"/>
          </a:p>
        </p:txBody>
      </p:sp>
    </p:spTree>
    <p:extLst>
      <p:ext uri="{BB962C8B-B14F-4D97-AF65-F5344CB8AC3E}">
        <p14:creationId xmlns:p14="http://schemas.microsoft.com/office/powerpoint/2010/main" val="210995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fld id="{B76F7269-E4D4-43D0-BDB2-56A990500A77}" type="slidenum">
              <a:rPr lang="en-AU" smtClean="0"/>
              <a:t>24</a:t>
            </a:fld>
            <a:endParaRPr lang="en-AU"/>
          </a:p>
        </p:txBody>
      </p:sp>
    </p:spTree>
    <p:extLst>
      <p:ext uri="{BB962C8B-B14F-4D97-AF65-F5344CB8AC3E}">
        <p14:creationId xmlns:p14="http://schemas.microsoft.com/office/powerpoint/2010/main" val="3818951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fld id="{B76F7269-E4D4-43D0-BDB2-56A990500A77}" type="slidenum">
              <a:rPr lang="en-AU" smtClean="0"/>
              <a:t>25</a:t>
            </a:fld>
            <a:endParaRPr lang="en-AU"/>
          </a:p>
        </p:txBody>
      </p:sp>
    </p:spTree>
    <p:extLst>
      <p:ext uri="{BB962C8B-B14F-4D97-AF65-F5344CB8AC3E}">
        <p14:creationId xmlns:p14="http://schemas.microsoft.com/office/powerpoint/2010/main" val="1985113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fld id="{B76F7269-E4D4-43D0-BDB2-56A990500A77}" type="slidenum">
              <a:rPr lang="en-AU" smtClean="0"/>
              <a:t>26</a:t>
            </a:fld>
            <a:endParaRPr lang="en-AU"/>
          </a:p>
        </p:txBody>
      </p:sp>
    </p:spTree>
    <p:extLst>
      <p:ext uri="{BB962C8B-B14F-4D97-AF65-F5344CB8AC3E}">
        <p14:creationId xmlns:p14="http://schemas.microsoft.com/office/powerpoint/2010/main" val="41225292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fld id="{B76F7269-E4D4-43D0-BDB2-56A990500A77}" type="slidenum">
              <a:rPr lang="en-AU" smtClean="0"/>
              <a:t>27</a:t>
            </a:fld>
            <a:endParaRPr lang="en-AU"/>
          </a:p>
        </p:txBody>
      </p:sp>
    </p:spTree>
    <p:extLst>
      <p:ext uri="{BB962C8B-B14F-4D97-AF65-F5344CB8AC3E}">
        <p14:creationId xmlns:p14="http://schemas.microsoft.com/office/powerpoint/2010/main" val="37264636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fld id="{B76F7269-E4D4-43D0-BDB2-56A990500A77}" type="slidenum">
              <a:rPr lang="en-AU" smtClean="0"/>
              <a:t>28</a:t>
            </a:fld>
            <a:endParaRPr lang="en-AU"/>
          </a:p>
        </p:txBody>
      </p:sp>
    </p:spTree>
    <p:extLst>
      <p:ext uri="{BB962C8B-B14F-4D97-AF65-F5344CB8AC3E}">
        <p14:creationId xmlns:p14="http://schemas.microsoft.com/office/powerpoint/2010/main" val="10393895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fld id="{B76F7269-E4D4-43D0-BDB2-56A990500A77}" type="slidenum">
              <a:rPr lang="en-AU" smtClean="0"/>
              <a:t>29</a:t>
            </a:fld>
            <a:endParaRPr lang="en-AU"/>
          </a:p>
        </p:txBody>
      </p:sp>
    </p:spTree>
    <p:extLst>
      <p:ext uri="{BB962C8B-B14F-4D97-AF65-F5344CB8AC3E}">
        <p14:creationId xmlns:p14="http://schemas.microsoft.com/office/powerpoint/2010/main" val="308694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p:nvPr>
        </p:nvSpPr>
        <p:spPr/>
        <p:txBody>
          <a:bodyPr/>
          <a:lstStyle/>
          <a:p>
            <a:r>
              <a:rPr lang="en-US"/>
              <a:t>DSRS4102 &amp; DSRS9064</a:t>
            </a:r>
          </a:p>
        </p:txBody>
      </p:sp>
      <p:sp>
        <p:nvSpPr>
          <p:cNvPr id="5" name="Slide Number Placeholder 4"/>
          <p:cNvSpPr>
            <a:spLocks noGrp="1"/>
          </p:cNvSpPr>
          <p:nvPr>
            <p:ph type="sldNum" sz="quarter" idx="5"/>
          </p:nvPr>
        </p:nvSpPr>
        <p:spPr/>
        <p:txBody>
          <a:bodyPr/>
          <a:lstStyle/>
          <a:p>
            <a:fld id="{978D83BE-8023-9A41-B4B8-9ACA29002393}" type="slidenum">
              <a:rPr lang="en-US" smtClean="0"/>
              <a:t>3</a:t>
            </a:fld>
            <a:endParaRPr lang="en-US"/>
          </a:p>
        </p:txBody>
      </p:sp>
    </p:spTree>
    <p:extLst>
      <p:ext uri="{BB962C8B-B14F-4D97-AF65-F5344CB8AC3E}">
        <p14:creationId xmlns:p14="http://schemas.microsoft.com/office/powerpoint/2010/main" val="17109738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fld id="{B76F7269-E4D4-43D0-BDB2-56A990500A77}" type="slidenum">
              <a:rPr lang="en-AU" smtClean="0"/>
              <a:t>30</a:t>
            </a:fld>
            <a:endParaRPr lang="en-AU"/>
          </a:p>
        </p:txBody>
      </p:sp>
    </p:spTree>
    <p:extLst>
      <p:ext uri="{BB962C8B-B14F-4D97-AF65-F5344CB8AC3E}">
        <p14:creationId xmlns:p14="http://schemas.microsoft.com/office/powerpoint/2010/main" val="329679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p:nvPr>
        </p:nvSpPr>
        <p:spPr/>
        <p:txBody>
          <a:bodyPr/>
          <a:lstStyle/>
          <a:p>
            <a:r>
              <a:rPr lang="en-US"/>
              <a:t>DSRS4102 &amp; DSRS9064</a:t>
            </a:r>
          </a:p>
        </p:txBody>
      </p:sp>
      <p:sp>
        <p:nvSpPr>
          <p:cNvPr id="5" name="Slide Number Placeholder 4"/>
          <p:cNvSpPr>
            <a:spLocks noGrp="1"/>
          </p:cNvSpPr>
          <p:nvPr>
            <p:ph type="sldNum" sz="quarter" idx="5"/>
          </p:nvPr>
        </p:nvSpPr>
        <p:spPr/>
        <p:txBody>
          <a:bodyPr/>
          <a:lstStyle/>
          <a:p>
            <a:fld id="{978D83BE-8023-9A41-B4B8-9ACA29002393}" type="slidenum">
              <a:rPr lang="en-US" smtClean="0"/>
              <a:t>4</a:t>
            </a:fld>
            <a:endParaRPr lang="en-US"/>
          </a:p>
        </p:txBody>
      </p:sp>
    </p:spTree>
    <p:extLst>
      <p:ext uri="{BB962C8B-B14F-4D97-AF65-F5344CB8AC3E}">
        <p14:creationId xmlns:p14="http://schemas.microsoft.com/office/powerpoint/2010/main" val="178212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p:nvPr>
        </p:nvSpPr>
        <p:spPr/>
        <p:txBody>
          <a:bodyPr/>
          <a:lstStyle/>
          <a:p>
            <a:r>
              <a:rPr lang="en-US"/>
              <a:t>DSRS4102 &amp; DSRS9064</a:t>
            </a:r>
          </a:p>
        </p:txBody>
      </p:sp>
      <p:sp>
        <p:nvSpPr>
          <p:cNvPr id="5" name="Slide Number Placeholder 4"/>
          <p:cNvSpPr>
            <a:spLocks noGrp="1"/>
          </p:cNvSpPr>
          <p:nvPr>
            <p:ph type="sldNum" sz="quarter" idx="5"/>
          </p:nvPr>
        </p:nvSpPr>
        <p:spPr/>
        <p:txBody>
          <a:bodyPr/>
          <a:lstStyle/>
          <a:p>
            <a:fld id="{978D83BE-8023-9A41-B4B8-9ACA29002393}" type="slidenum">
              <a:rPr lang="en-US" smtClean="0"/>
              <a:t>5</a:t>
            </a:fld>
            <a:endParaRPr lang="en-US"/>
          </a:p>
        </p:txBody>
      </p:sp>
    </p:spTree>
    <p:extLst>
      <p:ext uri="{BB962C8B-B14F-4D97-AF65-F5344CB8AC3E}">
        <p14:creationId xmlns:p14="http://schemas.microsoft.com/office/powerpoint/2010/main" val="2052559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p:nvPr>
        </p:nvSpPr>
        <p:spPr/>
        <p:txBody>
          <a:bodyPr/>
          <a:lstStyle/>
          <a:p>
            <a:r>
              <a:rPr lang="en-US"/>
              <a:t>DSRS4102 &amp; DSRS9064</a:t>
            </a:r>
          </a:p>
        </p:txBody>
      </p:sp>
      <p:sp>
        <p:nvSpPr>
          <p:cNvPr id="5" name="Slide Number Placeholder 4"/>
          <p:cNvSpPr>
            <a:spLocks noGrp="1"/>
          </p:cNvSpPr>
          <p:nvPr>
            <p:ph type="sldNum" sz="quarter" idx="5"/>
          </p:nvPr>
        </p:nvSpPr>
        <p:spPr/>
        <p:txBody>
          <a:bodyPr/>
          <a:lstStyle/>
          <a:p>
            <a:fld id="{978D83BE-8023-9A41-B4B8-9ACA29002393}" type="slidenum">
              <a:rPr lang="en-US" smtClean="0"/>
              <a:t>6</a:t>
            </a:fld>
            <a:endParaRPr lang="en-US"/>
          </a:p>
        </p:txBody>
      </p:sp>
    </p:spTree>
    <p:extLst>
      <p:ext uri="{BB962C8B-B14F-4D97-AF65-F5344CB8AC3E}">
        <p14:creationId xmlns:p14="http://schemas.microsoft.com/office/powerpoint/2010/main" val="2106153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p:nvPr>
        </p:nvSpPr>
        <p:spPr/>
        <p:txBody>
          <a:bodyPr/>
          <a:lstStyle/>
          <a:p>
            <a:r>
              <a:rPr lang="en-US"/>
              <a:t>DSRS4102 &amp; DSRS9064</a:t>
            </a:r>
          </a:p>
        </p:txBody>
      </p:sp>
      <p:sp>
        <p:nvSpPr>
          <p:cNvPr id="5" name="Slide Number Placeholder 4"/>
          <p:cNvSpPr>
            <a:spLocks noGrp="1"/>
          </p:cNvSpPr>
          <p:nvPr>
            <p:ph type="sldNum" sz="quarter" idx="5"/>
          </p:nvPr>
        </p:nvSpPr>
        <p:spPr/>
        <p:txBody>
          <a:bodyPr/>
          <a:lstStyle/>
          <a:p>
            <a:fld id="{978D83BE-8023-9A41-B4B8-9ACA29002393}" type="slidenum">
              <a:rPr lang="en-US" smtClean="0"/>
              <a:t>7</a:t>
            </a:fld>
            <a:endParaRPr lang="en-US"/>
          </a:p>
        </p:txBody>
      </p:sp>
    </p:spTree>
    <p:extLst>
      <p:ext uri="{BB962C8B-B14F-4D97-AF65-F5344CB8AC3E}">
        <p14:creationId xmlns:p14="http://schemas.microsoft.com/office/powerpoint/2010/main" val="1882499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p:nvPr>
        </p:nvSpPr>
        <p:spPr/>
        <p:txBody>
          <a:bodyPr/>
          <a:lstStyle/>
          <a:p>
            <a:r>
              <a:rPr lang="en-US"/>
              <a:t>DSRS4102 &amp; DSRS9064</a:t>
            </a:r>
          </a:p>
        </p:txBody>
      </p:sp>
      <p:sp>
        <p:nvSpPr>
          <p:cNvPr id="5" name="Slide Number Placeholder 4"/>
          <p:cNvSpPr>
            <a:spLocks noGrp="1"/>
          </p:cNvSpPr>
          <p:nvPr>
            <p:ph type="sldNum" sz="quarter" idx="5"/>
          </p:nvPr>
        </p:nvSpPr>
        <p:spPr/>
        <p:txBody>
          <a:bodyPr/>
          <a:lstStyle/>
          <a:p>
            <a:fld id="{978D83BE-8023-9A41-B4B8-9ACA29002393}" type="slidenum">
              <a:rPr lang="en-US" smtClean="0"/>
              <a:t>8</a:t>
            </a:fld>
            <a:endParaRPr lang="en-US"/>
          </a:p>
        </p:txBody>
      </p:sp>
    </p:spTree>
    <p:extLst>
      <p:ext uri="{BB962C8B-B14F-4D97-AF65-F5344CB8AC3E}">
        <p14:creationId xmlns:p14="http://schemas.microsoft.com/office/powerpoint/2010/main" val="474741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p:nvPr>
        </p:nvSpPr>
        <p:spPr/>
        <p:txBody>
          <a:bodyPr/>
          <a:lstStyle/>
          <a:p>
            <a:r>
              <a:rPr lang="en-US"/>
              <a:t>DSRS4102 &amp; DSRS9064</a:t>
            </a:r>
          </a:p>
        </p:txBody>
      </p:sp>
      <p:sp>
        <p:nvSpPr>
          <p:cNvPr id="5" name="Slide Number Placeholder 4"/>
          <p:cNvSpPr>
            <a:spLocks noGrp="1"/>
          </p:cNvSpPr>
          <p:nvPr>
            <p:ph type="sldNum" sz="quarter" idx="5"/>
          </p:nvPr>
        </p:nvSpPr>
        <p:spPr/>
        <p:txBody>
          <a:bodyPr/>
          <a:lstStyle/>
          <a:p>
            <a:fld id="{978D83BE-8023-9A41-B4B8-9ACA29002393}" type="slidenum">
              <a:rPr lang="en-US" smtClean="0"/>
              <a:t>9</a:t>
            </a:fld>
            <a:endParaRPr lang="en-US"/>
          </a:p>
        </p:txBody>
      </p:sp>
    </p:spTree>
    <p:extLst>
      <p:ext uri="{BB962C8B-B14F-4D97-AF65-F5344CB8AC3E}">
        <p14:creationId xmlns:p14="http://schemas.microsoft.com/office/powerpoint/2010/main" val="1569732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1744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2E954-AD4F-164E-A5DB-25EFE8A9BCC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820437-BB36-E048-AE52-F2E7D80DEF0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CECCCB-1025-1444-98AE-048F4286EA8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CC3039-EB64-684F-B9F3-8BBCE6AB1009}"/>
              </a:ext>
            </a:extLst>
          </p:cNvPr>
          <p:cNvSpPr>
            <a:spLocks noGrp="1"/>
          </p:cNvSpPr>
          <p:nvPr>
            <p:ph type="dt" sz="half" idx="10"/>
          </p:nvPr>
        </p:nvSpPr>
        <p:spPr>
          <a:xfrm>
            <a:off x="838200" y="6356350"/>
            <a:ext cx="2743200" cy="365125"/>
          </a:xfrm>
          <a:prstGeom prst="rect">
            <a:avLst/>
          </a:prstGeom>
        </p:spPr>
        <p:txBody>
          <a:bodyPr/>
          <a:lstStyle/>
          <a:p>
            <a:fld id="{D1401521-B644-984D-A576-F1F27F4C91E9}" type="datetimeFigureOut">
              <a:rPr lang="en-US" smtClean="0"/>
              <a:t>3/30/2020</a:t>
            </a:fld>
            <a:endParaRPr lang="en-US"/>
          </a:p>
        </p:txBody>
      </p:sp>
      <p:sp>
        <p:nvSpPr>
          <p:cNvPr id="6" name="Footer Placeholder 5">
            <a:extLst>
              <a:ext uri="{FF2B5EF4-FFF2-40B4-BE49-F238E27FC236}">
                <a16:creationId xmlns:a16="http://schemas.microsoft.com/office/drawing/2014/main" id="{4996504B-A7C3-CD4E-A7D0-B1160AD3921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6BA86C4-5C45-8240-86BD-76AFBAC1DF04}"/>
              </a:ext>
            </a:extLst>
          </p:cNvPr>
          <p:cNvSpPr>
            <a:spLocks noGrp="1"/>
          </p:cNvSpPr>
          <p:nvPr>
            <p:ph type="sldNum" sz="quarter" idx="12"/>
          </p:nvPr>
        </p:nvSpPr>
        <p:spPr>
          <a:xfrm>
            <a:off x="8610600" y="6356350"/>
            <a:ext cx="2743200" cy="365125"/>
          </a:xfrm>
          <a:prstGeom prst="rect">
            <a:avLst/>
          </a:prstGeom>
        </p:spPr>
        <p:txBody>
          <a:bodyPr/>
          <a:lstStyle/>
          <a:p>
            <a:fld id="{C462F918-9587-FB41-9D30-E9C369C00C24}" type="slidenum">
              <a:rPr lang="en-US" smtClean="0"/>
              <a:t>‹#›</a:t>
            </a:fld>
            <a:endParaRPr lang="en-US"/>
          </a:p>
        </p:txBody>
      </p:sp>
    </p:spTree>
    <p:extLst>
      <p:ext uri="{BB962C8B-B14F-4D97-AF65-F5344CB8AC3E}">
        <p14:creationId xmlns:p14="http://schemas.microsoft.com/office/powerpoint/2010/main" val="2530484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2_Flinders main entranc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1906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F200B-E344-DC47-9B79-A13EE3D25A5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81B522-6768-6A42-B61D-3E671A4358C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28F718-D131-C147-A10C-3A1F4B20DB0B}"/>
              </a:ext>
            </a:extLst>
          </p:cNvPr>
          <p:cNvSpPr>
            <a:spLocks noGrp="1"/>
          </p:cNvSpPr>
          <p:nvPr>
            <p:ph type="dt" sz="half" idx="10"/>
          </p:nvPr>
        </p:nvSpPr>
        <p:spPr>
          <a:xfrm>
            <a:off x="838200" y="6356350"/>
            <a:ext cx="2743200" cy="365125"/>
          </a:xfrm>
          <a:prstGeom prst="rect">
            <a:avLst/>
          </a:prstGeom>
        </p:spPr>
        <p:txBody>
          <a:bodyPr/>
          <a:lstStyle/>
          <a:p>
            <a:fld id="{F25F252F-A453-C34B-85E3-C595751A0327}" type="datetimeFigureOut">
              <a:rPr lang="en-US" smtClean="0"/>
              <a:t>3/30/2020</a:t>
            </a:fld>
            <a:endParaRPr lang="en-US"/>
          </a:p>
        </p:txBody>
      </p:sp>
      <p:sp>
        <p:nvSpPr>
          <p:cNvPr id="5" name="Footer Placeholder 4">
            <a:extLst>
              <a:ext uri="{FF2B5EF4-FFF2-40B4-BE49-F238E27FC236}">
                <a16:creationId xmlns:a16="http://schemas.microsoft.com/office/drawing/2014/main" id="{3CAEDEF9-3729-6E4A-90E2-FCB8D6369D2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1407B07-97EC-FF45-911E-B83D0E2590C5}"/>
              </a:ext>
            </a:extLst>
          </p:cNvPr>
          <p:cNvSpPr>
            <a:spLocks noGrp="1"/>
          </p:cNvSpPr>
          <p:nvPr>
            <p:ph type="sldNum" sz="quarter" idx="12"/>
          </p:nvPr>
        </p:nvSpPr>
        <p:spPr>
          <a:xfrm>
            <a:off x="8610600" y="6356350"/>
            <a:ext cx="2743200" cy="365125"/>
          </a:xfrm>
          <a:prstGeom prst="rect">
            <a:avLst/>
          </a:prstGeom>
        </p:spPr>
        <p:txBody>
          <a:bodyPr/>
          <a:lstStyle/>
          <a:p>
            <a:fld id="{C5F6C3A9-D150-F240-8AAE-7CEB68639A24}" type="slidenum">
              <a:rPr lang="en-US" smtClean="0"/>
              <a:t>‹#›</a:t>
            </a:fld>
            <a:endParaRPr lang="en-US"/>
          </a:p>
        </p:txBody>
      </p:sp>
    </p:spTree>
    <p:extLst>
      <p:ext uri="{BB962C8B-B14F-4D97-AF65-F5344CB8AC3E}">
        <p14:creationId xmlns:p14="http://schemas.microsoft.com/office/powerpoint/2010/main" val="1424201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FBEDD-74C2-5049-8A7E-DEA33358068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4C8806B-B52B-D046-A8D7-300B11C8E4FB}"/>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B826A2-7652-3241-B37A-B55F789DAE2C}"/>
              </a:ext>
            </a:extLst>
          </p:cNvPr>
          <p:cNvSpPr>
            <a:spLocks noGrp="1"/>
          </p:cNvSpPr>
          <p:nvPr>
            <p:ph type="dt" sz="half" idx="10"/>
          </p:nvPr>
        </p:nvSpPr>
        <p:spPr>
          <a:xfrm>
            <a:off x="838200" y="6356350"/>
            <a:ext cx="2743200" cy="365125"/>
          </a:xfrm>
          <a:prstGeom prst="rect">
            <a:avLst/>
          </a:prstGeom>
        </p:spPr>
        <p:txBody>
          <a:bodyPr/>
          <a:lstStyle/>
          <a:p>
            <a:fld id="{F25F252F-A453-C34B-85E3-C595751A0327}" type="datetimeFigureOut">
              <a:rPr lang="en-US" smtClean="0"/>
              <a:t>3/30/2020</a:t>
            </a:fld>
            <a:endParaRPr lang="en-US"/>
          </a:p>
        </p:txBody>
      </p:sp>
      <p:sp>
        <p:nvSpPr>
          <p:cNvPr id="5" name="Footer Placeholder 4">
            <a:extLst>
              <a:ext uri="{FF2B5EF4-FFF2-40B4-BE49-F238E27FC236}">
                <a16:creationId xmlns:a16="http://schemas.microsoft.com/office/drawing/2014/main" id="{3604E3F9-B268-2E42-A01C-D12DA1D00F8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D35D954-9C25-E540-9504-FD6A565740BB}"/>
              </a:ext>
            </a:extLst>
          </p:cNvPr>
          <p:cNvSpPr>
            <a:spLocks noGrp="1"/>
          </p:cNvSpPr>
          <p:nvPr>
            <p:ph type="sldNum" sz="quarter" idx="12"/>
          </p:nvPr>
        </p:nvSpPr>
        <p:spPr>
          <a:xfrm>
            <a:off x="8610600" y="6356350"/>
            <a:ext cx="2743200" cy="365125"/>
          </a:xfrm>
          <a:prstGeom prst="rect">
            <a:avLst/>
          </a:prstGeom>
        </p:spPr>
        <p:txBody>
          <a:bodyPr/>
          <a:lstStyle/>
          <a:p>
            <a:fld id="{C5F6C3A9-D150-F240-8AAE-7CEB68639A24}" type="slidenum">
              <a:rPr lang="en-US" smtClean="0"/>
              <a:t>‹#›</a:t>
            </a:fld>
            <a:endParaRPr lang="en-US"/>
          </a:p>
        </p:txBody>
      </p:sp>
    </p:spTree>
    <p:extLst>
      <p:ext uri="{BB962C8B-B14F-4D97-AF65-F5344CB8AC3E}">
        <p14:creationId xmlns:p14="http://schemas.microsoft.com/office/powerpoint/2010/main" val="1743569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09CDA-78B4-A44F-8D57-DE3766E5D0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3FD788-E008-5645-B889-A14FBAF31FF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423FE3A-BA02-A147-B5A2-D5BB3B28F13F}"/>
              </a:ext>
            </a:extLst>
          </p:cNvPr>
          <p:cNvSpPr>
            <a:spLocks noGrp="1"/>
          </p:cNvSpPr>
          <p:nvPr>
            <p:ph type="dt" sz="half" idx="10"/>
          </p:nvPr>
        </p:nvSpPr>
        <p:spPr>
          <a:xfrm>
            <a:off x="838200" y="6356350"/>
            <a:ext cx="2743200" cy="365125"/>
          </a:xfrm>
          <a:prstGeom prst="rect">
            <a:avLst/>
          </a:prstGeom>
        </p:spPr>
        <p:txBody>
          <a:bodyPr/>
          <a:lstStyle/>
          <a:p>
            <a:fld id="{F25F252F-A453-C34B-85E3-C595751A0327}" type="datetimeFigureOut">
              <a:rPr lang="en-US" smtClean="0"/>
              <a:t>3/30/2020</a:t>
            </a:fld>
            <a:endParaRPr lang="en-US"/>
          </a:p>
        </p:txBody>
      </p:sp>
      <p:sp>
        <p:nvSpPr>
          <p:cNvPr id="5" name="Footer Placeholder 4">
            <a:extLst>
              <a:ext uri="{FF2B5EF4-FFF2-40B4-BE49-F238E27FC236}">
                <a16:creationId xmlns:a16="http://schemas.microsoft.com/office/drawing/2014/main" id="{84FDD535-FDC0-4649-A1D4-F3114741C5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20B4748-F290-874B-92F1-E3F8DCD83058}"/>
              </a:ext>
            </a:extLst>
          </p:cNvPr>
          <p:cNvSpPr>
            <a:spLocks noGrp="1"/>
          </p:cNvSpPr>
          <p:nvPr>
            <p:ph type="sldNum" sz="quarter" idx="12"/>
          </p:nvPr>
        </p:nvSpPr>
        <p:spPr>
          <a:xfrm>
            <a:off x="8610600" y="6356350"/>
            <a:ext cx="2743200" cy="365125"/>
          </a:xfrm>
          <a:prstGeom prst="rect">
            <a:avLst/>
          </a:prstGeom>
        </p:spPr>
        <p:txBody>
          <a:bodyPr/>
          <a:lstStyle/>
          <a:p>
            <a:fld id="{C5F6C3A9-D150-F240-8AAE-7CEB68639A24}" type="slidenum">
              <a:rPr lang="en-US" smtClean="0"/>
              <a:t>‹#›</a:t>
            </a:fld>
            <a:endParaRPr lang="en-US"/>
          </a:p>
        </p:txBody>
      </p:sp>
    </p:spTree>
    <p:extLst>
      <p:ext uri="{BB962C8B-B14F-4D97-AF65-F5344CB8AC3E}">
        <p14:creationId xmlns:p14="http://schemas.microsoft.com/office/powerpoint/2010/main" val="234271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F871C-7DF3-A94C-B4FB-3DD70CC257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DBAB45E-A78D-644D-9EE3-5B54A2A5BB70}"/>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1AAA0E-1699-ED40-A325-E6C7C88315A3}"/>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70E15A-67C5-9C40-9A5A-E74A842E187A}"/>
              </a:ext>
            </a:extLst>
          </p:cNvPr>
          <p:cNvSpPr>
            <a:spLocks noGrp="1"/>
          </p:cNvSpPr>
          <p:nvPr>
            <p:ph type="dt" sz="half" idx="10"/>
          </p:nvPr>
        </p:nvSpPr>
        <p:spPr>
          <a:xfrm>
            <a:off x="838200" y="6356350"/>
            <a:ext cx="2743200" cy="365125"/>
          </a:xfrm>
          <a:prstGeom prst="rect">
            <a:avLst/>
          </a:prstGeom>
        </p:spPr>
        <p:txBody>
          <a:bodyPr/>
          <a:lstStyle/>
          <a:p>
            <a:fld id="{F25F252F-A453-C34B-85E3-C595751A0327}" type="datetimeFigureOut">
              <a:rPr lang="en-US" smtClean="0"/>
              <a:t>3/30/2020</a:t>
            </a:fld>
            <a:endParaRPr lang="en-US"/>
          </a:p>
        </p:txBody>
      </p:sp>
      <p:sp>
        <p:nvSpPr>
          <p:cNvPr id="6" name="Footer Placeholder 5">
            <a:extLst>
              <a:ext uri="{FF2B5EF4-FFF2-40B4-BE49-F238E27FC236}">
                <a16:creationId xmlns:a16="http://schemas.microsoft.com/office/drawing/2014/main" id="{9850DF25-B039-3C49-805B-7637239870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DF05271-8A2A-B344-8993-7AEBC11DCC4F}"/>
              </a:ext>
            </a:extLst>
          </p:cNvPr>
          <p:cNvSpPr>
            <a:spLocks noGrp="1"/>
          </p:cNvSpPr>
          <p:nvPr>
            <p:ph type="sldNum" sz="quarter" idx="12"/>
          </p:nvPr>
        </p:nvSpPr>
        <p:spPr>
          <a:xfrm>
            <a:off x="8610600" y="6356350"/>
            <a:ext cx="2743200" cy="365125"/>
          </a:xfrm>
          <a:prstGeom prst="rect">
            <a:avLst/>
          </a:prstGeom>
        </p:spPr>
        <p:txBody>
          <a:bodyPr/>
          <a:lstStyle/>
          <a:p>
            <a:fld id="{C5F6C3A9-D150-F240-8AAE-7CEB68639A24}" type="slidenum">
              <a:rPr lang="en-US" smtClean="0"/>
              <a:t>‹#›</a:t>
            </a:fld>
            <a:endParaRPr lang="en-US"/>
          </a:p>
        </p:txBody>
      </p:sp>
    </p:spTree>
    <p:extLst>
      <p:ext uri="{BB962C8B-B14F-4D97-AF65-F5344CB8AC3E}">
        <p14:creationId xmlns:p14="http://schemas.microsoft.com/office/powerpoint/2010/main" val="2782023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081D4-DE86-2D4D-9CA4-CD955DC70C4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D0918DF-D80A-EE40-A0A5-996E313FE84C}"/>
              </a:ext>
            </a:extLst>
          </p:cNvPr>
          <p:cNvSpPr>
            <a:spLocks noGrp="1"/>
          </p:cNvSpPr>
          <p:nvPr>
            <p:ph type="dt" sz="half" idx="10"/>
          </p:nvPr>
        </p:nvSpPr>
        <p:spPr>
          <a:xfrm>
            <a:off x="838200" y="6356350"/>
            <a:ext cx="2743200" cy="365125"/>
          </a:xfrm>
          <a:prstGeom prst="rect">
            <a:avLst/>
          </a:prstGeom>
        </p:spPr>
        <p:txBody>
          <a:bodyPr/>
          <a:lstStyle/>
          <a:p>
            <a:fld id="{F25F252F-A453-C34B-85E3-C595751A0327}" type="datetimeFigureOut">
              <a:rPr lang="en-US" smtClean="0"/>
              <a:t>3/30/2020</a:t>
            </a:fld>
            <a:endParaRPr lang="en-US"/>
          </a:p>
        </p:txBody>
      </p:sp>
      <p:sp>
        <p:nvSpPr>
          <p:cNvPr id="4" name="Footer Placeholder 3">
            <a:extLst>
              <a:ext uri="{FF2B5EF4-FFF2-40B4-BE49-F238E27FC236}">
                <a16:creationId xmlns:a16="http://schemas.microsoft.com/office/drawing/2014/main" id="{9E8242E8-F55D-E344-97A6-F63F5CB94F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3A43672-CBFA-E946-8B40-E0027D89078D}"/>
              </a:ext>
            </a:extLst>
          </p:cNvPr>
          <p:cNvSpPr>
            <a:spLocks noGrp="1"/>
          </p:cNvSpPr>
          <p:nvPr>
            <p:ph type="sldNum" sz="quarter" idx="12"/>
          </p:nvPr>
        </p:nvSpPr>
        <p:spPr>
          <a:xfrm>
            <a:off x="8610600" y="6356350"/>
            <a:ext cx="2743200" cy="365125"/>
          </a:xfrm>
          <a:prstGeom prst="rect">
            <a:avLst/>
          </a:prstGeom>
        </p:spPr>
        <p:txBody>
          <a:bodyPr/>
          <a:lstStyle/>
          <a:p>
            <a:fld id="{C5F6C3A9-D150-F240-8AAE-7CEB68639A24}" type="slidenum">
              <a:rPr lang="en-US" smtClean="0"/>
              <a:t>‹#›</a:t>
            </a:fld>
            <a:endParaRPr lang="en-US"/>
          </a:p>
        </p:txBody>
      </p:sp>
    </p:spTree>
    <p:extLst>
      <p:ext uri="{BB962C8B-B14F-4D97-AF65-F5344CB8AC3E}">
        <p14:creationId xmlns:p14="http://schemas.microsoft.com/office/powerpoint/2010/main" val="3143027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BF22F-FD46-4843-8335-DF595F59AF7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C496CC-DB05-BE45-8A06-91F9086A30F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0F1FBE-EAE4-B644-80BE-937C4F38A16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71197F3-2A7F-5945-8AAC-47B8CDFF7735}"/>
              </a:ext>
            </a:extLst>
          </p:cNvPr>
          <p:cNvSpPr>
            <a:spLocks noGrp="1"/>
          </p:cNvSpPr>
          <p:nvPr>
            <p:ph type="dt" sz="half" idx="10"/>
          </p:nvPr>
        </p:nvSpPr>
        <p:spPr>
          <a:xfrm>
            <a:off x="838200" y="6356350"/>
            <a:ext cx="2743200" cy="365125"/>
          </a:xfrm>
          <a:prstGeom prst="rect">
            <a:avLst/>
          </a:prstGeom>
        </p:spPr>
        <p:txBody>
          <a:bodyPr/>
          <a:lstStyle/>
          <a:p>
            <a:fld id="{F25F252F-A453-C34B-85E3-C595751A0327}" type="datetimeFigureOut">
              <a:rPr lang="en-US" smtClean="0"/>
              <a:t>3/30/2020</a:t>
            </a:fld>
            <a:endParaRPr lang="en-US"/>
          </a:p>
        </p:txBody>
      </p:sp>
      <p:sp>
        <p:nvSpPr>
          <p:cNvPr id="6" name="Footer Placeholder 5">
            <a:extLst>
              <a:ext uri="{FF2B5EF4-FFF2-40B4-BE49-F238E27FC236}">
                <a16:creationId xmlns:a16="http://schemas.microsoft.com/office/drawing/2014/main" id="{00D67D00-88A0-6A49-AC77-1C66F8CB66F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E9F949A-C3AA-FE4E-833E-0F4678EA8541}"/>
              </a:ext>
            </a:extLst>
          </p:cNvPr>
          <p:cNvSpPr>
            <a:spLocks noGrp="1"/>
          </p:cNvSpPr>
          <p:nvPr>
            <p:ph type="sldNum" sz="quarter" idx="12"/>
          </p:nvPr>
        </p:nvSpPr>
        <p:spPr>
          <a:xfrm>
            <a:off x="8610600" y="6356350"/>
            <a:ext cx="2743200" cy="365125"/>
          </a:xfrm>
          <a:prstGeom prst="rect">
            <a:avLst/>
          </a:prstGeom>
        </p:spPr>
        <p:txBody>
          <a:bodyPr/>
          <a:lstStyle/>
          <a:p>
            <a:fld id="{C5F6C3A9-D150-F240-8AAE-7CEB68639A24}" type="slidenum">
              <a:rPr lang="en-US" smtClean="0"/>
              <a:t>‹#›</a:t>
            </a:fld>
            <a:endParaRPr lang="en-US"/>
          </a:p>
        </p:txBody>
      </p:sp>
    </p:spTree>
    <p:extLst>
      <p:ext uri="{BB962C8B-B14F-4D97-AF65-F5344CB8AC3E}">
        <p14:creationId xmlns:p14="http://schemas.microsoft.com/office/powerpoint/2010/main" val="242831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27_Custom Design-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B08C-B6EB-6A40-8B84-DCDFB0D8FF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BBB0BC-D763-4349-84AB-FBA71CE914A7}"/>
              </a:ext>
            </a:extLst>
          </p:cNvPr>
          <p:cNvSpPr>
            <a:spLocks noGrp="1"/>
          </p:cNvSpPr>
          <p:nvPr>
            <p:ph type="dt" sz="half" idx="10"/>
          </p:nvPr>
        </p:nvSpPr>
        <p:spPr/>
        <p:txBody>
          <a:bodyPr/>
          <a:lstStyle/>
          <a:p>
            <a:fld id="{76FA821A-4B18-794F-951F-43C414D3F705}" type="datetimeFigureOut">
              <a:rPr lang="en-US" smtClean="0"/>
              <a:t>3/30/2020</a:t>
            </a:fld>
            <a:endParaRPr lang="en-US"/>
          </a:p>
        </p:txBody>
      </p:sp>
      <p:sp>
        <p:nvSpPr>
          <p:cNvPr id="4" name="Footer Placeholder 3">
            <a:extLst>
              <a:ext uri="{FF2B5EF4-FFF2-40B4-BE49-F238E27FC236}">
                <a16:creationId xmlns:a16="http://schemas.microsoft.com/office/drawing/2014/main" id="{293E1319-0D06-8242-B146-9612FD85D3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859FC8-5FA6-D946-B37A-B9DCBC5E65D0}"/>
              </a:ext>
            </a:extLst>
          </p:cNvPr>
          <p:cNvSpPr>
            <a:spLocks noGrp="1"/>
          </p:cNvSpPr>
          <p:nvPr>
            <p:ph type="sldNum" sz="quarter" idx="12"/>
          </p:nvPr>
        </p:nvSpPr>
        <p:spPr/>
        <p:txBody>
          <a:bodyPr/>
          <a:lstStyle/>
          <a:p>
            <a:fld id="{9DAE6AAB-A4BC-FC4B-A8C0-9E540862968B}" type="slidenum">
              <a:rPr lang="en-US" smtClean="0"/>
              <a:t>‹#›</a:t>
            </a:fld>
            <a:endParaRPr lang="en-US"/>
          </a:p>
        </p:txBody>
      </p:sp>
    </p:spTree>
    <p:extLst>
      <p:ext uri="{BB962C8B-B14F-4D97-AF65-F5344CB8AC3E}">
        <p14:creationId xmlns:p14="http://schemas.microsoft.com/office/powerpoint/2010/main" val="3514746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7_Custom Design-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B4C6D-CC6D-7A47-8825-1702DBC125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58EFD4-DA51-C941-AF00-4C1163AC323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A39FCB-BD3D-6748-A772-CD454C91266D}"/>
              </a:ext>
            </a:extLst>
          </p:cNvPr>
          <p:cNvSpPr>
            <a:spLocks noGrp="1"/>
          </p:cNvSpPr>
          <p:nvPr>
            <p:ph type="dt" sz="half" idx="10"/>
          </p:nvPr>
        </p:nvSpPr>
        <p:spPr/>
        <p:txBody>
          <a:bodyPr/>
          <a:lstStyle/>
          <a:p>
            <a:fld id="{76FA821A-4B18-794F-951F-43C414D3F705}" type="datetimeFigureOut">
              <a:rPr lang="en-US" smtClean="0"/>
              <a:t>3/30/2020</a:t>
            </a:fld>
            <a:endParaRPr lang="en-US"/>
          </a:p>
        </p:txBody>
      </p:sp>
      <p:sp>
        <p:nvSpPr>
          <p:cNvPr id="5" name="Footer Placeholder 4">
            <a:extLst>
              <a:ext uri="{FF2B5EF4-FFF2-40B4-BE49-F238E27FC236}">
                <a16:creationId xmlns:a16="http://schemas.microsoft.com/office/drawing/2014/main" id="{7953519A-5E84-8345-9F96-D96841BA6E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8AC7EB-2926-6B4B-9D78-4E96A6EC134A}"/>
              </a:ext>
            </a:extLst>
          </p:cNvPr>
          <p:cNvSpPr>
            <a:spLocks noGrp="1"/>
          </p:cNvSpPr>
          <p:nvPr>
            <p:ph type="sldNum" sz="quarter" idx="12"/>
          </p:nvPr>
        </p:nvSpPr>
        <p:spPr/>
        <p:txBody>
          <a:bodyPr/>
          <a:lstStyle/>
          <a:p>
            <a:fld id="{9DAE6AAB-A4BC-FC4B-A8C0-9E540862968B}" type="slidenum">
              <a:rPr lang="en-US" smtClean="0"/>
              <a:t>‹#›</a:t>
            </a:fld>
            <a:endParaRPr lang="en-US"/>
          </a:p>
        </p:txBody>
      </p:sp>
    </p:spTree>
    <p:extLst>
      <p:ext uri="{BB962C8B-B14F-4D97-AF65-F5344CB8AC3E}">
        <p14:creationId xmlns:p14="http://schemas.microsoft.com/office/powerpoint/2010/main" val="3915738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Welcome to country">
    <p:spTree>
      <p:nvGrpSpPr>
        <p:cNvPr id="1" name=""/>
        <p:cNvGrpSpPr/>
        <p:nvPr/>
      </p:nvGrpSpPr>
      <p:grpSpPr>
        <a:xfrm>
          <a:off x="0" y="0"/>
          <a:ext cx="0" cy="0"/>
          <a:chOff x="0" y="0"/>
          <a:chExt cx="0" cy="0"/>
        </a:xfrm>
      </p:grpSpPr>
    </p:spTree>
    <p:extLst>
      <p:ext uri="{BB962C8B-B14F-4D97-AF65-F5344CB8AC3E}">
        <p14:creationId xmlns:p14="http://schemas.microsoft.com/office/powerpoint/2010/main" val="9843555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7_Custom Design-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BDED7-D786-614C-A5B1-830841B0B7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5D8291-BFB0-1649-9E44-7585687F37E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97C9C4-55FF-1D46-B712-BEF56EA0C15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9DE5D9-BDC5-C544-B45B-A8ED62F0380F}"/>
              </a:ext>
            </a:extLst>
          </p:cNvPr>
          <p:cNvSpPr>
            <a:spLocks noGrp="1"/>
          </p:cNvSpPr>
          <p:nvPr>
            <p:ph type="dt" sz="half" idx="10"/>
          </p:nvPr>
        </p:nvSpPr>
        <p:spPr/>
        <p:txBody>
          <a:bodyPr/>
          <a:lstStyle/>
          <a:p>
            <a:fld id="{76FA821A-4B18-794F-951F-43C414D3F705}" type="datetimeFigureOut">
              <a:rPr lang="en-US" smtClean="0"/>
              <a:t>3/30/2020</a:t>
            </a:fld>
            <a:endParaRPr lang="en-US"/>
          </a:p>
        </p:txBody>
      </p:sp>
      <p:sp>
        <p:nvSpPr>
          <p:cNvPr id="6" name="Footer Placeholder 5">
            <a:extLst>
              <a:ext uri="{FF2B5EF4-FFF2-40B4-BE49-F238E27FC236}">
                <a16:creationId xmlns:a16="http://schemas.microsoft.com/office/drawing/2014/main" id="{AAC7E484-FDE0-264D-89E0-628DBDC19A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479155-99BE-4E4E-9BA5-BFEE6CECC41E}"/>
              </a:ext>
            </a:extLst>
          </p:cNvPr>
          <p:cNvSpPr>
            <a:spLocks noGrp="1"/>
          </p:cNvSpPr>
          <p:nvPr>
            <p:ph type="sldNum" sz="quarter" idx="12"/>
          </p:nvPr>
        </p:nvSpPr>
        <p:spPr/>
        <p:txBody>
          <a:bodyPr/>
          <a:lstStyle/>
          <a:p>
            <a:fld id="{9DAE6AAB-A4BC-FC4B-A8C0-9E540862968B}" type="slidenum">
              <a:rPr lang="en-US" smtClean="0"/>
              <a:t>‹#›</a:t>
            </a:fld>
            <a:endParaRPr lang="en-US"/>
          </a:p>
        </p:txBody>
      </p:sp>
    </p:spTree>
    <p:extLst>
      <p:ext uri="{BB962C8B-B14F-4D97-AF65-F5344CB8AC3E}">
        <p14:creationId xmlns:p14="http://schemas.microsoft.com/office/powerpoint/2010/main" val="560917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28246-23BF-0642-AFDF-9A956B3837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816B0F-D138-8F46-8067-A2FC2CB85B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DEE1D4-418F-754C-B035-8538194494CE}"/>
              </a:ext>
            </a:extLst>
          </p:cNvPr>
          <p:cNvSpPr>
            <a:spLocks noGrp="1"/>
          </p:cNvSpPr>
          <p:nvPr>
            <p:ph type="dt" sz="half" idx="10"/>
          </p:nvPr>
        </p:nvSpPr>
        <p:spPr/>
        <p:txBody>
          <a:bodyPr/>
          <a:lstStyle/>
          <a:p>
            <a:fld id="{F4F63E1D-0902-854B-B0BE-37671C9621C3}" type="datetimeFigureOut">
              <a:rPr lang="en-US" smtClean="0"/>
              <a:t>3/30/2020</a:t>
            </a:fld>
            <a:endParaRPr lang="en-US"/>
          </a:p>
        </p:txBody>
      </p:sp>
      <p:sp>
        <p:nvSpPr>
          <p:cNvPr id="5" name="Footer Placeholder 4">
            <a:extLst>
              <a:ext uri="{FF2B5EF4-FFF2-40B4-BE49-F238E27FC236}">
                <a16:creationId xmlns:a16="http://schemas.microsoft.com/office/drawing/2014/main" id="{5DF1AC0F-75C3-3742-8436-A5B0F5FEE4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0F035C-4297-A64D-BB90-3D625103009F}"/>
              </a:ext>
            </a:extLst>
          </p:cNvPr>
          <p:cNvSpPr>
            <a:spLocks noGrp="1"/>
          </p:cNvSpPr>
          <p:nvPr>
            <p:ph type="sldNum" sz="quarter" idx="12"/>
          </p:nvPr>
        </p:nvSpPr>
        <p:spPr/>
        <p:txBody>
          <a:bodyPr/>
          <a:lstStyle/>
          <a:p>
            <a:fld id="{787D790E-2E18-9443-B632-38D431152B99}" type="slidenum">
              <a:rPr lang="en-US" smtClean="0"/>
              <a:t>‹#›</a:t>
            </a:fld>
            <a:endParaRPr lang="en-US"/>
          </a:p>
        </p:txBody>
      </p:sp>
    </p:spTree>
    <p:extLst>
      <p:ext uri="{BB962C8B-B14F-4D97-AF65-F5344CB8AC3E}">
        <p14:creationId xmlns:p14="http://schemas.microsoft.com/office/powerpoint/2010/main" val="8860317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7A5B7-E5FD-524A-834F-B99153D423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9300FD-6BCA-3D43-8C61-8EB75B4C15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1862FEC-5856-934B-B696-C323B4E120F0}"/>
              </a:ext>
            </a:extLst>
          </p:cNvPr>
          <p:cNvSpPr>
            <a:spLocks noGrp="1"/>
          </p:cNvSpPr>
          <p:nvPr>
            <p:ph type="dt" sz="half" idx="10"/>
          </p:nvPr>
        </p:nvSpPr>
        <p:spPr/>
        <p:txBody>
          <a:bodyPr/>
          <a:lstStyle/>
          <a:p>
            <a:fld id="{F4F63E1D-0902-854B-B0BE-37671C9621C3}" type="datetimeFigureOut">
              <a:rPr lang="en-US" smtClean="0"/>
              <a:t>3/30/2020</a:t>
            </a:fld>
            <a:endParaRPr lang="en-US"/>
          </a:p>
        </p:txBody>
      </p:sp>
      <p:sp>
        <p:nvSpPr>
          <p:cNvPr id="5" name="Footer Placeholder 4">
            <a:extLst>
              <a:ext uri="{FF2B5EF4-FFF2-40B4-BE49-F238E27FC236}">
                <a16:creationId xmlns:a16="http://schemas.microsoft.com/office/drawing/2014/main" id="{9A650E5D-409D-4D4F-A391-45C6F16716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547016-63DD-C347-8D03-C05991A60547}"/>
              </a:ext>
            </a:extLst>
          </p:cNvPr>
          <p:cNvSpPr>
            <a:spLocks noGrp="1"/>
          </p:cNvSpPr>
          <p:nvPr>
            <p:ph type="sldNum" sz="quarter" idx="12"/>
          </p:nvPr>
        </p:nvSpPr>
        <p:spPr/>
        <p:txBody>
          <a:bodyPr/>
          <a:lstStyle/>
          <a:p>
            <a:fld id="{787D790E-2E18-9443-B632-38D431152B99}" type="slidenum">
              <a:rPr lang="en-US" smtClean="0"/>
              <a:t>‹#›</a:t>
            </a:fld>
            <a:endParaRPr lang="en-US"/>
          </a:p>
        </p:txBody>
      </p:sp>
    </p:spTree>
    <p:extLst>
      <p:ext uri="{BB962C8B-B14F-4D97-AF65-F5344CB8AC3E}">
        <p14:creationId xmlns:p14="http://schemas.microsoft.com/office/powerpoint/2010/main" val="5369779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7BD79-FEEB-ED4B-B43F-EB979655C5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7BB24D-BA98-7B4B-B12D-C884B0701A14}"/>
              </a:ext>
            </a:extLst>
          </p:cNvPr>
          <p:cNvSpPr>
            <a:spLocks noGrp="1"/>
          </p:cNvSpPr>
          <p:nvPr>
            <p:ph type="dt" sz="half" idx="10"/>
          </p:nvPr>
        </p:nvSpPr>
        <p:spPr/>
        <p:txBody>
          <a:bodyPr/>
          <a:lstStyle/>
          <a:p>
            <a:fld id="{F4F63E1D-0902-854B-B0BE-37671C9621C3}" type="datetimeFigureOut">
              <a:rPr lang="en-US" smtClean="0"/>
              <a:t>3/30/2020</a:t>
            </a:fld>
            <a:endParaRPr lang="en-US"/>
          </a:p>
        </p:txBody>
      </p:sp>
      <p:sp>
        <p:nvSpPr>
          <p:cNvPr id="4" name="Footer Placeholder 3">
            <a:extLst>
              <a:ext uri="{FF2B5EF4-FFF2-40B4-BE49-F238E27FC236}">
                <a16:creationId xmlns:a16="http://schemas.microsoft.com/office/drawing/2014/main" id="{0E76F84A-A63E-7742-BD22-67D384749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E654E3-7A70-054D-B61C-0F5A4CF33044}"/>
              </a:ext>
            </a:extLst>
          </p:cNvPr>
          <p:cNvSpPr>
            <a:spLocks noGrp="1"/>
          </p:cNvSpPr>
          <p:nvPr>
            <p:ph type="sldNum" sz="quarter" idx="12"/>
          </p:nvPr>
        </p:nvSpPr>
        <p:spPr/>
        <p:txBody>
          <a:bodyPr/>
          <a:lstStyle/>
          <a:p>
            <a:fld id="{787D790E-2E18-9443-B632-38D431152B99}" type="slidenum">
              <a:rPr lang="en-US" smtClean="0"/>
              <a:t>‹#›</a:t>
            </a:fld>
            <a:endParaRPr lang="en-US"/>
          </a:p>
        </p:txBody>
      </p:sp>
    </p:spTree>
    <p:extLst>
      <p:ext uri="{BB962C8B-B14F-4D97-AF65-F5344CB8AC3E}">
        <p14:creationId xmlns:p14="http://schemas.microsoft.com/office/powerpoint/2010/main" val="7755159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1_The hub">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23775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Footer 2_two content">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912284" y="1124746"/>
            <a:ext cx="5080000" cy="5256583"/>
          </a:xfrm>
          <a:prstGeom prst="rect">
            <a:avLst/>
          </a:prstGeom>
        </p:spPr>
        <p:txBody>
          <a:bodyPr/>
          <a:lstStyle>
            <a:lvl1pPr>
              <a:defRPr sz="2800">
                <a:latin typeface="Arial" panose="020B0604020202020204" pitchFamily="34" charset="0"/>
                <a:cs typeface="Arial" panose="020B0604020202020204" pitchFamily="34" charset="0"/>
              </a:defRPr>
            </a:lvl1pPr>
          </a:lstStyle>
          <a:p>
            <a:endParaRPr lang="en-US" altLang="en-US" dirty="0"/>
          </a:p>
        </p:txBody>
      </p:sp>
      <p:sp>
        <p:nvSpPr>
          <p:cNvPr id="8" name="Content Placeholder 3"/>
          <p:cNvSpPr>
            <a:spLocks noGrp="1"/>
          </p:cNvSpPr>
          <p:nvPr>
            <p:ph sz="half" idx="2"/>
          </p:nvPr>
        </p:nvSpPr>
        <p:spPr>
          <a:xfrm>
            <a:off x="6197600" y="1124746"/>
            <a:ext cx="4986965" cy="3816423"/>
          </a:xfrm>
          <a:prstGeom prst="rect">
            <a:avLst/>
          </a:prstGeom>
        </p:spPr>
        <p:txBody>
          <a:bodyPr/>
          <a:lstStyle>
            <a:lvl1pPr>
              <a:defRPr sz="2800">
                <a:latin typeface="Arial" panose="020B0604020202020204" pitchFamily="34" charset="0"/>
                <a:cs typeface="Arial" panose="020B0604020202020204" pitchFamily="34" charset="0"/>
              </a:defRPr>
            </a:lvl1pPr>
          </a:lstStyle>
          <a:p>
            <a:endParaRPr lang="en-US" altLang="en-US" dirty="0"/>
          </a:p>
        </p:txBody>
      </p:sp>
      <p:sp>
        <p:nvSpPr>
          <p:cNvPr id="9" name="Title 1"/>
          <p:cNvSpPr>
            <a:spLocks noGrp="1"/>
          </p:cNvSpPr>
          <p:nvPr>
            <p:ph type="title"/>
          </p:nvPr>
        </p:nvSpPr>
        <p:spPr>
          <a:xfrm>
            <a:off x="912285" y="188914"/>
            <a:ext cx="10272281" cy="791815"/>
          </a:xfrm>
          <a:prstGeom prst="rect">
            <a:avLst/>
          </a:prstGeom>
        </p:spPr>
        <p:txBody>
          <a:bodyPr/>
          <a:lstStyle>
            <a:lvl1pPr algn="l">
              <a:defRPr sz="3600" b="1">
                <a:latin typeface="Arial" panose="020B0604020202020204" pitchFamily="34" charset="0"/>
                <a:cs typeface="Arial" panose="020B0604020202020204" pitchFamily="34" charset="0"/>
              </a:defRPr>
            </a:lvl1pPr>
          </a:lstStyle>
          <a:p>
            <a:pPr eaLnBrk="1" hangingPunct="1"/>
            <a:endParaRPr lang="en-AU" altLang="en-US" dirty="0"/>
          </a:p>
        </p:txBody>
      </p:sp>
    </p:spTree>
    <p:extLst>
      <p:ext uri="{BB962C8B-B14F-4D97-AF65-F5344CB8AC3E}">
        <p14:creationId xmlns:p14="http://schemas.microsoft.com/office/powerpoint/2010/main" val="10763861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Footer 1_title &amp; content">
    <p:spTree>
      <p:nvGrpSpPr>
        <p:cNvPr id="1" name=""/>
        <p:cNvGrpSpPr/>
        <p:nvPr/>
      </p:nvGrpSpPr>
      <p:grpSpPr>
        <a:xfrm>
          <a:off x="0" y="0"/>
          <a:ext cx="0" cy="0"/>
          <a:chOff x="0" y="0"/>
          <a:chExt cx="0" cy="0"/>
        </a:xfrm>
      </p:grpSpPr>
      <p:sp>
        <p:nvSpPr>
          <p:cNvPr id="7" name="Title 1"/>
          <p:cNvSpPr>
            <a:spLocks noGrp="1"/>
          </p:cNvSpPr>
          <p:nvPr>
            <p:ph type="title"/>
          </p:nvPr>
        </p:nvSpPr>
        <p:spPr>
          <a:xfrm>
            <a:off x="912284" y="188914"/>
            <a:ext cx="10363200" cy="791815"/>
          </a:xfrm>
          <a:prstGeom prst="rect">
            <a:avLst/>
          </a:prstGeom>
        </p:spPr>
        <p:txBody>
          <a:bodyPr/>
          <a:lstStyle>
            <a:lvl1pPr algn="l">
              <a:defRPr sz="3600" b="1">
                <a:latin typeface="Arial" panose="020B0604020202020204" pitchFamily="34" charset="0"/>
                <a:cs typeface="Arial" panose="020B0604020202020204" pitchFamily="34" charset="0"/>
              </a:defRPr>
            </a:lvl1pPr>
          </a:lstStyle>
          <a:p>
            <a:pPr eaLnBrk="1" hangingPunct="1"/>
            <a:endParaRPr lang="en-AU" altLang="en-US" dirty="0"/>
          </a:p>
        </p:txBody>
      </p:sp>
      <p:sp>
        <p:nvSpPr>
          <p:cNvPr id="8" name="Content Placeholder 2"/>
          <p:cNvSpPr>
            <a:spLocks noGrp="1"/>
          </p:cNvSpPr>
          <p:nvPr>
            <p:ph idx="1"/>
          </p:nvPr>
        </p:nvSpPr>
        <p:spPr>
          <a:xfrm>
            <a:off x="912284" y="1124744"/>
            <a:ext cx="10363200" cy="4104456"/>
          </a:xfrm>
          <a:prstGeom prst="rect">
            <a:avLst/>
          </a:prstGeom>
        </p:spPr>
        <p:txBody>
          <a:bodyPr/>
          <a:lstStyle>
            <a:lvl1pPr>
              <a:defRPr sz="2800">
                <a:latin typeface="Arial" panose="020B0604020202020204" pitchFamily="34" charset="0"/>
                <a:cs typeface="Arial" panose="020B0604020202020204" pitchFamily="34" charset="0"/>
              </a:defRPr>
            </a:lvl1pPr>
          </a:lstStyle>
          <a:p>
            <a:pPr eaLnBrk="1" hangingPunct="1"/>
            <a:endParaRPr lang="en-AU" altLang="en-US" dirty="0"/>
          </a:p>
        </p:txBody>
      </p:sp>
    </p:spTree>
    <p:extLst>
      <p:ext uri="{BB962C8B-B14F-4D97-AF65-F5344CB8AC3E}">
        <p14:creationId xmlns:p14="http://schemas.microsoft.com/office/powerpoint/2010/main" val="20826953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6_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966395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Footer - heading &amp; content">
    <p:spTree>
      <p:nvGrpSpPr>
        <p:cNvPr id="1" name=""/>
        <p:cNvGrpSpPr/>
        <p:nvPr/>
      </p:nvGrpSpPr>
      <p:grpSpPr>
        <a:xfrm>
          <a:off x="0" y="0"/>
          <a:ext cx="0" cy="0"/>
          <a:chOff x="0" y="0"/>
          <a:chExt cx="0" cy="0"/>
        </a:xfrm>
      </p:grpSpPr>
      <p:sp>
        <p:nvSpPr>
          <p:cNvPr id="3" name="Title 1"/>
          <p:cNvSpPr>
            <a:spLocks noGrp="1"/>
          </p:cNvSpPr>
          <p:nvPr>
            <p:ph type="title"/>
          </p:nvPr>
        </p:nvSpPr>
        <p:spPr>
          <a:xfrm>
            <a:off x="838200" y="365125"/>
            <a:ext cx="10515600" cy="1325563"/>
          </a:xfrm>
          <a:prstGeom prst="rect">
            <a:avLst/>
          </a:prstGeom>
        </p:spPr>
        <p:txBody>
          <a:bodyPr/>
          <a:lstStyle>
            <a:lvl1pPr>
              <a:defRPr b="1" i="0">
                <a:latin typeface="Arial" charset="0"/>
                <a:ea typeface="Arial" charset="0"/>
                <a:cs typeface="Arial" charset="0"/>
              </a:defRPr>
            </a:lvl1pPr>
          </a:lstStyle>
          <a:p>
            <a:r>
              <a:rPr lang="en-US"/>
              <a:t>Click to edit Master title style</a:t>
            </a:r>
            <a:endParaRPr lang="en-US" dirty="0"/>
          </a:p>
        </p:txBody>
      </p:sp>
      <p:sp>
        <p:nvSpPr>
          <p:cNvPr id="4" name="Content Placeholder 2"/>
          <p:cNvSpPr>
            <a:spLocks noGrp="1"/>
          </p:cNvSpPr>
          <p:nvPr>
            <p:ph idx="1"/>
          </p:nvPr>
        </p:nvSpPr>
        <p:spPr>
          <a:xfrm>
            <a:off x="838200" y="1825625"/>
            <a:ext cx="10515600" cy="3938681"/>
          </a:xfrm>
          <a:prstGeom prst="rect">
            <a:avLst/>
          </a:prstGeo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19536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Footer - headin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b="1" i="0">
                <a:latin typeface="Arial" charset="0"/>
                <a:ea typeface="Arial" charset="0"/>
                <a:cs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2845427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9_Experiment brave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6652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1_The hub">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660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14AD1-CAAC-2D46-B729-0D1A9ACE998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56C8D2-5E23-5548-8580-7AF1D03BAED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DA476F-6CDD-C649-AD65-67BCF32C2490}"/>
              </a:ext>
            </a:extLst>
          </p:cNvPr>
          <p:cNvSpPr>
            <a:spLocks noGrp="1"/>
          </p:cNvSpPr>
          <p:nvPr>
            <p:ph type="dt" sz="half" idx="10"/>
          </p:nvPr>
        </p:nvSpPr>
        <p:spPr>
          <a:xfrm>
            <a:off x="838200" y="6356350"/>
            <a:ext cx="2743200" cy="365125"/>
          </a:xfrm>
          <a:prstGeom prst="rect">
            <a:avLst/>
          </a:prstGeom>
        </p:spPr>
        <p:txBody>
          <a:bodyPr/>
          <a:lstStyle/>
          <a:p>
            <a:fld id="{D1401521-B644-984D-A576-F1F27F4C91E9}" type="datetimeFigureOut">
              <a:rPr lang="en-US" smtClean="0"/>
              <a:t>3/30/2020</a:t>
            </a:fld>
            <a:endParaRPr lang="en-US"/>
          </a:p>
        </p:txBody>
      </p:sp>
      <p:sp>
        <p:nvSpPr>
          <p:cNvPr id="5" name="Footer Placeholder 4">
            <a:extLst>
              <a:ext uri="{FF2B5EF4-FFF2-40B4-BE49-F238E27FC236}">
                <a16:creationId xmlns:a16="http://schemas.microsoft.com/office/drawing/2014/main" id="{6466BFEF-4C72-2247-A300-1929790201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6A323E2-1537-4E47-A17B-6FE1D275F69E}"/>
              </a:ext>
            </a:extLst>
          </p:cNvPr>
          <p:cNvSpPr>
            <a:spLocks noGrp="1"/>
          </p:cNvSpPr>
          <p:nvPr>
            <p:ph type="sldNum" sz="quarter" idx="12"/>
          </p:nvPr>
        </p:nvSpPr>
        <p:spPr>
          <a:xfrm>
            <a:off x="8610600" y="6356350"/>
            <a:ext cx="2743200" cy="365125"/>
          </a:xfrm>
          <a:prstGeom prst="rect">
            <a:avLst/>
          </a:prstGeom>
        </p:spPr>
        <p:txBody>
          <a:bodyPr/>
          <a:lstStyle/>
          <a:p>
            <a:fld id="{C462F918-9587-FB41-9D30-E9C369C00C24}" type="slidenum">
              <a:rPr lang="en-US" smtClean="0"/>
              <a:t>‹#›</a:t>
            </a:fld>
            <a:endParaRPr lang="en-US"/>
          </a:p>
        </p:txBody>
      </p:sp>
    </p:spTree>
    <p:extLst>
      <p:ext uri="{BB962C8B-B14F-4D97-AF65-F5344CB8AC3E}">
        <p14:creationId xmlns:p14="http://schemas.microsoft.com/office/powerpoint/2010/main" val="1876198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44EDD-EED6-134B-96B4-8C74BCE2EA7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F5BDDE-1C07-0144-A345-51445A20B2F3}"/>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96AF53-7CAF-6A4C-BE82-ADB316E0F84E}"/>
              </a:ext>
            </a:extLst>
          </p:cNvPr>
          <p:cNvSpPr>
            <a:spLocks noGrp="1"/>
          </p:cNvSpPr>
          <p:nvPr>
            <p:ph type="dt" sz="half" idx="10"/>
          </p:nvPr>
        </p:nvSpPr>
        <p:spPr>
          <a:xfrm>
            <a:off x="838200" y="6356350"/>
            <a:ext cx="2743200" cy="365125"/>
          </a:xfrm>
          <a:prstGeom prst="rect">
            <a:avLst/>
          </a:prstGeom>
        </p:spPr>
        <p:txBody>
          <a:bodyPr/>
          <a:lstStyle/>
          <a:p>
            <a:fld id="{D1401521-B644-984D-A576-F1F27F4C91E9}" type="datetimeFigureOut">
              <a:rPr lang="en-US" smtClean="0"/>
              <a:t>3/30/2020</a:t>
            </a:fld>
            <a:endParaRPr lang="en-US"/>
          </a:p>
        </p:txBody>
      </p:sp>
      <p:sp>
        <p:nvSpPr>
          <p:cNvPr id="5" name="Footer Placeholder 4">
            <a:extLst>
              <a:ext uri="{FF2B5EF4-FFF2-40B4-BE49-F238E27FC236}">
                <a16:creationId xmlns:a16="http://schemas.microsoft.com/office/drawing/2014/main" id="{DB5C5456-9396-DF4E-8E0E-27D1B267985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1FFD82D-BD75-D64C-876C-3A515E36D25A}"/>
              </a:ext>
            </a:extLst>
          </p:cNvPr>
          <p:cNvSpPr>
            <a:spLocks noGrp="1"/>
          </p:cNvSpPr>
          <p:nvPr>
            <p:ph type="sldNum" sz="quarter" idx="12"/>
          </p:nvPr>
        </p:nvSpPr>
        <p:spPr>
          <a:xfrm>
            <a:off x="8610600" y="6356350"/>
            <a:ext cx="2743200" cy="365125"/>
          </a:xfrm>
          <a:prstGeom prst="rect">
            <a:avLst/>
          </a:prstGeom>
        </p:spPr>
        <p:txBody>
          <a:bodyPr/>
          <a:lstStyle/>
          <a:p>
            <a:fld id="{C462F918-9587-FB41-9D30-E9C369C00C24}" type="slidenum">
              <a:rPr lang="en-US" smtClean="0"/>
              <a:t>‹#›</a:t>
            </a:fld>
            <a:endParaRPr lang="en-US"/>
          </a:p>
        </p:txBody>
      </p:sp>
    </p:spTree>
    <p:extLst>
      <p:ext uri="{BB962C8B-B14F-4D97-AF65-F5344CB8AC3E}">
        <p14:creationId xmlns:p14="http://schemas.microsoft.com/office/powerpoint/2010/main" val="286259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0F6D5-9260-0B4C-AD47-ACA394C6A5D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6EE672-3331-C840-AA18-9823A8C0164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B8C74DF-503C-264C-82E4-B2406CEE8A46}"/>
              </a:ext>
            </a:extLst>
          </p:cNvPr>
          <p:cNvSpPr>
            <a:spLocks noGrp="1"/>
          </p:cNvSpPr>
          <p:nvPr>
            <p:ph type="dt" sz="half" idx="10"/>
          </p:nvPr>
        </p:nvSpPr>
        <p:spPr>
          <a:xfrm>
            <a:off x="838200" y="6356350"/>
            <a:ext cx="2743200" cy="365125"/>
          </a:xfrm>
          <a:prstGeom prst="rect">
            <a:avLst/>
          </a:prstGeom>
        </p:spPr>
        <p:txBody>
          <a:bodyPr/>
          <a:lstStyle/>
          <a:p>
            <a:fld id="{D1401521-B644-984D-A576-F1F27F4C91E9}" type="datetimeFigureOut">
              <a:rPr lang="en-US" smtClean="0"/>
              <a:t>3/30/2020</a:t>
            </a:fld>
            <a:endParaRPr lang="en-US"/>
          </a:p>
        </p:txBody>
      </p:sp>
      <p:sp>
        <p:nvSpPr>
          <p:cNvPr id="5" name="Footer Placeholder 4">
            <a:extLst>
              <a:ext uri="{FF2B5EF4-FFF2-40B4-BE49-F238E27FC236}">
                <a16:creationId xmlns:a16="http://schemas.microsoft.com/office/drawing/2014/main" id="{77659F4E-5DD6-FB43-8649-52117AE7A4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9DD96A1-598E-8B46-8EA0-68E9F6FD0DB4}"/>
              </a:ext>
            </a:extLst>
          </p:cNvPr>
          <p:cNvSpPr>
            <a:spLocks noGrp="1"/>
          </p:cNvSpPr>
          <p:nvPr>
            <p:ph type="sldNum" sz="quarter" idx="12"/>
          </p:nvPr>
        </p:nvSpPr>
        <p:spPr>
          <a:xfrm>
            <a:off x="8610600" y="6356350"/>
            <a:ext cx="2743200" cy="365125"/>
          </a:xfrm>
          <a:prstGeom prst="rect">
            <a:avLst/>
          </a:prstGeom>
        </p:spPr>
        <p:txBody>
          <a:bodyPr/>
          <a:lstStyle/>
          <a:p>
            <a:fld id="{C462F918-9587-FB41-9D30-E9C369C00C24}" type="slidenum">
              <a:rPr lang="en-US" smtClean="0"/>
              <a:t>‹#›</a:t>
            </a:fld>
            <a:endParaRPr lang="en-US"/>
          </a:p>
        </p:txBody>
      </p:sp>
    </p:spTree>
    <p:extLst>
      <p:ext uri="{BB962C8B-B14F-4D97-AF65-F5344CB8AC3E}">
        <p14:creationId xmlns:p14="http://schemas.microsoft.com/office/powerpoint/2010/main" val="1384714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7C573-5207-9746-8B15-1139DD75EAD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00ED97A-47C8-1F44-B00C-9EC26C38D8A9}"/>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8945B7-73BD-0348-83A2-B7F9203E4ECB}"/>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7195AC-4F4D-4E4F-A957-8305DC8670B1}"/>
              </a:ext>
            </a:extLst>
          </p:cNvPr>
          <p:cNvSpPr>
            <a:spLocks noGrp="1"/>
          </p:cNvSpPr>
          <p:nvPr>
            <p:ph type="dt" sz="half" idx="10"/>
          </p:nvPr>
        </p:nvSpPr>
        <p:spPr>
          <a:xfrm>
            <a:off x="838200" y="6356350"/>
            <a:ext cx="2743200" cy="365125"/>
          </a:xfrm>
          <a:prstGeom prst="rect">
            <a:avLst/>
          </a:prstGeom>
        </p:spPr>
        <p:txBody>
          <a:bodyPr/>
          <a:lstStyle/>
          <a:p>
            <a:fld id="{D1401521-B644-984D-A576-F1F27F4C91E9}" type="datetimeFigureOut">
              <a:rPr lang="en-US" smtClean="0"/>
              <a:t>3/30/2020</a:t>
            </a:fld>
            <a:endParaRPr lang="en-US"/>
          </a:p>
        </p:txBody>
      </p:sp>
      <p:sp>
        <p:nvSpPr>
          <p:cNvPr id="6" name="Footer Placeholder 5">
            <a:extLst>
              <a:ext uri="{FF2B5EF4-FFF2-40B4-BE49-F238E27FC236}">
                <a16:creationId xmlns:a16="http://schemas.microsoft.com/office/drawing/2014/main" id="{96A98600-573C-AC4B-BEB1-80971755A7B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718C1B4-4CAE-0A48-9954-0EBBB20F988A}"/>
              </a:ext>
            </a:extLst>
          </p:cNvPr>
          <p:cNvSpPr>
            <a:spLocks noGrp="1"/>
          </p:cNvSpPr>
          <p:nvPr>
            <p:ph type="sldNum" sz="quarter" idx="12"/>
          </p:nvPr>
        </p:nvSpPr>
        <p:spPr>
          <a:xfrm>
            <a:off x="8610600" y="6356350"/>
            <a:ext cx="2743200" cy="365125"/>
          </a:xfrm>
          <a:prstGeom prst="rect">
            <a:avLst/>
          </a:prstGeom>
        </p:spPr>
        <p:txBody>
          <a:bodyPr/>
          <a:lstStyle/>
          <a:p>
            <a:fld id="{C462F918-9587-FB41-9D30-E9C369C00C24}" type="slidenum">
              <a:rPr lang="en-US" smtClean="0"/>
              <a:t>‹#›</a:t>
            </a:fld>
            <a:endParaRPr lang="en-US"/>
          </a:p>
        </p:txBody>
      </p:sp>
    </p:spTree>
    <p:extLst>
      <p:ext uri="{BB962C8B-B14F-4D97-AF65-F5344CB8AC3E}">
        <p14:creationId xmlns:p14="http://schemas.microsoft.com/office/powerpoint/2010/main" val="3815364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DDE8E-F2FE-F546-B037-920B58F36E5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A7DAD96-BBD0-A440-BA95-FAA3CDF98C7F}"/>
              </a:ext>
            </a:extLst>
          </p:cNvPr>
          <p:cNvSpPr>
            <a:spLocks noGrp="1"/>
          </p:cNvSpPr>
          <p:nvPr>
            <p:ph type="dt" sz="half" idx="10"/>
          </p:nvPr>
        </p:nvSpPr>
        <p:spPr>
          <a:xfrm>
            <a:off x="838200" y="6356350"/>
            <a:ext cx="2743200" cy="365125"/>
          </a:xfrm>
          <a:prstGeom prst="rect">
            <a:avLst/>
          </a:prstGeom>
        </p:spPr>
        <p:txBody>
          <a:bodyPr/>
          <a:lstStyle/>
          <a:p>
            <a:fld id="{D1401521-B644-984D-A576-F1F27F4C91E9}" type="datetimeFigureOut">
              <a:rPr lang="en-US" smtClean="0"/>
              <a:t>3/30/2020</a:t>
            </a:fld>
            <a:endParaRPr lang="en-US"/>
          </a:p>
        </p:txBody>
      </p:sp>
      <p:sp>
        <p:nvSpPr>
          <p:cNvPr id="4" name="Footer Placeholder 3">
            <a:extLst>
              <a:ext uri="{FF2B5EF4-FFF2-40B4-BE49-F238E27FC236}">
                <a16:creationId xmlns:a16="http://schemas.microsoft.com/office/drawing/2014/main" id="{51230174-DE99-C04E-B655-E76B111091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88FDCE7-1291-0142-AC51-414C704F1E03}"/>
              </a:ext>
            </a:extLst>
          </p:cNvPr>
          <p:cNvSpPr>
            <a:spLocks noGrp="1"/>
          </p:cNvSpPr>
          <p:nvPr>
            <p:ph type="sldNum" sz="quarter" idx="12"/>
          </p:nvPr>
        </p:nvSpPr>
        <p:spPr>
          <a:xfrm>
            <a:off x="8610600" y="6356350"/>
            <a:ext cx="2743200" cy="365125"/>
          </a:xfrm>
          <a:prstGeom prst="rect">
            <a:avLst/>
          </a:prstGeom>
        </p:spPr>
        <p:txBody>
          <a:bodyPr/>
          <a:lstStyle/>
          <a:p>
            <a:fld id="{C462F918-9587-FB41-9D30-E9C369C00C24}" type="slidenum">
              <a:rPr lang="en-US" smtClean="0"/>
              <a:t>‹#›</a:t>
            </a:fld>
            <a:endParaRPr lang="en-US"/>
          </a:p>
        </p:txBody>
      </p:sp>
    </p:spTree>
    <p:extLst>
      <p:ext uri="{BB962C8B-B14F-4D97-AF65-F5344CB8AC3E}">
        <p14:creationId xmlns:p14="http://schemas.microsoft.com/office/powerpoint/2010/main" val="15373264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4.jp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6.jpg"/><Relationship Id="rId5" Type="http://schemas.openxmlformats.org/officeDocument/2006/relationships/slideLayout" Target="../slideLayouts/slideLayout22.xml"/><Relationship Id="rId10" Type="http://schemas.openxmlformats.org/officeDocument/2006/relationships/theme" Target="../theme/theme6.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88627E-77FD-3445-B140-9791E231721A}"/>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3931436"/>
      </p:ext>
    </p:extLst>
  </p:cSld>
  <p:clrMap bg1="lt1" tx1="dk1" bg2="lt2" tx2="dk2" accent1="accent1" accent2="accent2" accent3="accent3" accent4="accent4" accent5="accent5" accent6="accent6" hlink="hlink" folHlink="folHlink"/>
  <p:sldLayoutIdLst>
    <p:sldLayoutId id="214748381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9B24D6-3463-4247-9204-55EB542CCC5D}"/>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81507868"/>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8F47C8-CE41-9944-AE78-EFA2CE1B4991}"/>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42515263"/>
      </p:ext>
    </p:extLst>
  </p:cSld>
  <p:clrMap bg1="lt1" tx1="dk1" bg2="lt2" tx2="dk2" accent1="accent1" accent2="accent2" accent3="accent3" accent4="accent4" accent5="accent5" accent6="accent6" hlink="hlink" folHlink="folHlink"/>
  <p:sldLayoutIdLst>
    <p:sldLayoutId id="214748381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E7C047-F0AF-F044-A530-3BAF3FFA11D4}"/>
              </a:ext>
            </a:extLst>
          </p:cNvPr>
          <p:cNvPicPr>
            <a:picLocks noChangeAspect="1"/>
          </p:cNvPicPr>
          <p:nvPr userDrawn="1"/>
        </p:nvPicPr>
        <p:blipFill>
          <a:blip r:embed="rId9"/>
          <a:stretch>
            <a:fillRect/>
          </a:stretch>
        </p:blipFill>
        <p:spPr>
          <a:xfrm>
            <a:off x="0" y="0"/>
            <a:ext cx="12192000" cy="6858000"/>
          </a:xfrm>
          <a:prstGeom prst="rect">
            <a:avLst/>
          </a:prstGeom>
        </p:spPr>
      </p:pic>
    </p:spTree>
    <p:extLst>
      <p:ext uri="{BB962C8B-B14F-4D97-AF65-F5344CB8AC3E}">
        <p14:creationId xmlns:p14="http://schemas.microsoft.com/office/powerpoint/2010/main" val="571538034"/>
      </p:ext>
    </p:extLst>
  </p:cSld>
  <p:clrMap bg1="lt1" tx1="dk1" bg2="lt2" tx2="dk2" accent1="accent1" accent2="accent2" accent3="accent3" accent4="accent4" accent5="accent5" accent6="accent6" hlink="hlink" folHlink="folHlink"/>
  <p:sldLayoutIdLst>
    <p:sldLayoutId id="2147483821" r:id="rId1"/>
    <p:sldLayoutId id="2147483853" r:id="rId2"/>
    <p:sldLayoutId id="2147483854" r:id="rId3"/>
    <p:sldLayoutId id="2147483855" r:id="rId4"/>
    <p:sldLayoutId id="2147483856" r:id="rId5"/>
    <p:sldLayoutId id="2147483858" r:id="rId6"/>
    <p:sldLayoutId id="2147483860"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C585D4-1D97-5341-8E52-62FABF370C73}"/>
              </a:ext>
            </a:extLst>
          </p:cNvPr>
          <p:cNvPicPr>
            <a:picLocks noChangeAspect="1"/>
          </p:cNvPicPr>
          <p:nvPr userDrawn="1"/>
        </p:nvPicPr>
        <p:blipFill>
          <a:blip r:embed="rId9"/>
          <a:stretch>
            <a:fillRect/>
          </a:stretch>
        </p:blipFill>
        <p:spPr>
          <a:xfrm>
            <a:off x="0" y="0"/>
            <a:ext cx="12192000" cy="6858000"/>
          </a:xfrm>
          <a:prstGeom prst="rect">
            <a:avLst/>
          </a:prstGeom>
        </p:spPr>
      </p:pic>
    </p:spTree>
    <p:extLst>
      <p:ext uri="{BB962C8B-B14F-4D97-AF65-F5344CB8AC3E}">
        <p14:creationId xmlns:p14="http://schemas.microsoft.com/office/powerpoint/2010/main" val="3790194790"/>
      </p:ext>
    </p:extLst>
  </p:cSld>
  <p:clrMap bg1="lt1" tx1="dk1" bg2="lt2" tx2="dk2" accent1="accent1" accent2="accent2" accent3="accent3" accent4="accent4" accent5="accent5" accent6="accent6" hlink="hlink" folHlink="folHlink"/>
  <p:sldLayoutIdLst>
    <p:sldLayoutId id="2147483823" r:id="rId1"/>
    <p:sldLayoutId id="2147483862" r:id="rId2"/>
    <p:sldLayoutId id="2147483863" r:id="rId3"/>
    <p:sldLayoutId id="2147483864" r:id="rId4"/>
    <p:sldLayoutId id="2147483865" r:id="rId5"/>
    <p:sldLayoutId id="2147483867" r:id="rId6"/>
    <p:sldLayoutId id="214748386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A698D5D-D30E-6B45-8000-A409724AA894}"/>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06BFB5A7-A018-F94B-8FCC-D1E78A507A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1DC413-027E-AD43-9E16-17C50B3FE3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3BCDB63-FB64-7C44-AF5C-F6D7DDAC06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FA821A-4B18-794F-951F-43C414D3F705}" type="datetimeFigureOut">
              <a:rPr lang="en-US" smtClean="0"/>
              <a:t>3/30/2020</a:t>
            </a:fld>
            <a:endParaRPr lang="en-US"/>
          </a:p>
        </p:txBody>
      </p:sp>
      <p:sp>
        <p:nvSpPr>
          <p:cNvPr id="5" name="Footer Placeholder 4">
            <a:extLst>
              <a:ext uri="{FF2B5EF4-FFF2-40B4-BE49-F238E27FC236}">
                <a16:creationId xmlns:a16="http://schemas.microsoft.com/office/drawing/2014/main" id="{A41C1396-F2D0-3449-9125-A67BD4FADD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BFA725-8A17-1C4B-A79C-42CAB5AB09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E6AAB-A4BC-FC4B-A8C0-9E540862968B}" type="slidenum">
              <a:rPr lang="en-US" smtClean="0"/>
              <a:t>‹#›</a:t>
            </a:fld>
            <a:endParaRPr lang="en-US"/>
          </a:p>
        </p:txBody>
      </p:sp>
    </p:spTree>
    <p:extLst>
      <p:ext uri="{BB962C8B-B14F-4D97-AF65-F5344CB8AC3E}">
        <p14:creationId xmlns:p14="http://schemas.microsoft.com/office/powerpoint/2010/main" val="1762840549"/>
      </p:ext>
    </p:extLst>
  </p:cSld>
  <p:clrMap bg1="lt1" tx1="dk1" bg2="lt2" tx2="dk2" accent1="accent1" accent2="accent2" accent3="accent3" accent4="accent4" accent5="accent5" accent6="accent6" hlink="hlink" folHlink="folHlink"/>
  <p:sldLayoutIdLst>
    <p:sldLayoutId id="2147483842" r:id="rId1"/>
    <p:sldLayoutId id="2147483838" r:id="rId2"/>
    <p:sldLayoutId id="2147483840" r:id="rId3"/>
    <p:sldLayoutId id="2147483903" r:id="rId4"/>
    <p:sldLayoutId id="2147483905" r:id="rId5"/>
    <p:sldLayoutId id="2147483908" r:id="rId6"/>
    <p:sldLayoutId id="2147483914" r:id="rId7"/>
    <p:sldLayoutId id="2147483915" r:id="rId8"/>
    <p:sldLayoutId id="214748391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11C3B5-3F44-494F-BE58-89F70ADAE83D}"/>
              </a:ext>
            </a:extLst>
          </p:cNvPr>
          <p:cNvPicPr>
            <a:picLocks noChangeAspect="1"/>
          </p:cNvPicPr>
          <p:nvPr userDrawn="1"/>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2886213490"/>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hyperlink" Target="https://www.autismcrc.com.au/knowledge-centre/resource/inclusive-research" TargetMode="External"/><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hyperlink" Target="mailto:human.researchethics@flinders.edu.au" TargetMode="External"/><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hyperlink" Target="https://www.adcet.edu.au/resource/10077/students-on-the-autism-spectrum-seeking-experiences-of-transition-to-university/" TargetMode="External"/><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hyperlink" Target="https://www.facebook.com/AutismTransition2Uni/" TargetMode="External"/><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hyperlink" Target="mailto:alison.nuske@flinders.edu.au" TargetMode="External"/><Relationship Id="rId2" Type="http://schemas.openxmlformats.org/officeDocument/2006/relationships/notesSlide" Target="../notesSlides/notesSlide30.xml"/><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hyperlink" Target="http://works.bepress.com/edlyn_pena/11/" TargetMode="External"/><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9">
            <a:extLst>
              <a:ext uri="{FF2B5EF4-FFF2-40B4-BE49-F238E27FC236}">
                <a16:creationId xmlns:a16="http://schemas.microsoft.com/office/drawing/2014/main" id="{7BBCA9C0-0423-4F52-AAF2-FC8792E2B42D}"/>
              </a:ext>
            </a:extLst>
          </p:cNvPr>
          <p:cNvGraphicFramePr>
            <a:graphicFrameLocks noGrp="1"/>
          </p:cNvGraphicFramePr>
          <p:nvPr>
            <p:extLst>
              <p:ext uri="{D42A27DB-BD31-4B8C-83A1-F6EECF244321}">
                <p14:modId xmlns:p14="http://schemas.microsoft.com/office/powerpoint/2010/main" val="2949539057"/>
              </p:ext>
            </p:extLst>
          </p:nvPr>
        </p:nvGraphicFramePr>
        <p:xfrm>
          <a:off x="1937979" y="5071231"/>
          <a:ext cx="10254021" cy="1615440"/>
        </p:xfrm>
        <a:graphic>
          <a:graphicData uri="http://schemas.openxmlformats.org/drawingml/2006/table">
            <a:tbl>
              <a:tblPr firstRow="1" bandRow="1">
                <a:tableStyleId>{5C22544A-7EE6-4342-B048-85BDC9FD1C3A}</a:tableStyleId>
              </a:tblPr>
              <a:tblGrid>
                <a:gridCol w="3418007">
                  <a:extLst>
                    <a:ext uri="{9D8B030D-6E8A-4147-A177-3AD203B41FA5}">
                      <a16:colId xmlns:a16="http://schemas.microsoft.com/office/drawing/2014/main" val="3560332679"/>
                    </a:ext>
                  </a:extLst>
                </a:gridCol>
                <a:gridCol w="3418007">
                  <a:extLst>
                    <a:ext uri="{9D8B030D-6E8A-4147-A177-3AD203B41FA5}">
                      <a16:colId xmlns:a16="http://schemas.microsoft.com/office/drawing/2014/main" val="4263019084"/>
                    </a:ext>
                  </a:extLst>
                </a:gridCol>
                <a:gridCol w="3418007">
                  <a:extLst>
                    <a:ext uri="{9D8B030D-6E8A-4147-A177-3AD203B41FA5}">
                      <a16:colId xmlns:a16="http://schemas.microsoft.com/office/drawing/2014/main" val="3610313415"/>
                    </a:ext>
                  </a:extLst>
                </a:gridCol>
              </a:tblGrid>
              <a:tr h="370840">
                <a:tc gridSpan="3">
                  <a:txBody>
                    <a:bodyPr/>
                    <a:lstStyle/>
                    <a:p>
                      <a:pPr algn="ctr"/>
                      <a:r>
                        <a:rPr lang="en-AU" sz="2800" b="1" dirty="0">
                          <a:solidFill>
                            <a:sysClr val="windowText" lastClr="000000"/>
                          </a:solidFill>
                        </a:rPr>
                        <a:t>Supervisors</a:t>
                      </a:r>
                      <a:endParaRPr lang="en-AU"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AU"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AU" sz="16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316620"/>
                  </a:ext>
                </a:extLst>
              </a:tr>
              <a:tr h="370840">
                <a:tc>
                  <a:txBody>
                    <a:bodyPr/>
                    <a:lstStyle/>
                    <a:p>
                      <a:r>
                        <a:rPr lang="en-AU" b="1" dirty="0">
                          <a:solidFill>
                            <a:sysClr val="windowText" lastClr="000000"/>
                          </a:solidFill>
                        </a:rPr>
                        <a:t>Dr. Fiona Rillotta</a:t>
                      </a:r>
                    </a:p>
                    <a:p>
                      <a:r>
                        <a:rPr lang="en-AU" sz="1600" b="0" dirty="0">
                          <a:solidFill>
                            <a:sysClr val="windowText" lastClr="000000"/>
                          </a:solidFill>
                        </a:rPr>
                        <a:t>College of Nursing and Health Sciences</a:t>
                      </a:r>
                    </a:p>
                    <a:p>
                      <a:r>
                        <a:rPr lang="en-AU" sz="1600" b="0" dirty="0">
                          <a:solidFill>
                            <a:sysClr val="windowText" lastClr="000000"/>
                          </a:solidFill>
                        </a:rPr>
                        <a:t>Flinders University</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b="1" dirty="0">
                          <a:solidFill>
                            <a:sysClr val="windowText" lastClr="000000"/>
                          </a:solidFill>
                        </a:rPr>
                        <a:t>Assoc. Prof. Michelle Bellon</a:t>
                      </a:r>
                    </a:p>
                    <a:p>
                      <a:r>
                        <a:rPr lang="en-AU" sz="1600" b="0" dirty="0">
                          <a:solidFill>
                            <a:sysClr val="windowText" lastClr="000000"/>
                          </a:solidFill>
                        </a:rPr>
                        <a:t>College of Nursing and Health Sciences</a:t>
                      </a:r>
                    </a:p>
                    <a:p>
                      <a:r>
                        <a:rPr lang="en-AU" sz="1600" b="0" dirty="0">
                          <a:solidFill>
                            <a:sysClr val="windowText" lastClr="000000"/>
                          </a:solidFill>
                        </a:rPr>
                        <a:t>Flinders University</a:t>
                      </a:r>
                      <a:endParaRPr lang="en-AU"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b="1" dirty="0">
                          <a:solidFill>
                            <a:sysClr val="windowText" lastClr="000000"/>
                          </a:solidFill>
                        </a:rPr>
                        <a:t>Professor Amanda Richdale</a:t>
                      </a:r>
                    </a:p>
                    <a:p>
                      <a:r>
                        <a:rPr lang="en-AU" sz="1600" b="0" dirty="0">
                          <a:solidFill>
                            <a:sysClr val="windowText" lastClr="000000"/>
                          </a:solidFill>
                        </a:rPr>
                        <a:t>Olga Tennison Autism Research Centre </a:t>
                      </a:r>
                    </a:p>
                    <a:p>
                      <a:r>
                        <a:rPr lang="en-AU" sz="1600" b="0" dirty="0">
                          <a:solidFill>
                            <a:sysClr val="windowText" lastClr="000000"/>
                          </a:solidFill>
                        </a:rPr>
                        <a:t>School of Psychology &amp; Public Health</a:t>
                      </a:r>
                    </a:p>
                    <a:p>
                      <a:r>
                        <a:rPr lang="en-AU" sz="1600" b="0" dirty="0">
                          <a:solidFill>
                            <a:sysClr val="windowText" lastClr="000000"/>
                          </a:solidFill>
                        </a:rPr>
                        <a:t>La Trobe University</a:t>
                      </a:r>
                      <a:endParaRPr lang="en-AU" sz="1600" dirty="0">
                        <a:solidFill>
                          <a:sysClr val="windowText" lastClr="00000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4863018"/>
                  </a:ext>
                </a:extLst>
              </a:tr>
            </a:tbl>
          </a:graphicData>
        </a:graphic>
      </p:graphicFrame>
      <p:sp>
        <p:nvSpPr>
          <p:cNvPr id="3" name="Content Placeholder 2">
            <a:extLst>
              <a:ext uri="{FF2B5EF4-FFF2-40B4-BE49-F238E27FC236}">
                <a16:creationId xmlns:a16="http://schemas.microsoft.com/office/drawing/2014/main" id="{88313DB9-4D9C-44BF-BC18-440CC54C37F5}"/>
              </a:ext>
            </a:extLst>
          </p:cNvPr>
          <p:cNvSpPr>
            <a:spLocks noGrp="1"/>
          </p:cNvSpPr>
          <p:nvPr>
            <p:ph idx="1"/>
          </p:nvPr>
        </p:nvSpPr>
        <p:spPr>
          <a:xfrm>
            <a:off x="912284" y="2416277"/>
            <a:ext cx="10363200" cy="2025446"/>
          </a:xfrm>
        </p:spPr>
        <p:txBody>
          <a:bodyPr>
            <a:normAutofit lnSpcReduction="10000"/>
          </a:bodyPr>
          <a:lstStyle/>
          <a:p>
            <a:pPr marL="0" indent="0" algn="ctr">
              <a:buNone/>
            </a:pPr>
            <a:r>
              <a:rPr lang="en-AU" sz="3600" b="1" dirty="0">
                <a:solidFill>
                  <a:srgbClr val="0070C0"/>
                </a:solidFill>
              </a:rPr>
              <a:t>Alison Nuske</a:t>
            </a:r>
          </a:p>
          <a:p>
            <a:pPr marL="0" indent="0" algn="ctr">
              <a:buNone/>
            </a:pPr>
            <a:r>
              <a:rPr lang="en-AU" b="1" dirty="0">
                <a:solidFill>
                  <a:srgbClr val="0070C0"/>
                </a:solidFill>
              </a:rPr>
              <a:t>PhD Candidate</a:t>
            </a:r>
          </a:p>
          <a:p>
            <a:pPr marL="0" indent="0" algn="ctr">
              <a:buNone/>
            </a:pPr>
            <a:r>
              <a:rPr lang="en-AU" b="1" dirty="0">
                <a:solidFill>
                  <a:srgbClr val="0070C0"/>
                </a:solidFill>
              </a:rPr>
              <a:t>College of Nursing and Health Sciences</a:t>
            </a:r>
          </a:p>
          <a:p>
            <a:pPr marL="0" indent="0" algn="ctr">
              <a:buNone/>
            </a:pPr>
            <a:r>
              <a:rPr lang="en-AU" b="1" dirty="0">
                <a:solidFill>
                  <a:srgbClr val="0070C0"/>
                </a:solidFill>
              </a:rPr>
              <a:t>Flinders University</a:t>
            </a:r>
          </a:p>
          <a:p>
            <a:pPr marL="0" indent="0">
              <a:buNone/>
            </a:pPr>
            <a:endParaRPr lang="en-AU" dirty="0"/>
          </a:p>
        </p:txBody>
      </p:sp>
      <p:sp>
        <p:nvSpPr>
          <p:cNvPr id="8" name="Title 7">
            <a:extLst>
              <a:ext uri="{FF2B5EF4-FFF2-40B4-BE49-F238E27FC236}">
                <a16:creationId xmlns:a16="http://schemas.microsoft.com/office/drawing/2014/main" id="{ADA4CFE0-81F7-42AE-91FC-DCF7B35238DB}"/>
              </a:ext>
            </a:extLst>
          </p:cNvPr>
          <p:cNvSpPr>
            <a:spLocks noGrp="1"/>
          </p:cNvSpPr>
          <p:nvPr>
            <p:ph type="title"/>
          </p:nvPr>
        </p:nvSpPr>
        <p:spPr>
          <a:xfrm>
            <a:off x="912284" y="0"/>
            <a:ext cx="10363200" cy="1807034"/>
          </a:xfrm>
        </p:spPr>
        <p:txBody>
          <a:bodyPr>
            <a:normAutofit/>
          </a:bodyPr>
          <a:lstStyle/>
          <a:p>
            <a:pPr algn="ctr"/>
            <a:r>
              <a:rPr lang="en-US" sz="5000" dirty="0">
                <a:latin typeface="Arial "/>
              </a:rPr>
              <a:t>Transition to higher education for students on the autism spectrum</a:t>
            </a:r>
            <a:endParaRPr lang="en-AU" sz="5000" dirty="0"/>
          </a:p>
        </p:txBody>
      </p:sp>
    </p:spTree>
    <p:extLst>
      <p:ext uri="{BB962C8B-B14F-4D97-AF65-F5344CB8AC3E}">
        <p14:creationId xmlns:p14="http://schemas.microsoft.com/office/powerpoint/2010/main" val="395020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1D5579-5EB2-4CFE-8DDC-AF89EBCCBB9E}"/>
              </a:ext>
            </a:extLst>
          </p:cNvPr>
          <p:cNvSpPr>
            <a:spLocks noGrp="1"/>
          </p:cNvSpPr>
          <p:nvPr>
            <p:ph type="title"/>
          </p:nvPr>
        </p:nvSpPr>
        <p:spPr>
          <a:xfrm>
            <a:off x="744983" y="1253204"/>
            <a:ext cx="4004438" cy="3060054"/>
          </a:xfrm>
        </p:spPr>
        <p:txBody>
          <a:bodyPr>
            <a:normAutofit/>
          </a:bodyPr>
          <a:lstStyle/>
          <a:p>
            <a:pPr algn="ctr"/>
            <a:r>
              <a:rPr lang="en-AU" sz="4000" b="1" dirty="0">
                <a:latin typeface="Arial" panose="020B0604020202020204" pitchFamily="34" charset="0"/>
                <a:cs typeface="Arial" panose="020B0604020202020204" pitchFamily="34" charset="0"/>
              </a:rPr>
              <a:t>Bioecological theory model</a:t>
            </a:r>
          </a:p>
        </p:txBody>
      </p:sp>
      <p:pic>
        <p:nvPicPr>
          <p:cNvPr id="6" name="Content Placeholder 4" descr="Bioecological theory model diagram. A nested group of 4 circles. The inner most circle is titled individual contains aspects related to the characteristics of the individual. The next layer is titled Microsystem and contains family members, higher education staff, high school staff and professionals. Within this layer is also a rectangular shape with the title mesosystem which has been used to represent the interactions between elements of the microsystem. The third layer is titled Exosystem. This layer contains concepts such as the National Disability Insurance Scheme, Disability Discrimination Act, Institutional Policies and the Disability Standard for Education. The outer most circle is titled Macrosystem. This layer includes cultural beliefs relating to disability and inclusion. Underneath these circles is an arrow shape pointing to the right of the slide. This arrow shape is titled Chronosystem and includes the text &quot;UN Convention on the Rights of Persons with Disabilities&quot; to represent the time frame within which this research takes place. ">
            <a:extLst>
              <a:ext uri="{FF2B5EF4-FFF2-40B4-BE49-F238E27FC236}">
                <a16:creationId xmlns:a16="http://schemas.microsoft.com/office/drawing/2014/main" id="{BA0D9749-810B-460D-B8EE-C38FDDD8257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72599" y="228836"/>
            <a:ext cx="7804166" cy="6492875"/>
          </a:xfrm>
        </p:spPr>
      </p:pic>
    </p:spTree>
    <p:extLst>
      <p:ext uri="{BB962C8B-B14F-4D97-AF65-F5344CB8AC3E}">
        <p14:creationId xmlns:p14="http://schemas.microsoft.com/office/powerpoint/2010/main" val="3271579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sz="4000" dirty="0"/>
              <a:t>Individual</a:t>
            </a:r>
          </a:p>
        </p:txBody>
      </p:sp>
      <p:grpSp>
        <p:nvGrpSpPr>
          <p:cNvPr id="10" name="Group 9" descr="Bioecological theory model diagram. A nested group of 4 circles. The inner most circle titled &quot;individual&quot; is highlighted. &#10;&#10;This circle contains aspects related to the characteristics of the individual. The next layer is titled Microsystem and contains family members, higher education staff, high school staff and professionals. Within this layer is also a rectangular shape with the title mesosystem which has been used to represent the interactions between elements of the microsystem. The third layer is titled Exosystem. This layer contains concepts such as the National Disability Insurance Scheme, Disability Discrimination Act, Institutional Policies and the Disability Standard for Education. The outer most circle is titled Macrosystem. This layer includes cultural beliefs relating to disability and inclusion. Underneath these circles is an arrow shape pointing to the right of the slide. This arrow shape is titled Chronosystem and includes the text &quot;UN Convention on the Rights of Persons with Disabilities&quot; to represent the time frame within which this research takes place. ">
            <a:extLst>
              <a:ext uri="{FF2B5EF4-FFF2-40B4-BE49-F238E27FC236}">
                <a16:creationId xmlns:a16="http://schemas.microsoft.com/office/drawing/2014/main" id="{952D0020-3346-41CF-8E01-A8193C89324A}"/>
              </a:ext>
            </a:extLst>
          </p:cNvPr>
          <p:cNvGrpSpPr/>
          <p:nvPr/>
        </p:nvGrpSpPr>
        <p:grpSpPr>
          <a:xfrm>
            <a:off x="3564566" y="188914"/>
            <a:ext cx="7620000" cy="6480172"/>
            <a:chOff x="6387152" y="1697983"/>
            <a:chExt cx="5995917" cy="4988456"/>
          </a:xfrm>
        </p:grpSpPr>
        <p:sp>
          <p:nvSpPr>
            <p:cNvPr id="11" name="Oval 10">
              <a:extLst>
                <a:ext uri="{FF2B5EF4-FFF2-40B4-BE49-F238E27FC236}">
                  <a16:creationId xmlns:a16="http://schemas.microsoft.com/office/drawing/2014/main" id="{149FB6FC-F05A-47A6-89AC-C3AA89B5086E}"/>
                </a:ext>
              </a:extLst>
            </p:cNvPr>
            <p:cNvSpPr/>
            <p:nvPr/>
          </p:nvSpPr>
          <p:spPr>
            <a:xfrm>
              <a:off x="8720919" y="4623119"/>
              <a:ext cx="1160060" cy="1114202"/>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2" name="Content Placeholder 4" descr="Bioecological theory model diagram. A nested group of 4 circles. The inner most circle titled &quot;individual&quot; is highlighted. &#10;&#10;This circle contains aspects related to the characteristics of the individual. The next layer is titled Microsystem and contains family members, higher education staff, high school staff and professionals. Within this layer is also a rectangular shape with the title mesosystem which has been used to represent the interactions between elements of the microsystem. The third layer is titled Exosystem. This layer contains concepts such as the National Disability Insurance Scheme, Disability Discrimination Act, Institutional Policies and the Disability Standard for Education. The outer most circle is titled Macrosystem. This layer includes cultural beliefs relating to disability and inclusion. Underneath these circles is an arrow shape pointing to the right of the slide. This arrow shape is titled Chronosystem and includes the text &quot;UN Convention on the Rights of Persons with Disabilities&quot; to represent the time frame within which this research takes place. ">
              <a:extLst>
                <a:ext uri="{FF2B5EF4-FFF2-40B4-BE49-F238E27FC236}">
                  <a16:creationId xmlns:a16="http://schemas.microsoft.com/office/drawing/2014/main" id="{BF3B804C-E9A0-453C-BD6F-CFC99AAC96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7152" y="1697983"/>
              <a:ext cx="5995917" cy="4988456"/>
            </a:xfrm>
            <a:prstGeom prst="rect">
              <a:avLst/>
            </a:prstGeom>
          </p:spPr>
        </p:pic>
      </p:grpSp>
    </p:spTree>
    <p:extLst>
      <p:ext uri="{BB962C8B-B14F-4D97-AF65-F5344CB8AC3E}">
        <p14:creationId xmlns:p14="http://schemas.microsoft.com/office/powerpoint/2010/main" val="2080139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2284" y="251690"/>
            <a:ext cx="10363200" cy="1164374"/>
          </a:xfrm>
        </p:spPr>
        <p:txBody>
          <a:bodyPr>
            <a:normAutofit fontScale="90000"/>
          </a:bodyPr>
          <a:lstStyle/>
          <a:p>
            <a:r>
              <a:rPr lang="en-AU" sz="4400" dirty="0">
                <a:sym typeface="Wingdings" panose="05000000000000000000" pitchFamily="2" charset="2"/>
              </a:rPr>
              <a:t>Challenges associated with the characteristics of ASD </a:t>
            </a:r>
            <a:r>
              <a:rPr lang="en-AU" baseline="30000" dirty="0">
                <a:sym typeface="Wingdings" panose="05000000000000000000" pitchFamily="2" charset="2"/>
              </a:rPr>
              <a:t>(4, 5, 6, 8, 10, 11)</a:t>
            </a:r>
            <a:endParaRPr lang="en-AU" sz="4000" dirty="0"/>
          </a:p>
        </p:txBody>
      </p:sp>
      <p:sp>
        <p:nvSpPr>
          <p:cNvPr id="2" name="Content Placeholder 1"/>
          <p:cNvSpPr>
            <a:spLocks noGrp="1"/>
          </p:cNvSpPr>
          <p:nvPr>
            <p:ph idx="1"/>
          </p:nvPr>
        </p:nvSpPr>
        <p:spPr>
          <a:xfrm>
            <a:off x="912284" y="1974975"/>
            <a:ext cx="10363200" cy="4104456"/>
          </a:xfrm>
        </p:spPr>
        <p:txBody>
          <a:bodyPr>
            <a:noAutofit/>
          </a:bodyPr>
          <a:lstStyle/>
          <a:p>
            <a:r>
              <a:rPr lang="en-AU" sz="3200" dirty="0">
                <a:sym typeface="Wingdings" panose="05000000000000000000" pitchFamily="2" charset="2"/>
              </a:rPr>
              <a:t>Social communication difficulties </a:t>
            </a:r>
          </a:p>
          <a:p>
            <a:r>
              <a:rPr lang="en-AU" sz="3200" dirty="0">
                <a:sym typeface="Wingdings" panose="05000000000000000000" pitchFamily="2" charset="2"/>
              </a:rPr>
              <a:t>Sensory processing difficulties</a:t>
            </a:r>
          </a:p>
          <a:p>
            <a:r>
              <a:rPr lang="en-AU" sz="3200" dirty="0">
                <a:sym typeface="Wingdings" panose="05000000000000000000" pitchFamily="2" charset="2"/>
              </a:rPr>
              <a:t>Need for structure and routine</a:t>
            </a:r>
          </a:p>
          <a:p>
            <a:r>
              <a:rPr lang="en-AU" sz="3200" dirty="0">
                <a:sym typeface="Wingdings" panose="05000000000000000000" pitchFamily="2" charset="2"/>
              </a:rPr>
              <a:t>Difficulties with planning, time management</a:t>
            </a:r>
          </a:p>
          <a:p>
            <a:r>
              <a:rPr lang="en-AU" sz="3200" dirty="0">
                <a:sym typeface="Wingdings" panose="05000000000000000000" pitchFamily="2" charset="2"/>
              </a:rPr>
              <a:t>Independent living skills </a:t>
            </a:r>
          </a:p>
          <a:p>
            <a:pPr marL="0" indent="0">
              <a:buNone/>
            </a:pPr>
            <a:endParaRPr lang="en-AU" sz="1400" b="1" dirty="0">
              <a:sym typeface="Wingdings" panose="05000000000000000000" pitchFamily="2" charset="2"/>
            </a:endParaRPr>
          </a:p>
          <a:p>
            <a:pPr marL="0" indent="0">
              <a:buNone/>
            </a:pPr>
            <a:endParaRPr lang="en-AU" sz="1800" dirty="0">
              <a:sym typeface="Wingdings" panose="05000000000000000000" pitchFamily="2" charset="2"/>
            </a:endParaRPr>
          </a:p>
        </p:txBody>
      </p:sp>
    </p:spTree>
    <p:extLst>
      <p:ext uri="{BB962C8B-B14F-4D97-AF65-F5344CB8AC3E}">
        <p14:creationId xmlns:p14="http://schemas.microsoft.com/office/powerpoint/2010/main" val="1443338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2284" y="201001"/>
            <a:ext cx="10363200" cy="1164374"/>
          </a:xfrm>
        </p:spPr>
        <p:txBody>
          <a:bodyPr>
            <a:normAutofit/>
          </a:bodyPr>
          <a:lstStyle/>
          <a:p>
            <a:r>
              <a:rPr lang="en-AU" sz="4400" dirty="0">
                <a:sym typeface="Wingdings" panose="05000000000000000000" pitchFamily="2" charset="2"/>
              </a:rPr>
              <a:t>Strengths </a:t>
            </a:r>
            <a:r>
              <a:rPr lang="en-AU" sz="4000" baseline="30000" dirty="0">
                <a:sym typeface="Wingdings" panose="05000000000000000000" pitchFamily="2" charset="2"/>
              </a:rPr>
              <a:t>(11)</a:t>
            </a:r>
          </a:p>
        </p:txBody>
      </p:sp>
      <p:sp>
        <p:nvSpPr>
          <p:cNvPr id="2" name="Content Placeholder 1"/>
          <p:cNvSpPr>
            <a:spLocks noGrp="1"/>
          </p:cNvSpPr>
          <p:nvPr>
            <p:ph idx="1"/>
          </p:nvPr>
        </p:nvSpPr>
        <p:spPr>
          <a:xfrm>
            <a:off x="912284" y="1974975"/>
            <a:ext cx="10363200" cy="4104456"/>
          </a:xfrm>
        </p:spPr>
        <p:txBody>
          <a:bodyPr>
            <a:noAutofit/>
          </a:bodyPr>
          <a:lstStyle/>
          <a:p>
            <a:r>
              <a:rPr lang="en-AU" sz="3200" dirty="0">
                <a:sym typeface="Wingdings" panose="05000000000000000000" pitchFamily="2" charset="2"/>
              </a:rPr>
              <a:t>Strong memory</a:t>
            </a:r>
          </a:p>
          <a:p>
            <a:r>
              <a:rPr lang="en-AU" sz="3200" dirty="0">
                <a:sym typeface="Wingdings" panose="05000000000000000000" pitchFamily="2" charset="2"/>
              </a:rPr>
              <a:t>Dedication</a:t>
            </a:r>
          </a:p>
          <a:p>
            <a:r>
              <a:rPr lang="en-AU" sz="3200" dirty="0">
                <a:sym typeface="Wingdings" panose="05000000000000000000" pitchFamily="2" charset="2"/>
              </a:rPr>
              <a:t>Focus</a:t>
            </a:r>
          </a:p>
          <a:p>
            <a:r>
              <a:rPr lang="en-AU" sz="3200" dirty="0">
                <a:sym typeface="Wingdings" panose="05000000000000000000" pitchFamily="2" charset="2"/>
              </a:rPr>
              <a:t>Eye for detail</a:t>
            </a:r>
          </a:p>
          <a:p>
            <a:pPr marL="0" indent="0">
              <a:buNone/>
            </a:pPr>
            <a:endParaRPr lang="en-AU" sz="1400" b="1" dirty="0">
              <a:sym typeface="Wingdings" panose="05000000000000000000" pitchFamily="2" charset="2"/>
            </a:endParaRPr>
          </a:p>
          <a:p>
            <a:pPr marL="0" indent="0">
              <a:buNone/>
            </a:pPr>
            <a:endParaRPr lang="en-AU" sz="1800" dirty="0">
              <a:sym typeface="Wingdings" panose="05000000000000000000" pitchFamily="2" charset="2"/>
            </a:endParaRPr>
          </a:p>
        </p:txBody>
      </p:sp>
    </p:spTree>
    <p:extLst>
      <p:ext uri="{BB962C8B-B14F-4D97-AF65-F5344CB8AC3E}">
        <p14:creationId xmlns:p14="http://schemas.microsoft.com/office/powerpoint/2010/main" val="2283507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2284" y="201001"/>
            <a:ext cx="10363200" cy="1164374"/>
          </a:xfrm>
        </p:spPr>
        <p:txBody>
          <a:bodyPr>
            <a:normAutofit fontScale="90000"/>
          </a:bodyPr>
          <a:lstStyle/>
          <a:p>
            <a:pPr>
              <a:lnSpc>
                <a:spcPct val="100000"/>
              </a:lnSpc>
            </a:pPr>
            <a:r>
              <a:rPr lang="en-AU" sz="4400" dirty="0">
                <a:sym typeface="Wingdings" panose="05000000000000000000" pitchFamily="2" charset="2"/>
              </a:rPr>
              <a:t>Self awareness and Disclosure </a:t>
            </a:r>
            <a:r>
              <a:rPr lang="en-AU" sz="4000" baseline="30000" dirty="0">
                <a:sym typeface="Wingdings" panose="05000000000000000000" pitchFamily="2" charset="2"/>
              </a:rPr>
              <a:t>(1, 5, 6, 9, 11)</a:t>
            </a:r>
          </a:p>
        </p:txBody>
      </p:sp>
      <p:sp>
        <p:nvSpPr>
          <p:cNvPr id="2" name="Content Placeholder 1"/>
          <p:cNvSpPr>
            <a:spLocks noGrp="1"/>
          </p:cNvSpPr>
          <p:nvPr>
            <p:ph idx="1"/>
          </p:nvPr>
        </p:nvSpPr>
        <p:spPr>
          <a:xfrm>
            <a:off x="912284" y="1365375"/>
            <a:ext cx="10363200" cy="4714056"/>
          </a:xfrm>
        </p:spPr>
        <p:txBody>
          <a:bodyPr>
            <a:noAutofit/>
          </a:bodyPr>
          <a:lstStyle/>
          <a:p>
            <a:pPr>
              <a:lnSpc>
                <a:spcPct val="100000"/>
              </a:lnSpc>
            </a:pPr>
            <a:r>
              <a:rPr lang="en-AU" sz="3200" dirty="0">
                <a:sym typeface="Wingdings" panose="05000000000000000000" pitchFamily="2" charset="2"/>
              </a:rPr>
              <a:t>Self-awareness can vary (may not identify that they need assistance)</a:t>
            </a:r>
          </a:p>
          <a:p>
            <a:pPr marL="0" indent="0">
              <a:lnSpc>
                <a:spcPct val="100000"/>
              </a:lnSpc>
              <a:buNone/>
            </a:pPr>
            <a:endParaRPr lang="en-AU" sz="1400" dirty="0">
              <a:sym typeface="Wingdings" panose="05000000000000000000" pitchFamily="2" charset="2"/>
            </a:endParaRPr>
          </a:p>
          <a:p>
            <a:pPr>
              <a:lnSpc>
                <a:spcPct val="100000"/>
              </a:lnSpc>
            </a:pPr>
            <a:r>
              <a:rPr lang="en-AU" sz="3200" dirty="0">
                <a:sym typeface="Wingdings" panose="05000000000000000000" pitchFamily="2" charset="2"/>
              </a:rPr>
              <a:t>Delay in disclosing/seeking assistance</a:t>
            </a:r>
          </a:p>
          <a:p>
            <a:pPr lvl="1">
              <a:lnSpc>
                <a:spcPct val="100000"/>
              </a:lnSpc>
              <a:buFont typeface="Wingdings" panose="05000000000000000000" pitchFamily="2" charset="2"/>
              <a:buChar char="§"/>
            </a:pPr>
            <a:r>
              <a:rPr lang="en-AU" sz="2800" dirty="0">
                <a:latin typeface="Arial" panose="020B0604020202020204" pitchFamily="34" charset="0"/>
                <a:cs typeface="Arial" panose="020B0604020202020204" pitchFamily="34" charset="0"/>
                <a:sym typeface="Wingdings" panose="05000000000000000000" pitchFamily="2" charset="2"/>
              </a:rPr>
              <a:t>Doubts about disclosure</a:t>
            </a:r>
          </a:p>
          <a:p>
            <a:pPr lvl="1">
              <a:lnSpc>
                <a:spcPct val="100000"/>
              </a:lnSpc>
              <a:buFont typeface="Wingdings" panose="05000000000000000000" pitchFamily="2" charset="2"/>
              <a:buChar char="§"/>
            </a:pPr>
            <a:r>
              <a:rPr lang="en-AU" sz="2800" dirty="0">
                <a:latin typeface="Arial" panose="020B0604020202020204" pitchFamily="34" charset="0"/>
                <a:cs typeface="Arial" panose="020B0604020202020204" pitchFamily="34" charset="0"/>
                <a:sym typeface="Wingdings" panose="05000000000000000000" pitchFamily="2" charset="2"/>
              </a:rPr>
              <a:t>Wanting to “fit in”</a:t>
            </a:r>
          </a:p>
          <a:p>
            <a:pPr lvl="1">
              <a:lnSpc>
                <a:spcPct val="100000"/>
              </a:lnSpc>
              <a:buFont typeface="Wingdings" panose="05000000000000000000" pitchFamily="2" charset="2"/>
              <a:buChar char="§"/>
            </a:pPr>
            <a:r>
              <a:rPr lang="en-AU" sz="2800" dirty="0">
                <a:latin typeface="Arial" panose="020B0604020202020204" pitchFamily="34" charset="0"/>
                <a:cs typeface="Arial" panose="020B0604020202020204" pitchFamily="34" charset="0"/>
                <a:sym typeface="Wingdings" panose="05000000000000000000" pitchFamily="2" charset="2"/>
              </a:rPr>
              <a:t>Deficits in self-determination skills</a:t>
            </a:r>
          </a:p>
          <a:p>
            <a:pPr marL="0" indent="0">
              <a:buNone/>
            </a:pPr>
            <a:endParaRPr lang="en-AU" sz="1400" b="1" dirty="0">
              <a:sym typeface="Wingdings" panose="05000000000000000000" pitchFamily="2" charset="2"/>
            </a:endParaRPr>
          </a:p>
          <a:p>
            <a:pPr marL="0" indent="0">
              <a:buNone/>
            </a:pPr>
            <a:endParaRPr lang="en-AU" sz="1800" dirty="0">
              <a:sym typeface="Wingdings" panose="05000000000000000000" pitchFamily="2" charset="2"/>
            </a:endParaRPr>
          </a:p>
        </p:txBody>
      </p:sp>
    </p:spTree>
    <p:extLst>
      <p:ext uri="{BB962C8B-B14F-4D97-AF65-F5344CB8AC3E}">
        <p14:creationId xmlns:p14="http://schemas.microsoft.com/office/powerpoint/2010/main" val="1762787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2284" y="201001"/>
            <a:ext cx="10363200" cy="1164374"/>
          </a:xfrm>
        </p:spPr>
        <p:txBody>
          <a:bodyPr>
            <a:normAutofit/>
          </a:bodyPr>
          <a:lstStyle/>
          <a:p>
            <a:pPr>
              <a:lnSpc>
                <a:spcPct val="100000"/>
              </a:lnSpc>
            </a:pPr>
            <a:r>
              <a:rPr lang="en-AU" sz="4400" dirty="0">
                <a:sym typeface="Wingdings" panose="05000000000000000000" pitchFamily="2" charset="2"/>
              </a:rPr>
              <a:t>Mental health and wellbeing </a:t>
            </a:r>
            <a:r>
              <a:rPr lang="en-AU" sz="4000" baseline="30000" dirty="0">
                <a:sym typeface="Wingdings" panose="05000000000000000000" pitchFamily="2" charset="2"/>
              </a:rPr>
              <a:t>(2, 3, 5, 8, 11)</a:t>
            </a:r>
          </a:p>
        </p:txBody>
      </p:sp>
      <p:sp>
        <p:nvSpPr>
          <p:cNvPr id="2" name="Content Placeholder 1"/>
          <p:cNvSpPr>
            <a:spLocks noGrp="1"/>
          </p:cNvSpPr>
          <p:nvPr>
            <p:ph idx="1"/>
          </p:nvPr>
        </p:nvSpPr>
        <p:spPr>
          <a:xfrm>
            <a:off x="912284" y="1778734"/>
            <a:ext cx="10363200" cy="4714056"/>
          </a:xfrm>
        </p:spPr>
        <p:txBody>
          <a:bodyPr>
            <a:noAutofit/>
          </a:bodyPr>
          <a:lstStyle/>
          <a:p>
            <a:pPr>
              <a:lnSpc>
                <a:spcPct val="100000"/>
              </a:lnSpc>
            </a:pPr>
            <a:r>
              <a:rPr lang="en-AU" sz="3200" dirty="0">
                <a:sym typeface="Wingdings" panose="05000000000000000000" pitchFamily="2" charset="2"/>
              </a:rPr>
              <a:t>Increased stress and anxiety</a:t>
            </a:r>
          </a:p>
          <a:p>
            <a:pPr>
              <a:lnSpc>
                <a:spcPct val="100000"/>
              </a:lnSpc>
            </a:pPr>
            <a:r>
              <a:rPr lang="en-AU" sz="3200" dirty="0">
                <a:sym typeface="Wingdings" panose="05000000000000000000" pitchFamily="2" charset="2"/>
              </a:rPr>
              <a:t>Stress and anxiety can be improved by timely support and early preparation and planning</a:t>
            </a:r>
          </a:p>
          <a:p>
            <a:pPr marL="0" indent="0">
              <a:buNone/>
            </a:pPr>
            <a:endParaRPr lang="en-AU" sz="1400" b="1" dirty="0">
              <a:sym typeface="Wingdings" panose="05000000000000000000" pitchFamily="2" charset="2"/>
            </a:endParaRPr>
          </a:p>
          <a:p>
            <a:pPr marL="0" indent="0">
              <a:buNone/>
            </a:pPr>
            <a:endParaRPr lang="en-AU" sz="1800" dirty="0">
              <a:sym typeface="Wingdings" panose="05000000000000000000" pitchFamily="2" charset="2"/>
            </a:endParaRPr>
          </a:p>
        </p:txBody>
      </p:sp>
    </p:spTree>
    <p:extLst>
      <p:ext uri="{BB962C8B-B14F-4D97-AF65-F5344CB8AC3E}">
        <p14:creationId xmlns:p14="http://schemas.microsoft.com/office/powerpoint/2010/main" val="673999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AU" sz="4000" dirty="0"/>
              <a:t>Support</a:t>
            </a:r>
          </a:p>
        </p:txBody>
      </p:sp>
      <p:grpSp>
        <p:nvGrpSpPr>
          <p:cNvPr id="9" name="Group 8" descr="Bioecological theory model diagram. A nested group of 4 circles. The inner most circle is titled individual contains aspects related to the characteristics of the individual. The next layer is titled Microsystem (this layer is highlighted) and contains family members, higher education staff, high school staff and professionals. Within this layer is also a rectangular shape with the title mesosystem which has been used to represent the interactions between elements of the microsystem. The third layer is titled Exosystem. This layer contains concepts such as the National Disability Insurance Scheme, Disability Discrimination Act, Institutional Policies and the Disability Standard for Education. The outer most circle is titled Macrosystem. This layer includes cultural beliefs relating to disability and inclusion. Underneath these circles is an arrow shape pointing to the right of the slide. This arrow shape is titled Chronosystem and includes the text &quot;UN Convention on the Rights of Persons with Disabilities&quot; to represent the time frame within which this research takes place. ">
            <a:extLst>
              <a:ext uri="{FF2B5EF4-FFF2-40B4-BE49-F238E27FC236}">
                <a16:creationId xmlns:a16="http://schemas.microsoft.com/office/drawing/2014/main" id="{53B8D866-3E81-4443-8FA0-19262165B7CA}"/>
              </a:ext>
            </a:extLst>
          </p:cNvPr>
          <p:cNvGrpSpPr/>
          <p:nvPr/>
        </p:nvGrpSpPr>
        <p:grpSpPr>
          <a:xfrm>
            <a:off x="3635829" y="188914"/>
            <a:ext cx="7643886" cy="6483584"/>
            <a:chOff x="3928797" y="731634"/>
            <a:chExt cx="7350918" cy="5940864"/>
          </a:xfrm>
        </p:grpSpPr>
        <p:sp>
          <p:nvSpPr>
            <p:cNvPr id="6" name="Oval 5">
              <a:extLst>
                <a:ext uri="{FF2B5EF4-FFF2-40B4-BE49-F238E27FC236}">
                  <a16:creationId xmlns:a16="http://schemas.microsoft.com/office/drawing/2014/main" id="{79D0B00E-78DB-4BD4-9030-26C034BE2C68}"/>
                </a:ext>
              </a:extLst>
            </p:cNvPr>
            <p:cNvSpPr/>
            <p:nvPr/>
          </p:nvSpPr>
          <p:spPr>
            <a:xfrm>
              <a:off x="6040764" y="3224213"/>
              <a:ext cx="2924768" cy="2406531"/>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Oval 6">
              <a:extLst>
                <a:ext uri="{FF2B5EF4-FFF2-40B4-BE49-F238E27FC236}">
                  <a16:creationId xmlns:a16="http://schemas.microsoft.com/office/drawing/2014/main" id="{FE0B9AEC-ED1A-4F46-968C-9BBC1F80F2A4}"/>
                </a:ext>
              </a:extLst>
            </p:cNvPr>
            <p:cNvSpPr/>
            <p:nvPr/>
          </p:nvSpPr>
          <p:spPr>
            <a:xfrm>
              <a:off x="6829159" y="4276725"/>
              <a:ext cx="1368023" cy="1254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8" name="Content Placeholder 4" descr="Bioecological theory model diagram. A nested group of 4 circles. The inner most circle is titled individual contains aspects related to the characteristics of the individual. The next layer is titled Microsystem (this layer is highlighted) and contains family members, higher education staff, high school staff and professionals. Within this layer is also a rectangular shape with the title mesosystem which has been used to represent the interactions between elements of the microsystem. The third layer is titled Exosystem. This layer contains concepts such as the National Disability Insurance Scheme, Disability Discrimination Act, Institutional Policies and the Disability Standard for Education. The outer most circle is titled Macrosystem. This layer includes cultural beliefs relating to disability and inclusion. Underneath these circles is an arrow shape pointing to the right of the slide. This arrow shape is titled Chronosystem and includes the text &quot;UN Convention on the Rights of Persons with Disabilities&quot; to represent the time frame within which this research takes place. ">
              <a:extLst>
                <a:ext uri="{FF2B5EF4-FFF2-40B4-BE49-F238E27FC236}">
                  <a16:creationId xmlns:a16="http://schemas.microsoft.com/office/drawing/2014/main" id="{79142320-E2B9-4D59-9D4D-BC4666E39A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8797" y="731634"/>
              <a:ext cx="7350918" cy="5940864"/>
            </a:xfrm>
            <a:prstGeom prst="rect">
              <a:avLst/>
            </a:prstGeom>
          </p:spPr>
        </p:pic>
      </p:grpSp>
    </p:spTree>
    <p:extLst>
      <p:ext uri="{BB962C8B-B14F-4D97-AF65-F5344CB8AC3E}">
        <p14:creationId xmlns:p14="http://schemas.microsoft.com/office/powerpoint/2010/main" val="1852996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2284" y="411712"/>
            <a:ext cx="10363200" cy="791815"/>
          </a:xfrm>
        </p:spPr>
        <p:txBody>
          <a:bodyPr>
            <a:normAutofit/>
          </a:bodyPr>
          <a:lstStyle/>
          <a:p>
            <a:r>
              <a:rPr lang="en-AU" sz="4000" dirty="0">
                <a:sym typeface="Wingdings" panose="05000000000000000000" pitchFamily="2" charset="2"/>
              </a:rPr>
              <a:t>Family support </a:t>
            </a:r>
            <a:r>
              <a:rPr lang="en-AU" baseline="30000" dirty="0">
                <a:sym typeface="Wingdings" panose="05000000000000000000" pitchFamily="2" charset="2"/>
              </a:rPr>
              <a:t>(1, 2, 3, 4, 5, 6, 7, 8, 9, 10, 11)</a:t>
            </a:r>
            <a:endParaRPr lang="en-AU" dirty="0"/>
          </a:p>
        </p:txBody>
      </p:sp>
      <p:sp>
        <p:nvSpPr>
          <p:cNvPr id="2" name="Content Placeholder 1"/>
          <p:cNvSpPr>
            <a:spLocks noGrp="1"/>
          </p:cNvSpPr>
          <p:nvPr>
            <p:ph idx="1"/>
          </p:nvPr>
        </p:nvSpPr>
        <p:spPr>
          <a:xfrm>
            <a:off x="912284" y="1963988"/>
            <a:ext cx="10363200" cy="4104456"/>
          </a:xfrm>
        </p:spPr>
        <p:txBody>
          <a:bodyPr>
            <a:normAutofit/>
          </a:bodyPr>
          <a:lstStyle/>
          <a:p>
            <a:pPr>
              <a:lnSpc>
                <a:spcPct val="100000"/>
              </a:lnSpc>
            </a:pPr>
            <a:r>
              <a:rPr lang="en-AU" sz="3200" dirty="0">
                <a:sym typeface="Wingdings" panose="05000000000000000000" pitchFamily="2" charset="2"/>
              </a:rPr>
              <a:t>Emotional and psychosocial support</a:t>
            </a:r>
          </a:p>
          <a:p>
            <a:pPr>
              <a:lnSpc>
                <a:spcPct val="100000"/>
              </a:lnSpc>
            </a:pPr>
            <a:r>
              <a:rPr lang="en-AU" sz="3200" dirty="0">
                <a:sym typeface="Wingdings" panose="05000000000000000000" pitchFamily="2" charset="2"/>
              </a:rPr>
              <a:t>Often take on active role in disclosure or initiating access to support services</a:t>
            </a:r>
          </a:p>
          <a:p>
            <a:pPr marL="0" indent="0">
              <a:lnSpc>
                <a:spcPct val="100000"/>
              </a:lnSpc>
              <a:buNone/>
            </a:pPr>
            <a:endParaRPr lang="en-AU" sz="1200" dirty="0">
              <a:sym typeface="Wingdings" panose="05000000000000000000" pitchFamily="2" charset="2"/>
            </a:endParaRPr>
          </a:p>
        </p:txBody>
      </p:sp>
    </p:spTree>
    <p:extLst>
      <p:ext uri="{BB962C8B-B14F-4D97-AF65-F5344CB8AC3E}">
        <p14:creationId xmlns:p14="http://schemas.microsoft.com/office/powerpoint/2010/main" val="937442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2284" y="364279"/>
            <a:ext cx="10363200" cy="791815"/>
          </a:xfrm>
        </p:spPr>
        <p:txBody>
          <a:bodyPr>
            <a:normAutofit/>
          </a:bodyPr>
          <a:lstStyle/>
          <a:p>
            <a:pPr>
              <a:lnSpc>
                <a:spcPct val="100000"/>
              </a:lnSpc>
            </a:pPr>
            <a:r>
              <a:rPr lang="en-AU" sz="4000" dirty="0">
                <a:sym typeface="Wingdings" panose="05000000000000000000" pitchFamily="2" charset="2"/>
              </a:rPr>
              <a:t>Professional support </a:t>
            </a:r>
            <a:r>
              <a:rPr lang="en-AU" sz="4000" baseline="30000" dirty="0">
                <a:sym typeface="Wingdings" panose="05000000000000000000" pitchFamily="2" charset="2"/>
              </a:rPr>
              <a:t>(4, 5, 8, 9)</a:t>
            </a:r>
          </a:p>
        </p:txBody>
      </p:sp>
      <p:sp>
        <p:nvSpPr>
          <p:cNvPr id="2" name="Content Placeholder 1"/>
          <p:cNvSpPr>
            <a:spLocks noGrp="1"/>
          </p:cNvSpPr>
          <p:nvPr>
            <p:ph idx="1"/>
          </p:nvPr>
        </p:nvSpPr>
        <p:spPr>
          <a:xfrm>
            <a:off x="912284" y="1426394"/>
            <a:ext cx="10363200" cy="4104456"/>
          </a:xfrm>
        </p:spPr>
        <p:txBody>
          <a:bodyPr>
            <a:normAutofit/>
          </a:bodyPr>
          <a:lstStyle/>
          <a:p>
            <a:pPr>
              <a:lnSpc>
                <a:spcPct val="100000"/>
              </a:lnSpc>
            </a:pPr>
            <a:r>
              <a:rPr lang="en-AU" sz="3200" dirty="0">
                <a:sym typeface="Wingdings" panose="05000000000000000000" pitchFamily="2" charset="2"/>
              </a:rPr>
              <a:t>Support</a:t>
            </a:r>
          </a:p>
          <a:p>
            <a:pPr>
              <a:lnSpc>
                <a:spcPct val="100000"/>
              </a:lnSpc>
            </a:pPr>
            <a:r>
              <a:rPr lang="en-AU" sz="3200" dirty="0">
                <a:sym typeface="Wingdings" panose="05000000000000000000" pitchFamily="2" charset="2"/>
              </a:rPr>
              <a:t>Help with planning, providing information</a:t>
            </a:r>
          </a:p>
          <a:p>
            <a:pPr>
              <a:lnSpc>
                <a:spcPct val="100000"/>
              </a:lnSpc>
            </a:pPr>
            <a:r>
              <a:rPr lang="en-AU" sz="3200" dirty="0">
                <a:sym typeface="Wingdings" panose="05000000000000000000" pitchFamily="2" charset="2"/>
              </a:rPr>
              <a:t>Need knowledge and understanding of ASD</a:t>
            </a:r>
          </a:p>
          <a:p>
            <a:pPr>
              <a:lnSpc>
                <a:spcPct val="100000"/>
              </a:lnSpc>
            </a:pPr>
            <a:r>
              <a:rPr lang="en-AU" sz="3200" dirty="0">
                <a:sym typeface="Wingdings" panose="05000000000000000000" pitchFamily="2" charset="2"/>
              </a:rPr>
              <a:t>Honest, reliable. Provide clear and easy to understanding information</a:t>
            </a:r>
          </a:p>
        </p:txBody>
      </p:sp>
    </p:spTree>
    <p:extLst>
      <p:ext uri="{BB962C8B-B14F-4D97-AF65-F5344CB8AC3E}">
        <p14:creationId xmlns:p14="http://schemas.microsoft.com/office/powerpoint/2010/main" val="1961638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Bioecological theory model diagram. A nested group of 4 circles. The inner most circle is titled individual contains aspects related to the characteristics of the individual. The next layer is titled Microsystem and contains family members, higher education staff, high school staff and professionals. Within this layer is also a rectangular shape with the title mesosystem (this is highlighted)  which has been used to represent the interactions between elements of the microsystem. The third layer is titled Exosystem (this layer is also highlighted). This layer contains concepts such as the National Disability Insurance Scheme, Disability Discrimination Act, Institutional Policies and the Disability Standard for Education. The outer most circle is titled Macrosystem. This layer includes cultural beliefs relating to disability and inclusion. Underneath these circles is an arrow shape pointing to the right of the slide. This arrow shape is titled Chronosystem and includes the text &quot;UN Convention on the Rights of Persons with Disabilities&quot; to represent the time frame within which this research takes place. ">
            <a:extLst>
              <a:ext uri="{FF2B5EF4-FFF2-40B4-BE49-F238E27FC236}">
                <a16:creationId xmlns:a16="http://schemas.microsoft.com/office/drawing/2014/main" id="{9D2644A3-02AB-4FB6-BDAA-551332877044}"/>
              </a:ext>
            </a:extLst>
          </p:cNvPr>
          <p:cNvGrpSpPr/>
          <p:nvPr/>
        </p:nvGrpSpPr>
        <p:grpSpPr>
          <a:xfrm>
            <a:off x="3920086" y="628176"/>
            <a:ext cx="7560860" cy="5815543"/>
            <a:chOff x="5022376" y="565786"/>
            <a:chExt cx="7560860" cy="5815543"/>
          </a:xfrm>
        </p:grpSpPr>
        <p:sp>
          <p:nvSpPr>
            <p:cNvPr id="5" name="Oval 4">
              <a:extLst>
                <a:ext uri="{FF2B5EF4-FFF2-40B4-BE49-F238E27FC236}">
                  <a16:creationId xmlns:a16="http://schemas.microsoft.com/office/drawing/2014/main" id="{4F51F125-CCC2-4582-AA92-0CAA6F42A446}"/>
                </a:ext>
              </a:extLst>
            </p:cNvPr>
            <p:cNvSpPr/>
            <p:nvPr/>
          </p:nvSpPr>
          <p:spPr>
            <a:xfrm>
              <a:off x="6388099" y="1394233"/>
              <a:ext cx="4635501" cy="40259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9F14B1B7-9F99-4C06-B33F-8FDD92358653}"/>
                </a:ext>
              </a:extLst>
            </p:cNvPr>
            <p:cNvSpPr/>
            <p:nvPr/>
          </p:nvSpPr>
          <p:spPr>
            <a:xfrm>
              <a:off x="7207250" y="3003550"/>
              <a:ext cx="2965450" cy="23177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9" name="Group 8">
              <a:extLst>
                <a:ext uri="{FF2B5EF4-FFF2-40B4-BE49-F238E27FC236}">
                  <a16:creationId xmlns:a16="http://schemas.microsoft.com/office/drawing/2014/main" id="{97E02795-4B48-4412-BC34-2952E33821D9}"/>
                </a:ext>
              </a:extLst>
            </p:cNvPr>
            <p:cNvGrpSpPr/>
            <p:nvPr/>
          </p:nvGrpSpPr>
          <p:grpSpPr>
            <a:xfrm>
              <a:off x="5022376" y="565786"/>
              <a:ext cx="7560860" cy="5815543"/>
              <a:chOff x="5994369" y="1241173"/>
              <a:chExt cx="6038312" cy="5023728"/>
            </a:xfrm>
          </p:grpSpPr>
          <p:sp>
            <p:nvSpPr>
              <p:cNvPr id="3" name="Rectangle: Rounded Corners 2">
                <a:extLst>
                  <a:ext uri="{FF2B5EF4-FFF2-40B4-BE49-F238E27FC236}">
                    <a16:creationId xmlns:a16="http://schemas.microsoft.com/office/drawing/2014/main" id="{7AA8AC5C-F9C1-4809-B3B2-8434A8282BDC}"/>
                  </a:ext>
                </a:extLst>
              </p:cNvPr>
              <p:cNvSpPr/>
              <p:nvPr/>
            </p:nvSpPr>
            <p:spPr>
              <a:xfrm>
                <a:off x="8447965" y="3695700"/>
                <a:ext cx="981785" cy="41433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Content Placeholder 4" descr="Bioecological theory model diagram. A nested group of 4 circles. The inner most circle is titled individual contains aspects related to the characteristics of the individual. The next layer is titled Microsystem and contains family members, higher education staff, high school staff and professionals. Within this layer is also a rectangular shape with the title mesosystem (this is highlighted)  which has been used to represent the interactions between elements of the microsystem. The third layer is titled Exosystem (this layer is also highlighted). This layer contains concepts such as the National Disability Insurance Scheme, Disability Discrimination Act, Institutional Policies and the Disability Standard for Education. The outer most circle is titled Macrosystem. This layer includes cultural beliefs relating to disability and inclusion. Underneath these circles is an arrow shape pointing to the right of the slide. This arrow shape is titled Chronosystem and includes the text &quot;UN Convention on the Rights of Persons with Disabilities&quot; to represent the time frame within which this research takes place. ">
                <a:extLst>
                  <a:ext uri="{FF2B5EF4-FFF2-40B4-BE49-F238E27FC236}">
                    <a16:creationId xmlns:a16="http://schemas.microsoft.com/office/drawing/2014/main" id="{0AF11BE9-44AD-49B0-B870-A14B56D8C8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4369" y="1241173"/>
                <a:ext cx="6038312" cy="5023728"/>
              </a:xfrm>
              <a:prstGeom prst="rect">
                <a:avLst/>
              </a:prstGeom>
            </p:spPr>
          </p:pic>
        </p:grpSp>
      </p:grpSp>
      <p:sp>
        <p:nvSpPr>
          <p:cNvPr id="10" name="Title 3">
            <a:extLst>
              <a:ext uri="{FF2B5EF4-FFF2-40B4-BE49-F238E27FC236}">
                <a16:creationId xmlns:a16="http://schemas.microsoft.com/office/drawing/2014/main" id="{1DB41B4B-2203-472B-9FC4-00428E1F0E07}"/>
              </a:ext>
            </a:extLst>
          </p:cNvPr>
          <p:cNvSpPr>
            <a:spLocks noGrp="1"/>
          </p:cNvSpPr>
          <p:nvPr>
            <p:ph type="title"/>
          </p:nvPr>
        </p:nvSpPr>
        <p:spPr>
          <a:xfrm>
            <a:off x="311036" y="232269"/>
            <a:ext cx="10272281" cy="791815"/>
          </a:xfrm>
        </p:spPr>
        <p:txBody>
          <a:bodyPr/>
          <a:lstStyle/>
          <a:p>
            <a:r>
              <a:rPr lang="en-AU" dirty="0"/>
              <a:t>Support and Collaboration</a:t>
            </a:r>
          </a:p>
        </p:txBody>
      </p:sp>
    </p:spTree>
    <p:extLst>
      <p:ext uri="{BB962C8B-B14F-4D97-AF65-F5344CB8AC3E}">
        <p14:creationId xmlns:p14="http://schemas.microsoft.com/office/powerpoint/2010/main" val="1346360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a:xfrm>
            <a:off x="655320" y="365125"/>
            <a:ext cx="5120114" cy="1692794"/>
          </a:xfrm>
        </p:spPr>
        <p:txBody>
          <a:bodyPr vert="horz" lIns="91440" tIns="45720" rIns="91440" bIns="45720" rtlCol="0" anchor="ctr">
            <a:normAutofit/>
          </a:bodyPr>
          <a:lstStyle/>
          <a:p>
            <a:r>
              <a:rPr lang="en-US" sz="4400" dirty="0">
                <a:latin typeface="+mj-lt"/>
                <a:cs typeface="+mj-cs"/>
              </a:rPr>
              <a:t>Reference</a:t>
            </a:r>
          </a:p>
        </p:txBody>
      </p:sp>
      <p:cxnSp>
        <p:nvCxnSpPr>
          <p:cNvPr id="11" name="Straight Arrow Connector 1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8D1F485-3BF4-4244-8E51-944E98744804}"/>
              </a:ext>
            </a:extLst>
          </p:cNvPr>
          <p:cNvSpPr>
            <a:spLocks noGrp="1"/>
          </p:cNvSpPr>
          <p:nvPr>
            <p:ph idx="1"/>
          </p:nvPr>
        </p:nvSpPr>
        <p:spPr>
          <a:xfrm>
            <a:off x="574566" y="2447214"/>
            <a:ext cx="5521434" cy="3462228"/>
          </a:xfrm>
        </p:spPr>
        <p:txBody>
          <a:bodyPr vert="horz" lIns="91440" tIns="45720" rIns="91440" bIns="45720" rtlCol="0">
            <a:noAutofit/>
          </a:bodyPr>
          <a:lstStyle/>
          <a:p>
            <a:pPr marL="723900" indent="-419100">
              <a:buNone/>
            </a:pPr>
            <a:r>
              <a:rPr lang="en-US" dirty="0"/>
              <a:t>Nuske, A., Rillotta, F., Bellon, M., &amp; Richdale, A. (2019). Transition to higher education for students with autism: A systematic literature review. </a:t>
            </a:r>
            <a:r>
              <a:rPr lang="en-US" i="1" dirty="0"/>
              <a:t>Journal of Diversity in Higher Education</a:t>
            </a:r>
            <a:r>
              <a:rPr lang="en-US" dirty="0"/>
              <a:t>.</a:t>
            </a:r>
            <a:r>
              <a:rPr lang="en-US" i="1" dirty="0"/>
              <a:t> 12</a:t>
            </a:r>
            <a:r>
              <a:rPr lang="en-US" dirty="0"/>
              <a:t>(3). 280-295. </a:t>
            </a:r>
            <a:r>
              <a:rPr lang="en-US" dirty="0" err="1"/>
              <a:t>doi</a:t>
            </a:r>
            <a:r>
              <a:rPr lang="en-US" dirty="0"/>
              <a:t>: 10.1037/dhe0000108</a:t>
            </a:r>
          </a:p>
        </p:txBody>
      </p:sp>
      <p:pic>
        <p:nvPicPr>
          <p:cNvPr id="5" name="Picture 4" descr="A person holding an open book in a library.">
            <a:extLst>
              <a:ext uri="{FF2B5EF4-FFF2-40B4-BE49-F238E27FC236}">
                <a16:creationId xmlns:a16="http://schemas.microsoft.com/office/drawing/2014/main" id="{E0156696-83D2-440D-8270-45D3C4F42DB9}"/>
              </a:ext>
            </a:extLst>
          </p:cNvPr>
          <p:cNvPicPr>
            <a:picLocks noChangeAspect="1"/>
          </p:cNvPicPr>
          <p:nvPr/>
        </p:nvPicPr>
        <p:blipFill rotWithShape="1">
          <a:blip r:embed="rId3"/>
          <a:srcRect l="17016" r="21767"/>
          <a:stretch/>
        </p:blipFill>
        <p:spPr>
          <a:xfrm>
            <a:off x="5878850" y="-17054"/>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555570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2284" y="364279"/>
            <a:ext cx="10363200" cy="791815"/>
          </a:xfrm>
        </p:spPr>
        <p:txBody>
          <a:bodyPr>
            <a:normAutofit/>
          </a:bodyPr>
          <a:lstStyle/>
          <a:p>
            <a:pPr>
              <a:lnSpc>
                <a:spcPct val="100000"/>
              </a:lnSpc>
            </a:pPr>
            <a:r>
              <a:rPr lang="en-AU" sz="4000" dirty="0"/>
              <a:t>Collaboration </a:t>
            </a:r>
            <a:r>
              <a:rPr lang="en-AU" sz="4000" baseline="30000" dirty="0">
                <a:sym typeface="Wingdings" panose="05000000000000000000" pitchFamily="2" charset="2"/>
              </a:rPr>
              <a:t>(1, 2, 3, 5, 6, 10)</a:t>
            </a:r>
          </a:p>
        </p:txBody>
      </p:sp>
      <p:sp>
        <p:nvSpPr>
          <p:cNvPr id="2" name="Content Placeholder 1"/>
          <p:cNvSpPr>
            <a:spLocks noGrp="1"/>
          </p:cNvSpPr>
          <p:nvPr>
            <p:ph idx="1"/>
          </p:nvPr>
        </p:nvSpPr>
        <p:spPr>
          <a:xfrm>
            <a:off x="912284" y="1426393"/>
            <a:ext cx="10363200" cy="4630277"/>
          </a:xfrm>
        </p:spPr>
        <p:txBody>
          <a:bodyPr>
            <a:normAutofit/>
          </a:bodyPr>
          <a:lstStyle/>
          <a:p>
            <a:pPr>
              <a:lnSpc>
                <a:spcPct val="100000"/>
              </a:lnSpc>
            </a:pPr>
            <a:r>
              <a:rPr lang="en-AU" sz="3200" dirty="0">
                <a:sym typeface="Wingdings" panose="05000000000000000000" pitchFamily="2" charset="2"/>
              </a:rPr>
              <a:t>Transition should be a collaborative effort</a:t>
            </a:r>
          </a:p>
          <a:p>
            <a:pPr>
              <a:lnSpc>
                <a:spcPct val="100000"/>
              </a:lnSpc>
            </a:pPr>
            <a:r>
              <a:rPr lang="en-AU" sz="3200" dirty="0">
                <a:sym typeface="Wingdings" panose="05000000000000000000" pitchFamily="2" charset="2"/>
              </a:rPr>
              <a:t>Pre-planning from school years</a:t>
            </a:r>
          </a:p>
          <a:p>
            <a:endParaRPr lang="en-AU" sz="2400" dirty="0">
              <a:sym typeface="Wingdings" panose="05000000000000000000" pitchFamily="2" charset="2"/>
            </a:endParaRPr>
          </a:p>
          <a:p>
            <a:pPr marL="0" indent="0">
              <a:buNone/>
            </a:pPr>
            <a:r>
              <a:rPr lang="en-AU" sz="3600" b="1" dirty="0">
                <a:sym typeface="Wingdings" panose="05000000000000000000" pitchFamily="2" charset="2"/>
              </a:rPr>
              <a:t>Challenges to collaboration </a:t>
            </a:r>
            <a:r>
              <a:rPr lang="en-AU" sz="4300" b="1" baseline="30000" dirty="0">
                <a:sym typeface="Wingdings" panose="05000000000000000000" pitchFamily="2" charset="2"/>
              </a:rPr>
              <a:t>(5, 6, 9)</a:t>
            </a:r>
          </a:p>
          <a:p>
            <a:pPr>
              <a:lnSpc>
                <a:spcPct val="100000"/>
              </a:lnSpc>
            </a:pPr>
            <a:r>
              <a:rPr lang="en-AU" sz="3200" dirty="0">
                <a:sym typeface="Wingdings" panose="05000000000000000000" pitchFamily="2" charset="2"/>
              </a:rPr>
              <a:t>Awareness of rights and responsibilities as outlined  in relevant legislation</a:t>
            </a:r>
          </a:p>
          <a:p>
            <a:pPr>
              <a:lnSpc>
                <a:spcPct val="100000"/>
              </a:lnSpc>
            </a:pPr>
            <a:r>
              <a:rPr lang="en-AU" sz="3200" dirty="0">
                <a:sym typeface="Wingdings" panose="05000000000000000000" pitchFamily="2" charset="2"/>
              </a:rPr>
              <a:t>Privacy legislation</a:t>
            </a:r>
          </a:p>
          <a:p>
            <a:pPr>
              <a:lnSpc>
                <a:spcPct val="100000"/>
              </a:lnSpc>
            </a:pPr>
            <a:r>
              <a:rPr lang="en-AU" sz="3200" dirty="0">
                <a:sym typeface="Wingdings" panose="05000000000000000000" pitchFamily="2" charset="2"/>
              </a:rPr>
              <a:t>Adult learning environment</a:t>
            </a:r>
          </a:p>
          <a:p>
            <a:endParaRPr lang="en-AU" sz="2200" dirty="0">
              <a:sym typeface="Wingdings" panose="05000000000000000000" pitchFamily="2" charset="2"/>
            </a:endParaRPr>
          </a:p>
        </p:txBody>
      </p:sp>
    </p:spTree>
    <p:extLst>
      <p:ext uri="{BB962C8B-B14F-4D97-AF65-F5344CB8AC3E}">
        <p14:creationId xmlns:p14="http://schemas.microsoft.com/office/powerpoint/2010/main" val="247152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5BE347-8A8C-46D1-9CB1-6A7E914D6F43}"/>
              </a:ext>
            </a:extLst>
          </p:cNvPr>
          <p:cNvSpPr>
            <a:spLocks noGrp="1"/>
          </p:cNvSpPr>
          <p:nvPr>
            <p:ph sz="half" idx="1"/>
          </p:nvPr>
        </p:nvSpPr>
        <p:spPr>
          <a:xfrm>
            <a:off x="747184" y="1217887"/>
            <a:ext cx="10873316" cy="5241906"/>
          </a:xfrm>
        </p:spPr>
        <p:txBody>
          <a:bodyPr>
            <a:noAutofit/>
          </a:bodyPr>
          <a:lstStyle/>
          <a:p>
            <a:pPr>
              <a:lnSpc>
                <a:spcPct val="100000"/>
              </a:lnSpc>
            </a:pPr>
            <a:r>
              <a:rPr lang="en-AU" sz="3200" dirty="0"/>
              <a:t>Early access to services and accommodations </a:t>
            </a:r>
          </a:p>
          <a:p>
            <a:pPr>
              <a:lnSpc>
                <a:spcPct val="100000"/>
              </a:lnSpc>
            </a:pPr>
            <a:r>
              <a:rPr lang="en-AU" sz="3200" dirty="0"/>
              <a:t>Delay in disclosure/disclosing</a:t>
            </a:r>
          </a:p>
          <a:p>
            <a:pPr>
              <a:lnSpc>
                <a:spcPct val="100000"/>
              </a:lnSpc>
            </a:pPr>
            <a:r>
              <a:rPr lang="en-AU" sz="3200" dirty="0"/>
              <a:t>Role of family support</a:t>
            </a:r>
          </a:p>
          <a:p>
            <a:pPr>
              <a:lnSpc>
                <a:spcPct val="100000"/>
              </a:lnSpc>
            </a:pPr>
            <a:r>
              <a:rPr lang="en-AU" sz="3200" dirty="0"/>
              <a:t>Impact of privacy legislation and “adult learning environment” expectations</a:t>
            </a:r>
          </a:p>
          <a:p>
            <a:pPr>
              <a:lnSpc>
                <a:spcPct val="100000"/>
              </a:lnSpc>
            </a:pPr>
            <a:r>
              <a:rPr lang="en-AU" sz="3200" dirty="0"/>
              <a:t>Staff knowledge and understanding of autism spectrum disorders</a:t>
            </a:r>
          </a:p>
          <a:p>
            <a:pPr>
              <a:lnSpc>
                <a:spcPct val="100000"/>
              </a:lnSpc>
            </a:pPr>
            <a:r>
              <a:rPr lang="en-AU" sz="3200" dirty="0"/>
              <a:t>Individualised planning</a:t>
            </a:r>
          </a:p>
        </p:txBody>
      </p:sp>
      <p:sp>
        <p:nvSpPr>
          <p:cNvPr id="4" name="Title 3">
            <a:extLst>
              <a:ext uri="{FF2B5EF4-FFF2-40B4-BE49-F238E27FC236}">
                <a16:creationId xmlns:a16="http://schemas.microsoft.com/office/drawing/2014/main" id="{2C2E40C2-4919-464A-BB0E-AFBB4AA89D9D}"/>
              </a:ext>
            </a:extLst>
          </p:cNvPr>
          <p:cNvSpPr>
            <a:spLocks noGrp="1"/>
          </p:cNvSpPr>
          <p:nvPr>
            <p:ph type="title"/>
          </p:nvPr>
        </p:nvSpPr>
        <p:spPr>
          <a:xfrm>
            <a:off x="569385" y="225428"/>
            <a:ext cx="10272281" cy="791815"/>
          </a:xfrm>
        </p:spPr>
        <p:txBody>
          <a:bodyPr>
            <a:normAutofit/>
          </a:bodyPr>
          <a:lstStyle/>
          <a:p>
            <a:r>
              <a:rPr lang="en-AU" sz="4000" dirty="0"/>
              <a:t>Important considerations</a:t>
            </a:r>
          </a:p>
        </p:txBody>
      </p:sp>
    </p:spTree>
    <p:extLst>
      <p:ext uri="{BB962C8B-B14F-4D97-AF65-F5344CB8AC3E}">
        <p14:creationId xmlns:p14="http://schemas.microsoft.com/office/powerpoint/2010/main" val="1759405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63141" y="332930"/>
            <a:ext cx="10613469" cy="791815"/>
          </a:xfrm>
        </p:spPr>
        <p:txBody>
          <a:bodyPr>
            <a:noAutofit/>
          </a:bodyPr>
          <a:lstStyle/>
          <a:p>
            <a:r>
              <a:rPr lang="en-AU" sz="4000" dirty="0"/>
              <a:t>The current study</a:t>
            </a:r>
            <a:endParaRPr lang="en-AU" sz="4000" dirty="0">
              <a:latin typeface="+mn-lt"/>
            </a:endParaRPr>
          </a:p>
        </p:txBody>
      </p:sp>
      <p:sp>
        <p:nvSpPr>
          <p:cNvPr id="6" name="Content Placeholder 5"/>
          <p:cNvSpPr>
            <a:spLocks noGrp="1"/>
          </p:cNvSpPr>
          <p:nvPr>
            <p:ph idx="1"/>
          </p:nvPr>
        </p:nvSpPr>
        <p:spPr>
          <a:xfrm>
            <a:off x="364063" y="1980114"/>
            <a:ext cx="11611627" cy="5165918"/>
          </a:xfrm>
        </p:spPr>
        <p:txBody>
          <a:bodyPr>
            <a:normAutofit/>
          </a:bodyPr>
          <a:lstStyle/>
          <a:p>
            <a:pPr marL="457200" lvl="1" indent="0" algn="ctr">
              <a:lnSpc>
                <a:spcPct val="110000"/>
              </a:lnSpc>
              <a:buNone/>
            </a:pPr>
            <a:r>
              <a:rPr lang="en-AU" sz="3200" b="1" dirty="0">
                <a:latin typeface="Arial" panose="020B0604020202020204" pitchFamily="34" charset="0"/>
                <a:cs typeface="Arial" panose="020B0604020202020204" pitchFamily="34" charset="0"/>
              </a:rPr>
              <a:t>Research question: </a:t>
            </a:r>
            <a:r>
              <a:rPr lang="en-AU" sz="3200" b="1" i="1" dirty="0">
                <a:latin typeface="Arial" panose="020B0604020202020204" pitchFamily="34" charset="0"/>
                <a:cs typeface="Arial" panose="020B0604020202020204" pitchFamily="34" charset="0"/>
              </a:rPr>
              <a:t>What are the facilitators and barriers to transition to university for individuals on the autism spectrum?</a:t>
            </a:r>
          </a:p>
          <a:p>
            <a:pPr lvl="1">
              <a:lnSpc>
                <a:spcPct val="150000"/>
              </a:lnSpc>
              <a:buFont typeface="Arial" panose="020B0604020202020204" pitchFamily="34" charset="0"/>
              <a:buChar char="•"/>
            </a:pPr>
            <a:endParaRPr lang="en-AU" sz="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2881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7220" y="321656"/>
            <a:ext cx="10613469" cy="791815"/>
          </a:xfrm>
        </p:spPr>
        <p:txBody>
          <a:bodyPr>
            <a:noAutofit/>
          </a:bodyPr>
          <a:lstStyle/>
          <a:p>
            <a:r>
              <a:rPr lang="en-AU" sz="4000" dirty="0"/>
              <a:t>What the current study hopes to achieve</a:t>
            </a:r>
            <a:endParaRPr lang="en-AU" sz="4000" dirty="0">
              <a:latin typeface="+mn-lt"/>
            </a:endParaRPr>
          </a:p>
        </p:txBody>
      </p:sp>
      <p:sp>
        <p:nvSpPr>
          <p:cNvPr id="6" name="Content Placeholder 5"/>
          <p:cNvSpPr>
            <a:spLocks noGrp="1"/>
          </p:cNvSpPr>
          <p:nvPr>
            <p:ph idx="1"/>
          </p:nvPr>
        </p:nvSpPr>
        <p:spPr>
          <a:xfrm>
            <a:off x="206747" y="1692082"/>
            <a:ext cx="11611627" cy="3804150"/>
          </a:xfrm>
        </p:spPr>
        <p:txBody>
          <a:bodyPr>
            <a:normAutofit/>
          </a:bodyPr>
          <a:lstStyle/>
          <a:p>
            <a:pPr lvl="1">
              <a:lnSpc>
                <a:spcPct val="150000"/>
              </a:lnSpc>
              <a:buFont typeface="Arial" panose="020B0604020202020204" pitchFamily="34" charset="0"/>
              <a:buChar char="•"/>
            </a:pPr>
            <a:endParaRPr lang="en-AU" sz="100" dirty="0">
              <a:latin typeface="Arial" panose="020B0604020202020204" pitchFamily="34" charset="0"/>
              <a:cs typeface="Arial" panose="020B0604020202020204" pitchFamily="34" charset="0"/>
            </a:endParaRPr>
          </a:p>
          <a:p>
            <a:pPr lvl="1">
              <a:lnSpc>
                <a:spcPct val="110000"/>
              </a:lnSpc>
              <a:buFont typeface="Arial" panose="020B0604020202020204" pitchFamily="34" charset="0"/>
              <a:buChar char="•"/>
            </a:pPr>
            <a:r>
              <a:rPr lang="en-AU" sz="3200" dirty="0">
                <a:latin typeface="Arial" panose="020B0604020202020204" pitchFamily="34" charset="0"/>
                <a:cs typeface="Arial" panose="020B0604020202020204" pitchFamily="34" charset="0"/>
              </a:rPr>
              <a:t>Understand the experiences of students on the autism spectrum and their family members during transition </a:t>
            </a:r>
          </a:p>
          <a:p>
            <a:pPr lvl="1">
              <a:lnSpc>
                <a:spcPct val="110000"/>
              </a:lnSpc>
              <a:buFont typeface="Arial" panose="020B0604020202020204" pitchFamily="34" charset="0"/>
              <a:buChar char="•"/>
            </a:pPr>
            <a:r>
              <a:rPr lang="en-AU" sz="3200" dirty="0">
                <a:latin typeface="Arial" panose="020B0604020202020204" pitchFamily="34" charset="0"/>
                <a:cs typeface="Arial" panose="020B0604020202020204" pitchFamily="34" charset="0"/>
              </a:rPr>
              <a:t>Examine the experiences, understanding and knowledge of university staff.</a:t>
            </a:r>
          </a:p>
          <a:p>
            <a:pPr lvl="1">
              <a:lnSpc>
                <a:spcPct val="110000"/>
              </a:lnSpc>
              <a:buFont typeface="Arial" panose="020B0604020202020204" pitchFamily="34" charset="0"/>
              <a:buChar char="•"/>
            </a:pPr>
            <a:r>
              <a:rPr lang="en-AU" sz="3200" dirty="0">
                <a:latin typeface="Arial" panose="020B0604020202020204" pitchFamily="34" charset="0"/>
                <a:cs typeface="Arial" panose="020B0604020202020204" pitchFamily="34" charset="0"/>
              </a:rPr>
              <a:t>Evidence-base to ensure the development of best practice</a:t>
            </a:r>
          </a:p>
          <a:p>
            <a:pPr lvl="1">
              <a:lnSpc>
                <a:spcPct val="110000"/>
              </a:lnSpc>
              <a:buFont typeface="Arial" panose="020B0604020202020204" pitchFamily="34" charset="0"/>
              <a:buChar char="•"/>
            </a:pPr>
            <a:r>
              <a:rPr lang="en-AU" sz="3200" dirty="0">
                <a:latin typeface="Arial" panose="020B0604020202020204" pitchFamily="34" charset="0"/>
                <a:cs typeface="Arial" panose="020B0604020202020204" pitchFamily="34" charset="0"/>
              </a:rPr>
              <a:t>Inform recommendations for training and staff development</a:t>
            </a:r>
            <a:endParaRPr lang="en-AU" sz="3200" dirty="0">
              <a:latin typeface="+mn-lt"/>
            </a:endParaRPr>
          </a:p>
        </p:txBody>
      </p:sp>
    </p:spTree>
    <p:extLst>
      <p:ext uri="{BB962C8B-B14F-4D97-AF65-F5344CB8AC3E}">
        <p14:creationId xmlns:p14="http://schemas.microsoft.com/office/powerpoint/2010/main" val="2326386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5A763-BB3C-4DAE-8648-50400C9887EB}"/>
              </a:ext>
            </a:extLst>
          </p:cNvPr>
          <p:cNvSpPr>
            <a:spLocks noGrp="1"/>
          </p:cNvSpPr>
          <p:nvPr>
            <p:ph type="title"/>
          </p:nvPr>
        </p:nvSpPr>
        <p:spPr>
          <a:xfrm>
            <a:off x="773460" y="332929"/>
            <a:ext cx="10363200" cy="791815"/>
          </a:xfrm>
        </p:spPr>
        <p:txBody>
          <a:bodyPr>
            <a:normAutofit/>
          </a:bodyPr>
          <a:lstStyle/>
          <a:p>
            <a:r>
              <a:rPr lang="en-AU" sz="4000" dirty="0">
                <a:sym typeface="Wingdings" panose="05000000000000000000" pitchFamily="2" charset="2"/>
              </a:rPr>
              <a:t>Inclusive research practices</a:t>
            </a:r>
          </a:p>
        </p:txBody>
      </p:sp>
      <p:sp>
        <p:nvSpPr>
          <p:cNvPr id="3" name="Content Placeholder 2">
            <a:extLst>
              <a:ext uri="{FF2B5EF4-FFF2-40B4-BE49-F238E27FC236}">
                <a16:creationId xmlns:a16="http://schemas.microsoft.com/office/drawing/2014/main" id="{86EB9CF7-C57E-48C5-AD7E-CFB74EFDD1E5}"/>
              </a:ext>
            </a:extLst>
          </p:cNvPr>
          <p:cNvSpPr>
            <a:spLocks noGrp="1"/>
          </p:cNvSpPr>
          <p:nvPr>
            <p:ph idx="1"/>
          </p:nvPr>
        </p:nvSpPr>
        <p:spPr>
          <a:xfrm>
            <a:off x="773460" y="1124744"/>
            <a:ext cx="11014619" cy="5351212"/>
          </a:xfrm>
        </p:spPr>
        <p:txBody>
          <a:bodyPr>
            <a:normAutofit/>
          </a:bodyPr>
          <a:lstStyle/>
          <a:p>
            <a:pPr lvl="1">
              <a:lnSpc>
                <a:spcPct val="120000"/>
              </a:lnSpc>
            </a:pPr>
            <a:endParaRPr lang="en-AU" sz="1900" dirty="0">
              <a:latin typeface="Arial" panose="020B0604020202020204" pitchFamily="34" charset="0"/>
              <a:cs typeface="Arial" panose="020B0604020202020204" pitchFamily="34" charset="0"/>
              <a:sym typeface="Wingdings" panose="05000000000000000000" pitchFamily="2" charset="2"/>
            </a:endParaRPr>
          </a:p>
          <a:p>
            <a:r>
              <a:rPr lang="en-AU" sz="3200" dirty="0"/>
              <a:t>Input on research tools </a:t>
            </a:r>
            <a:r>
              <a:rPr lang="en-AU" sz="3200" dirty="0">
                <a:sym typeface="Wingdings" panose="05000000000000000000" pitchFamily="2" charset="2"/>
              </a:rPr>
              <a:t> advisory group</a:t>
            </a:r>
          </a:p>
          <a:p>
            <a:endParaRPr lang="en-AU" dirty="0">
              <a:sym typeface="Wingdings" panose="05000000000000000000" pitchFamily="2" charset="2"/>
            </a:endParaRPr>
          </a:p>
          <a:p>
            <a:pPr marL="0" indent="0" algn="ctr">
              <a:lnSpc>
                <a:spcPct val="120000"/>
              </a:lnSpc>
              <a:buNone/>
            </a:pPr>
            <a:r>
              <a:rPr lang="en-AU" sz="3000" b="1" u="sng" dirty="0">
                <a:sym typeface="Wingdings" panose="05000000000000000000" pitchFamily="2" charset="2"/>
                <a:hlinkClick r:id="rId3"/>
              </a:rPr>
              <a:t>Autism CRC’s </a:t>
            </a:r>
            <a:r>
              <a:rPr lang="en-AU" sz="3000" b="1" i="1" u="sng" dirty="0">
                <a:sym typeface="Wingdings" panose="05000000000000000000" pitchFamily="2" charset="2"/>
                <a:hlinkClick r:id="rId3"/>
              </a:rPr>
              <a:t>Inclusive Research Practice Guides and Checklists for Autism  Research</a:t>
            </a:r>
            <a:endParaRPr lang="en-AU" sz="3000" b="1" u="sng" dirty="0">
              <a:sym typeface="Wingdings" panose="05000000000000000000" pitchFamily="2" charset="2"/>
            </a:endParaRPr>
          </a:p>
          <a:p>
            <a:pPr>
              <a:lnSpc>
                <a:spcPct val="120000"/>
              </a:lnSpc>
            </a:pPr>
            <a:r>
              <a:rPr lang="en-AU" dirty="0">
                <a:sym typeface="Wingdings" panose="05000000000000000000" pitchFamily="2" charset="2"/>
              </a:rPr>
              <a:t>Available at: </a:t>
            </a:r>
            <a:r>
              <a:rPr lang="en-AU" dirty="0">
                <a:hlinkClick r:id="rId3">
                  <a:extLst>
                    <a:ext uri="{A12FA001-AC4F-418D-AE19-62706E023703}">
                      <ahyp:hlinkClr xmlns:ahyp="http://schemas.microsoft.com/office/drawing/2018/hyperlinkcolor" val="tx"/>
                    </a:ext>
                  </a:extLst>
                </a:hlinkClick>
              </a:rPr>
              <a:t>https://www.autismcrc.com.au/knowledge-centre/resource/inclusive-research</a:t>
            </a:r>
            <a:endParaRPr lang="en-AU" dirty="0">
              <a:sym typeface="Wingdings" panose="05000000000000000000" pitchFamily="2" charset="2"/>
            </a:endParaRPr>
          </a:p>
          <a:p>
            <a:endParaRPr lang="en-AU" dirty="0"/>
          </a:p>
        </p:txBody>
      </p:sp>
    </p:spTree>
    <p:extLst>
      <p:ext uri="{BB962C8B-B14F-4D97-AF65-F5344CB8AC3E}">
        <p14:creationId xmlns:p14="http://schemas.microsoft.com/office/powerpoint/2010/main" val="1150827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B4D46-3703-4BE1-950F-8DF696964F17}"/>
              </a:ext>
            </a:extLst>
          </p:cNvPr>
          <p:cNvSpPr>
            <a:spLocks noGrp="1"/>
          </p:cNvSpPr>
          <p:nvPr>
            <p:ph type="title"/>
          </p:nvPr>
        </p:nvSpPr>
        <p:spPr>
          <a:xfrm>
            <a:off x="658761" y="225479"/>
            <a:ext cx="10058400" cy="791815"/>
          </a:xfrm>
        </p:spPr>
        <p:txBody>
          <a:bodyPr>
            <a:normAutofit/>
          </a:bodyPr>
          <a:lstStyle/>
          <a:p>
            <a:r>
              <a:rPr lang="en-AU" sz="4000" dirty="0">
                <a:sym typeface="Wingdings" panose="05000000000000000000" pitchFamily="2" charset="2"/>
              </a:rPr>
              <a:t>Advisory group</a:t>
            </a:r>
            <a:endParaRPr lang="en-AU" sz="4000" dirty="0"/>
          </a:p>
        </p:txBody>
      </p:sp>
      <p:sp>
        <p:nvSpPr>
          <p:cNvPr id="3" name="Content Placeholder 2">
            <a:extLst>
              <a:ext uri="{FF2B5EF4-FFF2-40B4-BE49-F238E27FC236}">
                <a16:creationId xmlns:a16="http://schemas.microsoft.com/office/drawing/2014/main" id="{C0A688B2-3569-4D0A-8C8D-6EE38A9F75BA}"/>
              </a:ext>
            </a:extLst>
          </p:cNvPr>
          <p:cNvSpPr>
            <a:spLocks noGrp="1"/>
          </p:cNvSpPr>
          <p:nvPr>
            <p:ph idx="1"/>
          </p:nvPr>
        </p:nvSpPr>
        <p:spPr>
          <a:xfrm>
            <a:off x="519545" y="1078347"/>
            <a:ext cx="11318494" cy="5544342"/>
          </a:xfrm>
        </p:spPr>
        <p:txBody>
          <a:bodyPr>
            <a:normAutofit/>
          </a:bodyPr>
          <a:lstStyle/>
          <a:p>
            <a:pPr>
              <a:lnSpc>
                <a:spcPct val="110000"/>
              </a:lnSpc>
            </a:pPr>
            <a:r>
              <a:rPr lang="en-AU" sz="3200" dirty="0">
                <a:sym typeface="Wingdings" panose="05000000000000000000" pitchFamily="2" charset="2"/>
              </a:rPr>
              <a:t>Feedback on </a:t>
            </a:r>
          </a:p>
          <a:p>
            <a:pPr lvl="1">
              <a:lnSpc>
                <a:spcPct val="100000"/>
              </a:lnSpc>
            </a:pPr>
            <a:r>
              <a:rPr lang="en-AU" sz="2800" dirty="0">
                <a:latin typeface="Arial" panose="020B0604020202020204" pitchFamily="34" charset="0"/>
                <a:cs typeface="Arial" panose="020B0604020202020204" pitchFamily="34" charset="0"/>
                <a:sym typeface="Wingdings" panose="05000000000000000000" pitchFamily="2" charset="2"/>
              </a:rPr>
              <a:t>interview questions, planned methodology, terminology</a:t>
            </a:r>
          </a:p>
          <a:p>
            <a:pPr lvl="1">
              <a:lnSpc>
                <a:spcPct val="100000"/>
              </a:lnSpc>
            </a:pPr>
            <a:r>
              <a:rPr lang="en-AU" sz="2800" dirty="0">
                <a:latin typeface="Arial" panose="020B0604020202020204" pitchFamily="34" charset="0"/>
                <a:cs typeface="Arial" panose="020B0604020202020204" pitchFamily="34" charset="0"/>
                <a:sym typeface="Wingdings" panose="05000000000000000000" pitchFamily="2" charset="2"/>
              </a:rPr>
              <a:t>decisions regarding changes in direction for the study</a:t>
            </a:r>
          </a:p>
          <a:p>
            <a:pPr marL="457200" lvl="1" indent="0">
              <a:lnSpc>
                <a:spcPct val="110000"/>
              </a:lnSpc>
              <a:buNone/>
            </a:pPr>
            <a:endParaRPr lang="en-AU" sz="1800" dirty="0">
              <a:latin typeface="Arial" panose="020B0604020202020204" pitchFamily="34" charset="0"/>
              <a:cs typeface="Arial" panose="020B0604020202020204" pitchFamily="34" charset="0"/>
              <a:sym typeface="Wingdings" panose="05000000000000000000" pitchFamily="2" charset="2"/>
            </a:endParaRPr>
          </a:p>
          <a:p>
            <a:pPr>
              <a:lnSpc>
                <a:spcPct val="100000"/>
              </a:lnSpc>
            </a:pPr>
            <a:r>
              <a:rPr lang="en-AU" sz="3200" dirty="0">
                <a:sym typeface="Wingdings" panose="05000000000000000000" pitchFamily="2" charset="2"/>
              </a:rPr>
              <a:t>Expected involvement of a maximum of one or two hours a month on an ad-hoc basis (via email, phone, face-to-face)</a:t>
            </a:r>
          </a:p>
          <a:p>
            <a:pPr>
              <a:lnSpc>
                <a:spcPct val="100000"/>
              </a:lnSpc>
            </a:pPr>
            <a:r>
              <a:rPr lang="en-AU" sz="3200" dirty="0">
                <a:sym typeface="Wingdings" panose="05000000000000000000" pitchFamily="2" charset="2"/>
              </a:rPr>
              <a:t>Role is voluntary</a:t>
            </a:r>
          </a:p>
          <a:p>
            <a:pPr>
              <a:lnSpc>
                <a:spcPct val="100000"/>
              </a:lnSpc>
            </a:pPr>
            <a:r>
              <a:rPr lang="en-AU" sz="3200" dirty="0">
                <a:sym typeface="Wingdings" panose="05000000000000000000" pitchFamily="2" charset="2"/>
              </a:rPr>
              <a:t>Input to be acknowledged in final thesis and in there may be opportunities to contribute to peer-reviewed journal articles</a:t>
            </a:r>
          </a:p>
        </p:txBody>
      </p:sp>
    </p:spTree>
    <p:extLst>
      <p:ext uri="{BB962C8B-B14F-4D97-AF65-F5344CB8AC3E}">
        <p14:creationId xmlns:p14="http://schemas.microsoft.com/office/powerpoint/2010/main" val="3088217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DB9A4D-3C26-40C0-8957-CF5DE6583768}"/>
              </a:ext>
            </a:extLst>
          </p:cNvPr>
          <p:cNvSpPr/>
          <p:nvPr/>
        </p:nvSpPr>
        <p:spPr>
          <a:xfrm>
            <a:off x="2324100" y="5757132"/>
            <a:ext cx="9768780" cy="954107"/>
          </a:xfrm>
          <a:prstGeom prst="rect">
            <a:avLst/>
          </a:prstGeom>
        </p:spPr>
        <p:txBody>
          <a:bodyPr wrap="square">
            <a:spAutoFit/>
          </a:bodyPr>
          <a:lstStyle/>
          <a:p>
            <a:pPr algn="ctr"/>
            <a:r>
              <a:rPr lang="en-AU" sz="1400" i="1" dirty="0">
                <a:latin typeface="Helvetica" panose="020B0604020202020204" pitchFamily="34" charset="0"/>
                <a:ea typeface="Times" panose="02020603050405020304" pitchFamily="18" charset="0"/>
                <a:cs typeface="Times New Roman" panose="02020603050405020304" pitchFamily="18" charset="0"/>
              </a:rPr>
              <a:t>This research project has been approved by the Flinders University Social and Behavioural Research Ethics Committee (Project Number: 8242). For more information regarding ethical approval of the project only, the Executive Officer of the Committee can be contacted by telephone on (08) 8201 3116, by fax on (08) 8201 2035, or by email to </a:t>
            </a:r>
            <a:r>
              <a:rPr lang="en-AU" sz="1400" i="1" u="sng" dirty="0">
                <a:solidFill>
                  <a:srgbClr val="0000FF"/>
                </a:solidFill>
                <a:latin typeface="Helvetica" panose="020B0604020202020204" pitchFamily="34" charset="0"/>
                <a:ea typeface="Times" panose="02020603050405020304" pitchFamily="18" charset="0"/>
                <a:cs typeface="Times New Roman" panose="02020603050405020304" pitchFamily="18" charset="0"/>
                <a:hlinkClick r:id="rId3"/>
              </a:rPr>
              <a:t>human.researchethics@flinders.edu.au</a:t>
            </a:r>
            <a:r>
              <a:rPr lang="en-AU" sz="1400" i="1" dirty="0">
                <a:latin typeface="Helvetica" panose="020B0604020202020204" pitchFamily="34" charset="0"/>
                <a:ea typeface="Times" panose="02020603050405020304" pitchFamily="18" charset="0"/>
                <a:cs typeface="Times New Roman" panose="02020603050405020304" pitchFamily="18" charset="0"/>
              </a:rPr>
              <a:t> </a:t>
            </a:r>
            <a:endParaRPr lang="en-AU" sz="1400" dirty="0"/>
          </a:p>
        </p:txBody>
      </p:sp>
      <p:sp>
        <p:nvSpPr>
          <p:cNvPr id="4" name="Content Placeholder 3">
            <a:extLst>
              <a:ext uri="{FF2B5EF4-FFF2-40B4-BE49-F238E27FC236}">
                <a16:creationId xmlns:a16="http://schemas.microsoft.com/office/drawing/2014/main" id="{458C23CE-C487-4734-BD94-BA926D6466DD}"/>
              </a:ext>
            </a:extLst>
          </p:cNvPr>
          <p:cNvSpPr>
            <a:spLocks noGrp="1"/>
          </p:cNvSpPr>
          <p:nvPr>
            <p:ph idx="1"/>
          </p:nvPr>
        </p:nvSpPr>
        <p:spPr>
          <a:xfrm>
            <a:off x="912284" y="1581944"/>
            <a:ext cx="10363200" cy="3520998"/>
          </a:xfrm>
        </p:spPr>
        <p:txBody>
          <a:bodyPr>
            <a:normAutofit/>
          </a:bodyPr>
          <a:lstStyle/>
          <a:p>
            <a:pPr marL="0" indent="0">
              <a:buNone/>
            </a:pPr>
            <a:endParaRPr lang="en-AU" sz="3200" dirty="0">
              <a:sym typeface="Wingdings" panose="05000000000000000000" pitchFamily="2" charset="2"/>
            </a:endParaRPr>
          </a:p>
          <a:p>
            <a:pPr marL="0" indent="0">
              <a:buNone/>
            </a:pPr>
            <a:r>
              <a:rPr lang="en-AU" sz="3200" dirty="0">
                <a:sym typeface="Wingdings" panose="05000000000000000000" pitchFamily="2" charset="2"/>
              </a:rPr>
              <a:t>Phase one: an online survey + case studies</a:t>
            </a:r>
          </a:p>
          <a:p>
            <a:pPr marL="0" indent="0">
              <a:buNone/>
            </a:pPr>
            <a:endParaRPr lang="en-AU" sz="3200" dirty="0">
              <a:sym typeface="Wingdings" panose="05000000000000000000" pitchFamily="2" charset="2"/>
            </a:endParaRPr>
          </a:p>
          <a:p>
            <a:pPr marL="0" indent="0">
              <a:buNone/>
            </a:pPr>
            <a:r>
              <a:rPr lang="en-AU" sz="3200" dirty="0">
                <a:sym typeface="Wingdings" panose="05000000000000000000" pitchFamily="2" charset="2"/>
              </a:rPr>
              <a:t>Phase two: focus groups (online and face-to-face)</a:t>
            </a:r>
          </a:p>
          <a:p>
            <a:endParaRPr lang="en-AU" dirty="0"/>
          </a:p>
        </p:txBody>
      </p:sp>
      <p:sp>
        <p:nvSpPr>
          <p:cNvPr id="2" name="Title 1">
            <a:extLst>
              <a:ext uri="{FF2B5EF4-FFF2-40B4-BE49-F238E27FC236}">
                <a16:creationId xmlns:a16="http://schemas.microsoft.com/office/drawing/2014/main" id="{215D63E0-F1D2-4DC7-8A75-2DE81D223E41}"/>
              </a:ext>
            </a:extLst>
          </p:cNvPr>
          <p:cNvSpPr>
            <a:spLocks noGrp="1"/>
          </p:cNvSpPr>
          <p:nvPr>
            <p:ph type="title"/>
          </p:nvPr>
        </p:nvSpPr>
        <p:spPr>
          <a:xfrm>
            <a:off x="912284" y="332929"/>
            <a:ext cx="10363200" cy="791815"/>
          </a:xfrm>
        </p:spPr>
        <p:txBody>
          <a:bodyPr>
            <a:normAutofit/>
          </a:bodyPr>
          <a:lstStyle/>
          <a:p>
            <a:r>
              <a:rPr lang="en-AU" sz="4000" dirty="0">
                <a:sym typeface="Wingdings" panose="05000000000000000000" pitchFamily="2" charset="2"/>
              </a:rPr>
              <a:t>Components of the study</a:t>
            </a:r>
            <a:endParaRPr lang="en-AU" sz="4000" dirty="0"/>
          </a:p>
        </p:txBody>
      </p:sp>
    </p:spTree>
    <p:extLst>
      <p:ext uri="{BB962C8B-B14F-4D97-AF65-F5344CB8AC3E}">
        <p14:creationId xmlns:p14="http://schemas.microsoft.com/office/powerpoint/2010/main" val="2503729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C97F2-BF1B-4829-BDBA-EB4D17F37276}"/>
              </a:ext>
            </a:extLst>
          </p:cNvPr>
          <p:cNvSpPr>
            <a:spLocks noGrp="1"/>
          </p:cNvSpPr>
          <p:nvPr>
            <p:ph type="title"/>
          </p:nvPr>
        </p:nvSpPr>
        <p:spPr>
          <a:xfrm>
            <a:off x="381342" y="53362"/>
            <a:ext cx="10363200" cy="791815"/>
          </a:xfrm>
        </p:spPr>
        <p:txBody>
          <a:bodyPr>
            <a:normAutofit/>
          </a:bodyPr>
          <a:lstStyle/>
          <a:p>
            <a:r>
              <a:rPr lang="en-AU" sz="4000" dirty="0">
                <a:sym typeface="Wingdings" panose="05000000000000000000" pitchFamily="2" charset="2"/>
              </a:rPr>
              <a:t>Online survey</a:t>
            </a:r>
            <a:endParaRPr lang="en-AU" sz="4000" dirty="0"/>
          </a:p>
        </p:txBody>
      </p:sp>
      <p:sp>
        <p:nvSpPr>
          <p:cNvPr id="3" name="Content Placeholder 2">
            <a:extLst>
              <a:ext uri="{FF2B5EF4-FFF2-40B4-BE49-F238E27FC236}">
                <a16:creationId xmlns:a16="http://schemas.microsoft.com/office/drawing/2014/main" id="{6CCE8F10-EC89-4886-8C08-313BD22DB277}"/>
              </a:ext>
            </a:extLst>
          </p:cNvPr>
          <p:cNvSpPr>
            <a:spLocks noGrp="1"/>
          </p:cNvSpPr>
          <p:nvPr>
            <p:ph idx="1"/>
          </p:nvPr>
        </p:nvSpPr>
        <p:spPr>
          <a:xfrm>
            <a:off x="294968" y="862741"/>
            <a:ext cx="11670890" cy="5688357"/>
          </a:xfrm>
        </p:spPr>
        <p:txBody>
          <a:bodyPr>
            <a:normAutofit/>
          </a:bodyPr>
          <a:lstStyle/>
          <a:p>
            <a:pPr>
              <a:lnSpc>
                <a:spcPct val="100000"/>
              </a:lnSpc>
            </a:pPr>
            <a:r>
              <a:rPr lang="en-AU" sz="3200" dirty="0">
                <a:sym typeface="Wingdings" panose="05000000000000000000" pitchFamily="2" charset="2"/>
              </a:rPr>
              <a:t>Students on the autism spectrum who have completed at least one semester (6 months) of undergraduate study at an Australian university</a:t>
            </a:r>
          </a:p>
          <a:p>
            <a:pPr>
              <a:lnSpc>
                <a:spcPct val="110000"/>
              </a:lnSpc>
            </a:pPr>
            <a:endParaRPr lang="en-AU" sz="400" dirty="0">
              <a:sym typeface="Wingdings" panose="05000000000000000000" pitchFamily="2" charset="2"/>
            </a:endParaRPr>
          </a:p>
          <a:p>
            <a:pPr>
              <a:lnSpc>
                <a:spcPct val="100000"/>
              </a:lnSpc>
            </a:pPr>
            <a:r>
              <a:rPr lang="en-AU" sz="3200" dirty="0">
                <a:sym typeface="Wingdings" panose="05000000000000000000" pitchFamily="2" charset="2"/>
              </a:rPr>
              <a:t>Family members of students who have completed at least one semester (6 months) of undergraduate study at an Australian university who provided support during the transition period or first year of university</a:t>
            </a:r>
          </a:p>
          <a:p>
            <a:pPr>
              <a:lnSpc>
                <a:spcPct val="110000"/>
              </a:lnSpc>
            </a:pPr>
            <a:endParaRPr lang="en-AU" sz="400" dirty="0">
              <a:sym typeface="Wingdings" panose="05000000000000000000" pitchFamily="2" charset="2"/>
            </a:endParaRPr>
          </a:p>
          <a:p>
            <a:pPr>
              <a:lnSpc>
                <a:spcPct val="100000"/>
              </a:lnSpc>
            </a:pPr>
            <a:r>
              <a:rPr lang="en-AU" sz="3200" dirty="0">
                <a:sym typeface="Wingdings" panose="05000000000000000000" pitchFamily="2" charset="2"/>
              </a:rPr>
              <a:t>University staff members who have had interactions with students on the autism spectrum</a:t>
            </a:r>
          </a:p>
        </p:txBody>
      </p:sp>
    </p:spTree>
    <p:extLst>
      <p:ext uri="{BB962C8B-B14F-4D97-AF65-F5344CB8AC3E}">
        <p14:creationId xmlns:p14="http://schemas.microsoft.com/office/powerpoint/2010/main" val="4187173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C97F2-BF1B-4829-BDBA-EB4D17F37276}"/>
              </a:ext>
            </a:extLst>
          </p:cNvPr>
          <p:cNvSpPr>
            <a:spLocks noGrp="1"/>
          </p:cNvSpPr>
          <p:nvPr>
            <p:ph type="title"/>
          </p:nvPr>
        </p:nvSpPr>
        <p:spPr>
          <a:xfrm>
            <a:off x="381342" y="230343"/>
            <a:ext cx="10363200" cy="791815"/>
          </a:xfrm>
        </p:spPr>
        <p:txBody>
          <a:bodyPr>
            <a:normAutofit/>
          </a:bodyPr>
          <a:lstStyle/>
          <a:p>
            <a:r>
              <a:rPr lang="en-AU" sz="4000" dirty="0">
                <a:sym typeface="Wingdings" panose="05000000000000000000" pitchFamily="2" charset="2"/>
              </a:rPr>
              <a:t>Further information</a:t>
            </a:r>
            <a:endParaRPr lang="en-AU" sz="4000" dirty="0"/>
          </a:p>
        </p:txBody>
      </p:sp>
      <p:sp>
        <p:nvSpPr>
          <p:cNvPr id="3" name="Content Placeholder 2">
            <a:extLst>
              <a:ext uri="{FF2B5EF4-FFF2-40B4-BE49-F238E27FC236}">
                <a16:creationId xmlns:a16="http://schemas.microsoft.com/office/drawing/2014/main" id="{6CCE8F10-EC89-4886-8C08-313BD22DB277}"/>
              </a:ext>
            </a:extLst>
          </p:cNvPr>
          <p:cNvSpPr>
            <a:spLocks noGrp="1"/>
          </p:cNvSpPr>
          <p:nvPr>
            <p:ph idx="1"/>
          </p:nvPr>
        </p:nvSpPr>
        <p:spPr>
          <a:xfrm>
            <a:off x="294968" y="862741"/>
            <a:ext cx="11670890" cy="5688357"/>
          </a:xfrm>
        </p:spPr>
        <p:txBody>
          <a:bodyPr>
            <a:normAutofit/>
          </a:bodyPr>
          <a:lstStyle/>
          <a:p>
            <a:pPr marL="457200" lvl="1" indent="0" algn="ctr">
              <a:lnSpc>
                <a:spcPct val="110000"/>
              </a:lnSpc>
              <a:buNone/>
            </a:pPr>
            <a:endParaRPr lang="en-AU" sz="2600" dirty="0">
              <a:latin typeface="Arial" panose="020B0604020202020204" pitchFamily="34" charset="0"/>
              <a:cs typeface="Arial" panose="020B0604020202020204" pitchFamily="34" charset="0"/>
              <a:sym typeface="Wingdings" panose="05000000000000000000" pitchFamily="2" charset="2"/>
            </a:endParaRPr>
          </a:p>
          <a:p>
            <a:pPr marL="457200" lvl="1" indent="0" algn="ctr">
              <a:lnSpc>
                <a:spcPct val="110000"/>
              </a:lnSpc>
              <a:buNone/>
            </a:pPr>
            <a:endParaRPr lang="en-AU" sz="2600" dirty="0">
              <a:latin typeface="Arial" panose="020B0604020202020204" pitchFamily="34" charset="0"/>
              <a:cs typeface="Arial" panose="020B0604020202020204" pitchFamily="34" charset="0"/>
              <a:sym typeface="Wingdings" panose="05000000000000000000" pitchFamily="2" charset="2"/>
            </a:endParaRPr>
          </a:p>
          <a:p>
            <a:pPr marL="457200" lvl="1" indent="0" algn="ctr">
              <a:lnSpc>
                <a:spcPct val="110000"/>
              </a:lnSpc>
              <a:buNone/>
            </a:pPr>
            <a:r>
              <a:rPr lang="en-AU" sz="3200" dirty="0">
                <a:latin typeface="Arial" panose="020B0604020202020204" pitchFamily="34" charset="0"/>
                <a:cs typeface="Arial" panose="020B0604020202020204" pitchFamily="34" charset="0"/>
                <a:sym typeface="Wingdings" panose="05000000000000000000" pitchFamily="2" charset="2"/>
              </a:rPr>
              <a:t>On the </a:t>
            </a:r>
            <a:r>
              <a:rPr lang="en-AU" sz="3200" dirty="0">
                <a:latin typeface="Arial" panose="020B0604020202020204" pitchFamily="34" charset="0"/>
                <a:cs typeface="Arial" panose="020B0604020202020204" pitchFamily="34" charset="0"/>
                <a:sym typeface="Wingdings" panose="05000000000000000000" pitchFamily="2" charset="2"/>
                <a:hlinkClick r:id="rId3"/>
              </a:rPr>
              <a:t>ADCET news page</a:t>
            </a:r>
            <a:endParaRPr lang="en-AU" sz="3200" dirty="0">
              <a:latin typeface="Arial" panose="020B0604020202020204" pitchFamily="34" charset="0"/>
              <a:cs typeface="Arial" panose="020B0604020202020204" pitchFamily="34" charset="0"/>
              <a:sym typeface="Wingdings" panose="05000000000000000000" pitchFamily="2" charset="2"/>
            </a:endParaRPr>
          </a:p>
          <a:p>
            <a:pPr marL="457200" lvl="1" indent="0" algn="ctr">
              <a:lnSpc>
                <a:spcPct val="110000"/>
              </a:lnSpc>
              <a:buNone/>
            </a:pPr>
            <a:endParaRPr lang="en-AU" sz="2600" dirty="0">
              <a:latin typeface="Arial" panose="020B0604020202020204" pitchFamily="34" charset="0"/>
              <a:cs typeface="Arial" panose="020B0604020202020204" pitchFamily="34" charset="0"/>
              <a:sym typeface="Wingdings" panose="05000000000000000000" pitchFamily="2" charset="2"/>
            </a:endParaRPr>
          </a:p>
          <a:p>
            <a:pPr marL="457200" lvl="1" indent="0" algn="ctr">
              <a:lnSpc>
                <a:spcPct val="110000"/>
              </a:lnSpc>
              <a:buNone/>
            </a:pPr>
            <a:r>
              <a:rPr lang="en-AU" sz="2800" dirty="0">
                <a:latin typeface="Arial" panose="020B0604020202020204" pitchFamily="34" charset="0"/>
                <a:cs typeface="Arial" panose="020B0604020202020204" pitchFamily="34" charset="0"/>
                <a:sym typeface="Wingdings" panose="05000000000000000000" pitchFamily="2" charset="2"/>
              </a:rPr>
              <a:t>Available at: </a:t>
            </a:r>
            <a:r>
              <a:rPr lang="en-AU" sz="2800" dirty="0">
                <a:latin typeface="Arial" panose="020B0604020202020204" pitchFamily="34" charset="0"/>
                <a:cs typeface="Arial" panose="020B0604020202020204" pitchFamily="34" charset="0"/>
                <a:hlinkClick r:id="rId3"/>
              </a:rPr>
              <a:t>https://www.adcet.edu.au/resource/10077/students-on-the-autism-spectrum-seeking-experiences-of-transition-to-university/</a:t>
            </a:r>
            <a:endParaRPr lang="en-AU" sz="2800" dirty="0"/>
          </a:p>
        </p:txBody>
      </p:sp>
    </p:spTree>
    <p:extLst>
      <p:ext uri="{BB962C8B-B14F-4D97-AF65-F5344CB8AC3E}">
        <p14:creationId xmlns:p14="http://schemas.microsoft.com/office/powerpoint/2010/main" val="1130286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C8743E-9A74-4AE1-9192-1BAC29D3AA81}"/>
              </a:ext>
            </a:extLst>
          </p:cNvPr>
          <p:cNvSpPr>
            <a:spLocks noGrp="1"/>
          </p:cNvSpPr>
          <p:nvPr>
            <p:ph type="title"/>
          </p:nvPr>
        </p:nvSpPr>
        <p:spPr/>
        <p:txBody>
          <a:bodyPr>
            <a:normAutofit/>
          </a:bodyPr>
          <a:lstStyle/>
          <a:p>
            <a:r>
              <a:rPr lang="en-US" sz="4000" dirty="0">
                <a:sym typeface="Wingdings" panose="05000000000000000000" pitchFamily="2" charset="2"/>
              </a:rPr>
              <a:t>Results and findings</a:t>
            </a:r>
            <a:endParaRPr lang="en-AU" sz="4000" dirty="0"/>
          </a:p>
        </p:txBody>
      </p:sp>
      <p:sp>
        <p:nvSpPr>
          <p:cNvPr id="5" name="Content Placeholder 4">
            <a:extLst>
              <a:ext uri="{FF2B5EF4-FFF2-40B4-BE49-F238E27FC236}">
                <a16:creationId xmlns:a16="http://schemas.microsoft.com/office/drawing/2014/main" id="{60F9ECE9-69A8-4E9F-9004-8680362F42E7}"/>
              </a:ext>
            </a:extLst>
          </p:cNvPr>
          <p:cNvSpPr>
            <a:spLocks noGrp="1"/>
          </p:cNvSpPr>
          <p:nvPr>
            <p:ph idx="1"/>
          </p:nvPr>
        </p:nvSpPr>
        <p:spPr>
          <a:xfrm>
            <a:off x="521109" y="1210791"/>
            <a:ext cx="11326761" cy="4786886"/>
          </a:xfrm>
        </p:spPr>
        <p:txBody>
          <a:bodyPr>
            <a:normAutofit/>
          </a:bodyPr>
          <a:lstStyle/>
          <a:p>
            <a:pPr>
              <a:lnSpc>
                <a:spcPct val="110000"/>
              </a:lnSpc>
            </a:pPr>
            <a:r>
              <a:rPr lang="en-US" sz="3200" dirty="0">
                <a:sym typeface="Wingdings" panose="05000000000000000000" pitchFamily="2" charset="2"/>
              </a:rPr>
              <a:t>A summary of the results will be shared on the </a:t>
            </a:r>
            <a:r>
              <a:rPr lang="en-US" sz="3200" dirty="0">
                <a:sym typeface="Wingdings" panose="05000000000000000000" pitchFamily="2" charset="2"/>
                <a:hlinkClick r:id="rId3"/>
              </a:rPr>
              <a:t>Transition to University for students on the autism spectrum</a:t>
            </a:r>
            <a:r>
              <a:rPr lang="en-US" sz="3200" dirty="0">
                <a:sym typeface="Wingdings" panose="05000000000000000000" pitchFamily="2" charset="2"/>
              </a:rPr>
              <a:t> Facebook page. </a:t>
            </a:r>
          </a:p>
          <a:p>
            <a:pPr>
              <a:lnSpc>
                <a:spcPct val="110000"/>
              </a:lnSpc>
            </a:pPr>
            <a:r>
              <a:rPr lang="en-US" dirty="0">
                <a:sym typeface="Wingdings" panose="05000000000000000000" pitchFamily="2" charset="2"/>
              </a:rPr>
              <a:t>Available at: </a:t>
            </a:r>
            <a:r>
              <a:rPr lang="en-US" dirty="0">
                <a:hlinkClick r:id="rId3"/>
              </a:rPr>
              <a:t>https://www.facebook.com/AutismTransition2Uni/</a:t>
            </a:r>
            <a:endParaRPr lang="en-US" dirty="0">
              <a:sym typeface="Wingdings" panose="05000000000000000000" pitchFamily="2" charset="2"/>
            </a:endParaRPr>
          </a:p>
          <a:p>
            <a:pPr marL="0">
              <a:lnSpc>
                <a:spcPct val="110000"/>
              </a:lnSpc>
            </a:pPr>
            <a:endParaRPr lang="en-US" sz="3200" dirty="0">
              <a:sym typeface="Wingdings" panose="05000000000000000000" pitchFamily="2" charset="2"/>
            </a:endParaRPr>
          </a:p>
          <a:p>
            <a:pPr>
              <a:lnSpc>
                <a:spcPct val="110000"/>
              </a:lnSpc>
            </a:pPr>
            <a:r>
              <a:rPr lang="en-US" sz="3200" dirty="0">
                <a:sym typeface="Wingdings" panose="05000000000000000000" pitchFamily="2" charset="2"/>
              </a:rPr>
              <a:t>We will also look to present our findings at conferences and webinars beginning in late 2020.</a:t>
            </a:r>
            <a:endParaRPr lang="en-AU" sz="3200" dirty="0"/>
          </a:p>
        </p:txBody>
      </p:sp>
    </p:spTree>
    <p:extLst>
      <p:ext uri="{BB962C8B-B14F-4D97-AF65-F5344CB8AC3E}">
        <p14:creationId xmlns:p14="http://schemas.microsoft.com/office/powerpoint/2010/main" val="661766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CA1D5579-5EB2-4CFE-8DDC-AF89EBCCBB9E}"/>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dirty="0">
                <a:solidFill>
                  <a:srgbClr val="FFFFFF"/>
                </a:solidFill>
                <a:latin typeface="+mj-lt"/>
                <a:ea typeface="+mj-ea"/>
                <a:cs typeface="+mj-cs"/>
              </a:rPr>
              <a:t>A note on language and terminology</a:t>
            </a:r>
          </a:p>
        </p:txBody>
      </p:sp>
    </p:spTree>
    <p:extLst>
      <p:ext uri="{BB962C8B-B14F-4D97-AF65-F5344CB8AC3E}">
        <p14:creationId xmlns:p14="http://schemas.microsoft.com/office/powerpoint/2010/main" val="8347847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0BB46A-1825-417C-BE84-5A12E66C79D6}"/>
              </a:ext>
            </a:extLst>
          </p:cNvPr>
          <p:cNvSpPr>
            <a:spLocks noGrp="1"/>
          </p:cNvSpPr>
          <p:nvPr>
            <p:ph type="title"/>
          </p:nvPr>
        </p:nvSpPr>
        <p:spPr>
          <a:xfrm>
            <a:off x="912285" y="561925"/>
            <a:ext cx="10272281" cy="791815"/>
          </a:xfrm>
        </p:spPr>
        <p:txBody>
          <a:bodyPr>
            <a:normAutofit fontScale="90000"/>
          </a:bodyPr>
          <a:lstStyle/>
          <a:p>
            <a:pPr marL="0" indent="0" algn="ctr"/>
            <a:r>
              <a:rPr lang="en-AU" dirty="0">
                <a:sym typeface="Wingdings" panose="05000000000000000000" pitchFamily="2" charset="2"/>
              </a:rPr>
              <a:t>Contact </a:t>
            </a:r>
            <a:r>
              <a:rPr lang="en-AU" b="1" dirty="0">
                <a:sym typeface="Wingdings" panose="05000000000000000000" pitchFamily="2" charset="2"/>
              </a:rPr>
              <a:t>Alison Nuske </a:t>
            </a:r>
            <a:r>
              <a:rPr lang="en-AU" dirty="0">
                <a:sym typeface="Wingdings" panose="05000000000000000000" pitchFamily="2" charset="2"/>
              </a:rPr>
              <a:t>for more information:</a:t>
            </a:r>
            <a:br>
              <a:rPr lang="en-AU" dirty="0">
                <a:sym typeface="Wingdings" panose="05000000000000000000" pitchFamily="2" charset="2"/>
              </a:rPr>
            </a:br>
            <a:r>
              <a:rPr lang="en-AU" dirty="0">
                <a:sym typeface="Wingdings" panose="05000000000000000000" pitchFamily="2" charset="2"/>
                <a:hlinkClick r:id="rId3">
                  <a:extLst>
                    <a:ext uri="{A12FA001-AC4F-418D-AE19-62706E023703}">
                      <ahyp:hlinkClr xmlns:ahyp="http://schemas.microsoft.com/office/drawing/2018/hyperlinkcolor" val="tx"/>
                    </a:ext>
                  </a:extLst>
                </a:hlinkClick>
              </a:rPr>
              <a:t>alison.nuske@flinders.edu.au</a:t>
            </a:r>
            <a:r>
              <a:rPr lang="en-AU" dirty="0">
                <a:sym typeface="Wingdings" panose="05000000000000000000" pitchFamily="2" charset="2"/>
              </a:rPr>
              <a:t> </a:t>
            </a:r>
            <a:endParaRPr lang="en-AU" dirty="0"/>
          </a:p>
        </p:txBody>
      </p:sp>
      <p:pic>
        <p:nvPicPr>
          <p:cNvPr id="10" name="Content Placeholder 9" descr="A yellow post-it note square with the words &quot;Thank you!&quot; written on it in large blue letters.">
            <a:extLst>
              <a:ext uri="{FF2B5EF4-FFF2-40B4-BE49-F238E27FC236}">
                <a16:creationId xmlns:a16="http://schemas.microsoft.com/office/drawing/2014/main" id="{9BBE4687-8C55-4389-B4ED-D607172BCD65}"/>
              </a:ext>
            </a:extLst>
          </p:cNvPr>
          <p:cNvPicPr>
            <a:picLocks noGrp="1" noChangeAspect="1"/>
          </p:cNvPicPr>
          <p:nvPr>
            <p:ph sz="half" idx="1"/>
          </p:nvPr>
        </p:nvPicPr>
        <p:blipFill>
          <a:blip r:embed="rId4"/>
          <a:stretch>
            <a:fillRect/>
          </a:stretch>
        </p:blipFill>
        <p:spPr>
          <a:xfrm>
            <a:off x="3695669" y="1641873"/>
            <a:ext cx="5072791" cy="5256212"/>
          </a:xfrm>
          <a:prstGeom prst="rect">
            <a:avLst/>
          </a:prstGeom>
        </p:spPr>
      </p:pic>
    </p:spTree>
    <p:extLst>
      <p:ext uri="{BB962C8B-B14F-4D97-AF65-F5344CB8AC3E}">
        <p14:creationId xmlns:p14="http://schemas.microsoft.com/office/powerpoint/2010/main" val="1860975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1D5579-5EB2-4CFE-8DDC-AF89EBCCBB9E}"/>
              </a:ext>
            </a:extLst>
          </p:cNvPr>
          <p:cNvSpPr>
            <a:spLocks noGrp="1"/>
          </p:cNvSpPr>
          <p:nvPr>
            <p:ph type="title"/>
          </p:nvPr>
        </p:nvSpPr>
        <p:spPr>
          <a:xfrm>
            <a:off x="398617" y="166069"/>
            <a:ext cx="10515600" cy="670754"/>
          </a:xfrm>
        </p:spPr>
        <p:txBody>
          <a:bodyPr>
            <a:normAutofit fontScale="90000"/>
          </a:bodyPr>
          <a:lstStyle/>
          <a:p>
            <a:pPr>
              <a:lnSpc>
                <a:spcPct val="100000"/>
              </a:lnSpc>
            </a:pPr>
            <a:r>
              <a:rPr lang="en-AU" b="1" dirty="0">
                <a:latin typeface="Arial" panose="020B0604020202020204" pitchFamily="34" charset="0"/>
                <a:cs typeface="Arial" panose="020B0604020202020204" pitchFamily="34" charset="0"/>
              </a:rPr>
              <a:t>Background</a:t>
            </a:r>
          </a:p>
        </p:txBody>
      </p:sp>
      <p:sp>
        <p:nvSpPr>
          <p:cNvPr id="5" name="Content Placeholder 4">
            <a:extLst>
              <a:ext uri="{FF2B5EF4-FFF2-40B4-BE49-F238E27FC236}">
                <a16:creationId xmlns:a16="http://schemas.microsoft.com/office/drawing/2014/main" id="{770476CF-6C76-48B2-BE7D-A9B94D82AEC6}"/>
              </a:ext>
            </a:extLst>
          </p:cNvPr>
          <p:cNvSpPr>
            <a:spLocks noGrp="1"/>
          </p:cNvSpPr>
          <p:nvPr>
            <p:ph idx="1"/>
          </p:nvPr>
        </p:nvSpPr>
        <p:spPr>
          <a:xfrm>
            <a:off x="285136" y="925313"/>
            <a:ext cx="11543070" cy="5604669"/>
          </a:xfrm>
        </p:spPr>
        <p:txBody>
          <a:bodyPr>
            <a:noAutofit/>
          </a:bodyPr>
          <a:lstStyle/>
          <a:p>
            <a:r>
              <a:rPr lang="en-AU" sz="3200" dirty="0">
                <a:latin typeface="Arial" panose="020B0604020202020204" pitchFamily="34" charset="0"/>
                <a:cs typeface="Arial" panose="020B0604020202020204" pitchFamily="34" charset="0"/>
                <a:sym typeface="Wingdings" panose="05000000000000000000" pitchFamily="2" charset="2"/>
              </a:rPr>
              <a:t>Increasing prevalence of ASD </a:t>
            </a:r>
            <a:r>
              <a:rPr lang="en-AU" dirty="0">
                <a:latin typeface="Arial" panose="020B0604020202020204" pitchFamily="34" charset="0"/>
                <a:cs typeface="Arial" panose="020B0604020202020204" pitchFamily="34" charset="0"/>
                <a:sym typeface="Wingdings" panose="05000000000000000000" pitchFamily="2" charset="2"/>
              </a:rPr>
              <a:t>(</a:t>
            </a:r>
            <a:r>
              <a:rPr lang="en-AU" dirty="0" err="1">
                <a:latin typeface="Arial" panose="020B0604020202020204" pitchFamily="34" charset="0"/>
                <a:cs typeface="Arial" panose="020B0604020202020204" pitchFamily="34" charset="0"/>
                <a:sym typeface="Wingdings" panose="05000000000000000000" pitchFamily="2" charset="2"/>
              </a:rPr>
              <a:t>Baio</a:t>
            </a:r>
            <a:r>
              <a:rPr lang="en-AU" dirty="0">
                <a:latin typeface="Arial" panose="020B0604020202020204" pitchFamily="34" charset="0"/>
                <a:cs typeface="Arial" panose="020B0604020202020204" pitchFamily="34" charset="0"/>
                <a:sym typeface="Wingdings" panose="05000000000000000000" pitchFamily="2" charset="2"/>
              </a:rPr>
              <a:t>, 2018)</a:t>
            </a:r>
          </a:p>
          <a:p>
            <a:r>
              <a:rPr lang="en-AU" sz="3200" dirty="0">
                <a:latin typeface="Arial" panose="020B0604020202020204" pitchFamily="34" charset="0"/>
                <a:cs typeface="Arial" panose="020B0604020202020204" pitchFamily="34" charset="0"/>
                <a:sym typeface="Wingdings" panose="05000000000000000000" pitchFamily="2" charset="2"/>
              </a:rPr>
              <a:t>Increasing number of students on the autism spectrum enrolling in higher education </a:t>
            </a:r>
            <a:r>
              <a:rPr lang="en-AU" dirty="0">
                <a:latin typeface="Arial" panose="020B0604020202020204" pitchFamily="34" charset="0"/>
                <a:cs typeface="Arial" panose="020B0604020202020204" pitchFamily="34" charset="0"/>
                <a:sym typeface="Wingdings" panose="05000000000000000000" pitchFamily="2" charset="2"/>
              </a:rPr>
              <a:t>(Mulder &amp; Cashin, 2014)</a:t>
            </a:r>
          </a:p>
          <a:p>
            <a:endParaRPr lang="en-AU" sz="600" dirty="0">
              <a:latin typeface="Arial" panose="020B0604020202020204" pitchFamily="34" charset="0"/>
              <a:cs typeface="Arial" panose="020B0604020202020204" pitchFamily="34" charset="0"/>
              <a:sym typeface="Wingdings" panose="05000000000000000000" pitchFamily="2" charset="2"/>
            </a:endParaRPr>
          </a:p>
          <a:p>
            <a:r>
              <a:rPr lang="en-AU" sz="3200" dirty="0">
                <a:latin typeface="Arial" panose="020B0604020202020204" pitchFamily="34" charset="0"/>
                <a:cs typeface="Arial" panose="020B0604020202020204" pitchFamily="34" charset="0"/>
                <a:sym typeface="Wingdings" panose="05000000000000000000" pitchFamily="2" charset="2"/>
              </a:rPr>
              <a:t>Transition to higher education is a complex process</a:t>
            </a:r>
          </a:p>
          <a:p>
            <a:pPr lvl="1">
              <a:buFont typeface="Wingdings" panose="05000000000000000000" pitchFamily="2" charset="2"/>
              <a:buChar char="§"/>
            </a:pPr>
            <a:r>
              <a:rPr lang="en-AU" sz="2800" dirty="0">
                <a:latin typeface="Arial" panose="020B0604020202020204" pitchFamily="34" charset="0"/>
                <a:cs typeface="Arial" panose="020B0604020202020204" pitchFamily="34" charset="0"/>
                <a:sym typeface="Wingdings" panose="05000000000000000000" pitchFamily="2" charset="2"/>
              </a:rPr>
              <a:t>Adult learning environment</a:t>
            </a:r>
          </a:p>
          <a:p>
            <a:pPr lvl="1">
              <a:buFont typeface="Wingdings" panose="05000000000000000000" pitchFamily="2" charset="2"/>
              <a:buChar char="§"/>
            </a:pPr>
            <a:r>
              <a:rPr lang="en-AU" sz="2800" dirty="0">
                <a:latin typeface="Arial" panose="020B0604020202020204" pitchFamily="34" charset="0"/>
                <a:cs typeface="Arial" panose="020B0604020202020204" pitchFamily="34" charset="0"/>
                <a:sym typeface="Wingdings" panose="05000000000000000000" pitchFamily="2" charset="2"/>
              </a:rPr>
              <a:t>Requires students to self-disclose and advocate for themselves</a:t>
            </a:r>
          </a:p>
          <a:p>
            <a:pPr marL="457200" lvl="1" indent="0">
              <a:buNone/>
            </a:pPr>
            <a:endParaRPr lang="en-AU" sz="600" dirty="0">
              <a:latin typeface="Arial" panose="020B0604020202020204" pitchFamily="34" charset="0"/>
              <a:cs typeface="Arial" panose="020B0604020202020204" pitchFamily="34" charset="0"/>
              <a:sym typeface="Wingdings" panose="05000000000000000000" pitchFamily="2" charset="2"/>
            </a:endParaRPr>
          </a:p>
          <a:p>
            <a:pPr marL="457200" lvl="1" indent="0">
              <a:buNone/>
            </a:pPr>
            <a:endParaRPr lang="en-AU" sz="100" dirty="0">
              <a:latin typeface="Arial" panose="020B0604020202020204" pitchFamily="34" charset="0"/>
              <a:cs typeface="Arial" panose="020B0604020202020204" pitchFamily="34" charset="0"/>
              <a:sym typeface="Wingdings" panose="05000000000000000000" pitchFamily="2" charset="2"/>
            </a:endParaRPr>
          </a:p>
          <a:p>
            <a:r>
              <a:rPr lang="en-AU" sz="3200" dirty="0">
                <a:latin typeface="Arial" panose="020B0604020202020204" pitchFamily="34" charset="0"/>
                <a:cs typeface="Arial" panose="020B0604020202020204" pitchFamily="34" charset="0"/>
                <a:sym typeface="Wingdings" panose="05000000000000000000" pitchFamily="2" charset="2"/>
              </a:rPr>
              <a:t>First year of university = increased risk for student attrition or failure </a:t>
            </a:r>
            <a:r>
              <a:rPr lang="en-AU" dirty="0">
                <a:latin typeface="Arial" panose="020B0604020202020204" pitchFamily="34" charset="0"/>
                <a:cs typeface="Arial" panose="020B0604020202020204" pitchFamily="34" charset="0"/>
                <a:sym typeface="Wingdings" panose="05000000000000000000" pitchFamily="2" charset="2"/>
              </a:rPr>
              <a:t>(Bell et al., 2017)</a:t>
            </a:r>
          </a:p>
        </p:txBody>
      </p:sp>
    </p:spTree>
    <p:extLst>
      <p:ext uri="{BB962C8B-B14F-4D97-AF65-F5344CB8AC3E}">
        <p14:creationId xmlns:p14="http://schemas.microsoft.com/office/powerpoint/2010/main" val="311031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40504-1030-4F50-BA3E-F15F96661F7C}"/>
              </a:ext>
            </a:extLst>
          </p:cNvPr>
          <p:cNvSpPr>
            <a:spLocks noGrp="1"/>
          </p:cNvSpPr>
          <p:nvPr>
            <p:ph type="title"/>
          </p:nvPr>
        </p:nvSpPr>
        <p:spPr>
          <a:xfrm>
            <a:off x="695974" y="351736"/>
            <a:ext cx="10363200" cy="791815"/>
          </a:xfrm>
        </p:spPr>
        <p:txBody>
          <a:bodyPr>
            <a:normAutofit/>
          </a:bodyPr>
          <a:lstStyle/>
          <a:p>
            <a:pPr>
              <a:lnSpc>
                <a:spcPct val="100000"/>
              </a:lnSpc>
            </a:pPr>
            <a:r>
              <a:rPr lang="en-AU" sz="4000" dirty="0"/>
              <a:t>Review question</a:t>
            </a:r>
          </a:p>
        </p:txBody>
      </p:sp>
      <p:sp>
        <p:nvSpPr>
          <p:cNvPr id="5" name="Content Placeholder 4">
            <a:extLst>
              <a:ext uri="{FF2B5EF4-FFF2-40B4-BE49-F238E27FC236}">
                <a16:creationId xmlns:a16="http://schemas.microsoft.com/office/drawing/2014/main" id="{770476CF-6C76-48B2-BE7D-A9B94D82AEC6}"/>
              </a:ext>
            </a:extLst>
          </p:cNvPr>
          <p:cNvSpPr>
            <a:spLocks noGrp="1"/>
          </p:cNvSpPr>
          <p:nvPr>
            <p:ph idx="1"/>
          </p:nvPr>
        </p:nvSpPr>
        <p:spPr>
          <a:xfrm>
            <a:off x="912284" y="1609993"/>
            <a:ext cx="10363200" cy="4104456"/>
          </a:xfrm>
        </p:spPr>
        <p:txBody>
          <a:bodyPr>
            <a:noAutofit/>
          </a:bodyPr>
          <a:lstStyle/>
          <a:p>
            <a:pPr marL="0" indent="0" algn="ctr">
              <a:lnSpc>
                <a:spcPct val="120000"/>
              </a:lnSpc>
              <a:buNone/>
            </a:pPr>
            <a:r>
              <a:rPr lang="en-AU" sz="3200" dirty="0">
                <a:latin typeface="Arial" panose="020B0604020202020204" pitchFamily="34" charset="0"/>
                <a:cs typeface="Arial" panose="020B0604020202020204" pitchFamily="34" charset="0"/>
              </a:rPr>
              <a:t>What are the experiences of individuals with autism and/or their family members regarding transition to higher education?</a:t>
            </a:r>
          </a:p>
        </p:txBody>
      </p:sp>
    </p:spTree>
    <p:extLst>
      <p:ext uri="{BB962C8B-B14F-4D97-AF65-F5344CB8AC3E}">
        <p14:creationId xmlns:p14="http://schemas.microsoft.com/office/powerpoint/2010/main" val="1343256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40504-1030-4F50-BA3E-F15F96661F7C}"/>
              </a:ext>
            </a:extLst>
          </p:cNvPr>
          <p:cNvSpPr>
            <a:spLocks noGrp="1"/>
          </p:cNvSpPr>
          <p:nvPr>
            <p:ph type="title"/>
          </p:nvPr>
        </p:nvSpPr>
        <p:spPr/>
        <p:txBody>
          <a:bodyPr>
            <a:normAutofit/>
          </a:bodyPr>
          <a:lstStyle/>
          <a:p>
            <a:pPr>
              <a:lnSpc>
                <a:spcPct val="100000"/>
              </a:lnSpc>
            </a:pPr>
            <a:r>
              <a:rPr lang="en-AU" sz="4000" dirty="0"/>
              <a:t>The literature review</a:t>
            </a:r>
          </a:p>
        </p:txBody>
      </p:sp>
      <p:sp>
        <p:nvSpPr>
          <p:cNvPr id="5" name="Content Placeholder 4">
            <a:extLst>
              <a:ext uri="{FF2B5EF4-FFF2-40B4-BE49-F238E27FC236}">
                <a16:creationId xmlns:a16="http://schemas.microsoft.com/office/drawing/2014/main" id="{770476CF-6C76-48B2-BE7D-A9B94D82AEC6}"/>
              </a:ext>
            </a:extLst>
          </p:cNvPr>
          <p:cNvSpPr>
            <a:spLocks noGrp="1"/>
          </p:cNvSpPr>
          <p:nvPr>
            <p:ph idx="1"/>
          </p:nvPr>
        </p:nvSpPr>
        <p:spPr>
          <a:xfrm>
            <a:off x="912284" y="1327355"/>
            <a:ext cx="10363200" cy="4857134"/>
          </a:xfrm>
        </p:spPr>
        <p:txBody>
          <a:bodyPr>
            <a:noAutofit/>
          </a:bodyPr>
          <a:lstStyle/>
          <a:p>
            <a:pPr>
              <a:lnSpc>
                <a:spcPct val="100000"/>
              </a:lnSpc>
            </a:pPr>
            <a:r>
              <a:rPr lang="en-AU" sz="3200" dirty="0">
                <a:latin typeface="Arial" panose="020B0604020202020204" pitchFamily="34" charset="0"/>
                <a:cs typeface="Arial" panose="020B0604020202020204" pitchFamily="34" charset="0"/>
              </a:rPr>
              <a:t>Databases searched: Medline, CINAHL, ProQuest (articles only), PsycINFO, Scopus, and </a:t>
            </a:r>
            <a:r>
              <a:rPr lang="en-AU" sz="3200" dirty="0" err="1">
                <a:latin typeface="Arial" panose="020B0604020202020204" pitchFamily="34" charset="0"/>
                <a:cs typeface="Arial" panose="020B0604020202020204" pitchFamily="34" charset="0"/>
              </a:rPr>
              <a:t>Informit</a:t>
            </a:r>
            <a:r>
              <a:rPr lang="en-AU" sz="3200" dirty="0">
                <a:latin typeface="Arial" panose="020B0604020202020204" pitchFamily="34" charset="0"/>
                <a:cs typeface="Arial" panose="020B0604020202020204" pitchFamily="34" charset="0"/>
              </a:rPr>
              <a:t>.</a:t>
            </a:r>
          </a:p>
          <a:p>
            <a:pPr>
              <a:lnSpc>
                <a:spcPct val="100000"/>
              </a:lnSpc>
            </a:pPr>
            <a:endParaRPr lang="en-AU" sz="600" dirty="0"/>
          </a:p>
          <a:p>
            <a:pPr>
              <a:lnSpc>
                <a:spcPct val="100000"/>
              </a:lnSpc>
            </a:pPr>
            <a:r>
              <a:rPr lang="en-AU" sz="3200" dirty="0">
                <a:latin typeface="Arial" panose="020B0604020202020204" pitchFamily="34" charset="0"/>
                <a:cs typeface="Arial" panose="020B0604020202020204" pitchFamily="34" charset="0"/>
              </a:rPr>
              <a:t>Keywords: Autism spectrum disorder OR Asperger; higher education OR further education OR tertiary education OR postsecondary education OR university OR college; transition.</a:t>
            </a:r>
            <a:endParaRPr lang="en-AU" sz="3200"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7914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40504-1030-4F50-BA3E-F15F96661F7C}"/>
              </a:ext>
            </a:extLst>
          </p:cNvPr>
          <p:cNvSpPr>
            <a:spLocks noGrp="1"/>
          </p:cNvSpPr>
          <p:nvPr>
            <p:ph type="title"/>
          </p:nvPr>
        </p:nvSpPr>
        <p:spPr/>
        <p:txBody>
          <a:bodyPr>
            <a:normAutofit/>
          </a:bodyPr>
          <a:lstStyle/>
          <a:p>
            <a:pPr>
              <a:lnSpc>
                <a:spcPct val="100000"/>
              </a:lnSpc>
            </a:pPr>
            <a:r>
              <a:rPr lang="en-AU" sz="4000" dirty="0"/>
              <a:t>11 articles for review</a:t>
            </a:r>
          </a:p>
        </p:txBody>
      </p:sp>
      <p:sp>
        <p:nvSpPr>
          <p:cNvPr id="5" name="Content Placeholder 4">
            <a:extLst>
              <a:ext uri="{FF2B5EF4-FFF2-40B4-BE49-F238E27FC236}">
                <a16:creationId xmlns:a16="http://schemas.microsoft.com/office/drawing/2014/main" id="{770476CF-6C76-48B2-BE7D-A9B94D82AEC6}"/>
              </a:ext>
            </a:extLst>
          </p:cNvPr>
          <p:cNvSpPr>
            <a:spLocks noGrp="1"/>
          </p:cNvSpPr>
          <p:nvPr>
            <p:ph idx="1"/>
          </p:nvPr>
        </p:nvSpPr>
        <p:spPr>
          <a:xfrm>
            <a:off x="912284" y="1189703"/>
            <a:ext cx="10363200" cy="4994786"/>
          </a:xfrm>
        </p:spPr>
        <p:txBody>
          <a:bodyPr>
            <a:noAutofit/>
          </a:bodyPr>
          <a:lstStyle/>
          <a:p>
            <a:pPr lvl="1">
              <a:lnSpc>
                <a:spcPct val="100000"/>
              </a:lnSpc>
            </a:pPr>
            <a:r>
              <a:rPr lang="en-AU" sz="3200" dirty="0">
                <a:latin typeface="Arial" panose="020B0604020202020204" pitchFamily="34" charset="0"/>
                <a:cs typeface="Arial" panose="020B0604020202020204" pitchFamily="34" charset="0"/>
              </a:rPr>
              <a:t>United States = 4</a:t>
            </a:r>
          </a:p>
          <a:p>
            <a:pPr lvl="1">
              <a:lnSpc>
                <a:spcPct val="100000"/>
              </a:lnSpc>
            </a:pPr>
            <a:r>
              <a:rPr lang="en-AU" sz="3200" dirty="0">
                <a:latin typeface="Arial" panose="020B0604020202020204" pitchFamily="34" charset="0"/>
                <a:cs typeface="Arial" panose="020B0604020202020204" pitchFamily="34" charset="0"/>
              </a:rPr>
              <a:t>Sweden = 2</a:t>
            </a:r>
          </a:p>
          <a:p>
            <a:pPr lvl="1">
              <a:lnSpc>
                <a:spcPct val="100000"/>
              </a:lnSpc>
            </a:pPr>
            <a:r>
              <a:rPr lang="en-AU" sz="3200" dirty="0">
                <a:latin typeface="Arial" panose="020B0604020202020204" pitchFamily="34" charset="0"/>
                <a:cs typeface="Arial" panose="020B0604020202020204" pitchFamily="34" charset="0"/>
              </a:rPr>
              <a:t>United Kingdom = 2</a:t>
            </a:r>
          </a:p>
          <a:p>
            <a:pPr lvl="1">
              <a:lnSpc>
                <a:spcPct val="100000"/>
              </a:lnSpc>
            </a:pPr>
            <a:r>
              <a:rPr lang="en-AU" sz="3200" dirty="0">
                <a:latin typeface="Arial" panose="020B0604020202020204" pitchFamily="34" charset="0"/>
                <a:cs typeface="Arial" panose="020B0604020202020204" pitchFamily="34" charset="0"/>
              </a:rPr>
              <a:t>Australia = 1</a:t>
            </a:r>
          </a:p>
          <a:p>
            <a:pPr lvl="1">
              <a:lnSpc>
                <a:spcPct val="100000"/>
              </a:lnSpc>
            </a:pPr>
            <a:r>
              <a:rPr lang="en-AU" sz="3200" dirty="0">
                <a:latin typeface="Arial" panose="020B0604020202020204" pitchFamily="34" charset="0"/>
                <a:cs typeface="Arial" panose="020B0604020202020204" pitchFamily="34" charset="0"/>
              </a:rPr>
              <a:t>Belgium = 1</a:t>
            </a:r>
          </a:p>
          <a:p>
            <a:pPr lvl="1">
              <a:lnSpc>
                <a:spcPct val="100000"/>
              </a:lnSpc>
            </a:pPr>
            <a:r>
              <a:rPr lang="en-AU" sz="3200" dirty="0">
                <a:latin typeface="Arial" panose="020B0604020202020204" pitchFamily="34" charset="0"/>
                <a:cs typeface="Arial" panose="020B0604020202020204" pitchFamily="34" charset="0"/>
              </a:rPr>
              <a:t>Republic of Ireland = 1</a:t>
            </a:r>
            <a:endParaRPr lang="en-AU"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7012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7D5BB-827D-4E25-9A9B-15A8715AEAD2}"/>
              </a:ext>
            </a:extLst>
          </p:cNvPr>
          <p:cNvSpPr>
            <a:spLocks noGrp="1"/>
          </p:cNvSpPr>
          <p:nvPr>
            <p:ph type="title"/>
          </p:nvPr>
        </p:nvSpPr>
        <p:spPr/>
        <p:txBody>
          <a:bodyPr>
            <a:normAutofit/>
          </a:bodyPr>
          <a:lstStyle/>
          <a:p>
            <a:r>
              <a:rPr lang="en-AU" sz="4000" dirty="0"/>
              <a:t>Articles (1-6)</a:t>
            </a:r>
          </a:p>
        </p:txBody>
      </p:sp>
      <p:sp>
        <p:nvSpPr>
          <p:cNvPr id="6" name="Content Placeholder 5">
            <a:extLst>
              <a:ext uri="{FF2B5EF4-FFF2-40B4-BE49-F238E27FC236}">
                <a16:creationId xmlns:a16="http://schemas.microsoft.com/office/drawing/2014/main" id="{900AED35-145B-4F08-B5B2-2E6D8AF0199D}"/>
              </a:ext>
            </a:extLst>
          </p:cNvPr>
          <p:cNvSpPr>
            <a:spLocks noGrp="1"/>
          </p:cNvSpPr>
          <p:nvPr>
            <p:ph idx="1"/>
          </p:nvPr>
        </p:nvSpPr>
        <p:spPr>
          <a:xfrm>
            <a:off x="912284" y="967136"/>
            <a:ext cx="10363200" cy="5145429"/>
          </a:xfrm>
        </p:spPr>
        <p:txBody>
          <a:bodyPr>
            <a:noAutofit/>
          </a:bodyPr>
          <a:lstStyle/>
          <a:p>
            <a:pPr marL="514350" indent="-514350">
              <a:buFont typeface="+mj-lt"/>
              <a:buAutoNum type="arabicPeriod"/>
            </a:pPr>
            <a:r>
              <a:rPr lang="en-AU" sz="1700" dirty="0" err="1"/>
              <a:t>Alverson</a:t>
            </a:r>
            <a:r>
              <a:rPr lang="en-AU" sz="1700" dirty="0"/>
              <a:t>, C. Y., Lindstrom, L. E., &amp; Hirano, K. A. (2015). High school to college: Transition experiences of young adults with autism. </a:t>
            </a:r>
            <a:r>
              <a:rPr lang="en-AU" sz="1700" i="1" dirty="0"/>
              <a:t>Focus on Autism and Other Developmental Disabilities</a:t>
            </a:r>
            <a:r>
              <a:rPr lang="en-AU" sz="1700" dirty="0"/>
              <a:t>, 1-13. doi:10.1177/1088357615611880</a:t>
            </a:r>
          </a:p>
          <a:p>
            <a:pPr marL="514350" indent="-514350">
              <a:buFont typeface="+mj-lt"/>
              <a:buAutoNum type="arabicPeriod"/>
            </a:pPr>
            <a:r>
              <a:rPr lang="en-AU" sz="1700" dirty="0"/>
              <a:t>Anderson, C., &amp; Butt, C. (2017). Young adults on the autism spectrum at college: Successes and stumbling blocks. </a:t>
            </a:r>
            <a:r>
              <a:rPr lang="en-AU" sz="1700" i="1" dirty="0"/>
              <a:t>Journal of Autism and Developmental Disorders, 47</a:t>
            </a:r>
            <a:r>
              <a:rPr lang="en-AU" sz="1700" dirty="0"/>
              <a:t>(10), 3029-3039. doi:10.1007/s1080</a:t>
            </a:r>
          </a:p>
          <a:p>
            <a:pPr marL="514350" indent="-514350">
              <a:buFont typeface="+mj-lt"/>
              <a:buAutoNum type="arabicPeriod"/>
            </a:pPr>
            <a:r>
              <a:rPr lang="en-AU" sz="1700" dirty="0"/>
              <a:t>Baric, V. B., </a:t>
            </a:r>
            <a:r>
              <a:rPr lang="en-AU" sz="1700" dirty="0" err="1"/>
              <a:t>Hemmingsson</a:t>
            </a:r>
            <a:r>
              <a:rPr lang="en-AU" sz="1700" dirty="0"/>
              <a:t>, H., </a:t>
            </a:r>
            <a:r>
              <a:rPr lang="en-AU" sz="1700" dirty="0" err="1"/>
              <a:t>Hellberg</a:t>
            </a:r>
            <a:r>
              <a:rPr lang="en-AU" sz="1700" dirty="0"/>
              <a:t>, K., &amp; </a:t>
            </a:r>
            <a:r>
              <a:rPr lang="en-AU" sz="1700" dirty="0" err="1"/>
              <a:t>Kjellberg</a:t>
            </a:r>
            <a:r>
              <a:rPr lang="en-AU" sz="1700" dirty="0"/>
              <a:t>, A. (2017). The occupational transition process to upper secondary school, further education and/or work in Sweden: As described by young adults with Asperger syndrome and attention deficit hyperactivity disorder. </a:t>
            </a:r>
            <a:r>
              <a:rPr lang="en-AU" sz="1700" i="1" dirty="0"/>
              <a:t>Journal of Autism and Developmental Disorders, 47</a:t>
            </a:r>
            <a:r>
              <a:rPr lang="en-AU" sz="1700" dirty="0"/>
              <a:t>, 667-679. doi:10.1007/s10803-016-2986-z</a:t>
            </a:r>
          </a:p>
          <a:p>
            <a:pPr marL="514350" indent="-514350">
              <a:buFont typeface="+mj-lt"/>
              <a:buAutoNum type="arabicPeriod"/>
            </a:pPr>
            <a:r>
              <a:rPr lang="en-AU" sz="1700" dirty="0"/>
              <a:t>Bell, S., </a:t>
            </a:r>
            <a:r>
              <a:rPr lang="en-AU" sz="1700" dirty="0" err="1"/>
              <a:t>Devecchi</a:t>
            </a:r>
            <a:r>
              <a:rPr lang="en-AU" sz="1700" dirty="0"/>
              <a:t>, C., Mc </a:t>
            </a:r>
            <a:r>
              <a:rPr lang="en-AU" sz="1700" dirty="0" err="1"/>
              <a:t>Guckin</a:t>
            </a:r>
            <a:r>
              <a:rPr lang="en-AU" sz="1700" dirty="0"/>
              <a:t>, C., &amp; Shevlin, M. (2017). Making the transition to post-secondary education: Opportunities and challenges experienced by students with ASD in the republic of Ireland. </a:t>
            </a:r>
            <a:r>
              <a:rPr lang="en-AU" sz="1700" i="1" dirty="0"/>
              <a:t>European Journal of Special Needs Education, 32</a:t>
            </a:r>
            <a:r>
              <a:rPr lang="en-AU" sz="1700" dirty="0"/>
              <a:t>(1), 54-70. doi:10.1080/08856257.2016.1254972</a:t>
            </a:r>
          </a:p>
          <a:p>
            <a:pPr marL="514350" indent="-514350">
              <a:buFont typeface="+mj-lt"/>
              <a:buAutoNum type="arabicPeriod"/>
            </a:pPr>
            <a:r>
              <a:rPr lang="en-AU" sz="1700" dirty="0"/>
              <a:t>Cai, R. Y., &amp; Richdale, A. L. (2016). Educational experiences and needs of higher education students with autism spectrum disorder. </a:t>
            </a:r>
            <a:r>
              <a:rPr lang="en-AU" sz="1700" i="1" dirty="0"/>
              <a:t>Journal of Autism and Developmental Disorders, 46</a:t>
            </a:r>
            <a:r>
              <a:rPr lang="en-AU" sz="1700" dirty="0"/>
              <a:t>(1), 31-41. doi:10.1007/s10803-015-2535-1</a:t>
            </a:r>
          </a:p>
          <a:p>
            <a:pPr marL="514350" indent="-514350">
              <a:buFont typeface="+mj-lt"/>
              <a:buAutoNum type="arabicPeriod"/>
            </a:pPr>
            <a:r>
              <a:rPr lang="en-AU" sz="1700" dirty="0" err="1"/>
              <a:t>Dymond</a:t>
            </a:r>
            <a:r>
              <a:rPr lang="en-AU" sz="1700" dirty="0"/>
              <a:t>, S. K., </a:t>
            </a:r>
            <a:r>
              <a:rPr lang="en-AU" sz="1700" dirty="0" err="1"/>
              <a:t>Meadan</a:t>
            </a:r>
            <a:r>
              <a:rPr lang="en-AU" sz="1700" dirty="0"/>
              <a:t>, H., &amp; Pickens, J. L. (2017). Postsecondary education and students with autism spectrum disorders: Experiences of parents and university personnel. </a:t>
            </a:r>
            <a:r>
              <a:rPr lang="en-AU" sz="1700" i="1" dirty="0"/>
              <a:t>Journal of Developmental and Physical Disabilities, 29</a:t>
            </a:r>
            <a:r>
              <a:rPr lang="en-AU" sz="1700" dirty="0"/>
              <a:t>(5), 809-825. doi:10.1007/s10882-017-9558-9</a:t>
            </a:r>
          </a:p>
        </p:txBody>
      </p:sp>
    </p:spTree>
    <p:extLst>
      <p:ext uri="{BB962C8B-B14F-4D97-AF65-F5344CB8AC3E}">
        <p14:creationId xmlns:p14="http://schemas.microsoft.com/office/powerpoint/2010/main" val="1724207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314A8-5553-4674-9791-0C482F758900}"/>
              </a:ext>
            </a:extLst>
          </p:cNvPr>
          <p:cNvSpPr>
            <a:spLocks noGrp="1"/>
          </p:cNvSpPr>
          <p:nvPr>
            <p:ph type="title"/>
          </p:nvPr>
        </p:nvSpPr>
        <p:spPr/>
        <p:txBody>
          <a:bodyPr>
            <a:normAutofit/>
          </a:bodyPr>
          <a:lstStyle/>
          <a:p>
            <a:r>
              <a:rPr lang="en-AU" sz="4000" dirty="0"/>
              <a:t>Articles (7-11)</a:t>
            </a:r>
          </a:p>
        </p:txBody>
      </p:sp>
      <p:sp>
        <p:nvSpPr>
          <p:cNvPr id="3" name="Content Placeholder 2">
            <a:extLst>
              <a:ext uri="{FF2B5EF4-FFF2-40B4-BE49-F238E27FC236}">
                <a16:creationId xmlns:a16="http://schemas.microsoft.com/office/drawing/2014/main" id="{25B91FB4-09E5-488C-8A4E-F4D393D80974}"/>
              </a:ext>
            </a:extLst>
          </p:cNvPr>
          <p:cNvSpPr>
            <a:spLocks noGrp="1"/>
          </p:cNvSpPr>
          <p:nvPr>
            <p:ph idx="1"/>
          </p:nvPr>
        </p:nvSpPr>
        <p:spPr>
          <a:xfrm>
            <a:off x="912284" y="1124744"/>
            <a:ext cx="10363200" cy="5089444"/>
          </a:xfrm>
        </p:spPr>
        <p:txBody>
          <a:bodyPr>
            <a:normAutofit/>
          </a:bodyPr>
          <a:lstStyle/>
          <a:p>
            <a:pPr marL="514350" indent="-514350">
              <a:buFont typeface="+mj-lt"/>
              <a:buAutoNum type="arabicPeriod" startAt="7"/>
            </a:pPr>
            <a:r>
              <a:rPr lang="en-AU" sz="1700" dirty="0" err="1"/>
              <a:t>Madriaga</a:t>
            </a:r>
            <a:r>
              <a:rPr lang="en-AU" sz="1700" dirty="0"/>
              <a:t>, M., &amp; Goodley, D. (2010). Moving beyond the minimum: Socially just pedagogies and Asperger’s syndrome in UK higher education. </a:t>
            </a:r>
            <a:r>
              <a:rPr lang="en-AU" sz="1700" i="1" dirty="0"/>
              <a:t>International Journal of Inclusive Education, 14</a:t>
            </a:r>
            <a:r>
              <a:rPr lang="en-AU" sz="1700" dirty="0"/>
              <a:t>(2), 115-131. doi:10.1080/13603110802504168</a:t>
            </a:r>
          </a:p>
          <a:p>
            <a:pPr marL="514350" indent="-514350">
              <a:buFont typeface="+mj-lt"/>
              <a:buAutoNum type="arabicPeriod" startAt="7"/>
            </a:pPr>
            <a:r>
              <a:rPr lang="en-AU" sz="1700" dirty="0"/>
              <a:t>Mitchell, W., &amp; Beresford, B. (2014). Young people with high‐functioning autism and Asperger's syndrome planning for and anticipating the move to college: What supports a positive transition? </a:t>
            </a:r>
            <a:r>
              <a:rPr lang="en-AU" sz="1700" i="1" dirty="0"/>
              <a:t>British Journal of Special Education, 41</a:t>
            </a:r>
            <a:r>
              <a:rPr lang="en-AU" sz="1700" dirty="0"/>
              <a:t>(2), 151-171. doi:10.1111/1467-8578.12064</a:t>
            </a:r>
          </a:p>
          <a:p>
            <a:pPr marL="514350" indent="-514350">
              <a:buFont typeface="+mj-lt"/>
              <a:buAutoNum type="arabicPeriod" startAt="7"/>
            </a:pPr>
            <a:r>
              <a:rPr lang="en-AU" sz="1700" dirty="0"/>
              <a:t>Peña, E. V., &amp; </a:t>
            </a:r>
            <a:r>
              <a:rPr lang="en-AU" sz="1700" dirty="0" err="1"/>
              <a:t>Kocur</a:t>
            </a:r>
            <a:r>
              <a:rPr lang="en-AU" sz="1700" dirty="0"/>
              <a:t>, J. (2013). Parents' experiences in the transition of students with autism spectrum disorders to community college. </a:t>
            </a:r>
            <a:r>
              <a:rPr lang="en-AU" sz="1700" i="1" dirty="0"/>
              <a:t>Journal of Applied Research in the Community College, 20</a:t>
            </a:r>
            <a:r>
              <a:rPr lang="en-AU" sz="1700" dirty="0"/>
              <a:t>(2), 25-32. Retrieved from </a:t>
            </a:r>
            <a:r>
              <a:rPr lang="en-AU" sz="1700" u="sng" dirty="0">
                <a:hlinkClick r:id="rId3"/>
              </a:rPr>
              <a:t>http://works.bepress.com/edlyn_pena/11/</a:t>
            </a:r>
            <a:endParaRPr lang="en-AU" sz="1700" u="sng" dirty="0"/>
          </a:p>
          <a:p>
            <a:pPr marL="514350" indent="-514350">
              <a:buFont typeface="+mj-lt"/>
              <a:buAutoNum type="arabicPeriod" startAt="7"/>
            </a:pPr>
            <a:r>
              <a:rPr lang="en-AU" sz="1700" dirty="0" err="1"/>
              <a:t>Simmeborn</a:t>
            </a:r>
            <a:r>
              <a:rPr lang="en-AU" sz="1700" dirty="0"/>
              <a:t> Fleischer, A. (2012). Support to students with Asperger syndrome in higher education—the perspectives of three relatives and three coordinators. </a:t>
            </a:r>
            <a:r>
              <a:rPr lang="en-AU" sz="1700" i="1" dirty="0"/>
              <a:t>International Journal of Rehabilitation Research, 35</a:t>
            </a:r>
            <a:r>
              <a:rPr lang="en-AU" sz="1700" dirty="0"/>
              <a:t>(1), 54-61. doi:10.1097/MRR.0b013e32834f4d3b</a:t>
            </a:r>
          </a:p>
          <a:p>
            <a:pPr marL="514350" indent="-514350">
              <a:buFont typeface="+mj-lt"/>
              <a:buAutoNum type="arabicPeriod" startAt="7"/>
            </a:pPr>
            <a:r>
              <a:rPr lang="en-AU" sz="1700" dirty="0"/>
              <a:t>Van </a:t>
            </a:r>
            <a:r>
              <a:rPr lang="en-AU" sz="1700" dirty="0" err="1"/>
              <a:t>Hees</a:t>
            </a:r>
            <a:r>
              <a:rPr lang="en-AU" sz="1700" dirty="0"/>
              <a:t>, V., </a:t>
            </a:r>
            <a:r>
              <a:rPr lang="en-AU" sz="1700" dirty="0" err="1"/>
              <a:t>Moyson</a:t>
            </a:r>
            <a:r>
              <a:rPr lang="en-AU" sz="1700" dirty="0"/>
              <a:t>, T., &amp; </a:t>
            </a:r>
            <a:r>
              <a:rPr lang="en-AU" sz="1700" dirty="0" err="1"/>
              <a:t>Roeyers</a:t>
            </a:r>
            <a:r>
              <a:rPr lang="en-AU" sz="1700" dirty="0"/>
              <a:t>, H. (2015). Higher education experiences of students with autism spectrum disorder: Challenges, benefits and support needs. </a:t>
            </a:r>
            <a:r>
              <a:rPr lang="en-AU" sz="1700" i="1" dirty="0"/>
              <a:t>Journal of Autism and Developmental Disorders, 45</a:t>
            </a:r>
            <a:r>
              <a:rPr lang="en-AU" sz="1700" dirty="0"/>
              <a:t>(6), 1673-1688. doi:10.1007/s10803-014-2324-2</a:t>
            </a:r>
          </a:p>
        </p:txBody>
      </p:sp>
    </p:spTree>
    <p:extLst>
      <p:ext uri="{BB962C8B-B14F-4D97-AF65-F5344CB8AC3E}">
        <p14:creationId xmlns:p14="http://schemas.microsoft.com/office/powerpoint/2010/main" val="2344791410"/>
      </p:ext>
    </p:extLst>
  </p:cSld>
  <p:clrMapOvr>
    <a:masterClrMapping/>
  </p:clrMapOvr>
</p:sld>
</file>

<file path=ppt/theme/theme1.xml><?xml version="1.0" encoding="utf-8"?>
<a:theme xmlns:a="http://schemas.openxmlformats.org/drawingml/2006/main" name="1_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Welcome to countr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9_Experiment bravel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1_The hub">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2_Flinders main entran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7_Custom Design-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6_Blank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UniqueSourceRef xmlns="b58d75d1-22b1-452b-95b5-66769e8f4fa1" xsi:nil="true"/>
    <FileHash xmlns="b58d75d1-22b1-452b-95b5-66769e8f4fa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C212B4FA1AA3F459583310F6DABEBBA" ma:contentTypeVersion="12" ma:contentTypeDescription="Create a new document." ma:contentTypeScope="" ma:versionID="49c11587fcf9095b5070222317721611">
  <xsd:schema xmlns:xsd="http://www.w3.org/2001/XMLSchema" xmlns:xs="http://www.w3.org/2001/XMLSchema" xmlns:p="http://schemas.microsoft.com/office/2006/metadata/properties" xmlns:ns3="b58d75d1-22b1-452b-95b5-66769e8f4fa1" xmlns:ns4="8dfe5706-3a76-4e5c-82eb-f90d90974a70" targetNamespace="http://schemas.microsoft.com/office/2006/metadata/properties" ma:root="true" ma:fieldsID="c6ad6ac98ec3508e8f4e300b184aff09" ns3:_="" ns4:_="">
    <xsd:import namespace="b58d75d1-22b1-452b-95b5-66769e8f4fa1"/>
    <xsd:import namespace="8dfe5706-3a76-4e5c-82eb-f90d90974a70"/>
    <xsd:element name="properties">
      <xsd:complexType>
        <xsd:sequence>
          <xsd:element name="documentManagement">
            <xsd:complexType>
              <xsd:all>
                <xsd:element ref="ns3:UniqueSourceRef" minOccurs="0"/>
                <xsd:element ref="ns3:FileHash" minOccurs="0"/>
                <xsd:element ref="ns4:SharedWithUsers" minOccurs="0"/>
                <xsd:element ref="ns4:SharedWithDetails" minOccurs="0"/>
                <xsd:element ref="ns4:SharingHintHash" minOccurs="0"/>
                <xsd:element ref="ns3:MediaServiceMetadata" minOccurs="0"/>
                <xsd:element ref="ns3:MediaServiceFastMetadata" minOccurs="0"/>
                <xsd:element ref="ns3:MediaServiceEventHashCode" minOccurs="0"/>
                <xsd:element ref="ns3:MediaServiceGenerationTime" minOccurs="0"/>
                <xsd:element ref="ns3:MediaServiceAutoTag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8d75d1-22b1-452b-95b5-66769e8f4fa1"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fe5706-3a76-4e5c-82eb-f90d90974a7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3F4AC4-FA5A-4184-A9C6-D841D17496BB}">
  <ds:schemaRefs>
    <ds:schemaRef ds:uri="http://schemas.microsoft.com/sharepoint/v3/contenttype/forms"/>
  </ds:schemaRefs>
</ds:datastoreItem>
</file>

<file path=customXml/itemProps2.xml><?xml version="1.0" encoding="utf-8"?>
<ds:datastoreItem xmlns:ds="http://schemas.openxmlformats.org/officeDocument/2006/customXml" ds:itemID="{7A9AE216-E277-4FEB-8580-93E720D84533}">
  <ds:schemaRefs>
    <ds:schemaRef ds:uri="http://schemas.microsoft.com/office/2006/documentManagement/types"/>
    <ds:schemaRef ds:uri="b58d75d1-22b1-452b-95b5-66769e8f4fa1"/>
    <ds:schemaRef ds:uri="http://purl.org/dc/elements/1.1/"/>
    <ds:schemaRef ds:uri="http://schemas.microsoft.com/office/2006/metadata/properties"/>
    <ds:schemaRef ds:uri="8dfe5706-3a76-4e5c-82eb-f90d90974a70"/>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2A741C6F-3586-44AA-BD23-28F32221F6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8d75d1-22b1-452b-95b5-66769e8f4fa1"/>
    <ds:schemaRef ds:uri="8dfe5706-3a76-4e5c-82eb-f90d90974a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2463</TotalTime>
  <Words>1657</Words>
  <Application>Microsoft Office PowerPoint</Application>
  <PresentationFormat>Widescreen</PresentationFormat>
  <Paragraphs>190</Paragraphs>
  <Slides>30</Slides>
  <Notes>30</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30</vt:i4>
      </vt:variant>
    </vt:vector>
  </HeadingPairs>
  <TitlesOfParts>
    <vt:vector size="43" baseType="lpstr">
      <vt:lpstr>Arial</vt:lpstr>
      <vt:lpstr>Arial </vt:lpstr>
      <vt:lpstr>Calibri</vt:lpstr>
      <vt:lpstr>Calibri Light</vt:lpstr>
      <vt:lpstr>Helvetica</vt:lpstr>
      <vt:lpstr>Wingdings</vt:lpstr>
      <vt:lpstr>1_Title Slide</vt:lpstr>
      <vt:lpstr>5_Welcome to country</vt:lpstr>
      <vt:lpstr>19_Experiment bravely</vt:lpstr>
      <vt:lpstr>21_The hub</vt:lpstr>
      <vt:lpstr>22_Flinders main entrance</vt:lpstr>
      <vt:lpstr>27_Custom Design-1</vt:lpstr>
      <vt:lpstr>26_Blank slide</vt:lpstr>
      <vt:lpstr>Transition to higher education for students on the autism spectrum</vt:lpstr>
      <vt:lpstr>Reference</vt:lpstr>
      <vt:lpstr>A note on language and terminology</vt:lpstr>
      <vt:lpstr>Background</vt:lpstr>
      <vt:lpstr>Review question</vt:lpstr>
      <vt:lpstr>The literature review</vt:lpstr>
      <vt:lpstr>11 articles for review</vt:lpstr>
      <vt:lpstr>Articles (1-6)</vt:lpstr>
      <vt:lpstr>Articles (7-11)</vt:lpstr>
      <vt:lpstr>Bioecological theory model</vt:lpstr>
      <vt:lpstr>Individual</vt:lpstr>
      <vt:lpstr>Challenges associated with the characteristics of ASD (4, 5, 6, 8, 10, 11)</vt:lpstr>
      <vt:lpstr>Strengths (11)</vt:lpstr>
      <vt:lpstr>Self awareness and Disclosure (1, 5, 6, 9, 11)</vt:lpstr>
      <vt:lpstr>Mental health and wellbeing (2, 3, 5, 8, 11)</vt:lpstr>
      <vt:lpstr>Support</vt:lpstr>
      <vt:lpstr>Family support (1, 2, 3, 4, 5, 6, 7, 8, 9, 10, 11)</vt:lpstr>
      <vt:lpstr>Professional support (4, 5, 8, 9)</vt:lpstr>
      <vt:lpstr>Support and Collaboration</vt:lpstr>
      <vt:lpstr>Collaboration (1, 2, 3, 5, 6, 10)</vt:lpstr>
      <vt:lpstr>Important considerations</vt:lpstr>
      <vt:lpstr>The current study</vt:lpstr>
      <vt:lpstr>What the current study hopes to achieve</vt:lpstr>
      <vt:lpstr>Inclusive research practices</vt:lpstr>
      <vt:lpstr>Advisory group</vt:lpstr>
      <vt:lpstr>Components of the study</vt:lpstr>
      <vt:lpstr>Online survey</vt:lpstr>
      <vt:lpstr>Further information</vt:lpstr>
      <vt:lpstr>Results and findings</vt:lpstr>
      <vt:lpstr>Contact Alison Nuske for more information: alison.nuske@flinders.edu.au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 to higher education for students on the autism spectrum</dc:title>
  <dc:creator>Alison Nuske</dc:creator>
  <cp:lastModifiedBy>Alison Nuske</cp:lastModifiedBy>
  <cp:revision>27</cp:revision>
  <dcterms:created xsi:type="dcterms:W3CDTF">2020-03-17T05:46:31Z</dcterms:created>
  <dcterms:modified xsi:type="dcterms:W3CDTF">2020-03-30T05:00:22Z</dcterms:modified>
</cp:coreProperties>
</file>