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5" r:id="rId1"/>
  </p:sldMasterIdLst>
  <p:notesMasterIdLst>
    <p:notesMasterId r:id="rId36"/>
  </p:notesMasterIdLst>
  <p:sldIdLst>
    <p:sldId id="283" r:id="rId2"/>
    <p:sldId id="287" r:id="rId3"/>
    <p:sldId id="288" r:id="rId4"/>
    <p:sldId id="327" r:id="rId5"/>
    <p:sldId id="289" r:id="rId6"/>
    <p:sldId id="293" r:id="rId7"/>
    <p:sldId id="316" r:id="rId8"/>
    <p:sldId id="317" r:id="rId9"/>
    <p:sldId id="318" r:id="rId10"/>
    <p:sldId id="319" r:id="rId11"/>
    <p:sldId id="320" r:id="rId12"/>
    <p:sldId id="322" r:id="rId13"/>
    <p:sldId id="323" r:id="rId14"/>
    <p:sldId id="296" r:id="rId15"/>
    <p:sldId id="297" r:id="rId16"/>
    <p:sldId id="301" r:id="rId17"/>
    <p:sldId id="306" r:id="rId18"/>
    <p:sldId id="304" r:id="rId19"/>
    <p:sldId id="308" r:id="rId20"/>
    <p:sldId id="303" r:id="rId21"/>
    <p:sldId id="307" r:id="rId22"/>
    <p:sldId id="300" r:id="rId23"/>
    <p:sldId id="310" r:id="rId24"/>
    <p:sldId id="302" r:id="rId25"/>
    <p:sldId id="311" r:id="rId26"/>
    <p:sldId id="305" r:id="rId27"/>
    <p:sldId id="309" r:id="rId28"/>
    <p:sldId id="324" r:id="rId29"/>
    <p:sldId id="298" r:id="rId30"/>
    <p:sldId id="299" r:id="rId31"/>
    <p:sldId id="326" r:id="rId32"/>
    <p:sldId id="314" r:id="rId33"/>
    <p:sldId id="328" r:id="rId34"/>
    <p:sldId id="260" r:id="rId3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libri Light" panose="020F0302020204030204" pitchFamily="34" charset="0"/>
      <p:regular r:id="rId41"/>
      <p:italic r:id="rId42"/>
    </p:embeddedFont>
    <p:embeddedFont>
      <p:font typeface="Sansa Soft Pro Normal" panose="020B0604020202020204" charset="0"/>
      <p:regular r:id="rId43"/>
      <p:bold r:id="rId44"/>
      <p:italic r:id="rId45"/>
      <p:boldItalic r:id="rId46"/>
    </p:embeddedFont>
    <p:embeddedFont>
      <p:font typeface="Sansa Soft Pro SemiBold" panose="020B0604020202020204" charset="0"/>
      <p:regular r:id="rId47"/>
      <p:bold r:id="rId48"/>
      <p:italic r:id="rId49"/>
      <p:boldItalic r:id="rId50"/>
    </p:embeddedFont>
    <p:embeddedFont>
      <p:font typeface="SansaSoft Pro Normal" panose="02000603080000020004" charset="0"/>
      <p:regular r:id="rId51"/>
      <p:bold r:id="rId52"/>
      <p:italic r:id="rId53"/>
    </p:embeddedFont>
    <p:embeddedFont>
      <p:font typeface="SansaSoft Pro SemiBold" panose="02000603080000020004" charset="0"/>
      <p:regular r:id="rId54"/>
      <p:bold r:id="rId55"/>
      <p:italic r:id="rId56"/>
      <p:boldItalic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782F53-FBE7-4BAA-8207-87C1958316E4}">
          <p14:sldIdLst>
            <p14:sldId id="283"/>
            <p14:sldId id="287"/>
            <p14:sldId id="288"/>
            <p14:sldId id="327"/>
            <p14:sldId id="289"/>
            <p14:sldId id="293"/>
            <p14:sldId id="316"/>
            <p14:sldId id="317"/>
            <p14:sldId id="318"/>
            <p14:sldId id="319"/>
            <p14:sldId id="320"/>
            <p14:sldId id="322"/>
            <p14:sldId id="323"/>
            <p14:sldId id="296"/>
            <p14:sldId id="297"/>
            <p14:sldId id="301"/>
            <p14:sldId id="306"/>
            <p14:sldId id="304"/>
            <p14:sldId id="308"/>
            <p14:sldId id="303"/>
            <p14:sldId id="307"/>
            <p14:sldId id="300"/>
            <p14:sldId id="310"/>
            <p14:sldId id="302"/>
            <p14:sldId id="311"/>
            <p14:sldId id="305"/>
            <p14:sldId id="309"/>
            <p14:sldId id="324"/>
            <p14:sldId id="298"/>
            <p14:sldId id="299"/>
            <p14:sldId id="326"/>
            <p14:sldId id="314"/>
            <p14:sldId id="328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zanne Richards" initials="S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8C0A"/>
    <a:srgbClr val="B2B2B2"/>
    <a:srgbClr val="FFCC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5" autoAdjust="0"/>
    <p:restoredTop sz="73526" autoAdjust="0"/>
  </p:normalViewPr>
  <p:slideViewPr>
    <p:cSldViewPr snapToGrid="0">
      <p:cViewPr varScale="1">
        <p:scale>
          <a:sx n="72" d="100"/>
          <a:sy n="72" d="100"/>
        </p:scale>
        <p:origin x="1877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A4126-3D5B-4B27-AE09-02CE71AA14BD}" type="datetimeFigureOut">
              <a:rPr lang="en-AU" smtClean="0"/>
              <a:t>7/04/2020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16C86-17AD-4FBE-86EB-9FC28DA2E0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6905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16C86-17AD-4FBE-86EB-9FC28DA2E084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5376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16C86-17AD-4FBE-86EB-9FC28DA2E084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8747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16C86-17AD-4FBE-86EB-9FC28DA2E084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3519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16C86-17AD-4FBE-86EB-9FC28DA2E084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8992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16C86-17AD-4FBE-86EB-9FC28DA2E084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6043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16C86-17AD-4FBE-86EB-9FC28DA2E084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1511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16C86-17AD-4FBE-86EB-9FC28DA2E084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7969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16C86-17AD-4FBE-86EB-9FC28DA2E084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398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16C86-17AD-4FBE-86EB-9FC28DA2E084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94299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16C86-17AD-4FBE-86EB-9FC28DA2E084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0188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16C86-17AD-4FBE-86EB-9FC28DA2E084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366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16C86-17AD-4FBE-86EB-9FC28DA2E084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95706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16C86-17AD-4FBE-86EB-9FC28DA2E084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34775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16C86-17AD-4FBE-86EB-9FC28DA2E084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75430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16C86-17AD-4FBE-86EB-9FC28DA2E084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02694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16C86-17AD-4FBE-86EB-9FC28DA2E084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7004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16C86-17AD-4FBE-86EB-9FC28DA2E084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38440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16C86-17AD-4FBE-86EB-9FC28DA2E084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37699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16C86-17AD-4FBE-86EB-9FC28DA2E084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32437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16C86-17AD-4FBE-86EB-9FC28DA2E084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17140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16C86-17AD-4FBE-86EB-9FC28DA2E084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90502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16C86-17AD-4FBE-86EB-9FC28DA2E084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713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16C86-17AD-4FBE-86EB-9FC28DA2E084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01603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16C86-17AD-4FBE-86EB-9FC28DA2E084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59187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16C86-17AD-4FBE-86EB-9FC28DA2E084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3048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16C86-17AD-4FBE-86EB-9FC28DA2E084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85898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16C86-17AD-4FBE-86EB-9FC28DA2E084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4455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16C86-17AD-4FBE-86EB-9FC28DA2E084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1862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16C86-17AD-4FBE-86EB-9FC28DA2E084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4334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16C86-17AD-4FBE-86EB-9FC28DA2E084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0168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16C86-17AD-4FBE-86EB-9FC28DA2E084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9721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16C86-17AD-4FBE-86EB-9FC28DA2E084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561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16C86-17AD-4FBE-86EB-9FC28DA2E084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4906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FDE15-5714-4A45-90EE-17C0CF86A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3F945-7BBC-A343-921A-35588EE99BB3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A0E0E-272E-EB4C-9B0F-EF4BC1DFB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0282C-B617-6849-9563-0AAE2131E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D909E-241A-F343-8061-DE17E00EA7C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title="Circle Background Decoration">
            <a:extLst>
              <a:ext uri="{FF2B5EF4-FFF2-40B4-BE49-F238E27FC236}">
                <a16:creationId xmlns:a16="http://schemas.microsoft.com/office/drawing/2014/main" id="{38E2A639-5CEE-CC45-9FB4-F68321CD0B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094" y="1938987"/>
            <a:ext cx="7412128" cy="7412128"/>
          </a:xfrm>
          <a:prstGeom prst="rect">
            <a:avLst/>
          </a:prstGeom>
        </p:spPr>
      </p:pic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96036582-6A38-CB49-BFD5-DB969E389A44}"/>
              </a:ext>
            </a:extLst>
          </p:cNvPr>
          <p:cNvSpPr txBox="1">
            <a:spLocks/>
          </p:cNvSpPr>
          <p:nvPr userDrawn="1"/>
        </p:nvSpPr>
        <p:spPr>
          <a:xfrm>
            <a:off x="561744" y="4919013"/>
            <a:ext cx="4658903" cy="3145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SansaSoft Pro Normal" panose="0200060308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Speaker</a:t>
            </a:r>
            <a:endParaRPr lang="en-AU" sz="1400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089929B4-8071-1D41-BB69-19BBB23CFC15}"/>
              </a:ext>
            </a:extLst>
          </p:cNvPr>
          <p:cNvSpPr txBox="1">
            <a:spLocks/>
          </p:cNvSpPr>
          <p:nvPr userDrawn="1"/>
        </p:nvSpPr>
        <p:spPr>
          <a:xfrm>
            <a:off x="5035709" y="4921015"/>
            <a:ext cx="3369888" cy="314525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SansaSoft Pro Normal" panose="0200060308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Date</a:t>
            </a:r>
            <a:endParaRPr lang="en-AU" sz="1400" dirty="0"/>
          </a:p>
        </p:txBody>
      </p:sp>
      <p:grpSp>
        <p:nvGrpSpPr>
          <p:cNvPr id="10" name="Group 9" title="Orange bar behind Title Text">
            <a:extLst>
              <a:ext uri="{FF2B5EF4-FFF2-40B4-BE49-F238E27FC236}">
                <a16:creationId xmlns:a16="http://schemas.microsoft.com/office/drawing/2014/main" id="{3B5488D4-3CA1-FC42-B41D-0E0A42C719B2}"/>
              </a:ext>
            </a:extLst>
          </p:cNvPr>
          <p:cNvGrpSpPr/>
          <p:nvPr userDrawn="1"/>
        </p:nvGrpSpPr>
        <p:grpSpPr>
          <a:xfrm>
            <a:off x="0" y="3778136"/>
            <a:ext cx="8513763" cy="1479161"/>
            <a:chOff x="0" y="3778136"/>
            <a:chExt cx="8513763" cy="1479161"/>
          </a:xfrm>
        </p:grpSpPr>
        <p:sp>
          <p:nvSpPr>
            <p:cNvPr id="11" name="Rectangle 10" title="Gold  Background behind Title">
              <a:extLst>
                <a:ext uri="{FF2B5EF4-FFF2-40B4-BE49-F238E27FC236}">
                  <a16:creationId xmlns:a16="http://schemas.microsoft.com/office/drawing/2014/main" id="{D1D3CF81-70B8-2D44-AF1F-CC54AC87262B}"/>
                </a:ext>
              </a:extLst>
            </p:cNvPr>
            <p:cNvSpPr/>
            <p:nvPr/>
          </p:nvSpPr>
          <p:spPr>
            <a:xfrm>
              <a:off x="0" y="3778136"/>
              <a:ext cx="8513763" cy="543155"/>
            </a:xfrm>
            <a:prstGeom prst="rect">
              <a:avLst/>
            </a:prstGeom>
            <a:solidFill>
              <a:srgbClr val="B58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1350"/>
            </a:p>
          </p:txBody>
        </p:sp>
        <p:sp>
          <p:nvSpPr>
            <p:cNvPr id="12" name="Rectangle 11" descr="Black Bar that runs along the bottom of the Title." title="Black Bar">
              <a:extLst>
                <a:ext uri="{FF2B5EF4-FFF2-40B4-BE49-F238E27FC236}">
                  <a16:creationId xmlns:a16="http://schemas.microsoft.com/office/drawing/2014/main" id="{7626F01C-A8F1-EB4A-B769-390746F500E1}"/>
                </a:ext>
              </a:extLst>
            </p:cNvPr>
            <p:cNvSpPr/>
            <p:nvPr/>
          </p:nvSpPr>
          <p:spPr>
            <a:xfrm>
              <a:off x="0" y="4857118"/>
              <a:ext cx="8513763" cy="4001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1350"/>
            </a:p>
          </p:txBody>
        </p:sp>
        <p:sp>
          <p:nvSpPr>
            <p:cNvPr id="13" name="Rectangle 12" title="Title Continued (Second Line)">
              <a:extLst>
                <a:ext uri="{FF2B5EF4-FFF2-40B4-BE49-F238E27FC236}">
                  <a16:creationId xmlns:a16="http://schemas.microsoft.com/office/drawing/2014/main" id="{FDC88061-8DE6-0E42-B931-0D2E7602F1A7}"/>
                </a:ext>
              </a:extLst>
            </p:cNvPr>
            <p:cNvSpPr/>
            <p:nvPr/>
          </p:nvSpPr>
          <p:spPr>
            <a:xfrm>
              <a:off x="0" y="4317627"/>
              <a:ext cx="8513763" cy="543155"/>
            </a:xfrm>
            <a:prstGeom prst="rect">
              <a:avLst/>
            </a:prstGeom>
            <a:solidFill>
              <a:srgbClr val="B58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1350" dirty="0"/>
            </a:p>
          </p:txBody>
        </p:sp>
      </p:grp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ED760E2C-128E-6E44-9D37-7CE3A6DDB5D7}"/>
              </a:ext>
            </a:extLst>
          </p:cNvPr>
          <p:cNvSpPr txBox="1">
            <a:spLocks/>
          </p:cNvSpPr>
          <p:nvPr userDrawn="1"/>
        </p:nvSpPr>
        <p:spPr>
          <a:xfrm>
            <a:off x="6434353" y="62231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>
                <a:latin typeface="SansaSoft Pro SemiBold" panose="02000603080000020004" pitchFamily="50" charset="0"/>
              </a:rPr>
              <a:pPr/>
              <a:t>‹#›</a:t>
            </a:fld>
            <a:endParaRPr lang="en-US" dirty="0">
              <a:latin typeface="SansaSoft Pro SemiBold" panose="02000603080000020004" pitchFamily="50" charset="0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BCF70032-1776-0D47-BEBD-0BDFA19EEB7B}"/>
              </a:ext>
            </a:extLst>
          </p:cNvPr>
          <p:cNvSpPr txBox="1">
            <a:spLocks/>
          </p:cNvSpPr>
          <p:nvPr userDrawn="1"/>
        </p:nvSpPr>
        <p:spPr>
          <a:xfrm>
            <a:off x="321757" y="4122522"/>
            <a:ext cx="7982789" cy="482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B58C0A"/>
                </a:solidFill>
                <a:latin typeface="SansaSoft Pro Normal" panose="02000603080000020004" pitchFamily="50" charset="0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bg1"/>
                </a:solidFill>
              </a:rPr>
              <a:t>Enter Title Here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BE5940F6-88EF-994D-B176-0D2DE3E31572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321757" y="4857118"/>
            <a:ext cx="4508658" cy="3649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SansaSoft Pro Normal" panose="02000603080000020004" pitchFamily="50" charset="0"/>
                <a:ea typeface="+mj-ea"/>
                <a:cs typeface="+mj-cs"/>
              </a:rPr>
              <a:t>Enter Author Here</a:t>
            </a:r>
          </a:p>
        </p:txBody>
      </p:sp>
    </p:spTree>
    <p:extLst>
      <p:ext uri="{BB962C8B-B14F-4D97-AF65-F5344CB8AC3E}">
        <p14:creationId xmlns:p14="http://schemas.microsoft.com/office/powerpoint/2010/main" val="406402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title="CRICOS Provider Code 00301J"/>
          <p:cNvSpPr txBox="1"/>
          <p:nvPr userDrawn="1"/>
        </p:nvSpPr>
        <p:spPr>
          <a:xfrm>
            <a:off x="5937705" y="6038533"/>
            <a:ext cx="26512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600" dirty="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CRICOS Provider Code 00301J</a:t>
            </a:r>
          </a:p>
        </p:txBody>
      </p:sp>
      <p:pic>
        <p:nvPicPr>
          <p:cNvPr id="5" name="Picture 4" title="NCSEHE Logo &amp; Curtin University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17" y="6189200"/>
            <a:ext cx="4059237" cy="399124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4353" y="62231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6118" y="580418"/>
            <a:ext cx="7982789" cy="676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solidFill>
                  <a:srgbClr val="B58C0A"/>
                </a:solidFill>
                <a:latin typeface="SansaSoft Pro Normal" panose="02000603080000020004" pitchFamily="50" charset="0"/>
              </a:defRPr>
            </a:lvl1pPr>
          </a:lstStyle>
          <a:p>
            <a:pPr lvl="0"/>
            <a:r>
              <a:rPr lang="en-US" dirty="0"/>
              <a:t>Heading</a:t>
            </a:r>
            <a:endParaRPr lang="en-AU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6117" y="1308860"/>
            <a:ext cx="7982790" cy="4905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>
                    <a:lumMod val="50000"/>
                  </a:schemeClr>
                </a:solidFill>
                <a:latin typeface="SansaSoft Pro Normal" panose="02000603080000020004" pitchFamily="50" charset="0"/>
              </a:defRPr>
            </a:lvl1pPr>
          </a:lstStyle>
          <a:p>
            <a:pPr lvl="0"/>
            <a:r>
              <a:rPr lang="en-AU" dirty="0"/>
              <a:t>Subheading (optional)</a:t>
            </a:r>
          </a:p>
        </p:txBody>
      </p:sp>
      <p:sp>
        <p:nvSpPr>
          <p:cNvPr id="10" name="Content Placeholder 26"/>
          <p:cNvSpPr>
            <a:spLocks noGrp="1"/>
          </p:cNvSpPr>
          <p:nvPr>
            <p:ph sz="quarter" idx="12" hasCustomPrompt="1"/>
          </p:nvPr>
        </p:nvSpPr>
        <p:spPr>
          <a:xfrm>
            <a:off x="597114" y="1851745"/>
            <a:ext cx="7970989" cy="418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Content goes here</a:t>
            </a:r>
          </a:p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4811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03">
          <p15:clr>
            <a:srgbClr val="FBAE40"/>
          </p15:clr>
        </p15:guide>
        <p15:guide id="2" pos="255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30973" y="1167342"/>
            <a:ext cx="7982790" cy="4905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>
                    <a:lumMod val="50000"/>
                  </a:schemeClr>
                </a:solidFill>
                <a:latin typeface="Sansa Soft Pro Normal" panose="02000603080000020004" pitchFamily="2" charset="77"/>
              </a:defRPr>
            </a:lvl1pPr>
          </a:lstStyle>
          <a:p>
            <a:pPr lvl="0"/>
            <a:r>
              <a:rPr lang="en-AU" dirty="0"/>
              <a:t>Subheading (optional)</a:t>
            </a:r>
          </a:p>
        </p:txBody>
      </p:sp>
      <p:sp>
        <p:nvSpPr>
          <p:cNvPr id="8" name="Content Placeholder 26"/>
          <p:cNvSpPr>
            <a:spLocks noGrp="1"/>
          </p:cNvSpPr>
          <p:nvPr>
            <p:ph sz="quarter" idx="12" hasCustomPrompt="1"/>
          </p:nvPr>
        </p:nvSpPr>
        <p:spPr>
          <a:xfrm>
            <a:off x="542773" y="1993982"/>
            <a:ext cx="7970989" cy="35956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Sansa Soft Pro Normal" panose="02000603080000020004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n-AU" dirty="0"/>
              <a:t>Content goes here</a:t>
            </a:r>
          </a:p>
          <a:p>
            <a:pPr lvl="0"/>
            <a:endParaRPr lang="en-AU" dirty="0"/>
          </a:p>
        </p:txBody>
      </p:sp>
      <p:pic>
        <p:nvPicPr>
          <p:cNvPr id="2" name="Picture 1" title="NCSEHE Logo &amp; Curtin University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75" y="5851126"/>
            <a:ext cx="3751957" cy="447381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6362" y="593338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30973" y="454287"/>
            <a:ext cx="7982789" cy="713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solidFill>
                  <a:srgbClr val="B58C0A"/>
                </a:solidFill>
                <a:latin typeface="SansaSoft Pro Normal" panose="02000603080000020004" pitchFamily="50" charset="0"/>
              </a:defRPr>
            </a:lvl1pPr>
          </a:lstStyle>
          <a:p>
            <a:pPr lvl="0"/>
            <a:r>
              <a:rPr lang="en-US" dirty="0"/>
              <a:t>Heading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2957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2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Circle Background Decoratio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4066" y="1919298"/>
            <a:ext cx="7412128" cy="741212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630241" y="2771427"/>
            <a:ext cx="788431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50" dirty="0">
                <a:solidFill>
                  <a:schemeClr val="tx1">
                    <a:lumMod val="75000"/>
                    <a:lumOff val="25000"/>
                  </a:schemeClr>
                </a:solidFill>
                <a:latin typeface="SansaSoft Pro SemiBold" panose="02000603080000020004" pitchFamily="50" charset="0"/>
              </a:rPr>
              <a:t>Website: </a:t>
            </a:r>
            <a:r>
              <a:rPr lang="en-AU" sz="2250" b="0" dirty="0">
                <a:solidFill>
                  <a:srgbClr val="B58C0A"/>
                </a:solidFill>
                <a:latin typeface="SansaSoft Pro Normal" panose="02000603080000020004" pitchFamily="50" charset="0"/>
              </a:rPr>
              <a:t>ncsehe.edu.au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630240" y="3247317"/>
            <a:ext cx="7884319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250" dirty="0">
                <a:solidFill>
                  <a:schemeClr val="tx1">
                    <a:lumMod val="75000"/>
                    <a:lumOff val="25000"/>
                  </a:schemeClr>
                </a:solidFill>
                <a:latin typeface="SansaSoft Pro SemiBold" panose="02000603080000020004" pitchFamily="50" charset="0"/>
              </a:rPr>
              <a:t>Email: </a:t>
            </a:r>
            <a:r>
              <a:rPr lang="en-AU" sz="2250" dirty="0">
                <a:solidFill>
                  <a:srgbClr val="B58C0A"/>
                </a:solidFill>
                <a:latin typeface="SansaSoft Pro Normal" panose="02000603080000020004" pitchFamily="50" charset="0"/>
              </a:rPr>
              <a:t>ncsehe@curtin.edu.au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631034" y="3723207"/>
            <a:ext cx="788431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50" dirty="0">
                <a:solidFill>
                  <a:schemeClr val="tx1">
                    <a:lumMod val="75000"/>
                    <a:lumOff val="25000"/>
                  </a:schemeClr>
                </a:solidFill>
                <a:latin typeface="SansaSoft Pro SemiBold" panose="02000603080000020004" pitchFamily="50" charset="0"/>
              </a:rPr>
              <a:t>Twitter: </a:t>
            </a:r>
            <a:r>
              <a:rPr lang="en-AU" sz="2250" dirty="0">
                <a:solidFill>
                  <a:srgbClr val="B58C0A"/>
                </a:solidFill>
                <a:latin typeface="SansaSoft Pro Normal" panose="02000603080000020004" pitchFamily="50" charset="0"/>
              </a:rPr>
              <a:t>@</a:t>
            </a:r>
            <a:r>
              <a:rPr lang="en-AU" sz="2250" dirty="0" err="1">
                <a:solidFill>
                  <a:srgbClr val="B58C0A"/>
                </a:solidFill>
                <a:latin typeface="SansaSoft Pro Normal" panose="02000603080000020004" pitchFamily="50" charset="0"/>
              </a:rPr>
              <a:t>ncsehe</a:t>
            </a:r>
            <a:endParaRPr lang="en-AU" sz="2250" dirty="0">
              <a:solidFill>
                <a:srgbClr val="B58C0A"/>
              </a:solidFill>
              <a:latin typeface="SansaSoft Pro Normal" panose="02000603080000020004" pitchFamily="50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630237" y="4201287"/>
            <a:ext cx="788431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50" dirty="0">
                <a:solidFill>
                  <a:schemeClr val="tx1">
                    <a:lumMod val="75000"/>
                    <a:lumOff val="25000"/>
                  </a:schemeClr>
                </a:solidFill>
                <a:latin typeface="SansaSoft Pro SemiBold" panose="02000603080000020004" pitchFamily="50" charset="0"/>
              </a:rPr>
              <a:t>Facebook: </a:t>
            </a:r>
            <a:r>
              <a:rPr lang="en-AU" sz="2250" dirty="0">
                <a:solidFill>
                  <a:srgbClr val="B58C0A"/>
                </a:solidFill>
                <a:latin typeface="SansaSoft Pro Normal" panose="02000603080000020004" pitchFamily="50" charset="0"/>
              </a:rPr>
              <a:t>@</a:t>
            </a:r>
            <a:r>
              <a:rPr lang="en-AU" sz="2250" dirty="0" err="1">
                <a:solidFill>
                  <a:srgbClr val="B58C0A"/>
                </a:solidFill>
                <a:latin typeface="SansaSoft Pro Normal" panose="02000603080000020004" pitchFamily="50" charset="0"/>
              </a:rPr>
              <a:t>ncsehe</a:t>
            </a:r>
            <a:endParaRPr lang="en-AU" sz="2250" dirty="0">
              <a:solidFill>
                <a:srgbClr val="B58C0A"/>
              </a:solidFill>
              <a:latin typeface="SansaSoft Pro Normal" panose="02000603080000020004" pitchFamily="50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237" y="1817597"/>
            <a:ext cx="7883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SansaSoft Pro Normal" panose="02000603080000020004" pitchFamily="50" charset="0"/>
              </a:rPr>
              <a:t>Thank You</a:t>
            </a:r>
            <a:endParaRPr lang="en-AU" sz="4000" b="0" dirty="0">
              <a:solidFill>
                <a:schemeClr val="tx1">
                  <a:lumMod val="75000"/>
                  <a:lumOff val="25000"/>
                </a:schemeClr>
              </a:solidFill>
              <a:latin typeface="SansaSoft Pro Normal" panose="02000603080000020004" pitchFamily="50" charset="0"/>
            </a:endParaRPr>
          </a:p>
        </p:txBody>
      </p:sp>
      <p:cxnSp>
        <p:nvCxnSpPr>
          <p:cNvPr id="13" name="Straight Connector 12" title="Gold Line Decoration"/>
          <p:cNvCxnSpPr/>
          <p:nvPr userDrawn="1"/>
        </p:nvCxnSpPr>
        <p:spPr>
          <a:xfrm>
            <a:off x="3138457" y="2597362"/>
            <a:ext cx="2872986" cy="0"/>
          </a:xfrm>
          <a:prstGeom prst="line">
            <a:avLst/>
          </a:prstGeom>
          <a:ln w="19050">
            <a:solidFill>
              <a:srgbClr val="B58C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title="NCSEHE Logo &amp; Curtin University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837" y="557552"/>
            <a:ext cx="3751957" cy="447381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6362" y="603904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3464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Circle Background Decoratio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4066" y="1919298"/>
            <a:ext cx="7412128" cy="741212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630241" y="3107054"/>
            <a:ext cx="788431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50" dirty="0">
                <a:solidFill>
                  <a:schemeClr val="tx1">
                    <a:lumMod val="75000"/>
                    <a:lumOff val="25000"/>
                  </a:schemeClr>
                </a:solidFill>
                <a:latin typeface="SansaSoft Pro SemiBold" panose="02000603080000020004" pitchFamily="50" charset="0"/>
              </a:rPr>
              <a:t>Website: </a:t>
            </a:r>
            <a:r>
              <a:rPr lang="en-AU" sz="2250" b="0" dirty="0">
                <a:solidFill>
                  <a:srgbClr val="B58C0A"/>
                </a:solidFill>
                <a:latin typeface="SansaSoft Pro Normal" panose="02000603080000020004" pitchFamily="50" charset="0"/>
              </a:rPr>
              <a:t>ncsehe.edu.au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630240" y="3582944"/>
            <a:ext cx="7884319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250" dirty="0">
                <a:solidFill>
                  <a:schemeClr val="tx1">
                    <a:lumMod val="75000"/>
                    <a:lumOff val="25000"/>
                  </a:schemeClr>
                </a:solidFill>
                <a:latin typeface="SansaSoft Pro SemiBold" panose="02000603080000020004" pitchFamily="50" charset="0"/>
              </a:rPr>
              <a:t>Email: </a:t>
            </a:r>
            <a:r>
              <a:rPr lang="en-AU" sz="2250" dirty="0">
                <a:solidFill>
                  <a:srgbClr val="B58C0A"/>
                </a:solidFill>
                <a:latin typeface="SansaSoft Pro Normal" panose="02000603080000020004" pitchFamily="50" charset="0"/>
              </a:rPr>
              <a:t>ncsehe@curtin.edu.au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631034" y="4058834"/>
            <a:ext cx="788431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50" dirty="0">
                <a:solidFill>
                  <a:schemeClr val="tx1">
                    <a:lumMod val="75000"/>
                    <a:lumOff val="25000"/>
                  </a:schemeClr>
                </a:solidFill>
                <a:latin typeface="SansaSoft Pro SemiBold" panose="02000603080000020004" pitchFamily="50" charset="0"/>
              </a:rPr>
              <a:t>Twitter: </a:t>
            </a:r>
            <a:r>
              <a:rPr lang="en-AU" sz="2250" dirty="0">
                <a:solidFill>
                  <a:srgbClr val="B58C0A"/>
                </a:solidFill>
                <a:latin typeface="SansaSoft Pro Normal" panose="02000603080000020004" pitchFamily="50" charset="0"/>
              </a:rPr>
              <a:t>@</a:t>
            </a:r>
            <a:r>
              <a:rPr lang="en-AU" sz="2250" dirty="0" err="1">
                <a:solidFill>
                  <a:srgbClr val="B58C0A"/>
                </a:solidFill>
                <a:latin typeface="SansaSoft Pro Normal" panose="02000603080000020004" pitchFamily="50" charset="0"/>
              </a:rPr>
              <a:t>ncsehe</a:t>
            </a:r>
            <a:endParaRPr lang="en-AU" sz="2250" dirty="0">
              <a:solidFill>
                <a:srgbClr val="B58C0A"/>
              </a:solidFill>
              <a:latin typeface="SansaSoft Pro Normal" panose="02000603080000020004" pitchFamily="50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630237" y="4536914"/>
            <a:ext cx="788431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50" dirty="0">
                <a:solidFill>
                  <a:schemeClr val="tx1">
                    <a:lumMod val="75000"/>
                    <a:lumOff val="25000"/>
                  </a:schemeClr>
                </a:solidFill>
                <a:latin typeface="SansaSoft Pro SemiBold" panose="02000603080000020004" pitchFamily="50" charset="0"/>
              </a:rPr>
              <a:t>Facebook: </a:t>
            </a:r>
            <a:r>
              <a:rPr lang="en-AU" sz="2250" dirty="0">
                <a:solidFill>
                  <a:srgbClr val="B58C0A"/>
                </a:solidFill>
                <a:latin typeface="SansaSoft Pro Normal" panose="02000603080000020004" pitchFamily="50" charset="0"/>
              </a:rPr>
              <a:t>@</a:t>
            </a:r>
            <a:r>
              <a:rPr lang="en-AU" sz="2250" dirty="0" err="1">
                <a:solidFill>
                  <a:srgbClr val="B58C0A"/>
                </a:solidFill>
                <a:latin typeface="SansaSoft Pro Normal" panose="02000603080000020004" pitchFamily="50" charset="0"/>
              </a:rPr>
              <a:t>ncsehe</a:t>
            </a:r>
            <a:endParaRPr lang="en-AU" sz="2250" dirty="0">
              <a:solidFill>
                <a:srgbClr val="B58C0A"/>
              </a:solidFill>
              <a:latin typeface="SansaSoft Pro Normal" panose="02000603080000020004" pitchFamily="50" charset="0"/>
            </a:endParaRPr>
          </a:p>
        </p:txBody>
      </p:sp>
      <p:cxnSp>
        <p:nvCxnSpPr>
          <p:cNvPr id="13" name="Straight Connector 12" title="Gold Line Decoration"/>
          <p:cNvCxnSpPr/>
          <p:nvPr userDrawn="1"/>
        </p:nvCxnSpPr>
        <p:spPr>
          <a:xfrm>
            <a:off x="3138457" y="2932989"/>
            <a:ext cx="2872986" cy="0"/>
          </a:xfrm>
          <a:prstGeom prst="line">
            <a:avLst/>
          </a:prstGeom>
          <a:ln w="19050">
            <a:solidFill>
              <a:srgbClr val="B58C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title="NCSEHE Logo &amp; Curtin University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837" y="557552"/>
            <a:ext cx="3751957" cy="447381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6362" y="603904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1218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ssib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0A2882-8E38-494D-A02C-E4754F789EF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23698" y="653872"/>
            <a:ext cx="6015138" cy="790575"/>
          </a:xfrm>
        </p:spPr>
        <p:txBody>
          <a:bodyPr/>
          <a:lstStyle/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8369718-A62A-2947-A03F-76FF8558237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3699" y="1993982"/>
            <a:ext cx="7988154" cy="3595606"/>
          </a:xfrm>
        </p:spPr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/>
              <a:t>Click to edit Master text styles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/>
              <a:t>Second level</a:t>
            </a:r>
          </a:p>
          <a:p>
            <a:pPr marL="171450" lvl="2" indent="-171450">
              <a:buFont typeface="Arial" panose="020B0604020202020204" pitchFamily="34" charset="0"/>
              <a:buChar char="•"/>
            </a:pPr>
            <a:r>
              <a:rPr lang="en-US" sz="1200"/>
              <a:t>Third level</a:t>
            </a:r>
          </a:p>
          <a:p>
            <a:pPr marL="171450" lvl="3" indent="-171450">
              <a:buFont typeface="Arial" panose="020B0604020202020204" pitchFamily="34" charset="0"/>
              <a:buChar char="•"/>
            </a:pPr>
            <a:r>
              <a:rPr lang="en-US" sz="1200"/>
              <a:t>Fourth level</a:t>
            </a:r>
          </a:p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en-US" sz="1200"/>
              <a:t>Fifth level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2072159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2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7" r:id="rId2"/>
    <p:sldLayoutId id="2147483671" r:id="rId3"/>
    <p:sldLayoutId id="2147483673" r:id="rId4"/>
    <p:sldLayoutId id="2147483670" r:id="rId5"/>
    <p:sldLayoutId id="2147483672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4" userDrawn="1">
          <p15:clr>
            <a:srgbClr val="F26B43"/>
          </p15:clr>
        </p15:guide>
        <p15:guide id="2" pos="397" userDrawn="1">
          <p15:clr>
            <a:srgbClr val="F26B43"/>
          </p15:clr>
        </p15:guide>
        <p15:guide id="3" pos="5363" userDrawn="1">
          <p15:clr>
            <a:srgbClr val="F26B43"/>
          </p15:clr>
        </p15:guide>
        <p15:guide id="4" orient="horz" pos="4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title="Circle Background Decorati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5198" y="1941706"/>
            <a:ext cx="7412128" cy="7412128"/>
          </a:xfrm>
          <a:prstGeom prst="rect">
            <a:avLst/>
          </a:prstGeom>
        </p:spPr>
      </p:pic>
      <p:sp>
        <p:nvSpPr>
          <p:cNvPr id="11" name="Text Placeholder 17"/>
          <p:cNvSpPr txBox="1">
            <a:spLocks/>
          </p:cNvSpPr>
          <p:nvPr/>
        </p:nvSpPr>
        <p:spPr>
          <a:xfrm>
            <a:off x="561744" y="4919013"/>
            <a:ext cx="4658903" cy="3145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SansaSoft Pro Normal" panose="0200060308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Speaker</a:t>
            </a:r>
            <a:endParaRPr lang="en-AU" sz="1400" dirty="0"/>
          </a:p>
        </p:txBody>
      </p:sp>
      <p:sp>
        <p:nvSpPr>
          <p:cNvPr id="12" name="Text Placeholder 17"/>
          <p:cNvSpPr txBox="1">
            <a:spLocks/>
          </p:cNvSpPr>
          <p:nvPr/>
        </p:nvSpPr>
        <p:spPr>
          <a:xfrm>
            <a:off x="5035709" y="4921015"/>
            <a:ext cx="3369888" cy="314525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SansaSoft Pro Normal" panose="0200060308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Date</a:t>
            </a:r>
            <a:endParaRPr lang="en-AU" sz="1400" dirty="0"/>
          </a:p>
        </p:txBody>
      </p:sp>
      <p:grpSp>
        <p:nvGrpSpPr>
          <p:cNvPr id="4" name="Group 3" title="Orange bar behind Title Text"/>
          <p:cNvGrpSpPr/>
          <p:nvPr/>
        </p:nvGrpSpPr>
        <p:grpSpPr>
          <a:xfrm>
            <a:off x="0" y="3778136"/>
            <a:ext cx="8513763" cy="1479161"/>
            <a:chOff x="0" y="3778136"/>
            <a:chExt cx="8513763" cy="1479161"/>
          </a:xfrm>
        </p:grpSpPr>
        <p:sp>
          <p:nvSpPr>
            <p:cNvPr id="6" name="Rectangle 5" title="Gold  Background behind Title"/>
            <p:cNvSpPr/>
            <p:nvPr/>
          </p:nvSpPr>
          <p:spPr>
            <a:xfrm>
              <a:off x="0" y="3778136"/>
              <a:ext cx="8513763" cy="543155"/>
            </a:xfrm>
            <a:prstGeom prst="rect">
              <a:avLst/>
            </a:prstGeom>
            <a:solidFill>
              <a:srgbClr val="B58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1350"/>
            </a:p>
          </p:txBody>
        </p:sp>
        <p:sp>
          <p:nvSpPr>
            <p:cNvPr id="10" name="Rectangle 9" descr="Black Bar that runs along the bottom of the Title." title="Black Bar"/>
            <p:cNvSpPr/>
            <p:nvPr/>
          </p:nvSpPr>
          <p:spPr>
            <a:xfrm>
              <a:off x="0" y="4857118"/>
              <a:ext cx="8513763" cy="4001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1350"/>
            </a:p>
          </p:txBody>
        </p:sp>
        <p:sp>
          <p:nvSpPr>
            <p:cNvPr id="16" name="Rectangle 15" title="Title Continued (Second Line)"/>
            <p:cNvSpPr/>
            <p:nvPr/>
          </p:nvSpPr>
          <p:spPr>
            <a:xfrm>
              <a:off x="0" y="4317627"/>
              <a:ext cx="8513763" cy="543155"/>
            </a:xfrm>
            <a:prstGeom prst="rect">
              <a:avLst/>
            </a:prstGeom>
            <a:solidFill>
              <a:srgbClr val="B58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AU" sz="1350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latin typeface="SansaSoft Pro SemiBold" panose="02000603080000020004" pitchFamily="50" charset="0"/>
              </a:rPr>
              <a:t>1</a:t>
            </a:fld>
            <a:endParaRPr lang="en-US" dirty="0">
              <a:latin typeface="SansaSoft Pro SemiBold" panose="02000603080000020004" pitchFamily="50" charset="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21757" y="3891216"/>
            <a:ext cx="8083840" cy="992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B58C0A"/>
                </a:solidFill>
                <a:latin typeface="SansaSoft Pro Normal" panose="02000603080000020004" pitchFamily="50" charset="0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chemeClr val="bg1"/>
                </a:solidFill>
              </a:rPr>
              <a:t>Supporting students’ wellbeing during COVID-19: tips from regional &amp; remote Australia </a:t>
            </a:r>
          </a:p>
        </p:txBody>
      </p:sp>
      <p:sp>
        <p:nvSpPr>
          <p:cNvPr id="14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21757" y="4857118"/>
            <a:ext cx="4508658" cy="3649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latin typeface="SansaSoft Pro Normal" panose="02000603080000020004" pitchFamily="50" charset="0"/>
                <a:ea typeface="+mj-ea"/>
                <a:cs typeface="+mj-cs"/>
              </a:rPr>
              <a:t>Nicole Crawford and Cathy Stone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AF5643C-9C1D-4BE0-BEB2-A19AB251819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75" y="6128014"/>
            <a:ext cx="1429578" cy="55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38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6E544-EFF7-594F-8D23-07BA3ADF34D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0971" y="1595143"/>
            <a:ext cx="7982789" cy="464476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AU" sz="2000" dirty="0"/>
              <a:t>Stress (579 respondents)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AU" sz="2000" dirty="0"/>
              <a:t>Feeling overwhelmed by my university study load (489)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AU" sz="2000" dirty="0"/>
              <a:t>Mental health difficulties (387)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AU" sz="2000" dirty="0"/>
              <a:t>I couldn’t fit study in with my other commitments (380)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AU" sz="2000" dirty="0"/>
              <a:t>Financial difficulties (299)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B18F-A3E8-A948-9F1A-57C203F9C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F6773D-1CD6-5646-80C5-9FA69B667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72" y="618095"/>
            <a:ext cx="7982789" cy="713055"/>
          </a:xfrm>
        </p:spPr>
        <p:txBody>
          <a:bodyPr>
            <a:normAutofit fontScale="90000"/>
          </a:bodyPr>
          <a:lstStyle/>
          <a:p>
            <a:r>
              <a:rPr lang="en-AU" sz="3600" dirty="0"/>
              <a:t>Top 5 reasons why students considered withdrawing/deferring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85089-E2C7-49A9-B8B6-E9ACC36E1C7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812104"/>
            <a:ext cx="1429578" cy="55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92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6E544-EFF7-594F-8D23-07BA3ADF34D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0971" y="1595143"/>
            <a:ext cx="7982789" cy="390395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What can universities do better to support the mental wellbeing of mature-aged </a:t>
            </a:r>
            <a:r>
              <a:rPr lang="en-US" sz="2000" dirty="0" err="1"/>
              <a:t>uni</a:t>
            </a:r>
            <a:r>
              <a:rPr lang="en-US" sz="2000" dirty="0"/>
              <a:t> students from regional and remote Australia?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Codes/themes/categories were overwhelmingly about the students’ teaching and learning experiences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B18F-A3E8-A948-9F1A-57C203F9C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F6773D-1CD6-5646-80C5-9FA69B667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72" y="618095"/>
            <a:ext cx="7982789" cy="713055"/>
          </a:xfrm>
        </p:spPr>
        <p:txBody>
          <a:bodyPr>
            <a:normAutofit fontScale="90000"/>
          </a:bodyPr>
          <a:lstStyle/>
          <a:p>
            <a:r>
              <a:rPr lang="en-AU" sz="3600" dirty="0"/>
              <a:t>Open-ended survey question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85089-E2C7-49A9-B8B6-E9ACC36E1C7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812104"/>
            <a:ext cx="1429578" cy="55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77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B18F-A3E8-A948-9F1A-57C203F9C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F6773D-1CD6-5646-80C5-9FA69B667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4" y="732395"/>
            <a:ext cx="8456616" cy="713055"/>
          </a:xfrm>
        </p:spPr>
        <p:txBody>
          <a:bodyPr>
            <a:normAutofit fontScale="90000"/>
          </a:bodyPr>
          <a:lstStyle/>
          <a:p>
            <a:r>
              <a:rPr lang="en-AU" sz="3600" dirty="0"/>
              <a:t>What can we learn from mature-aged students in regional and remote Australia?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85089-E2C7-49A9-B8B6-E9ACC36E1C7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812104"/>
            <a:ext cx="1429578" cy="555494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17983645-ED4D-45AD-BCAD-EF45BA0FE7A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0970" y="1627816"/>
            <a:ext cx="8156575" cy="4670691"/>
          </a:xfrm>
        </p:spPr>
        <p:txBody>
          <a:bodyPr>
            <a:normAutofit fontScale="975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100" dirty="0">
                <a:latin typeface="Sansa Soft Pro Normal" panose="020B0604020202020204" charset="0"/>
                <a:cs typeface="Sansa Soft Pro Normal" panose="020B0604020202020204" charset="0"/>
              </a:rPr>
              <a:t>Know students’ needs: understand their diverse circumstances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100" dirty="0">
                <a:latin typeface="Sansa Soft Pro Normal" panose="020B0604020202020204" charset="0"/>
                <a:cs typeface="Sansa Soft Pro Normal" panose="020B0604020202020204" charset="0"/>
              </a:rPr>
              <a:t>Be aware of practical challenges: e.g. bandwidth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100" dirty="0">
                <a:latin typeface="Sansa Soft Pro Normal" panose="020B0604020202020204" charset="0"/>
                <a:cs typeface="Sansa Soft Pro Normal" panose="020B0604020202020204" charset="0"/>
              </a:rPr>
              <a:t>Facilitate student connections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100" dirty="0">
                <a:latin typeface="Sansa Soft Pro Normal" panose="020B0604020202020204" charset="0"/>
                <a:cs typeface="Sansa Soft Pro Normal" panose="020B0604020202020204" charset="0"/>
              </a:rPr>
              <a:t>Provide opportunities for Q&amp;As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100" dirty="0">
                <a:latin typeface="Sansa Soft Pro Normal" panose="020B0604020202020204" charset="0"/>
                <a:cs typeface="Sansa Soft Pro Normal" panose="020B0604020202020204" charset="0"/>
              </a:rPr>
              <a:t>Check in with students: online learning can be lonely and isolating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100" dirty="0">
                <a:latin typeface="Sansa Soft Pro Normal" panose="020B0604020202020204" charset="0"/>
                <a:cs typeface="Sansa Soft Pro Normal" panose="020B0604020202020204" charset="0"/>
              </a:rPr>
              <a:t>Promote your university’s student services (e.g. Counselling)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100" dirty="0">
                <a:latin typeface="Sansa Soft Pro Normal" panose="020B0604020202020204" charset="0"/>
                <a:cs typeface="Sansa Soft Pro Normal" panose="020B0604020202020204" charset="0"/>
              </a:rPr>
              <a:t>Your impact is enormous: it’s the small (human) actions that count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48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6E544-EFF7-594F-8D23-07BA3ADF34D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0973" y="1235871"/>
            <a:ext cx="8260330" cy="450770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AU" sz="2000" dirty="0">
                <a:latin typeface="Sansa Soft Pro Normal" panose="020B0604020202020204" charset="0"/>
                <a:cs typeface="Sansa Soft Pro Normal" panose="020B0604020202020204" charset="0"/>
              </a:rPr>
              <a:t>For the purpose of this presentation, we’ll understand ‘mental wellbeing’ as being able to: manage ‘normal’ stresses of </a:t>
            </a:r>
            <a:r>
              <a:rPr lang="en-AU" sz="2000" dirty="0" err="1">
                <a:latin typeface="Sansa Soft Pro Normal" panose="020B0604020202020204" charset="0"/>
                <a:cs typeface="Sansa Soft Pro Normal" panose="020B0604020202020204" charset="0"/>
              </a:rPr>
              <a:t>uni</a:t>
            </a:r>
            <a:r>
              <a:rPr lang="en-AU" sz="2000" dirty="0">
                <a:latin typeface="Sansa Soft Pro Normal" panose="020B0604020202020204" charset="0"/>
                <a:cs typeface="Sansa Soft Pro Normal" panose="020B0604020202020204" charset="0"/>
              </a:rPr>
              <a:t> and life, be productive, fulfilled, have a meaningful life… (adapted from the WHO)</a:t>
            </a:r>
          </a:p>
          <a:p>
            <a:r>
              <a:rPr lang="en-AU" sz="2000" dirty="0">
                <a:latin typeface="Sansa Soft Pro Normal" panose="020B0604020202020204" charset="0"/>
                <a:cs typeface="Sansa Soft Pro Normal" panose="020B0604020202020204" charset="0"/>
              </a:rPr>
              <a:t>How?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latin typeface="Sansa Soft Pro Normal" panose="020B0604020202020204" charset="0"/>
                <a:cs typeface="Sansa Soft Pro Normal" panose="020B0604020202020204" charset="0"/>
              </a:rPr>
              <a:t>Have the resources to meet the 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latin typeface="Sansa Soft Pro Normal" panose="020B0604020202020204" charset="0"/>
                <a:cs typeface="Sansa Soft Pro Normal" panose="020B0604020202020204" charset="0"/>
              </a:rPr>
              <a:t>Have the following needs met: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AU" sz="2000" dirty="0">
                <a:latin typeface="Sansa Soft Pro Normal" panose="020B0604020202020204" charset="0"/>
                <a:cs typeface="Sansa Soft Pro Normal" panose="020B0604020202020204" charset="0"/>
              </a:rPr>
              <a:t>Agency / autonomy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AU" sz="2000" dirty="0">
                <a:latin typeface="Sansa Soft Pro Normal" panose="020B0604020202020204" charset="0"/>
                <a:cs typeface="Sansa Soft Pro Normal" panose="020B0604020202020204" charset="0"/>
              </a:rPr>
              <a:t>Belonging / relatedness / connections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AU" sz="2000" dirty="0">
                <a:latin typeface="Sansa Soft Pro Normal" panose="020B0604020202020204" charset="0"/>
                <a:cs typeface="Sansa Soft Pro Normal" panose="020B0604020202020204" charset="0"/>
              </a:rPr>
              <a:t>Growth / competence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AU" sz="2000" dirty="0" err="1">
                <a:latin typeface="Sansa Soft Pro Normal" panose="020B0604020202020204" charset="0"/>
                <a:cs typeface="Sansa Soft Pro Normal" panose="020B0604020202020204" charset="0"/>
              </a:rPr>
              <a:t>Purpos</a:t>
            </a:r>
            <a:r>
              <a:rPr lang="en-US" sz="2000" dirty="0">
                <a:latin typeface="Sansa Soft Pro Normal" panose="020B0604020202020204" charset="0"/>
                <a:cs typeface="Sansa Soft Pro Normal" panose="020B0604020202020204" charset="0"/>
              </a:rPr>
              <a:t>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B18F-A3E8-A948-9F1A-57C203F9C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F6773D-1CD6-5646-80C5-9FA69B667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Mental wellbeing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85089-E2C7-49A9-B8B6-E9ACC36E1C7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812104"/>
            <a:ext cx="1429578" cy="55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3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6E544-EFF7-594F-8D23-07BA3ADF34D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6073" y="1263121"/>
            <a:ext cx="7982789" cy="43317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AU" sz="2000" i="1" dirty="0"/>
              <a:t>[My study] is a tiny desk in their playroom.  And I've got just a little swivel chair and a tiny little desk, and stuff cluttered around everywhere.  Often I'm listening to a lecture with the kids climbing on top of me... so concentration can be harder.  Sometimes I bring my laptop out and I'll listen to lectures while I'm doing the dishes, or while I'm cooking dinner.  Yeah, it's tricky.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B18F-A3E8-A948-9F1A-57C203F9C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85089-E2C7-49A9-B8B6-E9ACC36E1C7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812104"/>
            <a:ext cx="1429578" cy="55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98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6E544-EFF7-594F-8D23-07BA3ADF34D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1801" y="1485900"/>
            <a:ext cx="8102599" cy="4140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AU" sz="2000" dirty="0"/>
              <a:t>Take an inclusive approach to your course content, delivery and LMS tools; think about: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Who is it including? Who is it excluding?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For example, if you’re offering synchronous sessions, not all students will be available at the scheduled time. Provide material asynchronously too.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Accommodate all students  [Follow Universal Design for Learning (UDL) principles: multiple means of representation, engagement &amp; expression]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B18F-A3E8-A948-9F1A-57C203F9C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F6773D-1CD6-5646-80C5-9FA69B667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581943"/>
            <a:ext cx="8737600" cy="713055"/>
          </a:xfrm>
        </p:spPr>
        <p:txBody>
          <a:bodyPr>
            <a:normAutofit fontScale="90000"/>
          </a:bodyPr>
          <a:lstStyle/>
          <a:p>
            <a:r>
              <a:rPr lang="en-AU" sz="3600" dirty="0"/>
              <a:t>1. Know students’ needs: understand their </a:t>
            </a:r>
            <a:br>
              <a:rPr lang="en-AU" sz="3600" dirty="0"/>
            </a:br>
            <a:r>
              <a:rPr lang="en-AU" sz="3600" dirty="0"/>
              <a:t>    diverse circumstances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85089-E2C7-49A9-B8B6-E9ACC36E1C7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812104"/>
            <a:ext cx="1429578" cy="55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26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6E544-EFF7-594F-8D23-07BA3ADF34D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3373" y="1803135"/>
            <a:ext cx="7982789" cy="18102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AU" sz="2000" i="1" dirty="0"/>
              <a:t>[The Internet] does drop out, and we do lose connectivity… afternoons are worse…  And, it’s also impossible to watch a lecture when there’s no download.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B18F-A3E8-A948-9F1A-57C203F9C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85089-E2C7-49A9-B8B6-E9ACC36E1C7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812104"/>
            <a:ext cx="1429578" cy="55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57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6E544-EFF7-594F-8D23-07BA3ADF34D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0605" y="1695005"/>
            <a:ext cx="7982789" cy="321415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Keep your technology simple.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Ensure that lecture recordings and other materials are downloadable, not just stream-able. 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B18F-A3E8-A948-9F1A-57C203F9C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F6773D-1CD6-5646-80C5-9FA69B667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73" y="524582"/>
            <a:ext cx="8737600" cy="713055"/>
          </a:xfrm>
        </p:spPr>
        <p:txBody>
          <a:bodyPr>
            <a:noAutofit/>
          </a:bodyPr>
          <a:lstStyle/>
          <a:p>
            <a:r>
              <a:rPr lang="en-AU" dirty="0"/>
              <a:t>2. Be aware of practical challenges: </a:t>
            </a:r>
            <a:br>
              <a:rPr lang="en-AU" dirty="0"/>
            </a:br>
            <a:r>
              <a:rPr lang="en-AU" dirty="0"/>
              <a:t>     e.g. bandwidth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85089-E2C7-49A9-B8B6-E9ACC36E1C7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812104"/>
            <a:ext cx="1429578" cy="55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8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6E544-EFF7-594F-8D23-07BA3ADF34D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0605" y="729721"/>
            <a:ext cx="7982789" cy="433175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AU" sz="2000" i="1" dirty="0"/>
              <a:t>The ability to actually talk with other students face to face about an assignment and how they’re approaching it and how they’ve interpreted a question and all that; that’s priceless.</a:t>
            </a:r>
          </a:p>
          <a:p>
            <a:pPr>
              <a:lnSpc>
                <a:spcPct val="150000"/>
              </a:lnSpc>
            </a:pPr>
            <a:endParaRPr lang="en-AU" sz="2000" i="1" dirty="0"/>
          </a:p>
          <a:p>
            <a:pPr>
              <a:lnSpc>
                <a:spcPct val="150000"/>
              </a:lnSpc>
            </a:pPr>
            <a:r>
              <a:rPr lang="en-AU" sz="2000" i="1" dirty="0"/>
              <a:t>And just encouragement, too.  I think having someone there on Facebook that you can just message and go, “You know, I’ve had a rough time with this,” or, “You know, this assignment’s been really difficult.”  Yeah, you’ve sort of got someone else who can relate to you.</a:t>
            </a:r>
          </a:p>
          <a:p>
            <a:pPr>
              <a:lnSpc>
                <a:spcPct val="150000"/>
              </a:lnSpc>
            </a:pPr>
            <a:endParaRPr lang="en-AU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B18F-A3E8-A948-9F1A-57C203F9C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85089-E2C7-49A9-B8B6-E9ACC36E1C7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812104"/>
            <a:ext cx="1429578" cy="55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72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6E544-EFF7-594F-8D23-07BA3ADF34D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17886" y="1272548"/>
            <a:ext cx="8308227" cy="4223196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Provide opportunities on your LMS for students to communicate synchronously (e.g. Collaborate/Skype/Zoom meetings) and asynchronously (e.g. Discussion boards).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Take a few minutes at the beginning or end of synchronous sessions for some lighter/informal communication.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Ask questions on the Discussion boards that encourage students to share something (e.g. an interest/hobby) about them.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A lot of online students use closed Facebook groups as an online forum for students in their unit/course.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B18F-A3E8-A948-9F1A-57C203F9C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F6773D-1CD6-5646-80C5-9FA69B667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67" y="478382"/>
            <a:ext cx="8737600" cy="713055"/>
          </a:xfrm>
        </p:spPr>
        <p:txBody>
          <a:bodyPr>
            <a:normAutofit fontScale="90000"/>
          </a:bodyPr>
          <a:lstStyle/>
          <a:p>
            <a:r>
              <a:rPr lang="en-AU" sz="3600" dirty="0"/>
              <a:t>3. Facilitate student connections 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85089-E2C7-49A9-B8B6-E9ACC36E1C7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812104"/>
            <a:ext cx="1429578" cy="55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47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6E544-EFF7-594F-8D23-07BA3ADF34D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1259" y="1587512"/>
            <a:ext cx="3546627" cy="35419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AU" sz="2000" dirty="0"/>
              <a:t>Investigating proactive approaches to supporting the mental wellbeing of mature-aged undergraduate university students from/in regional and remote Australia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B18F-A3E8-A948-9F1A-57C203F9C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11052" y="5129413"/>
            <a:ext cx="4764506" cy="607849"/>
          </a:xfrm>
        </p:spPr>
        <p:txBody>
          <a:bodyPr/>
          <a:lstStyle/>
          <a:p>
            <a:pPr algn="l"/>
            <a:r>
              <a:rPr lang="en-AU" sz="1400" dirty="0">
                <a:solidFill>
                  <a:schemeClr val="tx1"/>
                </a:solidFill>
                <a:latin typeface="Sansa Soft Pro Normal" panose="020B0604020202020204" charset="0"/>
                <a:cs typeface="Sansa Soft Pro Normal" panose="020B0604020202020204" charset="0"/>
              </a:rPr>
              <a:t>(Regional Education Expert Advisory Group 2019, p. 88.)</a:t>
            </a:r>
            <a:endParaRPr lang="en-US" sz="1400" dirty="0">
              <a:solidFill>
                <a:schemeClr val="tx1"/>
              </a:solidFill>
              <a:latin typeface="Sansa Soft Pro Normal" panose="020B0604020202020204" charset="0"/>
              <a:cs typeface="Sansa Soft Pro Normal" panose="020B060402020202020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F6773D-1CD6-5646-80C5-9FA69B667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259" y="623102"/>
            <a:ext cx="7982789" cy="71305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2019/20 Equity Fellowship: </a:t>
            </a:r>
            <a:br>
              <a:rPr lang="en-US" sz="3600" dirty="0"/>
            </a:br>
            <a:r>
              <a:rPr lang="en-US" sz="3600" dirty="0"/>
              <a:t>Research topic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85089-E2C7-49A9-B8B6-E9ACC36E1C7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848219"/>
            <a:ext cx="1429578" cy="555494"/>
          </a:xfrm>
          <a:prstGeom prst="rect">
            <a:avLst/>
          </a:prstGeom>
        </p:spPr>
      </p:pic>
      <p:pic>
        <p:nvPicPr>
          <p:cNvPr id="2" name="Picture 1" descr="This is a map of Australia that shows the five different &quot;Remoteness Structure&quot; categories, which are: 1. Major Cities; 2. Inner Regional; 3. Outer Regional; 4. Remote; 5. Very Remote.">
            <a:extLst>
              <a:ext uri="{FF2B5EF4-FFF2-40B4-BE49-F238E27FC236}">
                <a16:creationId xmlns:a16="http://schemas.microsoft.com/office/drawing/2014/main" id="{4BA86961-CD1D-4C68-A86B-BD4EDB904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6595" y="1208428"/>
            <a:ext cx="4224632" cy="400722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5382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6E544-EFF7-594F-8D23-07BA3ADF34D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0973" y="1666215"/>
            <a:ext cx="7982789" cy="24833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AU" sz="2000" i="1" dirty="0"/>
              <a:t>One of the biggest things that holds you up on assignments is that you’ve got a question and you post the question to the forum, and you have a look and it hasn’t been answered, or you don’t really understand it still, and sometimes it can take a while to get a response.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B18F-A3E8-A948-9F1A-57C203F9C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85089-E2C7-49A9-B8B6-E9ACC36E1C7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812104"/>
            <a:ext cx="1429578" cy="55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300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6E544-EFF7-594F-8D23-07BA3ADF34D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6400" y="1542604"/>
            <a:ext cx="8107362" cy="4070795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Dedicate a regular Collaborate/Skype/Zoom meeting for Q&amp;As.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You could shift your student consultation times to an online meeting.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Just because a lot of students aren’t responding to your discussion posts doesn’t mean they aren’t reading them and benefiting from them.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Provide students with clear expectations about your response times for emails and discussion posts. 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B18F-A3E8-A948-9F1A-57C203F9C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F6773D-1CD6-5646-80C5-9FA69B667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669252"/>
            <a:ext cx="8737600" cy="713055"/>
          </a:xfrm>
        </p:spPr>
        <p:txBody>
          <a:bodyPr>
            <a:normAutofit fontScale="90000"/>
          </a:bodyPr>
          <a:lstStyle/>
          <a:p>
            <a:r>
              <a:rPr lang="en-AU" sz="3600" dirty="0"/>
              <a:t>4. Provide opportunities for Q&amp;As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85089-E2C7-49A9-B8B6-E9ACC36E1C7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812104"/>
            <a:ext cx="1429578" cy="55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33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6E544-EFF7-594F-8D23-07BA3ADF34D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0238" y="1601624"/>
            <a:ext cx="7982789" cy="43317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AU" sz="2000" i="1" dirty="0"/>
              <a:t>Have someone that can check in with the student from time to time - a simple call to see how they are progressing or if they need any help. Speaking from experience I won't ask for help I will tackle everything on my own, which normally means I end up stressed. Some people are too embarrassed to ask for help.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B18F-A3E8-A948-9F1A-57C203F9C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85089-E2C7-49A9-B8B6-E9ACC36E1C7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812104"/>
            <a:ext cx="1429578" cy="55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87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6E544-EFF7-594F-8D23-07BA3ADF34D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17886" y="1821921"/>
            <a:ext cx="8308227" cy="4111461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Be approachable and proactive in supporting students.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Check in with students semi-regularly in a personalised way via email.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Depending on your staff-to-student ratio, you could check in via phone.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Alternatively, a short (2 minute) video is a way to check in with large numbers of students, and for them to see you.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B18F-A3E8-A948-9F1A-57C203F9C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F6773D-1CD6-5646-80C5-9FA69B667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50" y="554595"/>
            <a:ext cx="8775699" cy="713055"/>
          </a:xfrm>
        </p:spPr>
        <p:txBody>
          <a:bodyPr>
            <a:noAutofit/>
          </a:bodyPr>
          <a:lstStyle/>
          <a:p>
            <a:r>
              <a:rPr lang="en-AU" dirty="0"/>
              <a:t>5. Check in with students: online learning </a:t>
            </a:r>
            <a:br>
              <a:rPr lang="en-AU" dirty="0"/>
            </a:br>
            <a:r>
              <a:rPr lang="en-AU" dirty="0"/>
              <a:t>     can be lonely and isolating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85089-E2C7-49A9-B8B6-E9ACC36E1C7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812104"/>
            <a:ext cx="1429578" cy="55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33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6E544-EFF7-594F-8D23-07BA3ADF34D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6073" y="1263121"/>
            <a:ext cx="7982789" cy="43317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AU" sz="2000" i="1" dirty="0"/>
              <a:t>Reminders that support services are available and there is no harm in using them.</a:t>
            </a:r>
          </a:p>
          <a:p>
            <a:pPr>
              <a:lnSpc>
                <a:spcPct val="150000"/>
              </a:lnSpc>
            </a:pPr>
            <a:endParaRPr lang="en-AU" sz="2000" i="1" dirty="0"/>
          </a:p>
          <a:p>
            <a:pPr>
              <a:lnSpc>
                <a:spcPct val="150000"/>
              </a:lnSpc>
            </a:pPr>
            <a:r>
              <a:rPr lang="en-AU" sz="2000" i="1" dirty="0"/>
              <a:t>I think the more separated you are, the less likely you are to know of what you can do or things you can access.</a:t>
            </a:r>
          </a:p>
          <a:p>
            <a:pPr>
              <a:lnSpc>
                <a:spcPct val="150000"/>
              </a:lnSpc>
            </a:pPr>
            <a:endParaRPr lang="en-AU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B18F-A3E8-A948-9F1A-57C203F9C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85089-E2C7-49A9-B8B6-E9ACC36E1C7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812104"/>
            <a:ext cx="1429578" cy="55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20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6E544-EFF7-594F-8D23-07BA3ADF34D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95301" y="1175612"/>
            <a:ext cx="8018461" cy="441238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Draw your students’ attention to your university’s student services.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These services will also be reorienting their practice to deliver appointments and workshops online.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You could send reminders a few times per semester and in different ways: e.g. email newsletter, discussion/announcement on the LMS, at the beginning or end of a class.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B18F-A3E8-A948-9F1A-57C203F9C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F6773D-1CD6-5646-80C5-9FA69B667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62557"/>
            <a:ext cx="8737600" cy="713055"/>
          </a:xfrm>
        </p:spPr>
        <p:txBody>
          <a:bodyPr>
            <a:normAutofit fontScale="90000"/>
          </a:bodyPr>
          <a:lstStyle/>
          <a:p>
            <a:r>
              <a:rPr lang="en-AU" sz="3600" dirty="0"/>
              <a:t>6. Promote your university’s services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85089-E2C7-49A9-B8B6-E9ACC36E1C7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812104"/>
            <a:ext cx="1429578" cy="55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96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6E544-EFF7-594F-8D23-07BA3ADF34D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6073" y="1263121"/>
            <a:ext cx="7982789" cy="29786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AU" sz="2000" i="1" dirty="0"/>
              <a:t>The lecturer sent me an email as he noticed I had dropped the subject and was checking in to see why. I explained that I dropped due to personal stressors. He replied empathetically and wished me well. He didn't have to check in… it was meaningful to me at the time.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B18F-A3E8-A948-9F1A-57C203F9C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85089-E2C7-49A9-B8B6-E9ACC36E1C7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812104"/>
            <a:ext cx="1429578" cy="55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21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6E544-EFF7-594F-8D23-07BA3ADF34D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0973" y="2025205"/>
            <a:ext cx="7982789" cy="3214158"/>
          </a:xfrm>
        </p:spPr>
        <p:txBody>
          <a:bodyPr>
            <a:normAutofit/>
          </a:bodyPr>
          <a:lstStyle/>
          <a:p>
            <a:endParaRPr lang="en-AU" sz="2000" dirty="0"/>
          </a:p>
          <a:p>
            <a:pPr>
              <a:lnSpc>
                <a:spcPct val="150000"/>
              </a:lnSpc>
            </a:pPr>
            <a:r>
              <a:rPr lang="en-AU" sz="2000" dirty="0"/>
              <a:t>Don’t forget the impact of your actions – it’s the little, kind, human things that really matter!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B18F-A3E8-A948-9F1A-57C203F9C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F6773D-1CD6-5646-80C5-9FA69B667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905582"/>
            <a:ext cx="8737600" cy="713055"/>
          </a:xfrm>
        </p:spPr>
        <p:txBody>
          <a:bodyPr>
            <a:normAutofit fontScale="90000"/>
          </a:bodyPr>
          <a:lstStyle/>
          <a:p>
            <a:r>
              <a:rPr lang="en-AU" sz="3600" dirty="0"/>
              <a:t>7. Your impact is enormous: </a:t>
            </a:r>
            <a:br>
              <a:rPr lang="en-AU" sz="3600" dirty="0"/>
            </a:br>
            <a:r>
              <a:rPr lang="en-AU" sz="3600" dirty="0"/>
              <a:t>     it’s the small (human) actions that count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85089-E2C7-49A9-B8B6-E9ACC36E1C7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812104"/>
            <a:ext cx="1429578" cy="55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26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6E544-EFF7-594F-8D23-07BA3ADF34D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1500" y="1203457"/>
            <a:ext cx="8186420" cy="452678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These are extraordinary times; moving online at such speed is stressful and a major upheaval for you; it will be for your students too.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Reassess your expectations of yourself and your students.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Pastoral care / support roles will be even more important right now.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Tips for students on time management and managing distractions might be beneficial.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B18F-A3E8-A948-9F1A-57C203F9C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F6773D-1CD6-5646-80C5-9FA69B667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490402"/>
            <a:ext cx="8737600" cy="713055"/>
          </a:xfrm>
        </p:spPr>
        <p:txBody>
          <a:bodyPr>
            <a:normAutofit fontScale="90000"/>
          </a:bodyPr>
          <a:lstStyle/>
          <a:p>
            <a:r>
              <a:rPr lang="en-AU" sz="3600" dirty="0"/>
              <a:t>A few more thoughts about our current environment …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85089-E2C7-49A9-B8B6-E9ACC36E1C7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812104"/>
            <a:ext cx="1429578" cy="55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82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6E544-EFF7-594F-8D23-07BA3ADF34D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0973" y="1167342"/>
            <a:ext cx="7982789" cy="433175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AU" sz="2000" dirty="0"/>
              <a:t>Importance of community – a community of care; How can you foster it?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AU" sz="2000" dirty="0"/>
              <a:t>Debriefing with trusted colleagues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AU" sz="2000" dirty="0"/>
              <a:t>Bearing witness to students’ transformations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AU" sz="2000" dirty="0"/>
              <a:t>Coping strategies and self care</a:t>
            </a:r>
          </a:p>
          <a:p>
            <a:pPr>
              <a:lnSpc>
                <a:spcPct val="150000"/>
              </a:lnSpc>
            </a:pPr>
            <a:endParaRPr lang="en-AU" sz="2000" dirty="0"/>
          </a:p>
          <a:p>
            <a:pPr>
              <a:lnSpc>
                <a:spcPct val="150000"/>
              </a:lnSpc>
            </a:pPr>
            <a:r>
              <a:rPr lang="en-AU" sz="1800" dirty="0"/>
              <a:t>(For suggestions, see: Crawford et al. 2019; Crawford et al. 2018; Olds et al. 2018.)</a:t>
            </a:r>
          </a:p>
          <a:p>
            <a:endParaRPr lang="en-AU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B18F-A3E8-A948-9F1A-57C203F9C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F6773D-1CD6-5646-80C5-9FA69B667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Support/enhance staff mental wellbeing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85089-E2C7-49A9-B8B6-E9ACC36E1C7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812104"/>
            <a:ext cx="1429578" cy="55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19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B18F-A3E8-A948-9F1A-57C203F9C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F6773D-1CD6-5646-80C5-9FA69B667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4" y="559493"/>
            <a:ext cx="8981327" cy="951628"/>
          </a:xfrm>
        </p:spPr>
        <p:txBody>
          <a:bodyPr>
            <a:normAutofit fontScale="90000"/>
          </a:bodyPr>
          <a:lstStyle/>
          <a:p>
            <a:r>
              <a:rPr lang="en-AU" sz="3600" dirty="0"/>
              <a:t>Significant issues underpin the topic </a:t>
            </a:r>
            <a:br>
              <a:rPr lang="en-AU" sz="4000" dirty="0"/>
            </a:b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85089-E2C7-49A9-B8B6-E9ACC36E1C7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812104"/>
            <a:ext cx="1429578" cy="555494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7682C8C-B083-450B-BE8F-3D0DA9FFE031}"/>
              </a:ext>
            </a:extLst>
          </p:cNvPr>
          <p:cNvSpPr txBox="1">
            <a:spLocks/>
          </p:cNvSpPr>
          <p:nvPr/>
        </p:nvSpPr>
        <p:spPr>
          <a:xfrm>
            <a:off x="365124" y="1303202"/>
            <a:ext cx="8413751" cy="5554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ansa Soft Pro Normal" panose="02000603080000020004" pitchFamily="2" charset="77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Student mental health and wellbeing is of national (and international) concern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</a:rPr>
              <a:t>Regional and remote students are in the national spotlight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Why mature-aged students from regional and remote areas?</a:t>
            </a:r>
          </a:p>
          <a:p>
            <a:pPr marL="1257300" lvl="1" indent="-5715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AU" sz="2000" dirty="0">
                <a:latin typeface="Sansa Soft Pro Normal" panose="020B0604020202020204" charset="0"/>
                <a:cs typeface="Sansa Soft Pro Normal" panose="020B0604020202020204" charset="0"/>
              </a:rPr>
              <a:t>Attention is often paid to school leavers</a:t>
            </a:r>
          </a:p>
          <a:p>
            <a:pPr marL="1257300" lvl="1" indent="-5715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AU" sz="2000" dirty="0">
                <a:latin typeface="Sansa Soft Pro Normal" panose="020B0604020202020204" charset="0"/>
                <a:cs typeface="Sansa Soft Pro Normal" panose="020B0604020202020204" charset="0"/>
              </a:rPr>
              <a:t>Responding to calls for deeper understanding of the diversity and complexity of equity-group cohorts </a:t>
            </a:r>
          </a:p>
          <a:p>
            <a:pPr marL="1257300" lvl="1" indent="-571500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AU" sz="2000" dirty="0">
                <a:latin typeface="Sansa Soft Pro Normal" panose="020B0604020202020204" charset="0"/>
                <a:cs typeface="Sansa Soft Pro Normal" panose="020B0604020202020204" charset="0"/>
              </a:rPr>
              <a:t>Potential positive influence of mature-aged students on their families, peers, communities in regional and remote Australia</a:t>
            </a:r>
          </a:p>
        </p:txBody>
      </p:sp>
    </p:spTree>
    <p:extLst>
      <p:ext uri="{BB962C8B-B14F-4D97-AF65-F5344CB8AC3E}">
        <p14:creationId xmlns:p14="http://schemas.microsoft.com/office/powerpoint/2010/main" val="448584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6E544-EFF7-594F-8D23-07BA3ADF34D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0973" y="1167342"/>
            <a:ext cx="7982789" cy="4331758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Do what you can, but, first and foremost, look after yourself and each other.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Keep it simple; be clear, consistent and offer flexibility.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Don’t forget to draw on the expertise and support of Ed. Tech. colleagues, counselling staff, disability advisors, academic learning advisors etc.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In this historic moment, we can learn a lot from the experiences of ‘equity’ students, such as students in regional and remote Australia.</a:t>
            </a:r>
          </a:p>
          <a:p>
            <a:pPr>
              <a:lnSpc>
                <a:spcPct val="150000"/>
              </a:lnSpc>
            </a:pPr>
            <a:endParaRPr lang="en-AU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B18F-A3E8-A948-9F1A-57C203F9C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F6773D-1CD6-5646-80C5-9FA69B667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To sum up …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85089-E2C7-49A9-B8B6-E9ACC36E1C7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812104"/>
            <a:ext cx="1429578" cy="55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16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6E544-EFF7-594F-8D23-07BA3ADF34D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0973" y="1167342"/>
            <a:ext cx="7982789" cy="433175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Get to know your students (e.g. their diverse needs, challenges, circumstances, strengths)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Facilitate connections and communication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Promote your university’s support services</a:t>
            </a:r>
          </a:p>
          <a:p>
            <a:pPr>
              <a:lnSpc>
                <a:spcPct val="150000"/>
              </a:lnSpc>
            </a:pPr>
            <a:endParaRPr lang="en-AU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B18F-A3E8-A948-9F1A-57C203F9C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F6773D-1CD6-5646-80C5-9FA69B667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Webinars 1 &amp; 2: three key messages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85089-E2C7-49A9-B8B6-E9ACC36E1C7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812104"/>
            <a:ext cx="1429578" cy="55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596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6E544-EFF7-594F-8D23-07BA3ADF34D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60134" y="742619"/>
            <a:ext cx="8452792" cy="5373889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6400" dirty="0" err="1">
                <a:solidFill>
                  <a:prstClr val="black"/>
                </a:solidFill>
                <a:latin typeface="Sansa Soft Pro Normal" panose="020B0604020202020204" charset="0"/>
                <a:cs typeface="Sansa Soft Pro Normal" panose="020B0604020202020204" charset="0"/>
              </a:rPr>
              <a:t>Baik</a:t>
            </a:r>
            <a:r>
              <a:rPr lang="en-US" sz="6400" dirty="0">
                <a:solidFill>
                  <a:prstClr val="black"/>
                </a:solidFill>
                <a:latin typeface="Sansa Soft Pro Normal" panose="020B0604020202020204" charset="0"/>
                <a:cs typeface="Sansa Soft Pro Normal" panose="020B0604020202020204" charset="0"/>
              </a:rPr>
              <a:t>, </a:t>
            </a:r>
            <a:r>
              <a:rPr lang="en-AU" sz="6400" dirty="0">
                <a:solidFill>
                  <a:prstClr val="black"/>
                </a:solidFill>
                <a:latin typeface="Sansa Soft Pro Normal" panose="020B0604020202020204" charset="0"/>
                <a:cs typeface="Sansa Soft Pro Normal" panose="020B0604020202020204" charset="0"/>
              </a:rPr>
              <a:t>C., </a:t>
            </a:r>
            <a:r>
              <a:rPr lang="en-AU" sz="6400" dirty="0" err="1">
                <a:solidFill>
                  <a:prstClr val="black"/>
                </a:solidFill>
                <a:latin typeface="Sansa Soft Pro Normal" panose="020B0604020202020204" charset="0"/>
                <a:cs typeface="Sansa Soft Pro Normal" panose="020B0604020202020204" charset="0"/>
              </a:rPr>
              <a:t>Larcombe</a:t>
            </a:r>
            <a:r>
              <a:rPr lang="en-AU" sz="6400" dirty="0">
                <a:solidFill>
                  <a:prstClr val="black"/>
                </a:solidFill>
                <a:latin typeface="Sansa Soft Pro Normal" panose="020B0604020202020204" charset="0"/>
                <a:cs typeface="Sansa Soft Pro Normal" panose="020B0604020202020204" charset="0"/>
              </a:rPr>
              <a:t>, W., Brooker, A., Wyn, J., Allen, L., Brett, M., . . . James, R. (2016). A framework for promoting student mental wellbeing in universities. </a:t>
            </a:r>
            <a:endParaRPr lang="en-US" sz="6400" dirty="0">
              <a:solidFill>
                <a:prstClr val="black"/>
              </a:solidFill>
              <a:latin typeface="Sansa Soft Pro Normal" panose="020B0604020202020204" charset="0"/>
              <a:cs typeface="Sansa Soft Pro Normal" panose="020B0604020202020204" charset="0"/>
            </a:endParaRPr>
          </a:p>
          <a:p>
            <a:pPr lvl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6400" dirty="0">
                <a:solidFill>
                  <a:prstClr val="black"/>
                </a:solidFill>
                <a:latin typeface="Sansa Soft Pro Normal" panose="020B0604020202020204" charset="0"/>
                <a:cs typeface="Sansa Soft Pro Normal" panose="020B0604020202020204" charset="0"/>
              </a:rPr>
              <a:t>Crawford, N. (2020). </a:t>
            </a:r>
            <a:r>
              <a:rPr lang="en-AU" sz="6400" dirty="0">
                <a:solidFill>
                  <a:prstClr val="black"/>
                </a:solidFill>
                <a:latin typeface="Sansa Soft Pro Normal" panose="020B0604020202020204" charset="0"/>
                <a:cs typeface="Sansa Soft Pro Normal" panose="020B0604020202020204" charset="0"/>
              </a:rPr>
              <a:t>Supporting student wellbeing during COVID-19: Tips from regional and remote Australia. NCSEHE. https://www.ncsehe.edu.au/student-wellbeing-covid-19-regional-remote-australia/</a:t>
            </a:r>
            <a:endParaRPr lang="en-US" sz="6400" dirty="0">
              <a:solidFill>
                <a:prstClr val="black"/>
              </a:solidFill>
              <a:latin typeface="Sansa Soft Pro Normal" panose="020B0604020202020204" charset="0"/>
              <a:cs typeface="Sansa Soft Pro Normal" panose="020B0604020202020204" charset="0"/>
            </a:endParaRPr>
          </a:p>
          <a:p>
            <a:pPr lvl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AU" sz="6400" dirty="0">
                <a:solidFill>
                  <a:prstClr val="black"/>
                </a:solidFill>
                <a:latin typeface="Sansa Soft Pro Normal" panose="020B0604020202020204" charset="0"/>
                <a:cs typeface="Sansa Soft Pro Normal" panose="020B0604020202020204" charset="0"/>
              </a:rPr>
              <a:t>Crawford, N., &amp; Johns, S. (2018). An academic’s role? Supporting student wellbeing in pre-university enabling programs. </a:t>
            </a:r>
            <a:r>
              <a:rPr lang="en-AU" sz="6400" i="1" dirty="0">
                <a:solidFill>
                  <a:prstClr val="black"/>
                </a:solidFill>
                <a:latin typeface="Sansa Soft Pro Normal" panose="020B0604020202020204" charset="0"/>
                <a:cs typeface="Sansa Soft Pro Normal" panose="020B0604020202020204" charset="0"/>
              </a:rPr>
              <a:t>Journal of University Teaching &amp; Learning Practice</a:t>
            </a:r>
            <a:r>
              <a:rPr lang="en-AU" sz="6400" dirty="0">
                <a:solidFill>
                  <a:prstClr val="black"/>
                </a:solidFill>
                <a:latin typeface="Sansa Soft Pro Normal" panose="020B0604020202020204" charset="0"/>
                <a:cs typeface="Sansa Soft Pro Normal" panose="020B0604020202020204" charset="0"/>
              </a:rPr>
              <a:t>, 15(3), 2. </a:t>
            </a:r>
          </a:p>
          <a:p>
            <a:pPr lvl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AU" sz="6400" dirty="0">
                <a:solidFill>
                  <a:prstClr val="black"/>
                </a:solidFill>
                <a:latin typeface="Sansa Soft Pro Normal" panose="020B0604020202020204" charset="0"/>
                <a:cs typeface="Sansa Soft Pro Normal" panose="020B0604020202020204" charset="0"/>
              </a:rPr>
              <a:t>Crawford, N., Kift. S, &amp; Jarvis, L. (2019). ‘Supporting student mental wellbeing in enabling education: practices, pedagogies and a philosophy of care’ in Jones, A., Olds, A., &amp; Lisciandro, J. (eds), </a:t>
            </a:r>
            <a:r>
              <a:rPr lang="en-AU" sz="6400" i="1" dirty="0">
                <a:solidFill>
                  <a:prstClr val="black"/>
                </a:solidFill>
                <a:latin typeface="Sansa Soft Pro Normal" panose="020B0604020202020204" charset="0"/>
                <a:cs typeface="Sansa Soft Pro Normal" panose="020B0604020202020204" charset="0"/>
              </a:rPr>
              <a:t>Transitioning Students in Higher Education</a:t>
            </a:r>
            <a:r>
              <a:rPr lang="en-AU" sz="6400" dirty="0">
                <a:solidFill>
                  <a:prstClr val="black"/>
                </a:solidFill>
                <a:latin typeface="Sansa Soft Pro Normal" panose="020B0604020202020204" charset="0"/>
                <a:cs typeface="Sansa Soft Pro Normal" panose="020B0604020202020204" charset="0"/>
              </a:rPr>
              <a:t>, Routledge.</a:t>
            </a:r>
          </a:p>
          <a:p>
            <a:pPr lvl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AU" sz="6400" dirty="0">
                <a:solidFill>
                  <a:prstClr val="black"/>
                </a:solidFill>
                <a:latin typeface="Sansa Soft Pro Normal" panose="020B0604020202020204" charset="0"/>
                <a:cs typeface="Sansa Soft Pro Normal" panose="020B0604020202020204" charset="0"/>
              </a:rPr>
              <a:t>Crawford, N., Olds, A., Lisciandro, J., Jaceglav, M., Westacott, M., &amp; Osenieks, L. (2018). Emotional labour demands in enabling education: A qualitative exploration of the unique challenges and protective factors.</a:t>
            </a:r>
            <a:r>
              <a:rPr lang="en-AU" sz="6400" i="1" dirty="0">
                <a:solidFill>
                  <a:prstClr val="black"/>
                </a:solidFill>
                <a:latin typeface="Sansa Soft Pro Normal" panose="020B0604020202020204" charset="0"/>
                <a:cs typeface="Sansa Soft Pro Normal" panose="020B0604020202020204" charset="0"/>
              </a:rPr>
              <a:t> Student Success</a:t>
            </a:r>
            <a:r>
              <a:rPr lang="en-AU" sz="6400" dirty="0">
                <a:solidFill>
                  <a:prstClr val="black"/>
                </a:solidFill>
                <a:latin typeface="Sansa Soft Pro Normal" panose="020B0604020202020204" charset="0"/>
                <a:cs typeface="Sansa Soft Pro Normal" panose="020B0604020202020204" charset="0"/>
              </a:rPr>
              <a:t>, 9(1), 23-33. </a:t>
            </a:r>
          </a:p>
          <a:p>
            <a:pPr lvl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AU" sz="6400" dirty="0">
                <a:solidFill>
                  <a:prstClr val="black"/>
                </a:solidFill>
                <a:latin typeface="Sansa Soft Pro Normal" panose="020B0604020202020204" charset="0"/>
                <a:cs typeface="Sansa Soft Pro Normal" panose="020B0604020202020204" charset="0"/>
              </a:rPr>
              <a:t>Higher Education Standards Panel. (2018). </a:t>
            </a:r>
            <a:r>
              <a:rPr lang="en-AU" sz="6400" i="1" dirty="0">
                <a:solidFill>
                  <a:prstClr val="black"/>
                </a:solidFill>
                <a:latin typeface="Sansa Soft Pro Normal" panose="020B0604020202020204" charset="0"/>
                <a:cs typeface="Sansa Soft Pro Normal" panose="020B0604020202020204" charset="0"/>
              </a:rPr>
              <a:t>Final Report - Improving Retention, Completion and Success in Higher Education, Australian Government, </a:t>
            </a:r>
            <a:r>
              <a:rPr lang="en-AU" sz="6400" dirty="0">
                <a:solidFill>
                  <a:prstClr val="black"/>
                </a:solidFill>
                <a:latin typeface="Sansa Soft Pro Normal" panose="020B0604020202020204" charset="0"/>
                <a:cs typeface="Sansa Soft Pro Normal" panose="020B0604020202020204" charset="0"/>
              </a:rPr>
              <a:t>Department of Education and Training.</a:t>
            </a:r>
          </a:p>
          <a:p>
            <a:pPr lvl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6400" dirty="0" err="1">
                <a:solidFill>
                  <a:prstClr val="black"/>
                </a:solidFill>
                <a:latin typeface="Sansa Soft Pro Normal" panose="020B0604020202020204" charset="0"/>
                <a:cs typeface="Sansa Soft Pro Normal" panose="020B0604020202020204" charset="0"/>
              </a:rPr>
              <a:t>Kinash</a:t>
            </a:r>
            <a:r>
              <a:rPr lang="en-US" sz="6400" dirty="0">
                <a:solidFill>
                  <a:prstClr val="black"/>
                </a:solidFill>
                <a:latin typeface="Sansa Soft Pro Normal" panose="020B0604020202020204" charset="0"/>
                <a:cs typeface="Sansa Soft Pro Normal" panose="020B0604020202020204" charset="0"/>
              </a:rPr>
              <a:t>, S,. &amp; Sahay, A. (2018). Why accessible education needs to be more than a tick-box exercise. </a:t>
            </a:r>
            <a:r>
              <a:rPr lang="en-US" sz="6400" i="1" dirty="0">
                <a:solidFill>
                  <a:prstClr val="black"/>
                </a:solidFill>
                <a:latin typeface="Sansa Soft Pro Normal" panose="020B0604020202020204" charset="0"/>
                <a:cs typeface="Sansa Soft Pro Normal" panose="020B0604020202020204" charset="0"/>
              </a:rPr>
              <a:t>Education Technology Solutions. </a:t>
            </a:r>
          </a:p>
          <a:p>
            <a:endParaRPr lang="en-AU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B18F-A3E8-A948-9F1A-57C203F9C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F6773D-1CD6-5646-80C5-9FA69B667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34" y="363325"/>
            <a:ext cx="7982789" cy="349119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References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85089-E2C7-49A9-B8B6-E9ACC36E1C7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812104"/>
            <a:ext cx="1429578" cy="55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246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6E544-EFF7-594F-8D23-07BA3ADF34D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74650" y="661822"/>
            <a:ext cx="8394700" cy="5150281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AU" sz="6400" dirty="0">
                <a:solidFill>
                  <a:prstClr val="black"/>
                </a:solidFill>
                <a:latin typeface="Sansa Soft Pro Normal" panose="020B0604020202020204" charset="0"/>
                <a:cs typeface="Sansa Soft Pro Normal" panose="020B0604020202020204" charset="0"/>
              </a:rPr>
              <a:t>Okanagan Charter, (2015) </a:t>
            </a:r>
            <a:r>
              <a:rPr lang="en-AU" sz="6400" i="1" dirty="0">
                <a:solidFill>
                  <a:prstClr val="black"/>
                </a:solidFill>
                <a:latin typeface="Sansa Soft Pro Normal" panose="020B0604020202020204" charset="0"/>
                <a:cs typeface="Sansa Soft Pro Normal" panose="020B0604020202020204" charset="0"/>
              </a:rPr>
              <a:t>Okanagan Charter: an international charter for health promoting universities and colleges. </a:t>
            </a:r>
          </a:p>
          <a:p>
            <a:pPr lvl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AU" sz="6400" dirty="0">
                <a:solidFill>
                  <a:prstClr val="black"/>
                </a:solidFill>
                <a:latin typeface="Sansa Soft Pro Normal" panose="020B0604020202020204" charset="0"/>
                <a:cs typeface="Sansa Soft Pro Normal" panose="020B0604020202020204" charset="0"/>
              </a:rPr>
              <a:t>Olds, A., Jones, A., Crawford, N., &amp; Osenieks, L. (2018). Reflective encounters for enabling educators: The role of debriefing in building psychological capital. Paper presented at the 2018 FABENZ Conference. </a:t>
            </a:r>
          </a:p>
          <a:p>
            <a:pPr lvl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AU" sz="6400" dirty="0" err="1">
                <a:solidFill>
                  <a:prstClr val="black"/>
                </a:solidFill>
                <a:latin typeface="Sansa Soft Pro Normal" panose="020B0604020202020204" charset="0"/>
                <a:cs typeface="Sansa Soft Pro Normal" panose="020B0604020202020204" charset="0"/>
              </a:rPr>
              <a:t>Orygen</a:t>
            </a:r>
            <a:r>
              <a:rPr lang="en-AU" sz="6400" dirty="0">
                <a:solidFill>
                  <a:prstClr val="black"/>
                </a:solidFill>
                <a:latin typeface="Sansa Soft Pro Normal" panose="020B0604020202020204" charset="0"/>
                <a:cs typeface="Sansa Soft Pro Normal" panose="020B0604020202020204" charset="0"/>
              </a:rPr>
              <a:t>, The National Centre of Excellence in Youth Mental Health (2017).</a:t>
            </a:r>
            <a:r>
              <a:rPr lang="en-AU" sz="6400" i="1" dirty="0">
                <a:solidFill>
                  <a:prstClr val="black"/>
                </a:solidFill>
                <a:latin typeface="Sansa Soft Pro Normal" panose="020B0604020202020204" charset="0"/>
                <a:cs typeface="Sansa Soft Pro Normal" panose="020B0604020202020204" charset="0"/>
              </a:rPr>
              <a:t> Under the radar: the mental health of Australian university students.</a:t>
            </a:r>
            <a:r>
              <a:rPr lang="en-AU" sz="6400" dirty="0">
                <a:solidFill>
                  <a:prstClr val="black"/>
                </a:solidFill>
                <a:latin typeface="Sansa Soft Pro Normal" panose="020B0604020202020204" charset="0"/>
                <a:cs typeface="Sansa Soft Pro Normal" panose="020B0604020202020204" charset="0"/>
              </a:rPr>
              <a:t> The National Centre of Excellence in Youth Mental Health, Melbourne.</a:t>
            </a:r>
            <a:endParaRPr lang="en-US" sz="6400" dirty="0">
              <a:solidFill>
                <a:prstClr val="black"/>
              </a:solidFill>
              <a:latin typeface="Sansa Soft Pro Normal" panose="020B0604020202020204" charset="0"/>
              <a:cs typeface="Sansa Soft Pro Normal" panose="020B0604020202020204" charset="0"/>
            </a:endParaRPr>
          </a:p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AU" sz="6400" dirty="0">
                <a:solidFill>
                  <a:prstClr val="black"/>
                </a:solidFill>
                <a:latin typeface="Sansa Soft Pro Normal" panose="020B0604020202020204" charset="0"/>
                <a:cs typeface="Sansa Soft Pro Normal" panose="020B0604020202020204" charset="0"/>
              </a:rPr>
              <a:t>Regional Education Expert Advisory Group. (2019) </a:t>
            </a:r>
            <a:r>
              <a:rPr lang="en-AU" sz="6400" i="1" dirty="0">
                <a:solidFill>
                  <a:prstClr val="black"/>
                </a:solidFill>
                <a:latin typeface="Sansa Soft Pro Normal" panose="020B0604020202020204" charset="0"/>
                <a:cs typeface="Sansa Soft Pro Normal" panose="020B0604020202020204" charset="0"/>
              </a:rPr>
              <a:t>National Regional, Rural and Remote Tertiary Education Strategy: Final Report. </a:t>
            </a:r>
            <a:r>
              <a:rPr lang="en-AU" sz="6400" dirty="0">
                <a:solidFill>
                  <a:prstClr val="black"/>
                </a:solidFill>
                <a:latin typeface="Sansa Soft Pro Normal" panose="020B0604020202020204" charset="0"/>
                <a:cs typeface="Sansa Soft Pro Normal" panose="020B0604020202020204" charset="0"/>
              </a:rPr>
              <a:t>Commonwealth of Australia.</a:t>
            </a:r>
          </a:p>
          <a:p>
            <a:pPr lvl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AU" sz="6400" dirty="0">
                <a:solidFill>
                  <a:prstClr val="black"/>
                </a:solidFill>
                <a:latin typeface="Sansa Soft Pro Normal" panose="020B0604020202020204" charset="0"/>
                <a:cs typeface="Sansa Soft Pro Normal" panose="020B0604020202020204" charset="0"/>
              </a:rPr>
              <a:t>Stone, C. (2017). </a:t>
            </a:r>
            <a:r>
              <a:rPr lang="en-AU" sz="6400" i="1" dirty="0">
                <a:solidFill>
                  <a:prstClr val="black"/>
                </a:solidFill>
                <a:latin typeface="Sansa Soft Pro Normal" panose="020B0604020202020204" charset="0"/>
                <a:cs typeface="Sansa Soft Pro Normal" panose="020B0604020202020204" charset="0"/>
              </a:rPr>
              <a:t>Opportunity through online learning: Improving student access, participation and success in higher education</a:t>
            </a:r>
            <a:r>
              <a:rPr lang="en-AU" sz="6400" dirty="0">
                <a:solidFill>
                  <a:prstClr val="black"/>
                </a:solidFill>
                <a:latin typeface="Sansa Soft Pro Normal" panose="020B0604020202020204" charset="0"/>
                <a:cs typeface="Sansa Soft Pro Normal" panose="020B0604020202020204" charset="0"/>
              </a:rPr>
              <a:t> (NCSEHE 2016 Equity Fellowship Final Report). Perth, Australia: Curtin University, National Centre for Student Equity in Higher Education. </a:t>
            </a:r>
            <a:endParaRPr lang="en-US" sz="6400" dirty="0">
              <a:solidFill>
                <a:prstClr val="black"/>
              </a:solidFill>
              <a:latin typeface="Sansa Soft Pro Normal" panose="020B0604020202020204" charset="0"/>
              <a:cs typeface="Sansa Soft Pro Normal" panose="020B0604020202020204" charset="0"/>
            </a:endParaRPr>
          </a:p>
          <a:p>
            <a:pPr lvl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6400" dirty="0">
                <a:solidFill>
                  <a:prstClr val="black"/>
                </a:solidFill>
                <a:latin typeface="Sansa Soft Pro Normal" panose="020B0604020202020204" charset="0"/>
                <a:cs typeface="Sansa Soft Pro Normal" panose="020B0604020202020204" charset="0"/>
              </a:rPr>
              <a:t>World Health Organization. (2020). Mental Health: strengthening our response. WHO. https://www.who.int/news-room/fact-sheets/detail/mental-health-strengthening-our-response</a:t>
            </a:r>
            <a:endParaRPr lang="en-AU" sz="6400" dirty="0">
              <a:solidFill>
                <a:prstClr val="black"/>
              </a:solidFill>
              <a:latin typeface="Sansa Soft Pro Normal" panose="020B0604020202020204" charset="0"/>
              <a:cs typeface="Sansa Soft Pro Normal" panose="020B0604020202020204" charset="0"/>
            </a:endParaRPr>
          </a:p>
          <a:p>
            <a:endParaRPr lang="en-AU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B18F-A3E8-A948-9F1A-57C203F9C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F6773D-1CD6-5646-80C5-9FA69B667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437890"/>
            <a:ext cx="7982789" cy="349119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References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85089-E2C7-49A9-B8B6-E9ACC36E1C7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812104"/>
            <a:ext cx="1429578" cy="55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143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379697" y="1985762"/>
            <a:ext cx="7982789" cy="10070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nsa Soft Pro SemiBold" panose="02000603080000020004" pitchFamily="2" charset="77"/>
                <a:cs typeface="Source Sans Pro"/>
              </a:rPr>
              <a:t>Thank you</a:t>
            </a:r>
            <a:endParaRPr lang="en-AU" sz="4000" b="1" dirty="0">
              <a:solidFill>
                <a:schemeClr val="tx1">
                  <a:lumMod val="75000"/>
                  <a:lumOff val="25000"/>
                </a:schemeClr>
              </a:solidFill>
              <a:latin typeface="Sansa Soft Pro SemiBold" panose="02000603080000020004" pitchFamily="2" charset="77"/>
              <a:cs typeface="Source Sans Pr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30F6CD-0897-4420-B54A-3941599E62C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11" y="516204"/>
            <a:ext cx="1429578" cy="55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31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B18F-A3E8-A948-9F1A-57C203F9C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F6773D-1CD6-5646-80C5-9FA69B667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4" y="559493"/>
            <a:ext cx="8981327" cy="951628"/>
          </a:xfrm>
        </p:spPr>
        <p:txBody>
          <a:bodyPr>
            <a:normAutofit fontScale="90000"/>
          </a:bodyPr>
          <a:lstStyle/>
          <a:p>
            <a:r>
              <a:rPr lang="en-AU" sz="3600" dirty="0"/>
              <a:t>Current context: </a:t>
            </a:r>
            <a:br>
              <a:rPr lang="en-AU" sz="3600" dirty="0"/>
            </a:br>
            <a:r>
              <a:rPr lang="en-AU" sz="3600" dirty="0"/>
              <a:t>university student mental health</a:t>
            </a:r>
            <a:br>
              <a:rPr lang="en-AU" sz="4000" dirty="0"/>
            </a:b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85089-E2C7-49A9-B8B6-E9ACC36E1C7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812104"/>
            <a:ext cx="1429578" cy="555494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7682C8C-B083-450B-BE8F-3D0DA9FFE031}"/>
              </a:ext>
            </a:extLst>
          </p:cNvPr>
          <p:cNvSpPr txBox="1">
            <a:spLocks/>
          </p:cNvSpPr>
          <p:nvPr/>
        </p:nvSpPr>
        <p:spPr>
          <a:xfrm>
            <a:off x="365124" y="1303202"/>
            <a:ext cx="8609059" cy="4508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Sansa Soft Pro Normal" panose="02000603080000020004" pitchFamily="2" charset="77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2000" dirty="0">
                <a:latin typeface="Sansa Soft Pro Normal" panose="020B0604020202020204" charset="0"/>
                <a:cs typeface="Sansa Soft Pro Normal" panose="020B0604020202020204" charset="0"/>
              </a:rPr>
              <a:t>Recent reports/projects in Australia</a:t>
            </a:r>
          </a:p>
          <a:p>
            <a:pPr marL="1028700" lvl="1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AU" sz="2000" dirty="0" err="1">
                <a:latin typeface="Sansa Soft Pro Normal" panose="020B0604020202020204" charset="0"/>
                <a:cs typeface="Sansa Soft Pro Normal" panose="020B0604020202020204" charset="0"/>
              </a:rPr>
              <a:t>Baik</a:t>
            </a:r>
            <a:r>
              <a:rPr lang="en-AU" sz="2000" dirty="0">
                <a:latin typeface="Sansa Soft Pro Normal" panose="020B0604020202020204" charset="0"/>
                <a:cs typeface="Sansa Soft Pro Normal" panose="020B0604020202020204" charset="0"/>
              </a:rPr>
              <a:t> et al. (2016, 2017)</a:t>
            </a:r>
          </a:p>
          <a:p>
            <a:pPr marL="1028700" lvl="1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AU" sz="2000" dirty="0" err="1">
                <a:latin typeface="Sansa Soft Pro Normal" panose="020B0604020202020204" charset="0"/>
                <a:cs typeface="Sansa Soft Pro Normal" panose="020B0604020202020204" charset="0"/>
              </a:rPr>
              <a:t>Orygen</a:t>
            </a:r>
            <a:r>
              <a:rPr lang="en-AU" sz="2000" dirty="0">
                <a:latin typeface="Sansa Soft Pro Normal" panose="020B0604020202020204" charset="0"/>
                <a:cs typeface="Sansa Soft Pro Normal" panose="020B0604020202020204" charset="0"/>
              </a:rPr>
              <a:t> (2017)</a:t>
            </a:r>
          </a:p>
          <a:p>
            <a:pPr marL="1028700" lvl="1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AU" sz="2000" dirty="0">
                <a:latin typeface="Sansa Soft Pro Normal" panose="020B0604020202020204" charset="0"/>
                <a:cs typeface="Sansa Soft Pro Normal" panose="020B0604020202020204" charset="0"/>
              </a:rPr>
              <a:t>Higher Education Standards Panel (HESP), 2018 – Recommendation 8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2000" dirty="0">
                <a:latin typeface="Sansa Soft Pro Normal" panose="020B0604020202020204" charset="0"/>
                <a:cs typeface="Sansa Soft Pro Normal" panose="020B0604020202020204" charset="0"/>
              </a:rPr>
              <a:t>International blueprints/approaches/frameworks</a:t>
            </a:r>
          </a:p>
          <a:p>
            <a:pPr marL="1028700" lvl="1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AU" sz="2000" dirty="0">
                <a:latin typeface="Sansa Soft Pro Normal" panose="020B0604020202020204" charset="0"/>
                <a:cs typeface="Sansa Soft Pro Normal" panose="020B0604020202020204" charset="0"/>
              </a:rPr>
              <a:t>Healthy Universities UK</a:t>
            </a:r>
          </a:p>
          <a:p>
            <a:pPr marL="1028700" lvl="1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AU" sz="2000" dirty="0">
                <a:latin typeface="Sansa Soft Pro Normal" panose="020B0604020202020204" charset="0"/>
                <a:cs typeface="Sansa Soft Pro Normal" panose="020B0604020202020204" charset="0"/>
              </a:rPr>
              <a:t>Okanagan Charter (2015)</a:t>
            </a:r>
          </a:p>
          <a:p>
            <a:pPr>
              <a:lnSpc>
                <a:spcPct val="120000"/>
              </a:lnSpc>
            </a:pPr>
            <a:r>
              <a:rPr lang="en-AU" sz="2000" dirty="0">
                <a:latin typeface="Sansa Soft Pro Normal" panose="020B0604020202020204" charset="0"/>
                <a:cs typeface="Sansa Soft Pro Normal" panose="020B0604020202020204" charset="0"/>
              </a:rPr>
              <a:t>[Holistic, institution-wide, settings approaches!]</a:t>
            </a:r>
          </a:p>
          <a:p>
            <a:pPr>
              <a:lnSpc>
                <a:spcPct val="120000"/>
              </a:lnSpc>
            </a:pPr>
            <a:endParaRPr lang="en-AU" sz="2000" dirty="0">
              <a:latin typeface="Sansa Soft Pro Normal" panose="020B0604020202020204" charset="0"/>
              <a:cs typeface="Sansa Soft Pro Normal" panose="020B0604020202020204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AU" sz="2000" dirty="0">
              <a:latin typeface="Sansa Soft Pro Normal" panose="020B0604020202020204" charset="0"/>
              <a:cs typeface="Sansa Soft Pro Norma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588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6E544-EFF7-594F-8D23-07BA3ADF34D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0972" y="1235871"/>
            <a:ext cx="8181953" cy="450770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AU" sz="2000" dirty="0">
                <a:latin typeface="Sansa Soft Pro Normal" panose="020B0604020202020204" charset="0"/>
                <a:cs typeface="Sansa Soft Pro Normal" panose="020B0604020202020204" charset="0"/>
              </a:rPr>
              <a:t>For the purpose of this presentation, we’ll understand ‘mental wellbeing’ as being able to: manage ‘normal’ stresses of </a:t>
            </a:r>
            <a:r>
              <a:rPr lang="en-AU" sz="2000" dirty="0" err="1">
                <a:latin typeface="Sansa Soft Pro Normal" panose="020B0604020202020204" charset="0"/>
                <a:cs typeface="Sansa Soft Pro Normal" panose="020B0604020202020204" charset="0"/>
              </a:rPr>
              <a:t>uni</a:t>
            </a:r>
            <a:r>
              <a:rPr lang="en-AU" sz="2000" dirty="0">
                <a:latin typeface="Sansa Soft Pro Normal" panose="020B0604020202020204" charset="0"/>
                <a:cs typeface="Sansa Soft Pro Normal" panose="020B0604020202020204" charset="0"/>
              </a:rPr>
              <a:t> and life, be productive, fulfilled, have a meaningful life… (adapted from the WHO)</a:t>
            </a:r>
          </a:p>
          <a:p>
            <a:r>
              <a:rPr lang="en-AU" sz="2000" dirty="0">
                <a:latin typeface="Sansa Soft Pro Normal" panose="020B0604020202020204" charset="0"/>
                <a:cs typeface="Sansa Soft Pro Normal" panose="020B0604020202020204" charset="0"/>
              </a:rPr>
              <a:t>How?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latin typeface="Sansa Soft Pro Normal" panose="020B0604020202020204" charset="0"/>
                <a:cs typeface="Sansa Soft Pro Normal" panose="020B0604020202020204" charset="0"/>
              </a:rPr>
              <a:t>Have the resources to meet the 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latin typeface="Sansa Soft Pro Normal" panose="020B0604020202020204" charset="0"/>
                <a:cs typeface="Sansa Soft Pro Normal" panose="020B0604020202020204" charset="0"/>
              </a:rPr>
              <a:t>Have the following needs met: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AU" sz="2000" dirty="0">
                <a:latin typeface="Sansa Soft Pro Normal" panose="020B0604020202020204" charset="0"/>
                <a:cs typeface="Sansa Soft Pro Normal" panose="020B0604020202020204" charset="0"/>
              </a:rPr>
              <a:t>Agency / autonomy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AU" sz="2000" dirty="0">
                <a:latin typeface="Sansa Soft Pro Normal" panose="020B0604020202020204" charset="0"/>
                <a:cs typeface="Sansa Soft Pro Normal" panose="020B0604020202020204" charset="0"/>
              </a:rPr>
              <a:t>Belonging / relatedness / connections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AU" sz="2000" dirty="0">
                <a:latin typeface="Sansa Soft Pro Normal" panose="020B0604020202020204" charset="0"/>
                <a:cs typeface="Sansa Soft Pro Normal" panose="020B0604020202020204" charset="0"/>
              </a:rPr>
              <a:t>Growth / competence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en-AU" sz="2000" dirty="0" err="1">
                <a:latin typeface="Sansa Soft Pro Normal" panose="020B0604020202020204" charset="0"/>
                <a:cs typeface="Sansa Soft Pro Normal" panose="020B0604020202020204" charset="0"/>
              </a:rPr>
              <a:t>Purpos</a:t>
            </a:r>
            <a:r>
              <a:rPr lang="en-US" sz="2000" dirty="0">
                <a:latin typeface="Sansa Soft Pro Normal" panose="020B0604020202020204" charset="0"/>
                <a:cs typeface="Sansa Soft Pro Normal" panose="020B0604020202020204" charset="0"/>
              </a:rPr>
              <a:t>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B18F-A3E8-A948-9F1A-57C203F9C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F6773D-1CD6-5646-80C5-9FA69B667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Mental wellbeing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85089-E2C7-49A9-B8B6-E9ACC36E1C7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812104"/>
            <a:ext cx="1429578" cy="55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95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6E544-EFF7-594F-8D23-07BA3ADF34D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0973" y="1167342"/>
            <a:ext cx="7982789" cy="433175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/>
              <a:t>Department of Education, Skills and Employment data request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/>
              <a:t>Student Survey (n=2,401) administered at universities around Australia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/>
              <a:t>Student Interviews (n=51): in-depth, semi-structured, one-on-one</a:t>
            </a:r>
            <a:endParaRPr lang="en-US" sz="2800" dirty="0"/>
          </a:p>
          <a:p>
            <a:endParaRPr lang="en-AU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B18F-A3E8-A948-9F1A-57C203F9C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F6773D-1CD6-5646-80C5-9FA69B667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Mixed methods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85089-E2C7-49A9-B8B6-E9ACC36E1C7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812104"/>
            <a:ext cx="1429578" cy="55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60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6E544-EFF7-594F-8D23-07BA3ADF34D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0973" y="1453888"/>
            <a:ext cx="7982789" cy="4331758"/>
          </a:xfrm>
        </p:spPr>
        <p:txBody>
          <a:bodyPr>
            <a:normAutofit/>
          </a:bodyPr>
          <a:lstStyle/>
          <a:p>
            <a:r>
              <a:rPr lang="en-AU" sz="2000" dirty="0"/>
              <a:t>Statement:</a:t>
            </a:r>
          </a:p>
          <a:p>
            <a:r>
              <a:rPr lang="en-AU" sz="2000" dirty="0"/>
              <a:t>I have at least one person (staff or student) who I can turn to at university for support. </a:t>
            </a:r>
          </a:p>
          <a:p>
            <a:endParaRPr lang="en-AU" sz="2000" dirty="0"/>
          </a:p>
          <a:p>
            <a:r>
              <a:rPr lang="en-AU" sz="2000" b="1" dirty="0"/>
              <a:t>31.1% </a:t>
            </a:r>
            <a:r>
              <a:rPr lang="en-AU" sz="2000" dirty="0"/>
              <a:t>disagree/strongly disagree  </a:t>
            </a:r>
          </a:p>
          <a:p>
            <a:endParaRPr lang="en-AU" sz="2000" dirty="0"/>
          </a:p>
          <a:p>
            <a:r>
              <a:rPr lang="en-AU" sz="2000" dirty="0"/>
              <a:t>On-line students more likely to disagree/strongly disagree (p&lt;0.001) with this statement.</a:t>
            </a:r>
          </a:p>
          <a:p>
            <a:endParaRPr lang="en-AU" sz="2000" dirty="0"/>
          </a:p>
          <a:p>
            <a:endParaRPr lang="en-AU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B18F-A3E8-A948-9F1A-57C203F9C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F6773D-1CD6-5646-80C5-9FA69B667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Student survey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85089-E2C7-49A9-B8B6-E9ACC36E1C7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812104"/>
            <a:ext cx="1429578" cy="55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5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6E544-EFF7-594F-8D23-07BA3ADF34D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0973" y="1453888"/>
            <a:ext cx="7982789" cy="4331758"/>
          </a:xfrm>
        </p:spPr>
        <p:txBody>
          <a:bodyPr>
            <a:normAutofit/>
          </a:bodyPr>
          <a:lstStyle/>
          <a:p>
            <a:r>
              <a:rPr lang="en-AU" sz="2000" dirty="0"/>
              <a:t>Statement:</a:t>
            </a:r>
          </a:p>
          <a:p>
            <a:r>
              <a:rPr lang="en-AU" sz="2000" dirty="0"/>
              <a:t>I have a supportive peer group (f2f or online) at university. </a:t>
            </a:r>
          </a:p>
          <a:p>
            <a:endParaRPr lang="en-AU" sz="2000" dirty="0"/>
          </a:p>
          <a:p>
            <a:r>
              <a:rPr lang="en-AU" sz="2000" b="1" dirty="0"/>
              <a:t>46.7% </a:t>
            </a:r>
            <a:r>
              <a:rPr lang="en-AU" sz="2000" dirty="0"/>
              <a:t>disagree/strongly disagree </a:t>
            </a:r>
          </a:p>
          <a:p>
            <a:endParaRPr lang="en-AU" sz="2000" dirty="0"/>
          </a:p>
          <a:p>
            <a:r>
              <a:rPr lang="en-AU" sz="2000" dirty="0"/>
              <a:t>Students who study online are more likely to disagree/ strongly disagree (p&lt;0.001).</a:t>
            </a:r>
          </a:p>
          <a:p>
            <a:endParaRPr lang="en-AU" sz="2000" dirty="0"/>
          </a:p>
          <a:p>
            <a:r>
              <a:rPr lang="en-AU" sz="2000" dirty="0"/>
              <a:t> 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B18F-A3E8-A948-9F1A-57C203F9C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F6773D-1CD6-5646-80C5-9FA69B667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Student survey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85089-E2C7-49A9-B8B6-E9ACC36E1C7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812104"/>
            <a:ext cx="1429578" cy="55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4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6E544-EFF7-594F-8D23-07BA3ADF34D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0972" y="1167342"/>
            <a:ext cx="7982789" cy="4644762"/>
          </a:xfrm>
        </p:spPr>
        <p:txBody>
          <a:bodyPr>
            <a:normAutofit fontScale="92500" lnSpcReduction="10000"/>
          </a:bodyPr>
          <a:lstStyle/>
          <a:p>
            <a:r>
              <a:rPr lang="en-AU" sz="2000" b="1" dirty="0"/>
              <a:t>47.7% </a:t>
            </a:r>
            <a:r>
              <a:rPr lang="en-AU" sz="2000" dirty="0"/>
              <a:t>considered deferring or withdrawing from their course.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A greater proportion of students who considered dropping out studied online.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Students who found the teaching environment (f2f or online) stressful were more likely to consider deferring.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Students who felt included in the teaching environment were more likely to NOT consider withdrawing.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Students who agreed/strongly agreed they had social connections in their course were less likely to consider deferring.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B18F-A3E8-A948-9F1A-57C203F9C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F6773D-1CD6-5646-80C5-9FA69B667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Student survey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85089-E2C7-49A9-B8B6-E9ACC36E1C7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812104"/>
            <a:ext cx="1429578" cy="55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88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Template_FontsEmb-Accesible-4-3" id="{5EED9A63-FD46-9849-9936-45BE38173C00}" vid="{8BD8BF5C-D1FB-034D-BAB4-C2897431B1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NCSEHE ADCET PowerPoint template</Template>
  <TotalTime>1204</TotalTime>
  <Words>2391</Words>
  <Application>Microsoft Office PowerPoint</Application>
  <PresentationFormat>On-screen Show (4:3)</PresentationFormat>
  <Paragraphs>238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Calibri</vt:lpstr>
      <vt:lpstr>SansaSoft Pro SemiBold</vt:lpstr>
      <vt:lpstr>SansaSoft Pro Normal</vt:lpstr>
      <vt:lpstr>Courier New</vt:lpstr>
      <vt:lpstr>Arial</vt:lpstr>
      <vt:lpstr>Sansa Soft Pro SemiBold</vt:lpstr>
      <vt:lpstr>Calibri Light</vt:lpstr>
      <vt:lpstr>Sansa Soft Pro Normal</vt:lpstr>
      <vt:lpstr>Office Theme</vt:lpstr>
      <vt:lpstr>PowerPoint Presentation</vt:lpstr>
      <vt:lpstr>2019/20 Equity Fellowship:  Research topic </vt:lpstr>
      <vt:lpstr>Significant issues underpin the topic   </vt:lpstr>
      <vt:lpstr>Current context:  university student mental health  </vt:lpstr>
      <vt:lpstr>Mental wellbeing </vt:lpstr>
      <vt:lpstr>Mixed methods </vt:lpstr>
      <vt:lpstr>Student survey </vt:lpstr>
      <vt:lpstr>Student survey </vt:lpstr>
      <vt:lpstr>Student survey </vt:lpstr>
      <vt:lpstr>Top 5 reasons why students considered withdrawing/deferring </vt:lpstr>
      <vt:lpstr>Open-ended survey question </vt:lpstr>
      <vt:lpstr>What can we learn from mature-aged students in regional and remote Australia? </vt:lpstr>
      <vt:lpstr>Mental wellbeing </vt:lpstr>
      <vt:lpstr>PowerPoint Presentation</vt:lpstr>
      <vt:lpstr>1. Know students’ needs: understand their      diverse circumstances </vt:lpstr>
      <vt:lpstr>PowerPoint Presentation</vt:lpstr>
      <vt:lpstr>2. Be aware of practical challenges:       e.g. bandwidth</vt:lpstr>
      <vt:lpstr>PowerPoint Presentation</vt:lpstr>
      <vt:lpstr>3. Facilitate student connections  </vt:lpstr>
      <vt:lpstr>PowerPoint Presentation</vt:lpstr>
      <vt:lpstr>4. Provide opportunities for Q&amp;As </vt:lpstr>
      <vt:lpstr>PowerPoint Presentation</vt:lpstr>
      <vt:lpstr>5. Check in with students: online learning       can be lonely and isolating</vt:lpstr>
      <vt:lpstr>PowerPoint Presentation</vt:lpstr>
      <vt:lpstr>6. Promote your university’s services </vt:lpstr>
      <vt:lpstr>PowerPoint Presentation</vt:lpstr>
      <vt:lpstr>7. Your impact is enormous:       it’s the small (human) actions that count </vt:lpstr>
      <vt:lpstr>A few more thoughts about our current environment … </vt:lpstr>
      <vt:lpstr>Support/enhance staff mental wellbeing </vt:lpstr>
      <vt:lpstr>To sum up … </vt:lpstr>
      <vt:lpstr>Webinars 1 &amp; 2: three key messages </vt:lpstr>
      <vt:lpstr>References </vt:lpstr>
      <vt:lpstr>References </vt:lpstr>
      <vt:lpstr>PowerPoint Presentation</vt:lpstr>
    </vt:vector>
  </TitlesOfParts>
  <Company>Curtin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Crawford</dc:creator>
  <cp:lastModifiedBy>Jane Hawkeswood</cp:lastModifiedBy>
  <cp:revision>68</cp:revision>
  <dcterms:created xsi:type="dcterms:W3CDTF">2020-04-02T09:37:19Z</dcterms:created>
  <dcterms:modified xsi:type="dcterms:W3CDTF">2020-04-07T01:35:11Z</dcterms:modified>
</cp:coreProperties>
</file>