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1"/>
  </p:sldMasterIdLst>
  <p:notesMasterIdLst>
    <p:notesMasterId r:id="rId24"/>
  </p:notesMasterIdLst>
  <p:sldIdLst>
    <p:sldId id="256" r:id="rId2"/>
    <p:sldId id="261" r:id="rId3"/>
    <p:sldId id="266" r:id="rId4"/>
    <p:sldId id="265" r:id="rId5"/>
    <p:sldId id="264" r:id="rId6"/>
    <p:sldId id="268" r:id="rId7"/>
    <p:sldId id="267" r:id="rId8"/>
    <p:sldId id="271" r:id="rId9"/>
    <p:sldId id="270" r:id="rId10"/>
    <p:sldId id="269" r:id="rId11"/>
    <p:sldId id="273" r:id="rId12"/>
    <p:sldId id="274" r:id="rId13"/>
    <p:sldId id="272" r:id="rId14"/>
    <p:sldId id="275" r:id="rId15"/>
    <p:sldId id="276" r:id="rId16"/>
    <p:sldId id="277" r:id="rId17"/>
    <p:sldId id="278" r:id="rId18"/>
    <p:sldId id="279" r:id="rId19"/>
    <p:sldId id="280" r:id="rId20"/>
    <p:sldId id="282" r:id="rId21"/>
    <p:sldId id="281" r:id="rId22"/>
    <p:sldId id="260"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SansaSoft Pro Normal" panose="02000603080000020004" charset="0"/>
      <p:regular r:id="rId31"/>
      <p:italic r:id="rId32"/>
    </p:embeddedFont>
    <p:embeddedFont>
      <p:font typeface="SansaSoft Pro SemiBold" panose="0200060308000002000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
      <p:font typeface="Wingdings 3" panose="05040102010807070707" pitchFamily="18" charset="2"/>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782F53-FBE7-4BAA-8207-87C1958316E4}">
          <p14:sldIdLst>
            <p14:sldId id="256"/>
            <p14:sldId id="261"/>
            <p14:sldId id="266"/>
            <p14:sldId id="265"/>
            <p14:sldId id="264"/>
            <p14:sldId id="268"/>
            <p14:sldId id="267"/>
            <p14:sldId id="271"/>
            <p14:sldId id="270"/>
            <p14:sldId id="269"/>
            <p14:sldId id="273"/>
            <p14:sldId id="274"/>
            <p14:sldId id="272"/>
            <p14:sldId id="275"/>
            <p14:sldId id="276"/>
            <p14:sldId id="277"/>
            <p14:sldId id="278"/>
            <p14:sldId id="279"/>
            <p14:sldId id="280"/>
            <p14:sldId id="282"/>
            <p14:sldId id="281"/>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Richards"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C0A"/>
    <a:srgbClr val="B2B2B2"/>
    <a:srgbClr val="FFCC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3" autoAdjust="0"/>
    <p:restoredTop sz="96300" autoAdjust="0"/>
  </p:normalViewPr>
  <p:slideViewPr>
    <p:cSldViewPr snapToGrid="0">
      <p:cViewPr varScale="1">
        <p:scale>
          <a:sx n="66" d="100"/>
          <a:sy n="66" d="100"/>
        </p:scale>
        <p:origin x="37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279C4-980A-438E-A42D-80C1AC9E662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E997EB4-3231-489E-9CFE-6DD44275FA5D}">
      <dgm:prSet phldrT="[Text]" custT="1"/>
      <dgm:spPr>
        <a:solidFill>
          <a:srgbClr val="B58C0A"/>
        </a:solidFill>
      </dgm:spPr>
      <dgm:t>
        <a:bodyPr tIns="360000"/>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i="1" dirty="0">
              <a:latin typeface="Source Sans Pro"/>
              <a:cs typeface="Source Sans Pro"/>
            </a:rPr>
            <a:t>National Guidelines for improving student outcomes in online learning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0" i="1" dirty="0">
              <a:latin typeface="Source Sans Pro"/>
              <a:cs typeface="Source Sans Pro"/>
            </a:rPr>
            <a:t>(March 2017)</a:t>
          </a:r>
        </a:p>
        <a:p>
          <a:pPr marL="0" lvl="0" algn="ctr" defTabSz="889000">
            <a:lnSpc>
              <a:spcPct val="90000"/>
            </a:lnSpc>
            <a:spcBef>
              <a:spcPct val="0"/>
            </a:spcBef>
            <a:spcAft>
              <a:spcPct val="35000"/>
            </a:spcAft>
            <a:buNone/>
          </a:pPr>
          <a:endParaRPr lang="en-GB" sz="2000" b="1" i="1" dirty="0"/>
        </a:p>
      </dgm:t>
    </dgm:pt>
    <dgm:pt modelId="{E94C52CB-8FDE-4A29-957A-F58F989119F2}" type="parTrans" cxnId="{D5E509AF-2FE8-43C7-928B-0C22106975F9}">
      <dgm:prSet/>
      <dgm:spPr/>
      <dgm:t>
        <a:bodyPr/>
        <a:lstStyle/>
        <a:p>
          <a:endParaRPr lang="en-GB"/>
        </a:p>
      </dgm:t>
    </dgm:pt>
    <dgm:pt modelId="{4F4AB72F-FAED-4C1B-BC9C-3D790EEC6E9B}" type="sibTrans" cxnId="{D5E509AF-2FE8-43C7-928B-0C22106975F9}">
      <dgm:prSet/>
      <dgm:spPr/>
      <dgm:t>
        <a:bodyPr/>
        <a:lstStyle/>
        <a:p>
          <a:endParaRPr lang="en-GB"/>
        </a:p>
      </dgm:t>
    </dgm:pt>
    <dgm:pt modelId="{34E18D62-3606-4AB3-9435-317563A5122C}">
      <dgm:prSet phldrT="[Text]" custT="1"/>
      <dgm:spPr>
        <a:solidFill>
          <a:srgbClr val="B58C0A"/>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AU" sz="1800" b="0" i="0" dirty="0">
              <a:latin typeface="Source Sans Pro"/>
              <a:cs typeface="Source Sans Pro"/>
            </a:rPr>
            <a:t>Investigate engagement, teaching and support strategies for domestic u/g online students </a:t>
          </a:r>
          <a:endParaRPr lang="en-GB" sz="1800" b="0" i="0" dirty="0">
            <a:latin typeface="Source Sans Pro"/>
            <a:cs typeface="Source Sans Pro"/>
          </a:endParaRPr>
        </a:p>
      </dgm:t>
    </dgm:pt>
    <dgm:pt modelId="{72385AB5-C00A-4F74-8ADA-6AF9983E4B21}" type="parTrans" cxnId="{B073E359-460B-4DB7-999A-ADE5453142EB}">
      <dgm:prSet/>
      <dgm:spPr>
        <a:solidFill>
          <a:srgbClr val="B58C0A">
            <a:alpha val="50000"/>
          </a:srgbClr>
        </a:solidFill>
      </dgm:spPr>
      <dgm:t>
        <a:bodyPr/>
        <a:lstStyle/>
        <a:p>
          <a:endParaRPr lang="en-GB"/>
        </a:p>
      </dgm:t>
    </dgm:pt>
    <dgm:pt modelId="{C5A06F64-9DBB-4E77-9952-39F3436899EB}" type="sibTrans" cxnId="{B073E359-460B-4DB7-999A-ADE5453142EB}">
      <dgm:prSet/>
      <dgm:spPr/>
      <dgm:t>
        <a:bodyPr/>
        <a:lstStyle/>
        <a:p>
          <a:endParaRPr lang="en-GB"/>
        </a:p>
      </dgm:t>
    </dgm:pt>
    <dgm:pt modelId="{1A0E4055-D481-4862-9506-3A8ED6AAE201}">
      <dgm:prSet phldrT="[Text]" custT="1"/>
      <dgm:spPr>
        <a:solidFill>
          <a:srgbClr val="B58C0A"/>
        </a:solidFill>
      </dgm:spPr>
      <dgm:t>
        <a:bodyPr/>
        <a:lstStyle/>
        <a:p>
          <a:pPr algn="ctr"/>
          <a:r>
            <a:rPr lang="en-AU" sz="1800" b="0" i="0" dirty="0">
              <a:latin typeface="Source Sans Pro"/>
              <a:cs typeface="Source Sans Pro"/>
            </a:rPr>
            <a:t>Seek combined wisdom of higher education practitioners on </a:t>
          </a:r>
          <a:r>
            <a:rPr lang="en-AU" sz="1800" b="0" i="1" dirty="0">
              <a:latin typeface="Source Sans Pro"/>
              <a:cs typeface="Source Sans Pro"/>
            </a:rPr>
            <a:t>what is most important</a:t>
          </a:r>
          <a:r>
            <a:rPr lang="en-AU" sz="1800" b="0" i="0" dirty="0">
              <a:latin typeface="Source Sans Pro"/>
              <a:cs typeface="Source Sans Pro"/>
            </a:rPr>
            <a:t> to help online students stay &amp; succeed</a:t>
          </a:r>
          <a:endParaRPr lang="en-GB" sz="1800" b="0" i="0" dirty="0">
            <a:latin typeface="Source Sans Pro"/>
            <a:cs typeface="Source Sans Pro"/>
          </a:endParaRPr>
        </a:p>
      </dgm:t>
    </dgm:pt>
    <dgm:pt modelId="{279FAAA6-4B66-4BB8-ABFD-B780520CF91B}" type="parTrans" cxnId="{376CF82C-4305-4A93-A14E-7706A8E45F23}">
      <dgm:prSet/>
      <dgm:spPr>
        <a:solidFill>
          <a:srgbClr val="B58C0A">
            <a:alpha val="50000"/>
          </a:srgbClr>
        </a:solidFill>
      </dgm:spPr>
      <dgm:t>
        <a:bodyPr/>
        <a:lstStyle/>
        <a:p>
          <a:endParaRPr lang="en-GB"/>
        </a:p>
      </dgm:t>
    </dgm:pt>
    <dgm:pt modelId="{AB7ADEBB-3CE9-49E9-A20C-91940A2D78D7}" type="sibTrans" cxnId="{376CF82C-4305-4A93-A14E-7706A8E45F23}">
      <dgm:prSet/>
      <dgm:spPr/>
      <dgm:t>
        <a:bodyPr/>
        <a:lstStyle/>
        <a:p>
          <a:endParaRPr lang="en-GB"/>
        </a:p>
      </dgm:t>
    </dgm:pt>
    <dgm:pt modelId="{52815137-521B-4143-A1FA-87ED2A9F41BA}" type="pres">
      <dgm:prSet presAssocID="{78A279C4-980A-438E-A42D-80C1AC9E662A}" presName="cycle" presStyleCnt="0">
        <dgm:presLayoutVars>
          <dgm:chMax val="1"/>
          <dgm:dir/>
          <dgm:animLvl val="ctr"/>
          <dgm:resizeHandles val="exact"/>
        </dgm:presLayoutVars>
      </dgm:prSet>
      <dgm:spPr/>
    </dgm:pt>
    <dgm:pt modelId="{7477A4A9-DB64-4CF9-A89B-9C58BBC17CB7}" type="pres">
      <dgm:prSet presAssocID="{0E997EB4-3231-489E-9CFE-6DD44275FA5D}" presName="centerShape" presStyleLbl="node0" presStyleIdx="0" presStyleCnt="1" custScaleX="271253" custScaleY="66575" custLinFactNeighborX="1612" custLinFactNeighborY="4600"/>
      <dgm:spPr>
        <a:prstGeom prst="round2DiagRect">
          <a:avLst/>
        </a:prstGeom>
      </dgm:spPr>
    </dgm:pt>
    <dgm:pt modelId="{4D7C136E-01A4-4F06-82B1-E07B68F4493F}" type="pres">
      <dgm:prSet presAssocID="{72385AB5-C00A-4F74-8ADA-6AF9983E4B21}" presName="parTrans" presStyleLbl="bgSibTrans2D1" presStyleIdx="0" presStyleCnt="2"/>
      <dgm:spPr/>
    </dgm:pt>
    <dgm:pt modelId="{A5CA370C-B1BE-4DF2-8E0F-DCE4F63768D9}" type="pres">
      <dgm:prSet presAssocID="{34E18D62-3606-4AB3-9435-317563A5122C}" presName="node" presStyleLbl="node1" presStyleIdx="0" presStyleCnt="2" custScaleX="181085" custScaleY="107076" custRadScaleRad="100945" custRadScaleInc="116745">
        <dgm:presLayoutVars>
          <dgm:bulletEnabled val="1"/>
        </dgm:presLayoutVars>
      </dgm:prSet>
      <dgm:spPr/>
    </dgm:pt>
    <dgm:pt modelId="{A000BFCE-8D8A-42A4-9889-AD53CDC81D25}" type="pres">
      <dgm:prSet presAssocID="{279FAAA6-4B66-4BB8-ABFD-B780520CF91B}" presName="parTrans" presStyleLbl="bgSibTrans2D1" presStyleIdx="1" presStyleCnt="2" custAng="20694557" custScaleX="95243" custScaleY="100828" custLinFactNeighborX="-14768" custLinFactNeighborY="34018"/>
      <dgm:spPr/>
    </dgm:pt>
    <dgm:pt modelId="{1AEEFFB5-EA19-4E24-9CBB-B9054BE96BAB}" type="pres">
      <dgm:prSet presAssocID="{1A0E4055-D481-4862-9506-3A8ED6AAE201}" presName="node" presStyleLbl="node1" presStyleIdx="1" presStyleCnt="2" custScaleX="191406" custScaleY="99860" custRadScaleRad="96929" custRadScaleInc="-112632">
        <dgm:presLayoutVars>
          <dgm:bulletEnabled val="1"/>
        </dgm:presLayoutVars>
      </dgm:prSet>
      <dgm:spPr/>
    </dgm:pt>
  </dgm:ptLst>
  <dgm:cxnLst>
    <dgm:cxn modelId="{AA71C322-9984-B749-8E02-4F0FE61F39FF}" type="presOf" srcId="{72385AB5-C00A-4F74-8ADA-6AF9983E4B21}" destId="{4D7C136E-01A4-4F06-82B1-E07B68F4493F}" srcOrd="0" destOrd="0" presId="urn:microsoft.com/office/officeart/2005/8/layout/radial4"/>
    <dgm:cxn modelId="{376CF82C-4305-4A93-A14E-7706A8E45F23}" srcId="{0E997EB4-3231-489E-9CFE-6DD44275FA5D}" destId="{1A0E4055-D481-4862-9506-3A8ED6AAE201}" srcOrd="1" destOrd="0" parTransId="{279FAAA6-4B66-4BB8-ABFD-B780520CF91B}" sibTransId="{AB7ADEBB-3CE9-49E9-A20C-91940A2D78D7}"/>
    <dgm:cxn modelId="{075BC268-35F5-0440-9F71-299DB0BF5D43}" type="presOf" srcId="{0E997EB4-3231-489E-9CFE-6DD44275FA5D}" destId="{7477A4A9-DB64-4CF9-A89B-9C58BBC17CB7}" srcOrd="0" destOrd="0" presId="urn:microsoft.com/office/officeart/2005/8/layout/radial4"/>
    <dgm:cxn modelId="{B073E359-460B-4DB7-999A-ADE5453142EB}" srcId="{0E997EB4-3231-489E-9CFE-6DD44275FA5D}" destId="{34E18D62-3606-4AB3-9435-317563A5122C}" srcOrd="0" destOrd="0" parTransId="{72385AB5-C00A-4F74-8ADA-6AF9983E4B21}" sibTransId="{C5A06F64-9DBB-4E77-9952-39F3436899EB}"/>
    <dgm:cxn modelId="{D5E509AF-2FE8-43C7-928B-0C22106975F9}" srcId="{78A279C4-980A-438E-A42D-80C1AC9E662A}" destId="{0E997EB4-3231-489E-9CFE-6DD44275FA5D}" srcOrd="0" destOrd="0" parTransId="{E94C52CB-8FDE-4A29-957A-F58F989119F2}" sibTransId="{4F4AB72F-FAED-4C1B-BC9C-3D790EEC6E9B}"/>
    <dgm:cxn modelId="{8CF491BD-389D-654F-BD65-2F2C03E82187}" type="presOf" srcId="{1A0E4055-D481-4862-9506-3A8ED6AAE201}" destId="{1AEEFFB5-EA19-4E24-9CBB-B9054BE96BAB}" srcOrd="0" destOrd="0" presId="urn:microsoft.com/office/officeart/2005/8/layout/radial4"/>
    <dgm:cxn modelId="{16E43AC1-C94C-FB4A-8B0F-BC74EC9110BA}" type="presOf" srcId="{78A279C4-980A-438E-A42D-80C1AC9E662A}" destId="{52815137-521B-4143-A1FA-87ED2A9F41BA}" srcOrd="0" destOrd="0" presId="urn:microsoft.com/office/officeart/2005/8/layout/radial4"/>
    <dgm:cxn modelId="{93EF2DD2-EE64-A64D-8287-1559516C624B}" type="presOf" srcId="{279FAAA6-4B66-4BB8-ABFD-B780520CF91B}" destId="{A000BFCE-8D8A-42A4-9889-AD53CDC81D25}" srcOrd="0" destOrd="0" presId="urn:microsoft.com/office/officeart/2005/8/layout/radial4"/>
    <dgm:cxn modelId="{F8F905E0-5ED5-F245-9112-9BAAEEAC6520}" type="presOf" srcId="{34E18D62-3606-4AB3-9435-317563A5122C}" destId="{A5CA370C-B1BE-4DF2-8E0F-DCE4F63768D9}" srcOrd="0" destOrd="0" presId="urn:microsoft.com/office/officeart/2005/8/layout/radial4"/>
    <dgm:cxn modelId="{4431672C-66C2-5846-89F5-15F03ACE9D6D}" type="presParOf" srcId="{52815137-521B-4143-A1FA-87ED2A9F41BA}" destId="{7477A4A9-DB64-4CF9-A89B-9C58BBC17CB7}" srcOrd="0" destOrd="0" presId="urn:microsoft.com/office/officeart/2005/8/layout/radial4"/>
    <dgm:cxn modelId="{7CCCF6CD-30B8-4A43-83D7-55BEAD3FE179}" type="presParOf" srcId="{52815137-521B-4143-A1FA-87ED2A9F41BA}" destId="{4D7C136E-01A4-4F06-82B1-E07B68F4493F}" srcOrd="1" destOrd="0" presId="urn:microsoft.com/office/officeart/2005/8/layout/radial4"/>
    <dgm:cxn modelId="{4EC7D687-E58D-D24F-8FEF-222C0718FE8B}" type="presParOf" srcId="{52815137-521B-4143-A1FA-87ED2A9F41BA}" destId="{A5CA370C-B1BE-4DF2-8E0F-DCE4F63768D9}" srcOrd="2" destOrd="0" presId="urn:microsoft.com/office/officeart/2005/8/layout/radial4"/>
    <dgm:cxn modelId="{D029DF3C-0184-ED48-ACCF-72F1275B345F}" type="presParOf" srcId="{52815137-521B-4143-A1FA-87ED2A9F41BA}" destId="{A000BFCE-8D8A-42A4-9889-AD53CDC81D25}" srcOrd="3" destOrd="0" presId="urn:microsoft.com/office/officeart/2005/8/layout/radial4"/>
    <dgm:cxn modelId="{FA1DAC36-7B04-6C45-978B-071A10937902}" type="presParOf" srcId="{52815137-521B-4143-A1FA-87ED2A9F41BA}" destId="{1AEEFFB5-EA19-4E24-9CBB-B9054BE96BA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7A4A9-DB64-4CF9-A89B-9C58BBC17CB7}">
      <dsp:nvSpPr>
        <dsp:cNvPr id="0" name=""/>
        <dsp:cNvSpPr/>
      </dsp:nvSpPr>
      <dsp:spPr>
        <a:xfrm>
          <a:off x="987621" y="1963734"/>
          <a:ext cx="5183902" cy="1272311"/>
        </a:xfrm>
        <a:prstGeom prst="round2DiagRect">
          <a:avLst/>
        </a:prstGeom>
        <a:solidFill>
          <a:srgbClr val="B58C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3600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b="0" i="1" kern="1200" dirty="0">
              <a:latin typeface="Source Sans Pro"/>
              <a:cs typeface="Source Sans Pro"/>
            </a:rPr>
            <a:t>National Guidelines for improving student outcomes in online learning </a:t>
          </a:r>
        </a:p>
        <a:p>
          <a:pPr marL="0" marR="0" lvl="0" indent="0" algn="ctr" defTabSz="914400" eaLnBrk="1" fontAlgn="auto" latinLnBrk="0" hangingPunct="1">
            <a:lnSpc>
              <a:spcPct val="100000"/>
            </a:lnSpc>
            <a:spcBef>
              <a:spcPct val="0"/>
            </a:spcBef>
            <a:spcAft>
              <a:spcPts val="0"/>
            </a:spcAft>
            <a:buClrTx/>
            <a:buSzTx/>
            <a:buFontTx/>
            <a:buNone/>
            <a:tabLst/>
            <a:defRPr/>
          </a:pPr>
          <a:r>
            <a:rPr lang="en-GB" sz="2000" b="0" i="1" kern="1200" dirty="0">
              <a:latin typeface="Source Sans Pro"/>
              <a:cs typeface="Source Sans Pro"/>
            </a:rPr>
            <a:t>(March 2017)</a:t>
          </a:r>
        </a:p>
        <a:p>
          <a:pPr marL="0" lvl="0" algn="ctr" defTabSz="889000">
            <a:lnSpc>
              <a:spcPct val="90000"/>
            </a:lnSpc>
            <a:spcBef>
              <a:spcPct val="0"/>
            </a:spcBef>
            <a:spcAft>
              <a:spcPct val="35000"/>
            </a:spcAft>
            <a:buNone/>
          </a:pPr>
          <a:endParaRPr lang="en-GB" sz="2000" b="1" i="1" kern="1200" dirty="0"/>
        </a:p>
      </dsp:txBody>
      <dsp:txXfrm>
        <a:off x="1049730" y="2025843"/>
        <a:ext cx="5059684" cy="1148093"/>
      </dsp:txXfrm>
    </dsp:sp>
    <dsp:sp modelId="{4D7C136E-01A4-4F06-82B1-E07B68F4493F}">
      <dsp:nvSpPr>
        <dsp:cNvPr id="0" name=""/>
        <dsp:cNvSpPr/>
      </dsp:nvSpPr>
      <dsp:spPr>
        <a:xfrm rot="18930322">
          <a:off x="4042288" y="1074680"/>
          <a:ext cx="1624925" cy="544662"/>
        </a:xfrm>
        <a:prstGeom prst="leftArrow">
          <a:avLst>
            <a:gd name="adj1" fmla="val 60000"/>
            <a:gd name="adj2" fmla="val 50000"/>
          </a:avLst>
        </a:prstGeom>
        <a:solidFill>
          <a:srgbClr val="B58C0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A5CA370C-B1BE-4DF2-8E0F-DCE4F63768D9}">
      <dsp:nvSpPr>
        <dsp:cNvPr id="0" name=""/>
        <dsp:cNvSpPr/>
      </dsp:nvSpPr>
      <dsp:spPr>
        <a:xfrm>
          <a:off x="3790458" y="0"/>
          <a:ext cx="3287670" cy="1555206"/>
        </a:xfrm>
        <a:prstGeom prst="roundRect">
          <a:avLst>
            <a:gd name="adj" fmla="val 10000"/>
          </a:avLst>
        </a:prstGeom>
        <a:solidFill>
          <a:srgbClr val="B58C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800" b="0" i="0" kern="1200" dirty="0">
              <a:latin typeface="Source Sans Pro"/>
              <a:cs typeface="Source Sans Pro"/>
            </a:rPr>
            <a:t>Investigate engagement, teaching and support strategies for domestic u/g online students </a:t>
          </a:r>
          <a:endParaRPr lang="en-GB" sz="1800" b="0" i="0" kern="1200" dirty="0">
            <a:latin typeface="Source Sans Pro"/>
            <a:cs typeface="Source Sans Pro"/>
          </a:endParaRPr>
        </a:p>
      </dsp:txBody>
      <dsp:txXfrm>
        <a:off x="3836008" y="45550"/>
        <a:ext cx="3196570" cy="1464106"/>
      </dsp:txXfrm>
    </dsp:sp>
    <dsp:sp modelId="{A000BFCE-8D8A-42A4-9889-AD53CDC81D25}">
      <dsp:nvSpPr>
        <dsp:cNvPr id="0" name=""/>
        <dsp:cNvSpPr/>
      </dsp:nvSpPr>
      <dsp:spPr>
        <a:xfrm rot="12624750">
          <a:off x="1282390" y="1229481"/>
          <a:ext cx="1585184" cy="549171"/>
        </a:xfrm>
        <a:prstGeom prst="leftArrow">
          <a:avLst>
            <a:gd name="adj1" fmla="val 60000"/>
            <a:gd name="adj2" fmla="val 50000"/>
          </a:avLst>
        </a:prstGeom>
        <a:solidFill>
          <a:srgbClr val="B58C0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1AEEFFB5-EA19-4E24-9CBB-B9054BE96BAB}">
      <dsp:nvSpPr>
        <dsp:cNvPr id="0" name=""/>
        <dsp:cNvSpPr/>
      </dsp:nvSpPr>
      <dsp:spPr>
        <a:xfrm>
          <a:off x="0" y="0"/>
          <a:ext cx="3475052" cy="1450398"/>
        </a:xfrm>
        <a:prstGeom prst="roundRect">
          <a:avLst>
            <a:gd name="adj" fmla="val 10000"/>
          </a:avLst>
        </a:prstGeom>
        <a:solidFill>
          <a:srgbClr val="B58C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AU" sz="1800" b="0" i="0" kern="1200" dirty="0">
              <a:latin typeface="Source Sans Pro"/>
              <a:cs typeface="Source Sans Pro"/>
            </a:rPr>
            <a:t>Seek combined wisdom of higher education practitioners on </a:t>
          </a:r>
          <a:r>
            <a:rPr lang="en-AU" sz="1800" b="0" i="1" kern="1200" dirty="0">
              <a:latin typeface="Source Sans Pro"/>
              <a:cs typeface="Source Sans Pro"/>
            </a:rPr>
            <a:t>what is most important</a:t>
          </a:r>
          <a:r>
            <a:rPr lang="en-AU" sz="1800" b="0" i="0" kern="1200" dirty="0">
              <a:latin typeface="Source Sans Pro"/>
              <a:cs typeface="Source Sans Pro"/>
            </a:rPr>
            <a:t> to help online students stay &amp; succeed</a:t>
          </a:r>
          <a:endParaRPr lang="en-GB" sz="1800" b="0" i="0" kern="1200" dirty="0">
            <a:latin typeface="Source Sans Pro"/>
            <a:cs typeface="Source Sans Pro"/>
          </a:endParaRPr>
        </a:p>
      </dsp:txBody>
      <dsp:txXfrm>
        <a:off x="42481" y="42481"/>
        <a:ext cx="3390090" cy="13654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A4126-3D5B-4B27-AE09-02CE71AA14BD}" type="datetimeFigureOut">
              <a:rPr lang="en-AU" smtClean="0"/>
              <a:t>1/04/2020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16C86-17AD-4FBE-86EB-9FC28DA2E084}" type="slidenum">
              <a:rPr lang="en-AU" smtClean="0"/>
              <a:t>‹#›</a:t>
            </a:fld>
            <a:endParaRPr lang="en-AU"/>
          </a:p>
        </p:txBody>
      </p:sp>
    </p:spTree>
    <p:extLst>
      <p:ext uri="{BB962C8B-B14F-4D97-AF65-F5344CB8AC3E}">
        <p14:creationId xmlns:p14="http://schemas.microsoft.com/office/powerpoint/2010/main" val="366690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cid:image023.jpg@01D16D7E.4E117990"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cid:image023.jpg@01D16D7E.4E117990" TargetMode="Externa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Box 3" title="CRICOS Provider Code 00301J"/>
          <p:cNvSpPr txBox="1"/>
          <p:nvPr userDrawn="1"/>
        </p:nvSpPr>
        <p:spPr>
          <a:xfrm>
            <a:off x="5937705" y="6038533"/>
            <a:ext cx="2651202" cy="184666"/>
          </a:xfrm>
          <a:prstGeom prst="rect">
            <a:avLst/>
          </a:prstGeom>
          <a:noFill/>
        </p:spPr>
        <p:txBody>
          <a:bodyPr wrap="square" rtlCol="0">
            <a:spAutoFit/>
          </a:bodyPr>
          <a:lstStyle/>
          <a:p>
            <a:pPr algn="r"/>
            <a:r>
              <a:rPr lang="en-AU" sz="600" dirty="0">
                <a:solidFill>
                  <a:srgbClr val="B2B2B2"/>
                </a:solidFill>
                <a:latin typeface="Arial" panose="020B0604020202020204" pitchFamily="34" charset="0"/>
                <a:cs typeface="Arial" panose="020B0604020202020204" pitchFamily="34" charset="0"/>
              </a:rPr>
              <a:t>CRICOS Provider Code 00301J</a:t>
            </a:r>
          </a:p>
        </p:txBody>
      </p:sp>
      <p:pic>
        <p:nvPicPr>
          <p:cNvPr id="5" name="Picture 4" title="NCSEHE Logo &amp; Curtin Universit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17" y="6189200"/>
            <a:ext cx="4059237" cy="399124"/>
          </a:xfrm>
          <a:prstGeom prst="rect">
            <a:avLst/>
          </a:prstGeom>
        </p:spPr>
      </p:pic>
      <p:sp>
        <p:nvSpPr>
          <p:cNvPr id="8" name="Slide Number Placeholder 5"/>
          <p:cNvSpPr>
            <a:spLocks noGrp="1"/>
          </p:cNvSpPr>
          <p:nvPr>
            <p:ph type="sldNum" sz="quarter" idx="4"/>
          </p:nvPr>
        </p:nvSpPr>
        <p:spPr>
          <a:xfrm>
            <a:off x="6434353" y="62231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itle Placeholder 1"/>
          <p:cNvSpPr>
            <a:spLocks noGrp="1"/>
          </p:cNvSpPr>
          <p:nvPr>
            <p:ph type="title" hasCustomPrompt="1"/>
          </p:nvPr>
        </p:nvSpPr>
        <p:spPr>
          <a:xfrm>
            <a:off x="606118" y="580418"/>
            <a:ext cx="7982789" cy="676093"/>
          </a:xfrm>
          <a:prstGeom prst="rect">
            <a:avLst/>
          </a:prstGeom>
        </p:spPr>
        <p:txBody>
          <a:bodyPr vert="horz" lIns="91440" tIns="45720" rIns="91440" bIns="45720" rtlCol="0" anchor="ctr">
            <a:normAutofit/>
          </a:bodyPr>
          <a:lstStyle>
            <a:lvl1pPr>
              <a:defRPr sz="3200">
                <a:solidFill>
                  <a:srgbClr val="B58C0A"/>
                </a:solidFill>
                <a:latin typeface="SansaSoft Pro Normal" panose="02000603080000020004" pitchFamily="50" charset="0"/>
              </a:defRPr>
            </a:lvl1pPr>
          </a:lstStyle>
          <a:p>
            <a:pPr lvl="0"/>
            <a:r>
              <a:rPr lang="en-US" dirty="0"/>
              <a:t>Heading</a:t>
            </a:r>
            <a:endParaRPr lang="en-AU" dirty="0"/>
          </a:p>
        </p:txBody>
      </p:sp>
      <p:sp>
        <p:nvSpPr>
          <p:cNvPr id="9" name="Text Placeholder 10"/>
          <p:cNvSpPr>
            <a:spLocks noGrp="1"/>
          </p:cNvSpPr>
          <p:nvPr>
            <p:ph type="body" sz="quarter" idx="11" hasCustomPrompt="1"/>
          </p:nvPr>
        </p:nvSpPr>
        <p:spPr>
          <a:xfrm>
            <a:off x="606117" y="1308860"/>
            <a:ext cx="7982790" cy="490537"/>
          </a:xfrm>
          <a:prstGeom prst="rect">
            <a:avLst/>
          </a:prstGeom>
        </p:spPr>
        <p:txBody>
          <a:bodyPr>
            <a:normAutofit/>
          </a:bodyPr>
          <a:lstStyle>
            <a:lvl1pPr marL="0" indent="0">
              <a:buNone/>
              <a:defRPr sz="1800" baseline="0">
                <a:solidFill>
                  <a:schemeClr val="bg1">
                    <a:lumMod val="50000"/>
                  </a:schemeClr>
                </a:solidFill>
                <a:latin typeface="SansaSoft Pro Normal" panose="02000603080000020004" pitchFamily="50" charset="0"/>
              </a:defRPr>
            </a:lvl1pPr>
          </a:lstStyle>
          <a:p>
            <a:pPr lvl="0"/>
            <a:r>
              <a:rPr lang="en-AU" dirty="0"/>
              <a:t>Subheading (optional)</a:t>
            </a:r>
          </a:p>
        </p:txBody>
      </p:sp>
      <p:sp>
        <p:nvSpPr>
          <p:cNvPr id="10" name="Content Placeholder 26"/>
          <p:cNvSpPr>
            <a:spLocks noGrp="1"/>
          </p:cNvSpPr>
          <p:nvPr>
            <p:ph sz="quarter" idx="12" hasCustomPrompt="1"/>
          </p:nvPr>
        </p:nvSpPr>
        <p:spPr>
          <a:xfrm>
            <a:off x="597114" y="1851745"/>
            <a:ext cx="7970989" cy="4186787"/>
          </a:xfrm>
          <a:prstGeom prst="rect">
            <a:avLst/>
          </a:prstGeom>
        </p:spPr>
        <p:txBody>
          <a:bodyPr/>
          <a:lstStyle>
            <a:lvl1pPr marL="0" indent="0">
              <a:buNone/>
              <a:defRPr sz="1600" baseline="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AU" dirty="0"/>
              <a:t>Content goes here</a:t>
            </a:r>
          </a:p>
          <a:p>
            <a:pPr lvl="0"/>
            <a:endParaRPr lang="en-AU" dirty="0"/>
          </a:p>
        </p:txBody>
      </p:sp>
      <p:pic>
        <p:nvPicPr>
          <p:cNvPr id="11" name="Picture 1" descr="The University of Newcastle">
            <a:extLst>
              <a:ext uri="{FF2B5EF4-FFF2-40B4-BE49-F238E27FC236}">
                <a16:creationId xmlns:a16="http://schemas.microsoft.com/office/drawing/2014/main" id="{1C90C7B0-E54D-4A5B-969B-131A58181F99}"/>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4948190" y="6165305"/>
            <a:ext cx="1135425" cy="4495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4811060"/>
      </p:ext>
    </p:extLst>
  </p:cSld>
  <p:clrMapOvr>
    <a:masterClrMapping/>
  </p:clrMapOvr>
  <p:extLst>
    <p:ext uri="{DCECCB84-F9BA-43D5-87BE-67443E8EF086}">
      <p15:sldGuideLst xmlns:p15="http://schemas.microsoft.com/office/powerpoint/2012/main">
        <p15:guide id="1" pos="3203">
          <p15:clr>
            <a:srgbClr val="FBAE40"/>
          </p15:clr>
        </p15:guide>
        <p15:guide id="2" pos="25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10"/>
          <p:cNvSpPr>
            <a:spLocks noGrp="1"/>
          </p:cNvSpPr>
          <p:nvPr>
            <p:ph type="body" sz="quarter" idx="11" hasCustomPrompt="1"/>
          </p:nvPr>
        </p:nvSpPr>
        <p:spPr>
          <a:xfrm>
            <a:off x="530973" y="1167342"/>
            <a:ext cx="7982790" cy="490537"/>
          </a:xfrm>
          <a:prstGeom prst="rect">
            <a:avLst/>
          </a:prstGeom>
        </p:spPr>
        <p:txBody>
          <a:bodyPr>
            <a:normAutofit/>
          </a:bodyPr>
          <a:lstStyle>
            <a:lvl1pPr marL="0" indent="0">
              <a:buNone/>
              <a:defRPr sz="1800" baseline="0">
                <a:solidFill>
                  <a:schemeClr val="bg1">
                    <a:lumMod val="50000"/>
                  </a:schemeClr>
                </a:solidFill>
                <a:latin typeface="SansaSoft Pro Normal" panose="02000603080000020004" pitchFamily="50" charset="0"/>
              </a:defRPr>
            </a:lvl1pPr>
          </a:lstStyle>
          <a:p>
            <a:pPr lvl="0"/>
            <a:r>
              <a:rPr lang="en-AU" dirty="0"/>
              <a:t>Subheading (optional)</a:t>
            </a:r>
          </a:p>
        </p:txBody>
      </p:sp>
      <p:sp>
        <p:nvSpPr>
          <p:cNvPr id="8" name="Content Placeholder 26"/>
          <p:cNvSpPr>
            <a:spLocks noGrp="1"/>
          </p:cNvSpPr>
          <p:nvPr>
            <p:ph sz="quarter" idx="12" hasCustomPrompt="1"/>
          </p:nvPr>
        </p:nvSpPr>
        <p:spPr>
          <a:xfrm>
            <a:off x="542773" y="1993982"/>
            <a:ext cx="7970989" cy="3595606"/>
          </a:xfrm>
          <a:prstGeom prst="rect">
            <a:avLst/>
          </a:prstGeom>
        </p:spPr>
        <p:txBody>
          <a:bodyPr/>
          <a:lstStyle>
            <a:lvl1pPr marL="0" indent="0">
              <a:buNone/>
              <a:defRPr sz="1600" baseline="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AU" dirty="0"/>
              <a:t>Content goes here</a:t>
            </a:r>
          </a:p>
          <a:p>
            <a:pPr lvl="0"/>
            <a:endParaRPr lang="en-AU" dirty="0"/>
          </a:p>
        </p:txBody>
      </p:sp>
      <p:pic>
        <p:nvPicPr>
          <p:cNvPr id="2" name="Picture 1" title="NCSEHE Logo &amp; Curtin Universit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975" y="5851126"/>
            <a:ext cx="3751957" cy="447381"/>
          </a:xfrm>
          <a:prstGeom prst="rect">
            <a:avLst/>
          </a:prstGeom>
        </p:spPr>
      </p:pic>
      <p:sp>
        <p:nvSpPr>
          <p:cNvPr id="9" name="Slide Number Placeholder 5"/>
          <p:cNvSpPr>
            <a:spLocks noGrp="1"/>
          </p:cNvSpPr>
          <p:nvPr>
            <p:ph type="sldNum" sz="quarter" idx="4"/>
          </p:nvPr>
        </p:nvSpPr>
        <p:spPr>
          <a:xfrm>
            <a:off x="6456362" y="593338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0" name="Title Placeholder 1"/>
          <p:cNvSpPr>
            <a:spLocks noGrp="1"/>
          </p:cNvSpPr>
          <p:nvPr>
            <p:ph type="title" hasCustomPrompt="1"/>
          </p:nvPr>
        </p:nvSpPr>
        <p:spPr>
          <a:xfrm>
            <a:off x="530973" y="454287"/>
            <a:ext cx="7982789" cy="713055"/>
          </a:xfrm>
          <a:prstGeom prst="rect">
            <a:avLst/>
          </a:prstGeom>
        </p:spPr>
        <p:txBody>
          <a:bodyPr vert="horz" lIns="91440" tIns="45720" rIns="91440" bIns="45720" rtlCol="0" anchor="ctr">
            <a:normAutofit/>
          </a:bodyPr>
          <a:lstStyle>
            <a:lvl1pPr>
              <a:defRPr sz="3200">
                <a:solidFill>
                  <a:srgbClr val="B58C0A"/>
                </a:solidFill>
                <a:latin typeface="SansaSoft Pro Normal" panose="02000603080000020004" pitchFamily="50" charset="0"/>
              </a:defRPr>
            </a:lvl1pPr>
          </a:lstStyle>
          <a:p>
            <a:pPr lvl="0"/>
            <a:r>
              <a:rPr lang="en-US" dirty="0"/>
              <a:t>Heading</a:t>
            </a:r>
            <a:endParaRPr lang="en-AU" dirty="0"/>
          </a:p>
        </p:txBody>
      </p:sp>
    </p:spTree>
    <p:extLst>
      <p:ext uri="{BB962C8B-B14F-4D97-AF65-F5344CB8AC3E}">
        <p14:creationId xmlns:p14="http://schemas.microsoft.com/office/powerpoint/2010/main" val="3572957786"/>
      </p:ext>
    </p:extLst>
  </p:cSld>
  <p:clrMapOvr>
    <a:masterClrMapping/>
  </p:clrMapOvr>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title="Circle Background Decor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4066" y="1919298"/>
            <a:ext cx="7412128" cy="7412128"/>
          </a:xfrm>
          <a:prstGeom prst="rect">
            <a:avLst/>
          </a:prstGeom>
        </p:spPr>
      </p:pic>
      <p:sp>
        <p:nvSpPr>
          <p:cNvPr id="16" name="TextBox 15"/>
          <p:cNvSpPr txBox="1"/>
          <p:nvPr userDrawn="1"/>
        </p:nvSpPr>
        <p:spPr>
          <a:xfrm>
            <a:off x="630241" y="2771427"/>
            <a:ext cx="7884318"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Website: </a:t>
            </a:r>
            <a:r>
              <a:rPr lang="en-AU" sz="2250" b="0" dirty="0">
                <a:solidFill>
                  <a:srgbClr val="B58C0A"/>
                </a:solidFill>
                <a:latin typeface="SansaSoft Pro Normal" panose="02000603080000020004" pitchFamily="50" charset="0"/>
              </a:rPr>
              <a:t>ncsehe.edu.au</a:t>
            </a:r>
          </a:p>
        </p:txBody>
      </p:sp>
      <p:sp>
        <p:nvSpPr>
          <p:cNvPr id="17" name="Rectangle 16"/>
          <p:cNvSpPr/>
          <p:nvPr userDrawn="1"/>
        </p:nvSpPr>
        <p:spPr>
          <a:xfrm>
            <a:off x="630240" y="3247317"/>
            <a:ext cx="7884319" cy="438582"/>
          </a:xfrm>
          <a:prstGeom prst="rect">
            <a:avLst/>
          </a:prstGeom>
        </p:spPr>
        <p:txBody>
          <a:bodyPr wrap="square">
            <a:spAutoFit/>
          </a:bodyPr>
          <a:lstStyle/>
          <a:p>
            <a:pPr algn="ctr"/>
            <a:r>
              <a:rPr lang="en-AU" sz="2250" dirty="0">
                <a:solidFill>
                  <a:schemeClr val="tx1">
                    <a:lumMod val="75000"/>
                    <a:lumOff val="25000"/>
                  </a:schemeClr>
                </a:solidFill>
                <a:latin typeface="SansaSoft Pro SemiBold" panose="02000603080000020004" pitchFamily="50" charset="0"/>
              </a:rPr>
              <a:t>Email: </a:t>
            </a:r>
            <a:r>
              <a:rPr lang="en-AU" sz="2250" dirty="0">
                <a:solidFill>
                  <a:srgbClr val="B58C0A"/>
                </a:solidFill>
                <a:latin typeface="SansaSoft Pro Normal" panose="02000603080000020004" pitchFamily="50" charset="0"/>
              </a:rPr>
              <a:t>ncsehe@curtin.edu.au</a:t>
            </a:r>
          </a:p>
        </p:txBody>
      </p:sp>
      <p:sp>
        <p:nvSpPr>
          <p:cNvPr id="18" name="TextBox 17"/>
          <p:cNvSpPr txBox="1"/>
          <p:nvPr userDrawn="1"/>
        </p:nvSpPr>
        <p:spPr>
          <a:xfrm>
            <a:off x="631034" y="3723207"/>
            <a:ext cx="7884319"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Twitter: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sp>
        <p:nvSpPr>
          <p:cNvPr id="22" name="TextBox 21"/>
          <p:cNvSpPr txBox="1"/>
          <p:nvPr userDrawn="1"/>
        </p:nvSpPr>
        <p:spPr>
          <a:xfrm>
            <a:off x="630237" y="4201287"/>
            <a:ext cx="7884319"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Facebook: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sp>
        <p:nvSpPr>
          <p:cNvPr id="11" name="TextBox 10"/>
          <p:cNvSpPr txBox="1"/>
          <p:nvPr userDrawn="1"/>
        </p:nvSpPr>
        <p:spPr>
          <a:xfrm>
            <a:off x="630237" y="1817597"/>
            <a:ext cx="7883525" cy="707886"/>
          </a:xfrm>
          <a:prstGeom prst="rect">
            <a:avLst/>
          </a:prstGeom>
          <a:noFill/>
        </p:spPr>
        <p:txBody>
          <a:bodyPr wrap="square" rtlCol="0">
            <a:spAutoFit/>
          </a:bodyPr>
          <a:lstStyle/>
          <a:p>
            <a:pPr algn="ctr"/>
            <a:r>
              <a:rPr lang="en-AU" sz="4000" dirty="0">
                <a:solidFill>
                  <a:schemeClr val="tx1">
                    <a:lumMod val="75000"/>
                    <a:lumOff val="25000"/>
                  </a:schemeClr>
                </a:solidFill>
                <a:latin typeface="SansaSoft Pro Normal" panose="02000603080000020004" pitchFamily="50" charset="0"/>
              </a:rPr>
              <a:t>Thank You</a:t>
            </a:r>
            <a:endParaRPr lang="en-AU" sz="4000" b="0" dirty="0">
              <a:solidFill>
                <a:schemeClr val="tx1">
                  <a:lumMod val="75000"/>
                  <a:lumOff val="25000"/>
                </a:schemeClr>
              </a:solidFill>
              <a:latin typeface="SansaSoft Pro Normal" panose="02000603080000020004" pitchFamily="50" charset="0"/>
            </a:endParaRPr>
          </a:p>
        </p:txBody>
      </p:sp>
      <p:cxnSp>
        <p:nvCxnSpPr>
          <p:cNvPr id="13" name="Straight Connector 12" title="Gold Line Decoration"/>
          <p:cNvCxnSpPr/>
          <p:nvPr userDrawn="1"/>
        </p:nvCxnSpPr>
        <p:spPr>
          <a:xfrm>
            <a:off x="3138457" y="2597362"/>
            <a:ext cx="2872986" cy="0"/>
          </a:xfrm>
          <a:prstGeom prst="line">
            <a:avLst/>
          </a:prstGeom>
          <a:ln w="19050">
            <a:solidFill>
              <a:srgbClr val="B58C0A"/>
            </a:solidFill>
          </a:ln>
        </p:spPr>
        <p:style>
          <a:lnRef idx="1">
            <a:schemeClr val="accent1"/>
          </a:lnRef>
          <a:fillRef idx="0">
            <a:schemeClr val="accent1"/>
          </a:fillRef>
          <a:effectRef idx="0">
            <a:schemeClr val="accent1"/>
          </a:effectRef>
          <a:fontRef idx="minor">
            <a:schemeClr val="tx1"/>
          </a:fontRef>
        </p:style>
      </p:cxnSp>
      <p:pic>
        <p:nvPicPr>
          <p:cNvPr id="14" name="Picture 13" title="NCSEHE Logo &amp; Curt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2837" y="557552"/>
            <a:ext cx="3751957" cy="447381"/>
          </a:xfrm>
          <a:prstGeom prst="rect">
            <a:avLst/>
          </a:prstGeom>
        </p:spPr>
      </p:pic>
      <p:sp>
        <p:nvSpPr>
          <p:cNvPr id="10" name="Slide Number Placeholder 5"/>
          <p:cNvSpPr>
            <a:spLocks noGrp="1"/>
          </p:cNvSpPr>
          <p:nvPr>
            <p:ph type="sldNum" sz="quarter" idx="4"/>
          </p:nvPr>
        </p:nvSpPr>
        <p:spPr>
          <a:xfrm>
            <a:off x="6456362" y="603904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803464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title="Circle Background Decor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4066" y="1919298"/>
            <a:ext cx="7412128" cy="7412128"/>
          </a:xfrm>
          <a:prstGeom prst="rect">
            <a:avLst/>
          </a:prstGeom>
        </p:spPr>
      </p:pic>
      <p:sp>
        <p:nvSpPr>
          <p:cNvPr id="16" name="TextBox 15"/>
          <p:cNvSpPr txBox="1"/>
          <p:nvPr userDrawn="1"/>
        </p:nvSpPr>
        <p:spPr>
          <a:xfrm>
            <a:off x="630241" y="3107054"/>
            <a:ext cx="7884318"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Website: </a:t>
            </a:r>
            <a:r>
              <a:rPr lang="en-AU" sz="2250" b="0" dirty="0">
                <a:solidFill>
                  <a:srgbClr val="B58C0A"/>
                </a:solidFill>
                <a:latin typeface="SansaSoft Pro Normal" panose="02000603080000020004" pitchFamily="50" charset="0"/>
              </a:rPr>
              <a:t>ncsehe.edu.au</a:t>
            </a:r>
          </a:p>
        </p:txBody>
      </p:sp>
      <p:sp>
        <p:nvSpPr>
          <p:cNvPr id="17" name="Rectangle 16"/>
          <p:cNvSpPr/>
          <p:nvPr userDrawn="1"/>
        </p:nvSpPr>
        <p:spPr>
          <a:xfrm>
            <a:off x="630240" y="3582944"/>
            <a:ext cx="7884319" cy="438582"/>
          </a:xfrm>
          <a:prstGeom prst="rect">
            <a:avLst/>
          </a:prstGeom>
        </p:spPr>
        <p:txBody>
          <a:bodyPr wrap="square">
            <a:spAutoFit/>
          </a:bodyPr>
          <a:lstStyle/>
          <a:p>
            <a:pPr algn="ctr"/>
            <a:r>
              <a:rPr lang="en-AU" sz="2250" dirty="0">
                <a:solidFill>
                  <a:schemeClr val="tx1">
                    <a:lumMod val="75000"/>
                    <a:lumOff val="25000"/>
                  </a:schemeClr>
                </a:solidFill>
                <a:latin typeface="SansaSoft Pro SemiBold" panose="02000603080000020004" pitchFamily="50" charset="0"/>
              </a:rPr>
              <a:t>Email: </a:t>
            </a:r>
            <a:r>
              <a:rPr lang="en-AU" sz="2250" dirty="0">
                <a:solidFill>
                  <a:srgbClr val="B58C0A"/>
                </a:solidFill>
                <a:latin typeface="SansaSoft Pro Normal" panose="02000603080000020004" pitchFamily="50" charset="0"/>
              </a:rPr>
              <a:t>ncsehe@curtin.edu.au</a:t>
            </a:r>
          </a:p>
        </p:txBody>
      </p:sp>
      <p:sp>
        <p:nvSpPr>
          <p:cNvPr id="18" name="TextBox 17"/>
          <p:cNvSpPr txBox="1"/>
          <p:nvPr userDrawn="1"/>
        </p:nvSpPr>
        <p:spPr>
          <a:xfrm>
            <a:off x="631034" y="4058834"/>
            <a:ext cx="7884319"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Twitter: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sp>
        <p:nvSpPr>
          <p:cNvPr id="22" name="TextBox 21"/>
          <p:cNvSpPr txBox="1"/>
          <p:nvPr userDrawn="1"/>
        </p:nvSpPr>
        <p:spPr>
          <a:xfrm>
            <a:off x="630237" y="4536914"/>
            <a:ext cx="7884319"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Facebook: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cxnSp>
        <p:nvCxnSpPr>
          <p:cNvPr id="13" name="Straight Connector 12" title="Gold Line Decoration"/>
          <p:cNvCxnSpPr/>
          <p:nvPr userDrawn="1"/>
        </p:nvCxnSpPr>
        <p:spPr>
          <a:xfrm>
            <a:off x="3138457" y="2932989"/>
            <a:ext cx="2872986" cy="0"/>
          </a:xfrm>
          <a:prstGeom prst="line">
            <a:avLst/>
          </a:prstGeom>
          <a:ln w="19050">
            <a:solidFill>
              <a:srgbClr val="B58C0A"/>
            </a:solidFill>
          </a:ln>
        </p:spPr>
        <p:style>
          <a:lnRef idx="1">
            <a:schemeClr val="accent1"/>
          </a:lnRef>
          <a:fillRef idx="0">
            <a:schemeClr val="accent1"/>
          </a:fillRef>
          <a:effectRef idx="0">
            <a:schemeClr val="accent1"/>
          </a:effectRef>
          <a:fontRef idx="minor">
            <a:schemeClr val="tx1"/>
          </a:fontRef>
        </p:style>
      </p:cxnSp>
      <p:pic>
        <p:nvPicPr>
          <p:cNvPr id="14" name="Picture 13" title="NCSEHE Logo &amp; Curt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2837" y="557552"/>
            <a:ext cx="3751957" cy="447381"/>
          </a:xfrm>
          <a:prstGeom prst="rect">
            <a:avLst/>
          </a:prstGeom>
        </p:spPr>
      </p:pic>
      <p:sp>
        <p:nvSpPr>
          <p:cNvPr id="10" name="Slide Number Placeholder 5"/>
          <p:cNvSpPr>
            <a:spLocks noGrp="1"/>
          </p:cNvSpPr>
          <p:nvPr>
            <p:ph type="sldNum" sz="quarter" idx="4"/>
          </p:nvPr>
        </p:nvSpPr>
        <p:spPr>
          <a:xfrm>
            <a:off x="6456362" y="603904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12" name="Picture 1" descr="The University of Newcastle">
            <a:extLst>
              <a:ext uri="{FF2B5EF4-FFF2-40B4-BE49-F238E27FC236}">
                <a16:creationId xmlns:a16="http://schemas.microsoft.com/office/drawing/2014/main" id="{1C90C7B0-E54D-4A5B-969B-131A58181F99}"/>
              </a:ext>
            </a:extLst>
          </p:cNvPr>
          <p:cNvPicPr>
            <a:picLocks noChangeAspect="1" noChangeArrowheads="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85047" y="531947"/>
            <a:ext cx="1135425" cy="4495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81218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159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3522216"/>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3" r:id="rId3"/>
    <p:sldLayoutId id="2147483670" r:id="rId4"/>
    <p:sldLayoutId id="214748367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397" userDrawn="1">
          <p15:clr>
            <a:srgbClr val="F26B43"/>
          </p15:clr>
        </p15:guide>
        <p15:guide id="3" pos="5363" userDrawn="1">
          <p15:clr>
            <a:srgbClr val="F26B43"/>
          </p15:clr>
        </p15:guide>
        <p15:guide id="4"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sehe.edu.au/publications/opportunity-online-learning-improving-student-access-participation-success-higher-educatio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ajal.net.au/downloads/interactivity-connectedness-and-teacher-presence-engaging-and-retaining-students-online/" TargetMode="External"/><Relationship Id="rId3" Type="http://schemas.openxmlformats.org/officeDocument/2006/relationships/hyperlink" Target="https://www.ncsehe.edu.au/publications/opportunity-online-learning-improving-student-access-participation-success-higher-education/" TargetMode="External"/><Relationship Id="rId7" Type="http://schemas.openxmlformats.org/officeDocument/2006/relationships/hyperlink" Target="https://www.ajal.net.au/opportunity-through-online-learning-experiences-of-first-in-family-students-in-online-open-entry-higher-education/" TargetMode="External"/><Relationship Id="rId2" Type="http://schemas.openxmlformats.org/officeDocument/2006/relationships/hyperlink" Target="https://doi.org/10.1080/01587919.2015.1019970" TargetMode="External"/><Relationship Id="rId1" Type="http://schemas.openxmlformats.org/officeDocument/2006/relationships/slideLayout" Target="../slideLayouts/slideLayout1.xml"/><Relationship Id="rId6" Type="http://schemas.openxmlformats.org/officeDocument/2006/relationships/hyperlink" Target="https://doi.org/10.14742/ajet.3913" TargetMode="External"/><Relationship Id="rId5" Type="http://schemas.openxmlformats.org/officeDocument/2006/relationships/hyperlink" Target="http://eprints.utas.edu.au/16366/" TargetMode="External"/><Relationship Id="rId4" Type="http://schemas.openxmlformats.org/officeDocument/2006/relationships/hyperlink" Target="https://journal.spera.asn.au/index.php/AIJRE/issue/view/32"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ncsehe.edu.au/publications/opportunity-online-learning-improving-student-access-participation-success-higher-educatio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title="Circle Background Decor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198" y="1941706"/>
            <a:ext cx="7412128" cy="7412128"/>
          </a:xfrm>
          <a:prstGeom prst="rect">
            <a:avLst/>
          </a:prstGeom>
        </p:spPr>
      </p:pic>
      <p:sp>
        <p:nvSpPr>
          <p:cNvPr id="11" name="Text Placeholder 17"/>
          <p:cNvSpPr txBox="1">
            <a:spLocks/>
          </p:cNvSpPr>
          <p:nvPr/>
        </p:nvSpPr>
        <p:spPr>
          <a:xfrm>
            <a:off x="561744" y="4919013"/>
            <a:ext cx="4658903" cy="314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Speaker</a:t>
            </a:r>
            <a:endParaRPr lang="en-AU" sz="1400" dirty="0"/>
          </a:p>
        </p:txBody>
      </p:sp>
      <p:sp>
        <p:nvSpPr>
          <p:cNvPr id="12" name="Text Placeholder 17"/>
          <p:cNvSpPr txBox="1">
            <a:spLocks/>
          </p:cNvSpPr>
          <p:nvPr/>
        </p:nvSpPr>
        <p:spPr>
          <a:xfrm>
            <a:off x="5035709" y="4921015"/>
            <a:ext cx="3369888" cy="31452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bg1"/>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Date</a:t>
            </a:r>
            <a:endParaRPr lang="en-AU" sz="1400" dirty="0"/>
          </a:p>
        </p:txBody>
      </p:sp>
      <p:grpSp>
        <p:nvGrpSpPr>
          <p:cNvPr id="4" name="Group 3" title="Orange bar behind Title Text"/>
          <p:cNvGrpSpPr/>
          <p:nvPr/>
        </p:nvGrpSpPr>
        <p:grpSpPr>
          <a:xfrm>
            <a:off x="0" y="3778136"/>
            <a:ext cx="8513763" cy="1479161"/>
            <a:chOff x="0" y="3778136"/>
            <a:chExt cx="8513763" cy="1479161"/>
          </a:xfrm>
        </p:grpSpPr>
        <p:sp>
          <p:nvSpPr>
            <p:cNvPr id="6" name="Rectangle 5" title="Gold  Background behind Title"/>
            <p:cNvSpPr/>
            <p:nvPr/>
          </p:nvSpPr>
          <p:spPr>
            <a:xfrm>
              <a:off x="0" y="3778136"/>
              <a:ext cx="8513763" cy="543155"/>
            </a:xfrm>
            <a:prstGeom prst="rect">
              <a:avLst/>
            </a:prstGeom>
            <a:solidFill>
              <a:srgbClr val="B5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a:p>
          </p:txBody>
        </p:sp>
        <p:sp>
          <p:nvSpPr>
            <p:cNvPr id="10" name="Rectangle 9" descr="Black Bar that runs along the bottom of the Title." title="Black Bar"/>
            <p:cNvSpPr/>
            <p:nvPr/>
          </p:nvSpPr>
          <p:spPr>
            <a:xfrm>
              <a:off x="0" y="4857118"/>
              <a:ext cx="8513763" cy="4001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a:p>
          </p:txBody>
        </p:sp>
        <p:sp>
          <p:nvSpPr>
            <p:cNvPr id="16" name="Rectangle 15" title="Title Continued (Second Line)"/>
            <p:cNvSpPr/>
            <p:nvPr/>
          </p:nvSpPr>
          <p:spPr>
            <a:xfrm>
              <a:off x="0" y="4317627"/>
              <a:ext cx="8513763" cy="543155"/>
            </a:xfrm>
            <a:prstGeom prst="rect">
              <a:avLst/>
            </a:prstGeom>
            <a:solidFill>
              <a:srgbClr val="B5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dirty="0"/>
            </a:p>
          </p:txBody>
        </p:sp>
      </p:grpSp>
      <p:sp>
        <p:nvSpPr>
          <p:cNvPr id="2" name="Slide Number Placeholder 1"/>
          <p:cNvSpPr>
            <a:spLocks noGrp="1"/>
          </p:cNvSpPr>
          <p:nvPr>
            <p:ph type="sldNum" sz="quarter" idx="4"/>
          </p:nvPr>
        </p:nvSpPr>
        <p:spPr/>
        <p:txBody>
          <a:bodyPr/>
          <a:lstStyle/>
          <a:p>
            <a:fld id="{48F63A3B-78C7-47BE-AE5E-E10140E04643}" type="slidenum">
              <a:rPr lang="en-US" smtClean="0">
                <a:latin typeface="SansaSoft Pro SemiBold" panose="02000603080000020004" pitchFamily="50" charset="0"/>
              </a:rPr>
              <a:t>1</a:t>
            </a:fld>
            <a:endParaRPr lang="en-US" dirty="0">
              <a:latin typeface="SansaSoft Pro SemiBold" panose="02000603080000020004" pitchFamily="50" charset="0"/>
            </a:endParaRPr>
          </a:p>
        </p:txBody>
      </p:sp>
      <p:sp>
        <p:nvSpPr>
          <p:cNvPr id="13" name="Title 2"/>
          <p:cNvSpPr txBox="1">
            <a:spLocks/>
          </p:cNvSpPr>
          <p:nvPr/>
        </p:nvSpPr>
        <p:spPr>
          <a:xfrm>
            <a:off x="321757" y="4122522"/>
            <a:ext cx="7982789" cy="48200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kern="1200">
                <a:solidFill>
                  <a:srgbClr val="B58C0A"/>
                </a:solidFill>
                <a:latin typeface="SansaSoft Pro Normal" panose="02000603080000020004" pitchFamily="50" charset="0"/>
                <a:ea typeface="+mj-ea"/>
                <a:cs typeface="+mj-cs"/>
              </a:defRPr>
            </a:lvl1pPr>
          </a:lstStyle>
          <a:p>
            <a:r>
              <a:rPr lang="en-AU" dirty="0">
                <a:solidFill>
                  <a:schemeClr val="bg1"/>
                </a:solidFill>
              </a:rPr>
              <a:t>Three Essentials of moving online</a:t>
            </a:r>
          </a:p>
        </p:txBody>
      </p:sp>
      <p:sp>
        <p:nvSpPr>
          <p:cNvPr id="14" name="Text Placeholder 1"/>
          <p:cNvSpPr>
            <a:spLocks noGrp="1"/>
          </p:cNvSpPr>
          <p:nvPr>
            <p:ph type="body" sz="quarter" idx="4294967295"/>
          </p:nvPr>
        </p:nvSpPr>
        <p:spPr>
          <a:xfrm>
            <a:off x="321757" y="4857118"/>
            <a:ext cx="4508658" cy="364932"/>
          </a:xfrm>
          <a:prstGeom prst="rect">
            <a:avLst/>
          </a:prstGeom>
        </p:spPr>
        <p:txBody>
          <a:bodyPr>
            <a:noAutofit/>
          </a:bodyPr>
          <a:lstStyle/>
          <a:p>
            <a:pPr marL="0" indent="0">
              <a:buNone/>
            </a:pPr>
            <a:r>
              <a:rPr lang="en-US" sz="1800" dirty="0">
                <a:solidFill>
                  <a:schemeClr val="bg1"/>
                </a:solidFill>
                <a:latin typeface="SansaSoft Pro Normal" panose="02000603080000020004" pitchFamily="50" charset="0"/>
                <a:ea typeface="+mj-ea"/>
                <a:cs typeface="+mj-cs"/>
              </a:rPr>
              <a:t>Cathy Stone &amp; Nicole Crawford</a:t>
            </a:r>
          </a:p>
        </p:txBody>
      </p:sp>
    </p:spTree>
    <p:extLst>
      <p:ext uri="{BB962C8B-B14F-4D97-AF65-F5344CB8AC3E}">
        <p14:creationId xmlns:p14="http://schemas.microsoft.com/office/powerpoint/2010/main" val="371149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10</a:t>
            </a:fld>
            <a:endParaRPr lang="en-US" dirty="0"/>
          </a:p>
        </p:txBody>
      </p:sp>
      <p:sp>
        <p:nvSpPr>
          <p:cNvPr id="7" name="Title 6"/>
          <p:cNvSpPr>
            <a:spLocks noGrp="1"/>
          </p:cNvSpPr>
          <p:nvPr>
            <p:ph type="title"/>
          </p:nvPr>
        </p:nvSpPr>
        <p:spPr/>
        <p:txBody>
          <a:bodyPr>
            <a:normAutofit fontScale="90000"/>
          </a:bodyPr>
          <a:lstStyle/>
          <a:p>
            <a:r>
              <a:rPr lang="en-AU" dirty="0"/>
              <a:t>2. Intervene early, to connect and prepare</a:t>
            </a:r>
            <a:br>
              <a:rPr lang="en-AU" dirty="0"/>
            </a:br>
            <a:endParaRPr lang="en-AU" dirty="0"/>
          </a:p>
        </p:txBody>
      </p:sp>
      <p:sp>
        <p:nvSpPr>
          <p:cNvPr id="9" name="Content Placeholder 8"/>
          <p:cNvSpPr>
            <a:spLocks noGrp="1"/>
          </p:cNvSpPr>
          <p:nvPr>
            <p:ph sz="quarter" idx="12"/>
          </p:nvPr>
        </p:nvSpPr>
        <p:spPr>
          <a:xfrm>
            <a:off x="617918" y="1567467"/>
            <a:ext cx="7970989" cy="4186787"/>
          </a:xfrm>
        </p:spPr>
        <p:txBody>
          <a:bodyPr>
            <a:normAutofit/>
          </a:bodyPr>
          <a:lstStyle/>
          <a:p>
            <a:pPr marL="342900" indent="-342900" defTabSz="457200">
              <a:buClr>
                <a:srgbClr val="B58C0A"/>
              </a:buClr>
              <a:buFont typeface="Wingdings 3" charset="2"/>
              <a:buChar char=""/>
            </a:pPr>
            <a:r>
              <a:rPr lang="en-AU" sz="1700" dirty="0">
                <a:latin typeface="Source Sans Pro"/>
              </a:rPr>
              <a:t>Tell prospective students what to expect:</a:t>
            </a:r>
          </a:p>
          <a:p>
            <a:pPr defTabSz="457200">
              <a:buClr>
                <a:srgbClr val="B58C0A"/>
              </a:buClr>
            </a:pPr>
            <a:r>
              <a:rPr lang="en-AU" sz="1700" dirty="0">
                <a:latin typeface="Source Sans Pro"/>
              </a:rPr>
              <a:t>	</a:t>
            </a:r>
            <a:r>
              <a:rPr lang="en-AU" sz="1700" i="1" dirty="0">
                <a:latin typeface="Source Sans Pro"/>
              </a:rPr>
              <a:t>I think we need to be a bit more realistic… it’s harder doing it online … we need 	to set up realistic expectations (Project Coordinator)</a:t>
            </a:r>
          </a:p>
          <a:p>
            <a:pPr marL="342900" indent="-342900" defTabSz="457200">
              <a:buClr>
                <a:srgbClr val="B58C0A"/>
              </a:buClr>
              <a:buFont typeface="Wingdings 3" charset="2"/>
              <a:buChar char=""/>
            </a:pPr>
            <a:r>
              <a:rPr lang="en-AU" sz="1700" dirty="0">
                <a:latin typeface="Source Sans Pro"/>
              </a:rPr>
              <a:t>Provide early personal contact:</a:t>
            </a:r>
          </a:p>
          <a:p>
            <a:pPr defTabSz="457200">
              <a:buClr>
                <a:srgbClr val="B58C0A"/>
              </a:buClr>
            </a:pPr>
            <a:r>
              <a:rPr lang="en-AU" sz="1700" dirty="0">
                <a:latin typeface="Source Sans Pro"/>
              </a:rPr>
              <a:t>	</a:t>
            </a:r>
            <a:r>
              <a:rPr lang="en-AU" sz="1700" i="1" dirty="0">
                <a:latin typeface="Source Sans Pro"/>
              </a:rPr>
              <a:t>…scaffolded entry into the online environment (senior lecturer)…greater 	emphasis at the front end (senior manager, student services) …welcome 	campaign, dialling out, having a conversation (student support manager)</a:t>
            </a:r>
          </a:p>
          <a:p>
            <a:pPr marL="342900" indent="-342900" defTabSz="457200">
              <a:buClr>
                <a:srgbClr val="B58C0A"/>
              </a:buClr>
              <a:buFont typeface="Wingdings 3" charset="2"/>
              <a:buChar char=""/>
            </a:pPr>
            <a:r>
              <a:rPr lang="en-AU" sz="1700" dirty="0">
                <a:latin typeface="Source Sans Pro"/>
              </a:rPr>
              <a:t>Design orientation to suit and engage off-campus students:</a:t>
            </a:r>
          </a:p>
          <a:p>
            <a:pPr defTabSz="457200">
              <a:buClr>
                <a:srgbClr val="B58C0A"/>
              </a:buClr>
            </a:pPr>
            <a:r>
              <a:rPr lang="en-AU" sz="1700" dirty="0">
                <a:latin typeface="Source Sans Pro"/>
              </a:rPr>
              <a:t>	</a:t>
            </a:r>
            <a:r>
              <a:rPr lang="en-AU" sz="1700" i="1" dirty="0">
                <a:latin typeface="Source Sans Pro"/>
              </a:rPr>
              <a:t>We literally jump in our cars and go and visit students (student engagement 	director)</a:t>
            </a:r>
          </a:p>
          <a:p>
            <a:pPr marL="342900" indent="-342900" defTabSz="457200">
              <a:buClr>
                <a:srgbClr val="B58C0A"/>
              </a:buClr>
              <a:buFont typeface="Wingdings 3" charset="2"/>
              <a:buChar char=""/>
            </a:pPr>
            <a:r>
              <a:rPr lang="en-AU" sz="1700" dirty="0">
                <a:latin typeface="Source Sans Pro"/>
              </a:rPr>
              <a:t>Facilitate academic preparation: </a:t>
            </a:r>
          </a:p>
          <a:p>
            <a:pPr defTabSz="457200">
              <a:buClr>
                <a:srgbClr val="B58C0A"/>
              </a:buClr>
            </a:pPr>
            <a:r>
              <a:rPr lang="en-AU" sz="1700" dirty="0">
                <a:latin typeface="Source Sans Pro"/>
              </a:rPr>
              <a:t>	</a:t>
            </a:r>
            <a:r>
              <a:rPr lang="en-AU" sz="1700" i="1" dirty="0">
                <a:latin typeface="Source Sans Pro"/>
              </a:rPr>
              <a:t>to get them to a place where they’re comfortable with being in an academic 	environment (course coordinator)</a:t>
            </a:r>
          </a:p>
          <a:p>
            <a:pPr>
              <a:buClr>
                <a:srgbClr val="B58C0A"/>
              </a:buClr>
            </a:pPr>
            <a:endParaRPr lang="en-AU" dirty="0">
              <a:latin typeface="Source Sans Pro"/>
              <a:cs typeface="Source Sans Pro"/>
            </a:endParaRPr>
          </a:p>
        </p:txBody>
      </p:sp>
    </p:spTree>
    <p:extLst>
      <p:ext uri="{BB962C8B-B14F-4D97-AF65-F5344CB8AC3E}">
        <p14:creationId xmlns:p14="http://schemas.microsoft.com/office/powerpoint/2010/main" val="278249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11</a:t>
            </a:fld>
            <a:endParaRPr lang="en-US" dirty="0"/>
          </a:p>
        </p:txBody>
      </p:sp>
      <p:sp>
        <p:nvSpPr>
          <p:cNvPr id="7" name="Title 6"/>
          <p:cNvSpPr>
            <a:spLocks noGrp="1"/>
          </p:cNvSpPr>
          <p:nvPr>
            <p:ph type="title"/>
          </p:nvPr>
        </p:nvSpPr>
        <p:spPr/>
        <p:txBody>
          <a:bodyPr/>
          <a:lstStyle/>
          <a:p>
            <a:r>
              <a:rPr lang="en-AU" dirty="0"/>
              <a:t>3. The vital role of ‘teacher-presence’</a:t>
            </a:r>
          </a:p>
        </p:txBody>
      </p:sp>
      <p:sp>
        <p:nvSpPr>
          <p:cNvPr id="9" name="Content Placeholder 8"/>
          <p:cNvSpPr>
            <a:spLocks noGrp="1"/>
          </p:cNvSpPr>
          <p:nvPr>
            <p:ph sz="quarter" idx="12"/>
          </p:nvPr>
        </p:nvSpPr>
        <p:spPr>
          <a:xfrm>
            <a:off x="515471" y="1842674"/>
            <a:ext cx="7970989" cy="4119511"/>
          </a:xfrm>
        </p:spPr>
        <p:txBody>
          <a:bodyPr>
            <a:normAutofit/>
          </a:bodyPr>
          <a:lstStyle/>
          <a:p>
            <a:pPr marL="342900" indent="-342900" defTabSz="457200">
              <a:buClr>
                <a:srgbClr val="B58C0A"/>
              </a:buClr>
              <a:buFont typeface="Wingdings 3" charset="2"/>
              <a:buChar char=""/>
            </a:pPr>
            <a:r>
              <a:rPr lang="en-AU" sz="1800" dirty="0">
                <a:latin typeface="Source Sans Pro"/>
                <a:cs typeface="Source Sans Pro"/>
              </a:rPr>
              <a:t>Online teacher is key to building sense of belonging to a learning community:</a:t>
            </a:r>
          </a:p>
          <a:p>
            <a:pPr defTabSz="457200">
              <a:buClr>
                <a:srgbClr val="B58C0A"/>
              </a:buClr>
            </a:pPr>
            <a:r>
              <a:rPr lang="en-AU" sz="1800" dirty="0">
                <a:latin typeface="Source Sans Pro"/>
                <a:cs typeface="Source Sans Pro"/>
              </a:rPr>
              <a:t>	</a:t>
            </a:r>
            <a:r>
              <a:rPr lang="en-AU" sz="1800" i="1" dirty="0">
                <a:latin typeface="Source Sans Pro"/>
                <a:cs typeface="Source Sans Pro"/>
              </a:rPr>
              <a:t>someone on the other end of the system listening to them… communication 	and 	feedback… you can’t communicate enough with online students 	(lecturer)</a:t>
            </a:r>
          </a:p>
          <a:p>
            <a:pPr defTabSz="457200">
              <a:buClr>
                <a:srgbClr val="B58C0A"/>
              </a:buClr>
            </a:pPr>
            <a:r>
              <a:rPr lang="en-AU" sz="1800" dirty="0">
                <a:latin typeface="Source Sans Pro"/>
                <a:cs typeface="Source Sans Pro"/>
              </a:rPr>
              <a:t>	</a:t>
            </a:r>
            <a:r>
              <a:rPr lang="en-AU" sz="1800" i="1" dirty="0">
                <a:latin typeface="Source Sans Pro"/>
                <a:cs typeface="Source Sans Pro"/>
              </a:rPr>
              <a:t>when there’s no responses to emails and discussion forums, the attrition 	rate’s higher and the students are really unhappy (unit coordinator)</a:t>
            </a:r>
          </a:p>
          <a:p>
            <a:pPr marL="342900" indent="-342900" defTabSz="457200">
              <a:buClr>
                <a:srgbClr val="B58C0A"/>
              </a:buClr>
              <a:buFont typeface="Wingdings 3" charset="2"/>
              <a:buChar char=""/>
            </a:pPr>
            <a:r>
              <a:rPr lang="en-AU" sz="1800" dirty="0">
                <a:latin typeface="Source Sans Pro"/>
                <a:cs typeface="Source Sans Pro"/>
              </a:rPr>
              <a:t>A demanding role:</a:t>
            </a:r>
          </a:p>
          <a:p>
            <a:pPr defTabSz="457200">
              <a:buClr>
                <a:srgbClr val="B58C0A"/>
              </a:buClr>
            </a:pPr>
            <a:r>
              <a:rPr lang="en-AU" sz="1800" dirty="0">
                <a:latin typeface="Source Sans Pro"/>
                <a:cs typeface="Source Sans Pro"/>
              </a:rPr>
              <a:t>	</a:t>
            </a:r>
            <a:r>
              <a:rPr lang="en-AU" sz="1800" i="1" dirty="0">
                <a:latin typeface="Source Sans Pro"/>
                <a:cs typeface="Source Sans Pro"/>
              </a:rPr>
              <a:t>The instructor is everything to the students (course coordinator)</a:t>
            </a:r>
          </a:p>
          <a:p>
            <a:pPr defTabSz="457200">
              <a:buClr>
                <a:srgbClr val="B58C0A"/>
              </a:buClr>
            </a:pPr>
            <a:r>
              <a:rPr lang="en-AU" sz="1800" i="1" dirty="0">
                <a:latin typeface="Source Sans Pro"/>
                <a:cs typeface="Source Sans Pro"/>
              </a:rPr>
              <a:t>	Engagement demands are completely different, reliance on the instructor 	much more intensive – basically you’re it (course coordinator)</a:t>
            </a:r>
          </a:p>
          <a:p>
            <a:pPr defTabSz="457200">
              <a:buClr>
                <a:srgbClr val="B58C0A"/>
              </a:buClr>
            </a:pPr>
            <a:r>
              <a:rPr lang="en-AU" sz="1800" dirty="0">
                <a:latin typeface="Source Sans Pro"/>
                <a:cs typeface="Source Sans Pro"/>
              </a:rPr>
              <a:t>	</a:t>
            </a:r>
            <a:r>
              <a:rPr lang="en-AU" sz="1800" i="1" dirty="0">
                <a:latin typeface="Source Sans Pro"/>
                <a:cs typeface="Source Sans Pro"/>
              </a:rPr>
              <a:t>It’s very time-consuming; tutors aren’t always paid for that amount of time… 	we’re not supposed to spend a lot of time on it; you’re always chasing your tail 	because there’s not enough time (lecturer)</a:t>
            </a:r>
          </a:p>
        </p:txBody>
      </p:sp>
      <p:sp>
        <p:nvSpPr>
          <p:cNvPr id="5" name="TextBox 4">
            <a:extLst>
              <a:ext uri="{FF2B5EF4-FFF2-40B4-BE49-F238E27FC236}">
                <a16:creationId xmlns:a16="http://schemas.microsoft.com/office/drawing/2014/main" id="{2A451288-EE8F-194E-AC94-8D3874C6EB7A}"/>
              </a:ext>
            </a:extLst>
          </p:cNvPr>
          <p:cNvSpPr txBox="1"/>
          <p:nvPr/>
        </p:nvSpPr>
        <p:spPr>
          <a:xfrm>
            <a:off x="3297952" y="5815693"/>
            <a:ext cx="5112568" cy="276999"/>
          </a:xfrm>
          <a:prstGeom prst="rect">
            <a:avLst/>
          </a:prstGeom>
          <a:noFill/>
        </p:spPr>
        <p:txBody>
          <a:bodyPr wrap="square" rtlCol="0">
            <a:spAutoFit/>
          </a:bodyPr>
          <a:lstStyle/>
          <a:p>
            <a:pPr algn="r"/>
            <a:r>
              <a:rPr lang="en-AU" sz="1200" dirty="0"/>
              <a:t>Source: </a:t>
            </a:r>
            <a:r>
              <a:rPr lang="en-AU" sz="1200" i="1" dirty="0"/>
              <a:t>Stone, 2017; Stone &amp; Springer, 2019</a:t>
            </a:r>
            <a:endParaRPr lang="en-GB" sz="1200" i="1" dirty="0"/>
          </a:p>
        </p:txBody>
      </p:sp>
    </p:spTree>
    <p:extLst>
      <p:ext uri="{BB962C8B-B14F-4D97-AF65-F5344CB8AC3E}">
        <p14:creationId xmlns:p14="http://schemas.microsoft.com/office/powerpoint/2010/main" val="112594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12</a:t>
            </a:fld>
            <a:endParaRPr lang="en-US" dirty="0"/>
          </a:p>
        </p:txBody>
      </p:sp>
      <p:sp>
        <p:nvSpPr>
          <p:cNvPr id="7" name="Title 6"/>
          <p:cNvSpPr>
            <a:spLocks noGrp="1"/>
          </p:cNvSpPr>
          <p:nvPr>
            <p:ph type="title"/>
          </p:nvPr>
        </p:nvSpPr>
        <p:spPr/>
        <p:txBody>
          <a:bodyPr>
            <a:normAutofit fontScale="90000"/>
          </a:bodyPr>
          <a:lstStyle/>
          <a:p>
            <a:r>
              <a:rPr lang="en-AU" dirty="0"/>
              <a:t>4. Design for Online – content &amp; delivery</a:t>
            </a:r>
            <a:br>
              <a:rPr lang="en-AU" b="1" dirty="0"/>
            </a:br>
            <a:endParaRPr lang="en-AU" dirty="0"/>
          </a:p>
        </p:txBody>
      </p:sp>
      <p:sp>
        <p:nvSpPr>
          <p:cNvPr id="9" name="Content Placeholder 8"/>
          <p:cNvSpPr>
            <a:spLocks noGrp="1"/>
          </p:cNvSpPr>
          <p:nvPr>
            <p:ph sz="quarter" idx="12"/>
          </p:nvPr>
        </p:nvSpPr>
        <p:spPr/>
        <p:txBody>
          <a:bodyPr/>
          <a:lstStyle/>
          <a:p>
            <a:pPr marL="342900" indent="-342900" defTabSz="457200">
              <a:buClr>
                <a:srgbClr val="B58C0A"/>
              </a:buClr>
              <a:buFont typeface="Wingdings 3" charset="2"/>
              <a:buChar char=""/>
            </a:pPr>
            <a:r>
              <a:rPr lang="en-AU" sz="1800" dirty="0">
                <a:latin typeface="Source Sans Pro"/>
                <a:cs typeface="Source Sans Pro"/>
              </a:rPr>
              <a:t>Design completely differently</a:t>
            </a:r>
          </a:p>
          <a:p>
            <a:pPr defTabSz="457200">
              <a:buClr>
                <a:srgbClr val="B58C0A"/>
              </a:buClr>
            </a:pPr>
            <a:r>
              <a:rPr lang="en-AU" sz="1800" dirty="0">
                <a:latin typeface="Source Sans Pro"/>
                <a:cs typeface="Source Sans Pro"/>
              </a:rPr>
              <a:t>	</a:t>
            </a:r>
            <a:r>
              <a:rPr lang="en-AU" sz="1800" i="1" dirty="0">
                <a:latin typeface="Source Sans Pro"/>
                <a:cs typeface="Source Sans Pro"/>
              </a:rPr>
              <a:t>…thinking about distance learning or online learning as a different animal to 	the 	face-to-face course… it needs to be designed completely differently 	(lecturer)</a:t>
            </a:r>
          </a:p>
          <a:p>
            <a:pPr marL="342900" indent="-342900" defTabSz="457200">
              <a:buClr>
                <a:srgbClr val="B58C0A"/>
              </a:buClr>
              <a:buFont typeface="Wingdings 3" charset="2"/>
              <a:buChar char=""/>
            </a:pPr>
            <a:r>
              <a:rPr lang="en-AU" sz="1800" dirty="0">
                <a:latin typeface="Source Sans Pro"/>
                <a:cs typeface="Source Sans Pro"/>
              </a:rPr>
              <a:t>Engage and support through content and delivery </a:t>
            </a:r>
          </a:p>
          <a:p>
            <a:pPr defTabSz="457200">
              <a:buClr>
                <a:srgbClr val="B58C0A"/>
              </a:buClr>
            </a:pPr>
            <a:r>
              <a:rPr lang="en-AU" sz="1800" dirty="0">
                <a:latin typeface="Source Sans Pro"/>
                <a:cs typeface="Source Sans Pro"/>
              </a:rPr>
              <a:t>	</a:t>
            </a:r>
            <a:r>
              <a:rPr lang="en-AU" sz="1800" i="1" dirty="0">
                <a:latin typeface="Source Sans Pro"/>
                <a:cs typeface="Source Sans Pro"/>
              </a:rPr>
              <a:t>…allowing opportunities for students to engage with the content online, 	teacher-	presence, responding to questions and comments (online curriculum 	manager)</a:t>
            </a:r>
          </a:p>
          <a:p>
            <a:pPr marL="342900" indent="-342900" defTabSz="457200">
              <a:buClr>
                <a:srgbClr val="B58C0A"/>
              </a:buClr>
              <a:buFont typeface="Wingdings 3" charset="2"/>
              <a:buChar char=""/>
            </a:pPr>
            <a:r>
              <a:rPr lang="en-AU" sz="1800" dirty="0">
                <a:latin typeface="Source Sans Pro"/>
                <a:cs typeface="Source Sans Pro"/>
              </a:rPr>
              <a:t>Strengthen interaction amongst students</a:t>
            </a:r>
          </a:p>
          <a:p>
            <a:pPr defTabSz="457200">
              <a:buClr>
                <a:srgbClr val="B58C0A"/>
              </a:buClr>
            </a:pPr>
            <a:r>
              <a:rPr lang="en-AU" sz="1800" dirty="0">
                <a:latin typeface="Source Sans Pro"/>
                <a:cs typeface="Source Sans Pro"/>
              </a:rPr>
              <a:t>	</a:t>
            </a:r>
            <a:r>
              <a:rPr lang="en-AU" sz="1800" i="1" dirty="0">
                <a:latin typeface="Source Sans Pro"/>
                <a:cs typeface="Source Sans Pro"/>
              </a:rPr>
              <a:t>discussion is the centrepiece of the classroom experience (course convenor)</a:t>
            </a:r>
          </a:p>
          <a:p>
            <a:pPr defTabSz="457200">
              <a:buClr>
                <a:srgbClr val="B58C0A"/>
              </a:buClr>
            </a:pPr>
            <a:r>
              <a:rPr lang="en-AU" sz="1800" i="1" dirty="0">
                <a:latin typeface="Source Sans Pro"/>
                <a:cs typeface="Source Sans Pro"/>
              </a:rPr>
              <a:t>	you can replicate peer support in an online environment (teaching &amp; learning 	manager)</a:t>
            </a:r>
          </a:p>
          <a:p>
            <a:endParaRPr lang="en-AU" dirty="0">
              <a:latin typeface="Source Sans Pro"/>
              <a:cs typeface="Source Sans Pro"/>
            </a:endParaRPr>
          </a:p>
        </p:txBody>
      </p:sp>
    </p:spTree>
    <p:extLst>
      <p:ext uri="{BB962C8B-B14F-4D97-AF65-F5344CB8AC3E}">
        <p14:creationId xmlns:p14="http://schemas.microsoft.com/office/powerpoint/2010/main" val="303743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13</a:t>
            </a:fld>
            <a:endParaRPr lang="en-US" dirty="0"/>
          </a:p>
        </p:txBody>
      </p:sp>
      <p:sp>
        <p:nvSpPr>
          <p:cNvPr id="7" name="Title 6"/>
          <p:cNvSpPr>
            <a:spLocks noGrp="1"/>
          </p:cNvSpPr>
          <p:nvPr>
            <p:ph type="title"/>
          </p:nvPr>
        </p:nvSpPr>
        <p:spPr/>
        <p:txBody>
          <a:bodyPr>
            <a:normAutofit fontScale="90000"/>
          </a:bodyPr>
          <a:lstStyle/>
          <a:p>
            <a:r>
              <a:rPr lang="en-AU" dirty="0"/>
              <a:t>5. Contact and connect along the student journey</a:t>
            </a:r>
          </a:p>
        </p:txBody>
      </p:sp>
      <p:sp>
        <p:nvSpPr>
          <p:cNvPr id="9" name="Content Placeholder 8"/>
          <p:cNvSpPr>
            <a:spLocks noGrp="1"/>
          </p:cNvSpPr>
          <p:nvPr>
            <p:ph sz="quarter" idx="12"/>
          </p:nvPr>
        </p:nvSpPr>
        <p:spPr>
          <a:xfrm>
            <a:off x="597114" y="1851746"/>
            <a:ext cx="7970989" cy="3981184"/>
          </a:xfrm>
        </p:spPr>
        <p:txBody>
          <a:bodyPr>
            <a:noAutofit/>
          </a:bodyPr>
          <a:lstStyle/>
          <a:p>
            <a:pPr marL="342900" indent="-342900" defTabSz="457200">
              <a:buClr>
                <a:srgbClr val="B58C0A"/>
              </a:buClr>
              <a:buFont typeface="Wingdings 3" charset="2"/>
              <a:buChar char=""/>
            </a:pPr>
            <a:r>
              <a:rPr lang="en-AU" sz="1800" dirty="0">
                <a:latin typeface="Source Sans Pro"/>
                <a:cs typeface="Source Sans Pro"/>
              </a:rPr>
              <a:t>Reaching out to students proactively;</a:t>
            </a:r>
          </a:p>
          <a:p>
            <a:pPr defTabSz="457200">
              <a:buClr>
                <a:srgbClr val="B58C0A"/>
              </a:buClr>
            </a:pPr>
            <a:r>
              <a:rPr lang="en-AU" sz="1800" dirty="0">
                <a:latin typeface="Source Sans Pro"/>
                <a:cs typeface="Source Sans Pro"/>
              </a:rPr>
              <a:t>	</a:t>
            </a:r>
            <a:r>
              <a:rPr lang="en-AU" sz="1800" i="1" dirty="0">
                <a:latin typeface="Source Sans Pro"/>
                <a:cs typeface="Source Sans Pro"/>
              </a:rPr>
              <a:t>…when we think they may be sort of falling by the wayside, having some 	difficulties (student services manager)</a:t>
            </a:r>
          </a:p>
          <a:p>
            <a:pPr defTabSz="457200">
              <a:buClr>
                <a:srgbClr val="B58C0A"/>
              </a:buClr>
            </a:pPr>
            <a:r>
              <a:rPr lang="en-AU" sz="1800" i="1" dirty="0">
                <a:latin typeface="Source Sans Pro"/>
                <a:cs typeface="Source Sans Pro"/>
              </a:rPr>
              <a:t>	Don’t wait for them to approach you, just say ‘how’s it going? Is there a 	problem? (lecturer)</a:t>
            </a:r>
          </a:p>
          <a:p>
            <a:pPr marL="342900" indent="-342900" defTabSz="457200">
              <a:buClr>
                <a:srgbClr val="B58C0A"/>
              </a:buClr>
              <a:buFont typeface="Wingdings 3" charset="2"/>
              <a:buChar char=""/>
            </a:pPr>
            <a:r>
              <a:rPr lang="en-AU" sz="1800" dirty="0">
                <a:latin typeface="Source Sans Pro"/>
                <a:cs typeface="Source Sans Pro"/>
              </a:rPr>
              <a:t>through a coordinated approach;</a:t>
            </a:r>
          </a:p>
          <a:p>
            <a:pPr defTabSz="457200">
              <a:buClr>
                <a:srgbClr val="B58C0A"/>
              </a:buClr>
            </a:pPr>
            <a:r>
              <a:rPr lang="en-AU" sz="1800" dirty="0">
                <a:latin typeface="Source Sans Pro"/>
                <a:cs typeface="Source Sans Pro"/>
              </a:rPr>
              <a:t>	</a:t>
            </a:r>
            <a:r>
              <a:rPr lang="en-AU" sz="1800" i="1" dirty="0">
                <a:latin typeface="Source Sans Pro"/>
                <a:cs typeface="Source Sans Pro"/>
              </a:rPr>
              <a:t>Difficult for academic staff to deal with the sheer volume… [need for] a 	communication strategy [with] touch points along the first semester… link 	off to other support systems (senior manager)</a:t>
            </a:r>
          </a:p>
          <a:p>
            <a:pPr marL="342900" indent="-342900" defTabSz="457200">
              <a:buClr>
                <a:srgbClr val="B58C0A"/>
              </a:buClr>
              <a:buFont typeface="Wingdings 3" charset="2"/>
              <a:buChar char=""/>
            </a:pPr>
            <a:r>
              <a:rPr lang="en-AU" sz="1800" dirty="0">
                <a:latin typeface="Source Sans Pro"/>
                <a:cs typeface="Source Sans Pro"/>
              </a:rPr>
              <a:t>making a difference:</a:t>
            </a:r>
          </a:p>
          <a:p>
            <a:pPr defTabSz="457200">
              <a:buClr>
                <a:srgbClr val="B58C0A"/>
              </a:buClr>
            </a:pPr>
            <a:r>
              <a:rPr lang="en-AU" sz="1800" dirty="0">
                <a:latin typeface="Source Sans Pro"/>
                <a:cs typeface="Source Sans Pro"/>
              </a:rPr>
              <a:t>	</a:t>
            </a:r>
            <a:r>
              <a:rPr lang="en-AU" sz="1800" i="1" dirty="0">
                <a:latin typeface="Source Sans Pro"/>
                <a:cs typeface="Source Sans Pro"/>
              </a:rPr>
              <a:t>I’ve been able to get my non-completer rate right down… the unit I’ve just 	finished, it’s down to 4%... so it’s really low and I’ve been able to get my fail 	rate down to 1% (course coordinator)</a:t>
            </a:r>
          </a:p>
        </p:txBody>
      </p:sp>
      <p:sp>
        <p:nvSpPr>
          <p:cNvPr id="6" name="Subtitle 2">
            <a:extLst>
              <a:ext uri="{FF2B5EF4-FFF2-40B4-BE49-F238E27FC236}">
                <a16:creationId xmlns:a16="http://schemas.microsoft.com/office/drawing/2014/main" id="{59D5F2B3-4DA7-47AC-AEDA-1015FF934762}"/>
              </a:ext>
            </a:extLst>
          </p:cNvPr>
          <p:cNvSpPr txBox="1">
            <a:spLocks/>
          </p:cNvSpPr>
          <p:nvPr/>
        </p:nvSpPr>
        <p:spPr>
          <a:xfrm>
            <a:off x="4279285" y="5780340"/>
            <a:ext cx="4212468" cy="306721"/>
          </a:xfrm>
          <a:prstGeom prst="rect">
            <a:avLst/>
          </a:prstGeom>
          <a:noFill/>
          <a:ln>
            <a:noFill/>
          </a:ln>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charset="2"/>
              <a:buNone/>
              <a:defRPr sz="2600" kern="1200">
                <a:solidFill>
                  <a:srgbClr val="1C75B0"/>
                </a:solidFill>
                <a:latin typeface="Arial"/>
                <a:ea typeface="+mn-ea"/>
                <a:cs typeface="Arial"/>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spcBef>
                <a:spcPct val="0"/>
              </a:spcBef>
            </a:pPr>
            <a:r>
              <a:rPr lang="en-US" sz="1200" dirty="0">
                <a:solidFill>
                  <a:schemeClr val="tx1"/>
                </a:solidFill>
                <a:latin typeface="+mj-lt"/>
                <a:ea typeface="+mj-ea"/>
                <a:cs typeface="+mj-cs"/>
              </a:rPr>
              <a:t>Sources: Stone 2017; Stone, Hewitt &amp; Morelli, 2013</a:t>
            </a:r>
          </a:p>
        </p:txBody>
      </p:sp>
    </p:spTree>
    <p:extLst>
      <p:ext uri="{BB962C8B-B14F-4D97-AF65-F5344CB8AC3E}">
        <p14:creationId xmlns:p14="http://schemas.microsoft.com/office/powerpoint/2010/main" val="300043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14</a:t>
            </a:fld>
            <a:endParaRPr lang="en-US" dirty="0"/>
          </a:p>
        </p:txBody>
      </p:sp>
      <p:sp>
        <p:nvSpPr>
          <p:cNvPr id="7" name="Title 6"/>
          <p:cNvSpPr>
            <a:spLocks noGrp="1"/>
          </p:cNvSpPr>
          <p:nvPr>
            <p:ph type="title"/>
          </p:nvPr>
        </p:nvSpPr>
        <p:spPr/>
        <p:txBody>
          <a:bodyPr/>
          <a:lstStyle/>
          <a:p>
            <a:r>
              <a:rPr lang="en-AU" dirty="0"/>
              <a:t>6. Role of Learning Analytics</a:t>
            </a:r>
          </a:p>
        </p:txBody>
      </p:sp>
      <p:sp>
        <p:nvSpPr>
          <p:cNvPr id="9" name="Content Placeholder 8"/>
          <p:cNvSpPr>
            <a:spLocks noGrp="1"/>
          </p:cNvSpPr>
          <p:nvPr>
            <p:ph sz="quarter" idx="12"/>
          </p:nvPr>
        </p:nvSpPr>
        <p:spPr/>
        <p:txBody>
          <a:bodyPr/>
          <a:lstStyle/>
          <a:p>
            <a:pPr marL="342900" indent="-342900" defTabSz="457200">
              <a:buClr>
                <a:srgbClr val="B58C0A"/>
              </a:buClr>
              <a:buFont typeface="Wingdings 3" charset="2"/>
              <a:buChar char=""/>
            </a:pPr>
            <a:r>
              <a:rPr lang="en-AU" sz="1800" dirty="0">
                <a:latin typeface="Source Sans Pro"/>
                <a:cs typeface="Source Sans Pro"/>
              </a:rPr>
              <a:t>Personalise interventions; even curriculum:</a:t>
            </a:r>
          </a:p>
          <a:p>
            <a:pPr defTabSz="457200">
              <a:buClr>
                <a:srgbClr val="B58C0A"/>
              </a:buClr>
            </a:pPr>
            <a:r>
              <a:rPr lang="en-AU" sz="1800" dirty="0">
                <a:latin typeface="Source Sans Pro"/>
                <a:cs typeface="Source Sans Pro"/>
              </a:rPr>
              <a:t>	</a:t>
            </a:r>
            <a:r>
              <a:rPr lang="en-AU" sz="1800" i="1" dirty="0">
                <a:latin typeface="Source Sans Pro"/>
                <a:cs typeface="Source Sans Pro"/>
              </a:rPr>
              <a:t>they expect to be remembered… and analytics and other tools help academics 	and teachers keep up with that (learning technology manager)</a:t>
            </a:r>
          </a:p>
          <a:p>
            <a:pPr marL="342900" indent="-342900" defTabSz="457200">
              <a:buClr>
                <a:srgbClr val="B58C0A"/>
              </a:buClr>
              <a:buFont typeface="Wingdings 3" charset="2"/>
              <a:buChar char=""/>
            </a:pPr>
            <a:r>
              <a:rPr lang="en-AU" sz="1800" dirty="0">
                <a:latin typeface="Source Sans Pro"/>
                <a:cs typeface="Source Sans Pro"/>
              </a:rPr>
              <a:t>Predict who may need extra help/support:</a:t>
            </a:r>
          </a:p>
          <a:p>
            <a:pPr defTabSz="457200">
              <a:buClr>
                <a:srgbClr val="B58C0A"/>
              </a:buClr>
            </a:pPr>
            <a:r>
              <a:rPr lang="en-AU" sz="1800" dirty="0">
                <a:latin typeface="Source Sans Pro"/>
                <a:cs typeface="Source Sans Pro"/>
              </a:rPr>
              <a:t>	</a:t>
            </a:r>
            <a:r>
              <a:rPr lang="en-AU" sz="1800" i="1" dirty="0">
                <a:latin typeface="Source Sans Pro"/>
                <a:cs typeface="Source Sans Pro"/>
              </a:rPr>
              <a:t>…bringing the data together and, based on predictive models, predicting.. 	each student’s risk, using all student data to form that predictive model (data 	scientist)</a:t>
            </a:r>
          </a:p>
          <a:p>
            <a:pPr marL="342900" indent="-342900" defTabSz="457200">
              <a:buClr>
                <a:srgbClr val="B58C0A"/>
              </a:buClr>
              <a:buFont typeface="Wingdings 3" charset="2"/>
              <a:buChar char=""/>
            </a:pPr>
            <a:r>
              <a:rPr lang="en-AU" sz="1800" dirty="0">
                <a:latin typeface="Source Sans Pro"/>
                <a:cs typeface="Source Sans Pro"/>
              </a:rPr>
              <a:t>Inform student interventions:</a:t>
            </a:r>
          </a:p>
          <a:p>
            <a:pPr defTabSz="457200">
              <a:buClr>
                <a:srgbClr val="B58C0A"/>
              </a:buClr>
            </a:pPr>
            <a:r>
              <a:rPr lang="en-AU" sz="1800" dirty="0">
                <a:latin typeface="Source Sans Pro"/>
                <a:cs typeface="Source Sans Pro"/>
              </a:rPr>
              <a:t>	</a:t>
            </a:r>
            <a:r>
              <a:rPr lang="en-AU" sz="1800" i="1" dirty="0">
                <a:latin typeface="Source Sans Pro"/>
                <a:cs typeface="Source Sans Pro"/>
              </a:rPr>
              <a:t>we push student data through, we take about 200 students a day and 	contact them (support services director</a:t>
            </a:r>
            <a:r>
              <a:rPr lang="en-AU" sz="1800" dirty="0">
                <a:latin typeface="Source Sans Pro"/>
                <a:cs typeface="Source Sans Pro"/>
              </a:rPr>
              <a:t>)</a:t>
            </a:r>
          </a:p>
          <a:p>
            <a:endParaRPr lang="en-AU" sz="1200" i="1" dirty="0"/>
          </a:p>
          <a:p>
            <a:endParaRPr lang="en-AU" sz="1200" dirty="0"/>
          </a:p>
          <a:p>
            <a:endParaRPr lang="en-AU" dirty="0">
              <a:latin typeface="Source Sans Pro"/>
              <a:cs typeface="Source Sans Pro"/>
            </a:endParaRPr>
          </a:p>
        </p:txBody>
      </p:sp>
    </p:spTree>
    <p:extLst>
      <p:ext uri="{BB962C8B-B14F-4D97-AF65-F5344CB8AC3E}">
        <p14:creationId xmlns:p14="http://schemas.microsoft.com/office/powerpoint/2010/main" val="47578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15</a:t>
            </a:fld>
            <a:endParaRPr lang="en-US" dirty="0"/>
          </a:p>
        </p:txBody>
      </p:sp>
      <p:sp>
        <p:nvSpPr>
          <p:cNvPr id="7" name="Title 6"/>
          <p:cNvSpPr>
            <a:spLocks noGrp="1"/>
          </p:cNvSpPr>
          <p:nvPr>
            <p:ph type="title"/>
          </p:nvPr>
        </p:nvSpPr>
        <p:spPr>
          <a:xfrm>
            <a:off x="606118" y="580418"/>
            <a:ext cx="7982789" cy="1043368"/>
          </a:xfrm>
        </p:spPr>
        <p:txBody>
          <a:bodyPr>
            <a:normAutofit fontScale="90000"/>
          </a:bodyPr>
          <a:lstStyle/>
          <a:p>
            <a:r>
              <a:rPr lang="en-US" dirty="0"/>
              <a:t>7. Collaboration to deliver support at point of need</a:t>
            </a:r>
            <a:br>
              <a:rPr lang="en-GB" dirty="0"/>
            </a:br>
            <a:endParaRPr lang="en-AU" dirty="0"/>
          </a:p>
        </p:txBody>
      </p:sp>
      <p:sp>
        <p:nvSpPr>
          <p:cNvPr id="9" name="Content Placeholder 8"/>
          <p:cNvSpPr>
            <a:spLocks noGrp="1"/>
          </p:cNvSpPr>
          <p:nvPr>
            <p:ph sz="quarter" idx="12"/>
          </p:nvPr>
        </p:nvSpPr>
        <p:spPr/>
        <p:txBody>
          <a:bodyPr/>
          <a:lstStyle/>
          <a:p>
            <a:pPr marL="342900" indent="-342900" defTabSz="457200">
              <a:buClr>
                <a:srgbClr val="B58C0A"/>
              </a:buClr>
              <a:buFont typeface="Wingdings 3" charset="2"/>
              <a:buChar char=""/>
            </a:pPr>
            <a:r>
              <a:rPr lang="en-AU" sz="1800" dirty="0">
                <a:latin typeface="Source Sans Pro"/>
                <a:cs typeface="Source Sans Pro"/>
              </a:rPr>
              <a:t>Academic and professional staff working together, to embed support within curriculum:</a:t>
            </a:r>
          </a:p>
          <a:p>
            <a:pPr defTabSz="457200">
              <a:buClr>
                <a:srgbClr val="B58C0A"/>
              </a:buClr>
            </a:pPr>
            <a:r>
              <a:rPr lang="en-AU" sz="1800" dirty="0">
                <a:latin typeface="Source Sans Pro"/>
                <a:cs typeface="Source Sans Pro"/>
              </a:rPr>
              <a:t>	</a:t>
            </a:r>
            <a:r>
              <a:rPr lang="en-AU" sz="1800" i="1" dirty="0">
                <a:latin typeface="Source Sans Pro"/>
                <a:cs typeface="Source Sans Pro"/>
              </a:rPr>
              <a:t>…joined up academic and non-academic support for students in a holistic way 	(senior manager)</a:t>
            </a:r>
          </a:p>
          <a:p>
            <a:pPr defTabSz="457200">
              <a:buClr>
                <a:srgbClr val="B58C0A"/>
              </a:buClr>
            </a:pPr>
            <a:r>
              <a:rPr lang="en-AU" sz="1800" dirty="0">
                <a:latin typeface="Source Sans Pro"/>
                <a:cs typeface="Source Sans Pro"/>
              </a:rPr>
              <a:t>	</a:t>
            </a:r>
            <a:r>
              <a:rPr lang="en-AU" sz="1800" i="1" dirty="0">
                <a:latin typeface="Source Sans Pro"/>
                <a:cs typeface="Source Sans Pro"/>
              </a:rPr>
              <a:t>if their referencing’s not great, okay, we’ll get one of my team in, we’ll create 	some sort of online resource to embed (library manager)</a:t>
            </a:r>
          </a:p>
          <a:p>
            <a:pPr marL="342900" indent="-342900" defTabSz="457200">
              <a:buClr>
                <a:srgbClr val="B58C0A"/>
              </a:buClr>
              <a:buFont typeface="Wingdings 3" charset="2"/>
              <a:buChar char=""/>
            </a:pPr>
            <a:r>
              <a:rPr lang="en-AU" sz="1800" dirty="0">
                <a:latin typeface="Source Sans Pro"/>
                <a:cs typeface="Source Sans Pro"/>
              </a:rPr>
              <a:t>Ensuring equitable access: </a:t>
            </a:r>
          </a:p>
          <a:p>
            <a:pPr defTabSz="457200">
              <a:buClr>
                <a:srgbClr val="B58C0A"/>
              </a:buClr>
            </a:pPr>
            <a:r>
              <a:rPr lang="en-AU" sz="1800" dirty="0">
                <a:latin typeface="Source Sans Pro"/>
                <a:cs typeface="Source Sans Pro"/>
              </a:rPr>
              <a:t>	</a:t>
            </a:r>
            <a:r>
              <a:rPr lang="en-AU" sz="1800" i="1" dirty="0">
                <a:latin typeface="Source Sans Pro"/>
                <a:cs typeface="Source Sans Pro"/>
              </a:rPr>
              <a:t>out-of-hours [support] for online students… most things still nine to five 	(program manager)</a:t>
            </a:r>
          </a:p>
          <a:p>
            <a:pPr defTabSz="457200">
              <a:buClr>
                <a:srgbClr val="B58C0A"/>
              </a:buClr>
            </a:pPr>
            <a:r>
              <a:rPr lang="en-AU" sz="1800" i="1" dirty="0">
                <a:latin typeface="Source Sans Pro"/>
                <a:cs typeface="Source Sans Pro"/>
              </a:rPr>
              <a:t>	we need to be making sure that we have a kind of online version of what we 	have on campus (equity officer)</a:t>
            </a:r>
          </a:p>
          <a:p>
            <a:endParaRPr lang="en-AU" sz="1200" b="1" i="1" dirty="0"/>
          </a:p>
          <a:p>
            <a:endParaRPr lang="en-AU" dirty="0">
              <a:latin typeface="Source Sans Pro"/>
              <a:cs typeface="Source Sans Pro"/>
            </a:endParaRPr>
          </a:p>
        </p:txBody>
      </p:sp>
    </p:spTree>
    <p:extLst>
      <p:ext uri="{BB962C8B-B14F-4D97-AF65-F5344CB8AC3E}">
        <p14:creationId xmlns:p14="http://schemas.microsoft.com/office/powerpoint/2010/main" val="412536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16</a:t>
            </a:fld>
            <a:endParaRPr lang="en-US" dirty="0"/>
          </a:p>
        </p:txBody>
      </p:sp>
      <p:sp>
        <p:nvSpPr>
          <p:cNvPr id="7" name="Title 6"/>
          <p:cNvSpPr>
            <a:spLocks noGrp="1"/>
          </p:cNvSpPr>
          <p:nvPr>
            <p:ph type="title"/>
          </p:nvPr>
        </p:nvSpPr>
        <p:spPr/>
        <p:txBody>
          <a:bodyPr>
            <a:normAutofit fontScale="90000"/>
          </a:bodyPr>
          <a:lstStyle/>
          <a:p>
            <a:r>
              <a:rPr lang="en-GB" dirty="0"/>
              <a:t>10 National Guidelines for Institutions</a:t>
            </a:r>
            <a:br>
              <a:rPr lang="en-GB" b="1" i="1" dirty="0"/>
            </a:br>
            <a:endParaRPr lang="en-AU" dirty="0"/>
          </a:p>
        </p:txBody>
      </p:sp>
      <p:sp>
        <p:nvSpPr>
          <p:cNvPr id="9" name="Content Placeholder 8"/>
          <p:cNvSpPr>
            <a:spLocks noGrp="1"/>
          </p:cNvSpPr>
          <p:nvPr>
            <p:ph sz="quarter" idx="12"/>
          </p:nvPr>
        </p:nvSpPr>
        <p:spPr/>
        <p:txBody>
          <a:bodyPr/>
          <a:lstStyle/>
          <a:p>
            <a:pPr marL="457200" indent="-457200">
              <a:buClr>
                <a:srgbClr val="B58C0A"/>
              </a:buClr>
              <a:buFont typeface="+mj-lt"/>
              <a:buAutoNum type="arabicPeriod"/>
            </a:pPr>
            <a:r>
              <a:rPr lang="en-AU" sz="1800" dirty="0">
                <a:latin typeface="Source Sans Pro"/>
                <a:cs typeface="Source Sans Pro"/>
              </a:rPr>
              <a:t>Know who the students are – make sure the external, online cohort is </a:t>
            </a:r>
            <a:r>
              <a:rPr lang="en-AU" sz="1800" i="1" dirty="0">
                <a:latin typeface="Source Sans Pro"/>
                <a:cs typeface="Source Sans Pro"/>
              </a:rPr>
              <a:t>well understood</a:t>
            </a:r>
            <a:r>
              <a:rPr lang="en-AU" sz="1800" dirty="0">
                <a:latin typeface="Source Sans Pro"/>
                <a:cs typeface="Source Sans Pro"/>
              </a:rPr>
              <a:t> across the institution</a:t>
            </a:r>
          </a:p>
          <a:p>
            <a:pPr marL="457200" indent="-457200">
              <a:buClr>
                <a:srgbClr val="B58C0A"/>
              </a:buClr>
              <a:buFont typeface="+mj-lt"/>
              <a:buAutoNum type="arabicPeriod"/>
            </a:pPr>
            <a:r>
              <a:rPr lang="en-AU" sz="1800" dirty="0">
                <a:latin typeface="Source Sans Pro"/>
                <a:cs typeface="Source Sans Pro"/>
              </a:rPr>
              <a:t>Develop, implement &amp; regularly review </a:t>
            </a:r>
            <a:r>
              <a:rPr lang="en-AU" sz="1800" i="1" dirty="0">
                <a:latin typeface="Source Sans Pro"/>
                <a:cs typeface="Source Sans Pro"/>
              </a:rPr>
              <a:t>institution-wide quality standards </a:t>
            </a:r>
            <a:r>
              <a:rPr lang="en-AU" sz="1800" dirty="0">
                <a:latin typeface="Source Sans Pro"/>
                <a:cs typeface="Source Sans Pro"/>
              </a:rPr>
              <a:t>for online education (continuous quality improvement)</a:t>
            </a:r>
          </a:p>
          <a:p>
            <a:pPr marL="457200" indent="-457200">
              <a:buClr>
                <a:srgbClr val="B58C0A"/>
              </a:buClr>
              <a:buFont typeface="+mj-lt"/>
              <a:buAutoNum type="arabicPeriod"/>
            </a:pPr>
            <a:r>
              <a:rPr lang="en-AU" sz="1800" dirty="0">
                <a:latin typeface="Source Sans Pro"/>
                <a:cs typeface="Source Sans Pro"/>
              </a:rPr>
              <a:t>Intervene early to address student expectations, build skills and engagement – </a:t>
            </a:r>
            <a:r>
              <a:rPr lang="en-AU" sz="1800" i="1" dirty="0">
                <a:latin typeface="Source Sans Pro"/>
                <a:cs typeface="Source Sans Pro"/>
              </a:rPr>
              <a:t>contact, connect, prepare</a:t>
            </a:r>
          </a:p>
          <a:p>
            <a:pPr marL="457200" indent="-457200">
              <a:buClr>
                <a:srgbClr val="B58C0A"/>
              </a:buClr>
              <a:buFont typeface="+mj-lt"/>
              <a:buAutoNum type="arabicPeriod"/>
            </a:pPr>
            <a:r>
              <a:rPr lang="en-AU" sz="1800" dirty="0">
                <a:latin typeface="Source Sans Pro"/>
                <a:cs typeface="Source Sans Pro"/>
              </a:rPr>
              <a:t>Explicitly </a:t>
            </a:r>
            <a:r>
              <a:rPr lang="en-AU" sz="1800" i="1" dirty="0">
                <a:latin typeface="Source Sans Pro"/>
                <a:cs typeface="Source Sans Pro"/>
              </a:rPr>
              <a:t>value and support </a:t>
            </a:r>
            <a:r>
              <a:rPr lang="en-AU" sz="1800" dirty="0">
                <a:latin typeface="Source Sans Pro"/>
                <a:cs typeface="Source Sans Pro"/>
              </a:rPr>
              <a:t>the vital role of ‘teacher-presence’ – e.g. training, resourcing, realistic class sizes and allocated teaching time </a:t>
            </a:r>
          </a:p>
          <a:p>
            <a:pPr marL="457200" indent="-457200">
              <a:buClr>
                <a:srgbClr val="B58C0A"/>
              </a:buClr>
              <a:buFont typeface="+mj-lt"/>
              <a:buAutoNum type="arabicPeriod"/>
            </a:pPr>
            <a:r>
              <a:rPr lang="en-AU" sz="1800" i="1" dirty="0">
                <a:latin typeface="Source Sans Pro"/>
                <a:cs typeface="Source Sans Pro"/>
              </a:rPr>
              <a:t>Design for online </a:t>
            </a:r>
            <a:r>
              <a:rPr lang="en-AU" sz="1800" dirty="0">
                <a:latin typeface="Source Sans Pro"/>
                <a:cs typeface="Source Sans Pro"/>
              </a:rPr>
              <a:t>– ‘online first’, inclusive, accessible</a:t>
            </a:r>
          </a:p>
          <a:p>
            <a:pPr marL="457200" indent="-457200">
              <a:buClr>
                <a:srgbClr val="B58C0A"/>
              </a:buClr>
              <a:buFont typeface="+mj-lt"/>
              <a:buAutoNum type="arabicPeriod"/>
            </a:pPr>
            <a:r>
              <a:rPr lang="en-AU" sz="1800" i="1" dirty="0">
                <a:latin typeface="Source Sans Pro"/>
                <a:cs typeface="Source Sans Pro"/>
              </a:rPr>
              <a:t>Engage and support </a:t>
            </a:r>
            <a:r>
              <a:rPr lang="en-AU" sz="1800" dirty="0">
                <a:latin typeface="Source Sans Pro"/>
                <a:cs typeface="Source Sans Pro"/>
              </a:rPr>
              <a:t>through curriculum, content and delivery – institutional quality standards </a:t>
            </a:r>
          </a:p>
          <a:p>
            <a:endParaRPr lang="en-AU" dirty="0">
              <a:latin typeface="Source Sans Pro"/>
              <a:cs typeface="Source Sans Pro"/>
            </a:endParaRPr>
          </a:p>
        </p:txBody>
      </p:sp>
    </p:spTree>
    <p:extLst>
      <p:ext uri="{BB962C8B-B14F-4D97-AF65-F5344CB8AC3E}">
        <p14:creationId xmlns:p14="http://schemas.microsoft.com/office/powerpoint/2010/main" val="275401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17</a:t>
            </a:fld>
            <a:endParaRPr lang="en-US" dirty="0"/>
          </a:p>
        </p:txBody>
      </p:sp>
      <p:sp>
        <p:nvSpPr>
          <p:cNvPr id="7" name="Title 6"/>
          <p:cNvSpPr>
            <a:spLocks noGrp="1"/>
          </p:cNvSpPr>
          <p:nvPr>
            <p:ph type="title"/>
          </p:nvPr>
        </p:nvSpPr>
        <p:spPr/>
        <p:txBody>
          <a:bodyPr>
            <a:normAutofit fontScale="90000"/>
          </a:bodyPr>
          <a:lstStyle/>
          <a:p>
            <a:r>
              <a:rPr lang="en-GB" dirty="0"/>
              <a:t>10 National Guidelines for Institutions</a:t>
            </a:r>
            <a:br>
              <a:rPr lang="en-GB" b="1" i="1" dirty="0"/>
            </a:br>
            <a:endParaRPr lang="en-AU" dirty="0"/>
          </a:p>
        </p:txBody>
      </p:sp>
      <p:sp>
        <p:nvSpPr>
          <p:cNvPr id="9" name="Content Placeholder 8"/>
          <p:cNvSpPr>
            <a:spLocks noGrp="1"/>
          </p:cNvSpPr>
          <p:nvPr>
            <p:ph sz="quarter" idx="12"/>
          </p:nvPr>
        </p:nvSpPr>
        <p:spPr/>
        <p:txBody>
          <a:bodyPr/>
          <a:lstStyle/>
          <a:p>
            <a:pPr marL="457200" indent="-457200">
              <a:buClr>
                <a:srgbClr val="B58C0A"/>
              </a:buClr>
              <a:buFont typeface="+mj-lt"/>
              <a:buAutoNum type="arabicPeriod" startAt="7"/>
            </a:pPr>
            <a:r>
              <a:rPr lang="en-AU" sz="1800" dirty="0">
                <a:latin typeface="Source Sans Pro" panose="020B0503030403020204" pitchFamily="34" charset="77"/>
                <a:cs typeface="Source Sans Pro"/>
              </a:rPr>
              <a:t>Build collaboration across campus to deliver </a:t>
            </a:r>
            <a:r>
              <a:rPr lang="en-AU" sz="1800" i="1" dirty="0">
                <a:latin typeface="Source Sans Pro" panose="020B0503030403020204" pitchFamily="34" charset="77"/>
                <a:cs typeface="Source Sans Pro"/>
              </a:rPr>
              <a:t>holistic student support </a:t>
            </a:r>
            <a:r>
              <a:rPr lang="en-AU" sz="1800" dirty="0">
                <a:latin typeface="Source Sans Pro" panose="020B0503030403020204" pitchFamily="34" charset="77"/>
                <a:cs typeface="Source Sans Pro"/>
              </a:rPr>
              <a:t>– integrated, embedded in curriculum</a:t>
            </a:r>
          </a:p>
          <a:p>
            <a:pPr marL="457200" indent="-457200">
              <a:buClr>
                <a:srgbClr val="B58C0A"/>
              </a:buClr>
              <a:buFont typeface="+mj-lt"/>
              <a:buAutoNum type="arabicPeriod" startAt="7"/>
            </a:pPr>
            <a:r>
              <a:rPr lang="en-AU" sz="1800" dirty="0">
                <a:latin typeface="Source Sans Pro" panose="020B0503030403020204" pitchFamily="34" charset="77"/>
                <a:cs typeface="Source Sans Pro"/>
              </a:rPr>
              <a:t>Contact and communicate </a:t>
            </a:r>
            <a:r>
              <a:rPr lang="en-AU" sz="1800" i="1" dirty="0">
                <a:latin typeface="Source Sans Pro" panose="020B0503030403020204" pitchFamily="34" charset="77"/>
                <a:cs typeface="Source Sans Pro"/>
              </a:rPr>
              <a:t>throughout the student journey </a:t>
            </a:r>
            <a:r>
              <a:rPr lang="en-AU" sz="1800" dirty="0">
                <a:latin typeface="Source Sans Pro" panose="020B0503030403020204" pitchFamily="34" charset="77"/>
                <a:cs typeface="Source Sans Pro"/>
              </a:rPr>
              <a:t>– institutional framework of interventions</a:t>
            </a:r>
          </a:p>
          <a:p>
            <a:pPr marL="457200" indent="-457200">
              <a:buClr>
                <a:srgbClr val="B58C0A"/>
              </a:buClr>
              <a:buFont typeface="+mj-lt"/>
              <a:buAutoNum type="arabicPeriod" startAt="7"/>
            </a:pPr>
            <a:r>
              <a:rPr lang="en-AU" sz="1800" dirty="0">
                <a:latin typeface="Source Sans Pro" panose="020B0503030403020204" pitchFamily="34" charset="77"/>
                <a:cs typeface="Source Sans Pro"/>
              </a:rPr>
              <a:t>Make strategic use of learning analytics to inform intervention strategy - </a:t>
            </a:r>
            <a:r>
              <a:rPr lang="en-AU" sz="1800" i="1" dirty="0">
                <a:latin typeface="Source Sans Pro" panose="020B0503030403020204" pitchFamily="34" charset="77"/>
                <a:cs typeface="Source Sans Pro"/>
              </a:rPr>
              <a:t>target and personalise student interventions</a:t>
            </a:r>
            <a:r>
              <a:rPr lang="en-AU" sz="1800" dirty="0">
                <a:latin typeface="Source Sans Pro" panose="020B0503030403020204" pitchFamily="34" charset="77"/>
                <a:cs typeface="Source Sans Pro"/>
              </a:rPr>
              <a:t>, including personalising curriculum</a:t>
            </a:r>
          </a:p>
          <a:p>
            <a:pPr marL="457200" indent="-457200">
              <a:buClr>
                <a:srgbClr val="B58C0A"/>
              </a:buClr>
              <a:buFont typeface="+mj-lt"/>
              <a:buAutoNum type="arabicPeriod" startAt="7"/>
            </a:pPr>
            <a:r>
              <a:rPr lang="en-AU" sz="1800" dirty="0">
                <a:latin typeface="Source Sans Pro" panose="020B0503030403020204" pitchFamily="34" charset="77"/>
                <a:cs typeface="Source Sans Pro"/>
              </a:rPr>
              <a:t> Invest in online education through sufficient resources – </a:t>
            </a:r>
            <a:r>
              <a:rPr lang="en-AU" sz="1800" i="1" dirty="0">
                <a:latin typeface="Source Sans Pro" panose="020B0503030403020204" pitchFamily="34" charset="77"/>
                <a:cs typeface="Source Sans Pro"/>
              </a:rPr>
              <a:t>core business funded appropriately</a:t>
            </a:r>
          </a:p>
          <a:p>
            <a:pPr algn="ctr"/>
            <a:r>
              <a:rPr lang="en-AU" sz="1800" b="1" i="1" dirty="0">
                <a:latin typeface="Source Sans Pro" panose="020B0503030403020204" pitchFamily="34" charset="77"/>
                <a:cs typeface="Source Sans Pro"/>
              </a:rPr>
              <a:t>(See ‘more ideas’ in </a:t>
            </a:r>
            <a:r>
              <a:rPr lang="en-AU" sz="1800" b="1" i="1" dirty="0">
                <a:solidFill>
                  <a:srgbClr val="B58C0A"/>
                </a:solidFill>
                <a:latin typeface="Source Sans Pro" panose="020B0503030403020204" pitchFamily="34" charset="77"/>
                <a:cs typeface="Source Sans Pro"/>
                <a:hlinkClick r:id="rId2"/>
              </a:rPr>
              <a:t>guidelines document</a:t>
            </a:r>
            <a:r>
              <a:rPr lang="en-AU" sz="1800" b="1" i="1" dirty="0">
                <a:latin typeface="Source Sans Pro" panose="020B0503030403020204" pitchFamily="34" charset="77"/>
                <a:cs typeface="Source Sans Pro"/>
                <a:hlinkClick r:id="rId2"/>
              </a:rPr>
              <a:t> </a:t>
            </a:r>
            <a:r>
              <a:rPr lang="en-AU" sz="1800" b="1" i="1" dirty="0">
                <a:latin typeface="Source Sans Pro" panose="020B0503030403020204" pitchFamily="34" charset="77"/>
                <a:cs typeface="Source Sans Pro"/>
              </a:rPr>
              <a:t>for examples of good practi</a:t>
            </a:r>
            <a:r>
              <a:rPr lang="en-AU" sz="1800" b="1" i="1" dirty="0">
                <a:latin typeface="Source Sans Pro" panose="020B0503030403020204" pitchFamily="34" charset="77"/>
              </a:rPr>
              <a:t>ce)</a:t>
            </a:r>
          </a:p>
          <a:p>
            <a:endParaRPr lang="en-AU" dirty="0">
              <a:latin typeface="Source Sans Pro"/>
              <a:cs typeface="Source Sans Pro"/>
            </a:endParaRPr>
          </a:p>
        </p:txBody>
      </p:sp>
    </p:spTree>
    <p:extLst>
      <p:ext uri="{BB962C8B-B14F-4D97-AF65-F5344CB8AC3E}">
        <p14:creationId xmlns:p14="http://schemas.microsoft.com/office/powerpoint/2010/main" val="54924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18</a:t>
            </a:fld>
            <a:endParaRPr lang="en-US" dirty="0"/>
          </a:p>
        </p:txBody>
      </p:sp>
      <p:sp>
        <p:nvSpPr>
          <p:cNvPr id="7" name="Title 6"/>
          <p:cNvSpPr>
            <a:spLocks noGrp="1"/>
          </p:cNvSpPr>
          <p:nvPr>
            <p:ph type="title"/>
          </p:nvPr>
        </p:nvSpPr>
        <p:spPr>
          <a:xfrm>
            <a:off x="606118" y="580418"/>
            <a:ext cx="7982789" cy="1070582"/>
          </a:xfrm>
        </p:spPr>
        <p:txBody>
          <a:bodyPr>
            <a:normAutofit/>
          </a:bodyPr>
          <a:lstStyle/>
          <a:p>
            <a:r>
              <a:rPr lang="en-US" dirty="0"/>
              <a:t>To move quickly online, let’s boil these down to three essentials:</a:t>
            </a:r>
            <a:endParaRPr lang="en-AU" dirty="0"/>
          </a:p>
        </p:txBody>
      </p:sp>
      <p:sp>
        <p:nvSpPr>
          <p:cNvPr id="9" name="Content Placeholder 8"/>
          <p:cNvSpPr>
            <a:spLocks noGrp="1"/>
          </p:cNvSpPr>
          <p:nvPr>
            <p:ph sz="quarter" idx="12"/>
          </p:nvPr>
        </p:nvSpPr>
        <p:spPr>
          <a:xfrm>
            <a:off x="597114" y="1851745"/>
            <a:ext cx="7970989" cy="3803771"/>
          </a:xfrm>
        </p:spPr>
        <p:txBody>
          <a:bodyPr>
            <a:normAutofit/>
          </a:bodyPr>
          <a:lstStyle/>
          <a:p>
            <a:pPr marL="342900" indent="-342900">
              <a:buClr>
                <a:srgbClr val="B58C0A"/>
              </a:buClr>
              <a:buFont typeface="+mj-lt"/>
              <a:buAutoNum type="arabicPeriod"/>
            </a:pPr>
            <a:r>
              <a:rPr lang="en-US" sz="1450" dirty="0" err="1">
                <a:latin typeface="Source Sans Pro"/>
                <a:cs typeface="Source Sans Pro"/>
              </a:rPr>
              <a:t>Recognise</a:t>
            </a:r>
            <a:r>
              <a:rPr lang="en-US" sz="1450" dirty="0">
                <a:latin typeface="Source Sans Pro"/>
                <a:cs typeface="Source Sans Pro"/>
              </a:rPr>
              <a:t> the </a:t>
            </a:r>
            <a:r>
              <a:rPr lang="en-US" sz="1450" i="1" dirty="0">
                <a:latin typeface="Source Sans Pro"/>
                <a:cs typeface="Source Sans Pro"/>
              </a:rPr>
              <a:t>diversity</a:t>
            </a:r>
            <a:r>
              <a:rPr lang="en-US" sz="1450" dirty="0">
                <a:latin typeface="Source Sans Pro"/>
                <a:cs typeface="Source Sans Pro"/>
              </a:rPr>
              <a:t> of students’ strengths, needs and circumstances: (Guidelines 1,2)</a:t>
            </a:r>
          </a:p>
          <a:p>
            <a:pPr lvl="1">
              <a:buClr>
                <a:srgbClr val="B58C0A"/>
              </a:buClr>
            </a:pPr>
            <a:r>
              <a:rPr lang="en-US" sz="1450" dirty="0">
                <a:solidFill>
                  <a:schemeClr val="tx1">
                    <a:lumMod val="75000"/>
                    <a:lumOff val="25000"/>
                  </a:schemeClr>
                </a:solidFill>
                <a:latin typeface="Source Sans Pro"/>
                <a:cs typeface="Source Sans Pro"/>
              </a:rPr>
              <a:t>Not everyone has fast internet and up to date computers – nor will everyone be very tech-savvy</a:t>
            </a:r>
          </a:p>
          <a:p>
            <a:pPr lvl="1">
              <a:buClr>
                <a:srgbClr val="B58C0A"/>
              </a:buClr>
            </a:pPr>
            <a:r>
              <a:rPr lang="en-US" sz="1450" dirty="0">
                <a:solidFill>
                  <a:schemeClr val="tx1">
                    <a:lumMod val="75000"/>
                    <a:lumOff val="25000"/>
                  </a:schemeClr>
                </a:solidFill>
                <a:latin typeface="Source Sans Pro"/>
                <a:cs typeface="Source Sans Pro"/>
              </a:rPr>
              <a:t>All ages and stages - </a:t>
            </a:r>
            <a:r>
              <a:rPr lang="en-US" sz="1450" i="1" dirty="0">
                <a:solidFill>
                  <a:schemeClr val="tx1">
                    <a:lumMod val="75000"/>
                    <a:lumOff val="25000"/>
                  </a:schemeClr>
                </a:solidFill>
                <a:latin typeface="Source Sans Pro"/>
                <a:cs typeface="Source Sans Pro"/>
              </a:rPr>
              <a:t>flexibility</a:t>
            </a:r>
            <a:r>
              <a:rPr lang="en-US" sz="1450" dirty="0">
                <a:solidFill>
                  <a:schemeClr val="tx1">
                    <a:lumMod val="75000"/>
                    <a:lumOff val="25000"/>
                  </a:schemeClr>
                </a:solidFill>
                <a:latin typeface="Source Sans Pro"/>
                <a:cs typeface="Source Sans Pro"/>
              </a:rPr>
              <a:t> will be needed as students ‘fit study in’ around their other commitments &amp; responsibilities; weekends are essential &amp; extensions may be needed</a:t>
            </a:r>
          </a:p>
          <a:p>
            <a:pPr lvl="1">
              <a:buClr>
                <a:srgbClr val="B58C0A"/>
              </a:buClr>
            </a:pPr>
            <a:r>
              <a:rPr lang="en-US" sz="1450" dirty="0">
                <a:solidFill>
                  <a:schemeClr val="tx1">
                    <a:lumMod val="75000"/>
                    <a:lumOff val="25000"/>
                  </a:schemeClr>
                </a:solidFill>
                <a:latin typeface="Source Sans Pro"/>
                <a:cs typeface="Source Sans Pro"/>
              </a:rPr>
              <a:t>Not all will be able to attend synchronous sessions – need a good mix of synchronous and asynchronous contact</a:t>
            </a:r>
          </a:p>
          <a:p>
            <a:pPr marL="342900" indent="-342900">
              <a:buClr>
                <a:srgbClr val="B58C0A"/>
              </a:buClr>
              <a:buFont typeface="+mj-lt"/>
              <a:buAutoNum type="arabicPeriod" startAt="2"/>
            </a:pPr>
            <a:r>
              <a:rPr lang="en-US" sz="1450" dirty="0">
                <a:latin typeface="Source Sans Pro"/>
                <a:cs typeface="Source Sans Pro"/>
              </a:rPr>
              <a:t>Online students need a strong </a:t>
            </a:r>
            <a:r>
              <a:rPr lang="en-US" sz="1450" i="1" dirty="0">
                <a:latin typeface="Source Sans Pro"/>
                <a:cs typeface="Source Sans Pro"/>
              </a:rPr>
              <a:t>teacher-presence</a:t>
            </a:r>
            <a:r>
              <a:rPr lang="en-US" sz="1450" dirty="0">
                <a:latin typeface="Source Sans Pro"/>
                <a:cs typeface="Source Sans Pro"/>
              </a:rPr>
              <a:t> and </a:t>
            </a:r>
            <a:r>
              <a:rPr lang="en-US" sz="1450" i="1" dirty="0">
                <a:latin typeface="Source Sans Pro"/>
                <a:cs typeface="Source Sans Pro"/>
              </a:rPr>
              <a:t>ongoing communication</a:t>
            </a:r>
            <a:r>
              <a:rPr lang="en-US" sz="1450" dirty="0">
                <a:latin typeface="Source Sans Pro"/>
                <a:cs typeface="Source Sans Pro"/>
              </a:rPr>
              <a:t>: (Guidelines 3,4,7,8,9)</a:t>
            </a:r>
          </a:p>
          <a:p>
            <a:pPr lvl="1">
              <a:buClr>
                <a:srgbClr val="B58C0A"/>
              </a:buClr>
            </a:pPr>
            <a:r>
              <a:rPr lang="en-US" sz="1450" dirty="0">
                <a:solidFill>
                  <a:schemeClr val="tx1">
                    <a:lumMod val="75000"/>
                    <a:lumOff val="25000"/>
                  </a:schemeClr>
                </a:solidFill>
                <a:latin typeface="Source Sans Pro"/>
                <a:cs typeface="Source Sans Pro"/>
              </a:rPr>
              <a:t>Regular and meaningful communication with teachers – discussion boards, emails, blogs etc. – or students quickly become disengaged and disillusioned</a:t>
            </a:r>
          </a:p>
          <a:p>
            <a:pPr lvl="1">
              <a:buClr>
                <a:srgbClr val="B58C0A"/>
              </a:buClr>
            </a:pPr>
            <a:r>
              <a:rPr lang="en-US" sz="1450" dirty="0">
                <a:solidFill>
                  <a:schemeClr val="tx1">
                    <a:lumMod val="75000"/>
                    <a:lumOff val="25000"/>
                  </a:schemeClr>
                </a:solidFill>
                <a:latin typeface="Source Sans Pro"/>
                <a:cs typeface="Source Sans Pro"/>
              </a:rPr>
              <a:t>Institutional contact &amp; communication throughout the student journey – enrolment to graduation</a:t>
            </a:r>
          </a:p>
          <a:p>
            <a:pPr marL="342900" indent="-342900">
              <a:buClr>
                <a:srgbClr val="B58C0A"/>
              </a:buClr>
              <a:buFont typeface="+mj-lt"/>
              <a:buAutoNum type="arabicPeriod" startAt="3"/>
            </a:pPr>
            <a:r>
              <a:rPr lang="en-US" sz="1450" dirty="0">
                <a:latin typeface="Source Sans Pro"/>
                <a:cs typeface="Source Sans Pro"/>
              </a:rPr>
              <a:t>Interactive and engaging course design: (Guidelines 5,6) e.g.</a:t>
            </a:r>
          </a:p>
          <a:p>
            <a:pPr lvl="1">
              <a:buClr>
                <a:srgbClr val="B58C0A"/>
              </a:buClr>
            </a:pPr>
            <a:r>
              <a:rPr lang="en-US" sz="1450" dirty="0">
                <a:solidFill>
                  <a:schemeClr val="tx1">
                    <a:lumMod val="75000"/>
                    <a:lumOff val="25000"/>
                  </a:schemeClr>
                </a:solidFill>
                <a:latin typeface="Source Sans Pro"/>
                <a:cs typeface="Source Sans Pro"/>
              </a:rPr>
              <a:t>Short videos, varied tasks, student-to-student communication</a:t>
            </a:r>
          </a:p>
          <a:p>
            <a:pPr lvl="1" indent="0">
              <a:buClr>
                <a:srgbClr val="B58C0A"/>
              </a:buClr>
              <a:buNone/>
            </a:pPr>
            <a:endParaRPr lang="en-US" sz="1400" dirty="0">
              <a:latin typeface="Source Sans Pro"/>
              <a:cs typeface="Source Sans Pro"/>
            </a:endParaRPr>
          </a:p>
          <a:p>
            <a:pPr marL="342900" indent="-342900">
              <a:buClr>
                <a:srgbClr val="B58C0A"/>
              </a:buClr>
              <a:buFont typeface="+mj-lt"/>
              <a:buAutoNum type="arabicPeriod" startAt="3"/>
            </a:pPr>
            <a:endParaRPr lang="en-US" sz="1400" dirty="0">
              <a:latin typeface="Source Sans Pro"/>
              <a:cs typeface="Source Sans Pro"/>
            </a:endParaRPr>
          </a:p>
          <a:p>
            <a:endParaRPr lang="en-AU" sz="1400" dirty="0">
              <a:latin typeface="Source Sans Pro"/>
              <a:cs typeface="Source Sans Pro"/>
            </a:endParaRPr>
          </a:p>
        </p:txBody>
      </p:sp>
      <p:sp>
        <p:nvSpPr>
          <p:cNvPr id="6" name="Content Placeholder 8"/>
          <p:cNvSpPr txBox="1">
            <a:spLocks/>
          </p:cNvSpPr>
          <p:nvPr/>
        </p:nvSpPr>
        <p:spPr>
          <a:xfrm>
            <a:off x="606118" y="5655516"/>
            <a:ext cx="6806985" cy="3132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n-US" sz="1600" b="1" dirty="0">
                <a:solidFill>
                  <a:schemeClr val="tx1">
                    <a:lumMod val="75000"/>
                    <a:lumOff val="25000"/>
                  </a:schemeClr>
                </a:solidFill>
                <a:latin typeface="Source Sans Pro"/>
                <a:cs typeface="Source Sans Pro"/>
              </a:rPr>
              <a:t>Adequate resourcing is needed for all the above to occur (Guideline 10)</a:t>
            </a:r>
          </a:p>
          <a:p>
            <a:endParaRPr lang="en-AU" dirty="0">
              <a:latin typeface="Source Sans Pro"/>
              <a:cs typeface="Source Sans Pro"/>
            </a:endParaRPr>
          </a:p>
        </p:txBody>
      </p:sp>
    </p:spTree>
    <p:extLst>
      <p:ext uri="{BB962C8B-B14F-4D97-AF65-F5344CB8AC3E}">
        <p14:creationId xmlns:p14="http://schemas.microsoft.com/office/powerpoint/2010/main" val="292642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19</a:t>
            </a:fld>
            <a:endParaRPr lang="en-US" dirty="0"/>
          </a:p>
        </p:txBody>
      </p:sp>
      <p:sp>
        <p:nvSpPr>
          <p:cNvPr id="7" name="Title 6"/>
          <p:cNvSpPr>
            <a:spLocks noGrp="1"/>
          </p:cNvSpPr>
          <p:nvPr>
            <p:ph type="title"/>
          </p:nvPr>
        </p:nvSpPr>
        <p:spPr/>
        <p:txBody>
          <a:bodyPr/>
          <a:lstStyle/>
          <a:p>
            <a:r>
              <a:rPr lang="en-US" dirty="0"/>
              <a:t>Teacher-presence</a:t>
            </a:r>
            <a:endParaRPr lang="en-AU" dirty="0"/>
          </a:p>
        </p:txBody>
      </p:sp>
      <p:sp>
        <p:nvSpPr>
          <p:cNvPr id="8" name="Text Placeholder 7"/>
          <p:cNvSpPr>
            <a:spLocks noGrp="1"/>
          </p:cNvSpPr>
          <p:nvPr>
            <p:ph type="body" sz="quarter" idx="11"/>
          </p:nvPr>
        </p:nvSpPr>
        <p:spPr/>
        <p:txBody>
          <a:bodyPr/>
          <a:lstStyle/>
          <a:p>
            <a:r>
              <a:rPr lang="en-AU" dirty="0"/>
              <a:t>A few tips</a:t>
            </a:r>
          </a:p>
        </p:txBody>
      </p:sp>
      <p:sp>
        <p:nvSpPr>
          <p:cNvPr id="9" name="Content Placeholder 8"/>
          <p:cNvSpPr>
            <a:spLocks noGrp="1"/>
          </p:cNvSpPr>
          <p:nvPr>
            <p:ph sz="quarter" idx="12"/>
          </p:nvPr>
        </p:nvSpPr>
        <p:spPr/>
        <p:txBody>
          <a:bodyPr/>
          <a:lstStyle/>
          <a:p>
            <a:pPr marL="285750" indent="-285750">
              <a:buClr>
                <a:srgbClr val="B58C0A"/>
              </a:buClr>
              <a:buFont typeface="Arial"/>
              <a:buChar char="•"/>
            </a:pPr>
            <a:r>
              <a:rPr lang="en-US" sz="1800" dirty="0">
                <a:latin typeface="Source Sans Pro" panose="020B0503030403020204" pitchFamily="34" charset="77"/>
              </a:rPr>
              <a:t>Create a short introductory video – not too fancy, just do it on your phone – so they can see you and hear you. </a:t>
            </a:r>
          </a:p>
          <a:p>
            <a:pPr marL="285750" indent="-285750">
              <a:buClr>
                <a:srgbClr val="B58C0A"/>
              </a:buClr>
              <a:buFont typeface="Arial"/>
              <a:buChar char="•"/>
            </a:pPr>
            <a:r>
              <a:rPr lang="en-US" sz="1800" dirty="0">
                <a:latin typeface="Source Sans Pro" panose="020B0503030403020204" pitchFamily="34" charset="77"/>
              </a:rPr>
              <a:t>Encourage them to do the same and share it with the class – or to write something if they can’t upload etc. Everyone – including you! - finds out who is in the class, and a little about them. </a:t>
            </a:r>
          </a:p>
          <a:p>
            <a:pPr marL="285750" indent="-285750">
              <a:buClr>
                <a:srgbClr val="B58C0A"/>
              </a:buClr>
              <a:buFont typeface="Arial"/>
              <a:buChar char="•"/>
            </a:pPr>
            <a:r>
              <a:rPr lang="en-US" sz="1800" dirty="0">
                <a:latin typeface="Source Sans Pro" panose="020B0503030403020204" pitchFamily="34" charset="77"/>
              </a:rPr>
              <a:t>Find the best way for you to be consistent in your communication with the class – how &amp; when you will respond to posts, provide comments, offer encouragement, suggestions, feedback etc. Give clear information about when and how you will be doing this, and when and how they can contact you.</a:t>
            </a:r>
          </a:p>
          <a:p>
            <a:pPr marL="285750" indent="-285750">
              <a:buClr>
                <a:srgbClr val="B58C0A"/>
              </a:buClr>
              <a:buFont typeface="Arial"/>
              <a:buChar char="•"/>
            </a:pPr>
            <a:r>
              <a:rPr lang="en-US" sz="1800" dirty="0">
                <a:latin typeface="Source Sans Pro" panose="020B0503030403020204" pitchFamily="34" charset="77"/>
              </a:rPr>
              <a:t>Set expectations (yours and students’) clearly &amp; positively – and keep your side of the bargain!</a:t>
            </a:r>
          </a:p>
          <a:p>
            <a:pPr marL="285750" indent="-285750">
              <a:buClr>
                <a:srgbClr val="B58C0A"/>
              </a:buClr>
              <a:buFont typeface="Arial"/>
              <a:buChar char="•"/>
            </a:pPr>
            <a:r>
              <a:rPr lang="en-US" sz="1800" dirty="0">
                <a:latin typeface="Source Sans Pro" panose="020B0503030403020204" pitchFamily="34" charset="77"/>
              </a:rPr>
              <a:t>The more you engage with them, the more they will engage with you and the class as a whole</a:t>
            </a:r>
            <a:endParaRPr lang="en-AU" sz="1800" dirty="0">
              <a:latin typeface="Source Sans Pro" panose="020B0503030403020204" pitchFamily="34" charset="77"/>
            </a:endParaRPr>
          </a:p>
          <a:p>
            <a:endParaRPr lang="en-AU" dirty="0">
              <a:latin typeface="Source Sans Pro"/>
              <a:cs typeface="Source Sans Pro"/>
            </a:endParaRPr>
          </a:p>
        </p:txBody>
      </p:sp>
    </p:spTree>
    <p:extLst>
      <p:ext uri="{BB962C8B-B14F-4D97-AF65-F5344CB8AC3E}">
        <p14:creationId xmlns:p14="http://schemas.microsoft.com/office/powerpoint/2010/main" val="301112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2</a:t>
            </a:fld>
            <a:endParaRPr lang="en-US" dirty="0"/>
          </a:p>
        </p:txBody>
      </p:sp>
      <p:sp>
        <p:nvSpPr>
          <p:cNvPr id="7" name="Title 6"/>
          <p:cNvSpPr>
            <a:spLocks noGrp="1"/>
          </p:cNvSpPr>
          <p:nvPr>
            <p:ph type="title"/>
          </p:nvPr>
        </p:nvSpPr>
        <p:spPr/>
        <p:txBody>
          <a:bodyPr>
            <a:normAutofit fontScale="90000"/>
          </a:bodyPr>
          <a:lstStyle/>
          <a:p>
            <a:r>
              <a:rPr lang="en-US" dirty="0"/>
              <a:t>Online students have traditionally been :</a:t>
            </a:r>
            <a:br>
              <a:rPr lang="en-US" dirty="0"/>
            </a:br>
            <a:endParaRPr lang="en-AU" dirty="0"/>
          </a:p>
        </p:txBody>
      </p:sp>
      <p:sp>
        <p:nvSpPr>
          <p:cNvPr id="9" name="Content Placeholder 8"/>
          <p:cNvSpPr>
            <a:spLocks noGrp="1"/>
          </p:cNvSpPr>
          <p:nvPr>
            <p:ph sz="quarter" idx="12"/>
          </p:nvPr>
        </p:nvSpPr>
        <p:spPr/>
        <p:txBody>
          <a:bodyPr>
            <a:normAutofit/>
          </a:bodyPr>
          <a:lstStyle/>
          <a:p>
            <a:pPr marL="342900" indent="-342900" defTabSz="457200">
              <a:buClr>
                <a:srgbClr val="B58C0A"/>
              </a:buClr>
              <a:buFont typeface="Wingdings 3" charset="2"/>
              <a:buChar char=""/>
            </a:pPr>
            <a:r>
              <a:rPr lang="en-US" sz="2000" dirty="0">
                <a:latin typeface="Source Sans Pro"/>
                <a:cs typeface="Source Sans Pro"/>
              </a:rPr>
              <a:t>Older</a:t>
            </a:r>
          </a:p>
          <a:p>
            <a:pPr marL="342900" indent="-342900" defTabSz="457200">
              <a:buClr>
                <a:srgbClr val="B58C0A"/>
              </a:buClr>
              <a:buFont typeface="Wingdings 3" charset="2"/>
              <a:buChar char=""/>
            </a:pPr>
            <a:r>
              <a:rPr lang="en-US" sz="2000" dirty="0">
                <a:latin typeface="Source Sans Pro"/>
                <a:cs typeface="Source Sans Pro"/>
              </a:rPr>
              <a:t>Female</a:t>
            </a:r>
          </a:p>
          <a:p>
            <a:pPr marL="342900" indent="-342900" defTabSz="457200">
              <a:buClr>
                <a:srgbClr val="B58C0A"/>
              </a:buClr>
              <a:buFont typeface="Wingdings 3" charset="2"/>
              <a:buChar char=""/>
            </a:pPr>
            <a:r>
              <a:rPr lang="en-US" sz="2000" dirty="0">
                <a:latin typeface="Source Sans Pro"/>
                <a:cs typeface="Source Sans Pro"/>
              </a:rPr>
              <a:t>First in their families/amongst their friends, to go to university</a:t>
            </a:r>
          </a:p>
          <a:p>
            <a:pPr marL="342900" indent="-342900" defTabSz="457200">
              <a:buClr>
                <a:srgbClr val="B58C0A"/>
              </a:buClr>
              <a:buFont typeface="Wingdings 3" charset="2"/>
              <a:buChar char=""/>
            </a:pPr>
            <a:r>
              <a:rPr lang="en-US" sz="2000" dirty="0">
                <a:latin typeface="Source Sans Pro"/>
                <a:cs typeface="Source Sans Pro"/>
              </a:rPr>
              <a:t>Working in part-time or full-time employment</a:t>
            </a:r>
          </a:p>
          <a:p>
            <a:pPr marL="342900" indent="-342900" defTabSz="457200">
              <a:buClr>
                <a:srgbClr val="B58C0A"/>
              </a:buClr>
              <a:buFont typeface="Wingdings 3" charset="2"/>
              <a:buChar char=""/>
            </a:pPr>
            <a:r>
              <a:rPr lang="en-US" sz="2000" dirty="0">
                <a:latin typeface="Source Sans Pro"/>
                <a:cs typeface="Source Sans Pro"/>
              </a:rPr>
              <a:t>Studying part-time</a:t>
            </a:r>
          </a:p>
          <a:p>
            <a:pPr marL="342900" indent="-342900" defTabSz="457200">
              <a:buClr>
                <a:srgbClr val="B58C0A"/>
              </a:buClr>
              <a:buFont typeface="Wingdings 3" charset="2"/>
              <a:buChar char=""/>
            </a:pPr>
            <a:r>
              <a:rPr lang="en-US" sz="2000" dirty="0">
                <a:latin typeface="Source Sans Pro"/>
                <a:cs typeface="Source Sans Pro"/>
              </a:rPr>
              <a:t>Time-poor, with multiple other commitments e.g. home/work/family </a:t>
            </a:r>
          </a:p>
          <a:p>
            <a:pPr marL="342900" indent="-342900" defTabSz="457200">
              <a:buClr>
                <a:srgbClr val="B58C0A"/>
              </a:buClr>
              <a:buFont typeface="Wingdings 3" charset="2"/>
              <a:buChar char=""/>
            </a:pPr>
            <a:r>
              <a:rPr lang="en-US" sz="2000" dirty="0">
                <a:latin typeface="Source Sans Pro"/>
                <a:cs typeface="Source Sans Pro"/>
              </a:rPr>
              <a:t>Unable to travel the distance to study on-campus, or to afford the time/money involved</a:t>
            </a:r>
          </a:p>
          <a:p>
            <a:pPr defTabSz="457200">
              <a:buClr>
                <a:srgbClr val="B58C0A"/>
              </a:buClr>
            </a:pPr>
            <a:endParaRPr lang="en-US" sz="2000" dirty="0">
              <a:latin typeface="Source Sans Pro"/>
              <a:cs typeface="Source Sans Pro"/>
            </a:endParaRPr>
          </a:p>
          <a:p>
            <a:pPr algn="ctr" defTabSz="457200">
              <a:buClr>
                <a:srgbClr val="B58C0A"/>
              </a:buClr>
            </a:pPr>
            <a:r>
              <a:rPr lang="en-US" sz="2000" dirty="0">
                <a:latin typeface="Source Sans Pro"/>
                <a:cs typeface="Source Sans Pro"/>
              </a:rPr>
              <a:t>But now we are potentially talking about </a:t>
            </a:r>
            <a:r>
              <a:rPr lang="en-US" sz="2000" i="1" dirty="0">
                <a:latin typeface="Source Sans Pro"/>
                <a:cs typeface="Source Sans Pro"/>
              </a:rPr>
              <a:t>all</a:t>
            </a:r>
            <a:r>
              <a:rPr lang="en-US" sz="2000" dirty="0">
                <a:latin typeface="Source Sans Pro"/>
                <a:cs typeface="Source Sans Pro"/>
              </a:rPr>
              <a:t> students…. </a:t>
            </a:r>
          </a:p>
        </p:txBody>
      </p:sp>
    </p:spTree>
    <p:extLst>
      <p:ext uri="{BB962C8B-B14F-4D97-AF65-F5344CB8AC3E}">
        <p14:creationId xmlns:p14="http://schemas.microsoft.com/office/powerpoint/2010/main" val="223174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20</a:t>
            </a:fld>
            <a:endParaRPr lang="en-US" dirty="0"/>
          </a:p>
        </p:txBody>
      </p:sp>
      <p:sp>
        <p:nvSpPr>
          <p:cNvPr id="7" name="Title 6"/>
          <p:cNvSpPr>
            <a:spLocks noGrp="1"/>
          </p:cNvSpPr>
          <p:nvPr>
            <p:ph type="title"/>
          </p:nvPr>
        </p:nvSpPr>
        <p:spPr/>
        <p:txBody>
          <a:bodyPr/>
          <a:lstStyle/>
          <a:p>
            <a:r>
              <a:rPr lang="en-US" dirty="0"/>
              <a:t>Engaging &amp; interactive course design</a:t>
            </a:r>
            <a:endParaRPr lang="en-AU" dirty="0"/>
          </a:p>
        </p:txBody>
      </p:sp>
      <p:sp>
        <p:nvSpPr>
          <p:cNvPr id="9" name="Content Placeholder 8"/>
          <p:cNvSpPr>
            <a:spLocks noGrp="1"/>
          </p:cNvSpPr>
          <p:nvPr>
            <p:ph sz="quarter" idx="12"/>
          </p:nvPr>
        </p:nvSpPr>
        <p:spPr/>
        <p:txBody>
          <a:bodyPr/>
          <a:lstStyle/>
          <a:p>
            <a:pPr marL="285750" indent="-285750">
              <a:buClr>
                <a:srgbClr val="B58C0A"/>
              </a:buClr>
              <a:buFont typeface="Arial"/>
              <a:buChar char="•"/>
            </a:pPr>
            <a:r>
              <a:rPr lang="en-US" sz="1800" dirty="0">
                <a:latin typeface="Source Sans Pro" panose="020B0503030403020204" pitchFamily="34" charset="77"/>
              </a:rPr>
              <a:t>Build interactivity into learning tasks wherever you can</a:t>
            </a:r>
          </a:p>
          <a:p>
            <a:pPr marL="285750" indent="-285750">
              <a:buClr>
                <a:srgbClr val="B58C0A"/>
              </a:buClr>
              <a:buFont typeface="Arial"/>
              <a:buChar char="•"/>
            </a:pPr>
            <a:r>
              <a:rPr lang="en-US" sz="1800" dirty="0">
                <a:latin typeface="Source Sans Pro" panose="020B0503030403020204" pitchFamily="34" charset="77"/>
              </a:rPr>
              <a:t>Contribute to discussion and ask open and relevant questions to encourage their input</a:t>
            </a:r>
          </a:p>
          <a:p>
            <a:pPr marL="285750" indent="-285750">
              <a:buClr>
                <a:srgbClr val="B58C0A"/>
              </a:buClr>
              <a:buFont typeface="Arial"/>
              <a:buChar char="•"/>
            </a:pPr>
            <a:r>
              <a:rPr lang="en-US" sz="1800" dirty="0">
                <a:latin typeface="Source Sans Pro" panose="020B0503030403020204" pitchFamily="34" charset="77"/>
              </a:rPr>
              <a:t>Respond!</a:t>
            </a:r>
          </a:p>
          <a:p>
            <a:pPr marL="285750" indent="-285750">
              <a:buClr>
                <a:srgbClr val="B58C0A"/>
              </a:buClr>
              <a:buFont typeface="Arial"/>
              <a:buChar char="•"/>
            </a:pPr>
            <a:r>
              <a:rPr lang="en-US" sz="1800" dirty="0">
                <a:latin typeface="Source Sans Pro" panose="020B0503030403020204" pitchFamily="34" charset="77"/>
              </a:rPr>
              <a:t>Use short videos wherever possible rather than long recordings of full lectures. Keep it short and to the point.</a:t>
            </a:r>
          </a:p>
          <a:p>
            <a:pPr marL="285750" indent="-285750">
              <a:buClr>
                <a:srgbClr val="B58C0A"/>
              </a:buClr>
              <a:buFont typeface="Arial"/>
              <a:buChar char="•"/>
            </a:pPr>
            <a:r>
              <a:rPr lang="en-US" sz="1800" dirty="0">
                <a:latin typeface="Source Sans Pro" panose="020B0503030403020204" pitchFamily="34" charset="77"/>
              </a:rPr>
              <a:t>Vary the tasks – break it up, mix it up. </a:t>
            </a:r>
          </a:p>
          <a:p>
            <a:pPr marL="285750" indent="-285750">
              <a:buClr>
                <a:srgbClr val="B58C0A"/>
              </a:buClr>
              <a:buFont typeface="Arial"/>
              <a:buChar char="•"/>
            </a:pPr>
            <a:r>
              <a:rPr lang="en-US" sz="1800" dirty="0">
                <a:latin typeface="Source Sans Pro" panose="020B0503030403020204" pitchFamily="34" charset="77"/>
              </a:rPr>
              <a:t>Offer a mix of synchronous and asynchronous – </a:t>
            </a:r>
            <a:r>
              <a:rPr lang="en-US" sz="1800" dirty="0" err="1">
                <a:latin typeface="Source Sans Pro" panose="020B0503030403020204" pitchFamily="34" charset="77"/>
              </a:rPr>
              <a:t>recognising</a:t>
            </a:r>
            <a:r>
              <a:rPr lang="en-US" sz="1800" dirty="0">
                <a:latin typeface="Source Sans Pro" panose="020B0503030403020204" pitchFamily="34" charset="77"/>
              </a:rPr>
              <a:t> that synchronous activities may not be well attended, but are valuable for those do attend. </a:t>
            </a:r>
            <a:endParaRPr lang="en-AU" sz="1800" dirty="0">
              <a:latin typeface="Source Sans Pro" panose="020B0503030403020204" pitchFamily="34" charset="77"/>
            </a:endParaRPr>
          </a:p>
          <a:p>
            <a:endParaRPr lang="en-AU" dirty="0">
              <a:latin typeface="Source Sans Pro"/>
              <a:cs typeface="Source Sans Pro"/>
            </a:endParaRPr>
          </a:p>
        </p:txBody>
      </p:sp>
    </p:spTree>
    <p:extLst>
      <p:ext uri="{BB962C8B-B14F-4D97-AF65-F5344CB8AC3E}">
        <p14:creationId xmlns:p14="http://schemas.microsoft.com/office/powerpoint/2010/main" val="207327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21</a:t>
            </a:fld>
            <a:endParaRPr lang="en-US" dirty="0"/>
          </a:p>
        </p:txBody>
      </p:sp>
      <p:sp>
        <p:nvSpPr>
          <p:cNvPr id="7" name="Title 6"/>
          <p:cNvSpPr>
            <a:spLocks noGrp="1"/>
          </p:cNvSpPr>
          <p:nvPr>
            <p:ph type="title"/>
          </p:nvPr>
        </p:nvSpPr>
        <p:spPr/>
        <p:txBody>
          <a:bodyPr/>
          <a:lstStyle/>
          <a:p>
            <a:r>
              <a:rPr lang="en-AU" dirty="0"/>
              <a:t>References</a:t>
            </a:r>
          </a:p>
        </p:txBody>
      </p:sp>
      <p:sp>
        <p:nvSpPr>
          <p:cNvPr id="9" name="Content Placeholder 8"/>
          <p:cNvSpPr>
            <a:spLocks noGrp="1"/>
          </p:cNvSpPr>
          <p:nvPr>
            <p:ph sz="quarter" idx="12"/>
          </p:nvPr>
        </p:nvSpPr>
        <p:spPr/>
        <p:txBody>
          <a:bodyPr>
            <a:normAutofit fontScale="77500" lnSpcReduction="20000"/>
          </a:bodyPr>
          <a:lstStyle/>
          <a:p>
            <a:r>
              <a:rPr lang="en-US" dirty="0">
                <a:latin typeface="Source Sans Pro"/>
                <a:cs typeface="Source Sans Pro"/>
              </a:rPr>
              <a:t>O'Shea, S., Stone, C., &amp; </a:t>
            </a:r>
            <a:r>
              <a:rPr lang="en-US" dirty="0" err="1">
                <a:latin typeface="Source Sans Pro"/>
                <a:cs typeface="Source Sans Pro"/>
              </a:rPr>
              <a:t>Delahunty</a:t>
            </a:r>
            <a:r>
              <a:rPr lang="en-US" dirty="0">
                <a:latin typeface="Source Sans Pro"/>
                <a:cs typeface="Source Sans Pro"/>
              </a:rPr>
              <a:t>, J. (2015). “I ‘feel’ like I am at university even though I am online.” Exploring how students narrate their engagement with higher education institutions in an online learning environment. </a:t>
            </a:r>
            <a:r>
              <a:rPr lang="en-US" i="1" dirty="0">
                <a:latin typeface="Source Sans Pro"/>
                <a:cs typeface="Source Sans Pro"/>
              </a:rPr>
              <a:t>Distance Education, 36</a:t>
            </a:r>
            <a:r>
              <a:rPr lang="en-US" dirty="0">
                <a:latin typeface="Source Sans Pro"/>
                <a:cs typeface="Source Sans Pro"/>
              </a:rPr>
              <a:t>(1), 41–58. </a:t>
            </a:r>
            <a:r>
              <a:rPr lang="en-US" dirty="0">
                <a:latin typeface="Source Sans Pro"/>
                <a:cs typeface="Source Sans Pro"/>
                <a:hlinkClick r:id="rId2"/>
              </a:rPr>
              <a:t>https://doi.org/10.1080/01587919.2015.1019970</a:t>
            </a:r>
            <a:r>
              <a:rPr lang="en-US" dirty="0">
                <a:latin typeface="Source Sans Pro"/>
                <a:cs typeface="Source Sans Pro"/>
              </a:rPr>
              <a:t> </a:t>
            </a:r>
          </a:p>
          <a:p>
            <a:r>
              <a:rPr lang="en-US" dirty="0">
                <a:latin typeface="Source Sans Pro"/>
                <a:cs typeface="Source Sans Pro"/>
              </a:rPr>
              <a:t>Stone, C. (2017). </a:t>
            </a:r>
            <a:r>
              <a:rPr lang="en-US" i="1" dirty="0">
                <a:latin typeface="Source Sans Pro"/>
                <a:cs typeface="Source Sans Pro"/>
              </a:rPr>
              <a:t>Opportunity through online learning: Improving student access, participation and success in higher education </a:t>
            </a:r>
            <a:r>
              <a:rPr lang="en-US" dirty="0">
                <a:latin typeface="Source Sans Pro"/>
                <a:cs typeface="Source Sans Pro"/>
              </a:rPr>
              <a:t>(NCSEHE 2016 Equity Fellowship Final Report). Perth, Australia: Curtin University, National Centre for Student Equity in Higher Education. Retrieved from </a:t>
            </a:r>
            <a:r>
              <a:rPr lang="en-US" dirty="0">
                <a:latin typeface="Source Sans Pro"/>
                <a:cs typeface="Source Sans Pro"/>
                <a:hlinkClick r:id="rId3"/>
              </a:rPr>
              <a:t>https://www.ncsehe.edu.au/publications/opportunity-online-learning-improving-student-access-participation-success-higher-education/</a:t>
            </a:r>
            <a:endParaRPr lang="en-US" dirty="0">
              <a:latin typeface="Source Sans Pro"/>
              <a:cs typeface="Source Sans Pro"/>
            </a:endParaRPr>
          </a:p>
          <a:p>
            <a:r>
              <a:rPr lang="en-US" dirty="0">
                <a:latin typeface="Source Sans Pro"/>
                <a:cs typeface="Source Sans Pro"/>
              </a:rPr>
              <a:t>Stone, C., Freeman, E., </a:t>
            </a:r>
            <a:r>
              <a:rPr lang="en-US" dirty="0" err="1">
                <a:latin typeface="Source Sans Pro"/>
                <a:cs typeface="Source Sans Pro"/>
              </a:rPr>
              <a:t>Dyment</a:t>
            </a:r>
            <a:r>
              <a:rPr lang="en-US" dirty="0">
                <a:latin typeface="Source Sans Pro"/>
                <a:cs typeface="Source Sans Pro"/>
              </a:rPr>
              <a:t>, J., Muir, T., &amp; </a:t>
            </a:r>
            <a:r>
              <a:rPr lang="en-US" dirty="0" err="1">
                <a:latin typeface="Source Sans Pro"/>
                <a:cs typeface="Source Sans Pro"/>
              </a:rPr>
              <a:t>Milthorpe</a:t>
            </a:r>
            <a:r>
              <a:rPr lang="en-US" dirty="0">
                <a:latin typeface="Source Sans Pro"/>
                <a:cs typeface="Source Sans Pro"/>
              </a:rPr>
              <a:t>, N. (2019). Equal or equitable: The role of flexibility within online education</a:t>
            </a:r>
            <a:r>
              <a:rPr lang="en-US" i="1" dirty="0">
                <a:latin typeface="Source Sans Pro"/>
                <a:cs typeface="Source Sans Pro"/>
              </a:rPr>
              <a:t>. Australian and International Journal of Rural Education, 29</a:t>
            </a:r>
            <a:r>
              <a:rPr lang="en-US" dirty="0">
                <a:latin typeface="Source Sans Pro"/>
                <a:cs typeface="Source Sans Pro"/>
              </a:rPr>
              <a:t>(2), 79–92. Retrieved from </a:t>
            </a:r>
            <a:r>
              <a:rPr lang="en-US" dirty="0">
                <a:latin typeface="Source Sans Pro"/>
                <a:cs typeface="Source Sans Pro"/>
                <a:hlinkClick r:id="rId4"/>
              </a:rPr>
              <a:t>https://journal.spera.asn.au/index.php/AIJRE/issue/view/32</a:t>
            </a:r>
            <a:endParaRPr lang="en-US" dirty="0">
              <a:latin typeface="Source Sans Pro"/>
              <a:cs typeface="Source Sans Pro"/>
            </a:endParaRPr>
          </a:p>
          <a:p>
            <a:r>
              <a:rPr lang="en-US" dirty="0">
                <a:latin typeface="Source Sans Pro"/>
                <a:cs typeface="Source Sans Pro"/>
              </a:rPr>
              <a:t>Stone, C., Hewitt, C., &amp; </a:t>
            </a:r>
            <a:r>
              <a:rPr lang="en-US" dirty="0" err="1">
                <a:latin typeface="Source Sans Pro"/>
                <a:cs typeface="Source Sans Pro"/>
              </a:rPr>
              <a:t>Morelli</a:t>
            </a:r>
            <a:r>
              <a:rPr lang="en-US" dirty="0">
                <a:latin typeface="Source Sans Pro"/>
                <a:cs typeface="Source Sans Pro"/>
              </a:rPr>
              <a:t>, E. (2013). </a:t>
            </a:r>
            <a:r>
              <a:rPr lang="en-US" i="1" dirty="0">
                <a:latin typeface="Source Sans Pro"/>
                <a:cs typeface="Source Sans Pro"/>
              </a:rPr>
              <a:t>Enhancing academic achievement in online open education. </a:t>
            </a:r>
            <a:r>
              <a:rPr lang="en-US" dirty="0">
                <a:latin typeface="Source Sans Pro"/>
                <a:cs typeface="Source Sans Pro"/>
              </a:rPr>
              <a:t>Paper presented at the The Higher Education Technical Agenda (THETA) 2013, Hobart, Tasmania, Australia. Retrieved from </a:t>
            </a:r>
            <a:r>
              <a:rPr lang="en-US" dirty="0">
                <a:latin typeface="Source Sans Pro"/>
                <a:cs typeface="Source Sans Pro"/>
                <a:hlinkClick r:id="rId5"/>
              </a:rPr>
              <a:t>http://eprints.utas.edu.au/16366/</a:t>
            </a:r>
            <a:endParaRPr lang="en-US" dirty="0">
              <a:latin typeface="Source Sans Pro"/>
              <a:cs typeface="Source Sans Pro"/>
            </a:endParaRPr>
          </a:p>
          <a:p>
            <a:r>
              <a:rPr lang="en-US" dirty="0">
                <a:latin typeface="Source Sans Pro"/>
                <a:cs typeface="Source Sans Pro"/>
              </a:rPr>
              <a:t>Stone, C., &amp; O’Shea, S. (2019). Older, online and first: Recommendations for retention and success. </a:t>
            </a:r>
            <a:r>
              <a:rPr lang="en-US" i="1" dirty="0">
                <a:latin typeface="Source Sans Pro"/>
                <a:cs typeface="Source Sans Pro"/>
              </a:rPr>
              <a:t>Australasian Journal of Educational Technology, 35</a:t>
            </a:r>
            <a:r>
              <a:rPr lang="en-US" dirty="0">
                <a:latin typeface="Source Sans Pro"/>
                <a:cs typeface="Source Sans Pro"/>
              </a:rPr>
              <a:t>(1), 57–69. </a:t>
            </a:r>
            <a:r>
              <a:rPr lang="en-US" dirty="0">
                <a:latin typeface="Source Sans Pro"/>
                <a:cs typeface="Source Sans Pro"/>
                <a:hlinkClick r:id="rId6"/>
              </a:rPr>
              <a:t>https://doi.org/10.14742/ajet.3913</a:t>
            </a:r>
            <a:r>
              <a:rPr lang="en-US" dirty="0">
                <a:latin typeface="Source Sans Pro"/>
                <a:cs typeface="Source Sans Pro"/>
              </a:rPr>
              <a:t> </a:t>
            </a:r>
          </a:p>
          <a:p>
            <a:r>
              <a:rPr lang="en-US" dirty="0">
                <a:latin typeface="Source Sans Pro"/>
                <a:cs typeface="Source Sans Pro"/>
              </a:rPr>
              <a:t>Stone, C., O’Shea, S., May, J., </a:t>
            </a:r>
            <a:r>
              <a:rPr lang="en-US" dirty="0" err="1">
                <a:latin typeface="Source Sans Pro"/>
                <a:cs typeface="Source Sans Pro"/>
              </a:rPr>
              <a:t>Delahunty</a:t>
            </a:r>
            <a:r>
              <a:rPr lang="en-US" dirty="0">
                <a:latin typeface="Source Sans Pro"/>
                <a:cs typeface="Source Sans Pro"/>
              </a:rPr>
              <a:t>, J., &amp; </a:t>
            </a:r>
            <a:r>
              <a:rPr lang="en-US" dirty="0" err="1">
                <a:latin typeface="Source Sans Pro"/>
                <a:cs typeface="Source Sans Pro"/>
              </a:rPr>
              <a:t>Partington</a:t>
            </a:r>
            <a:r>
              <a:rPr lang="en-US" dirty="0">
                <a:latin typeface="Source Sans Pro"/>
                <a:cs typeface="Source Sans Pro"/>
              </a:rPr>
              <a:t>, Z. (2016). Opportunity through online learning: Experiences of first-in-family students in online open-entry higher education. </a:t>
            </a:r>
            <a:r>
              <a:rPr lang="en-US" i="1" dirty="0">
                <a:latin typeface="Source Sans Pro"/>
                <a:cs typeface="Source Sans Pro"/>
              </a:rPr>
              <a:t>Australian Journal of Adult Learning, 56</a:t>
            </a:r>
            <a:r>
              <a:rPr lang="en-US" dirty="0">
                <a:latin typeface="Source Sans Pro"/>
                <a:cs typeface="Source Sans Pro"/>
              </a:rPr>
              <a:t>(2), 146–169. Retrieved from </a:t>
            </a:r>
            <a:r>
              <a:rPr lang="en-US" dirty="0">
                <a:latin typeface="Source Sans Pro"/>
                <a:cs typeface="Source Sans Pro"/>
                <a:hlinkClick r:id="rId7"/>
              </a:rPr>
              <a:t>https://www.ajal.net.au/opportunity-through-online-learning-experiences-of-first-in-family-students-in-online-open-entry-higher-education/</a:t>
            </a:r>
            <a:r>
              <a:rPr lang="en-US" dirty="0">
                <a:latin typeface="Source Sans Pro"/>
                <a:cs typeface="Source Sans Pro"/>
              </a:rPr>
              <a:t> </a:t>
            </a:r>
          </a:p>
          <a:p>
            <a:r>
              <a:rPr lang="en-US" dirty="0">
                <a:latin typeface="Source Sans Pro"/>
                <a:cs typeface="Source Sans Pro"/>
              </a:rPr>
              <a:t>Stone, C. &amp; Springer, M. (2019). Interactivity, connectedness and ‘teacher-presence’: Engaging and retaining students online. </a:t>
            </a:r>
            <a:r>
              <a:rPr lang="en-US" i="1" dirty="0">
                <a:latin typeface="Source Sans Pro"/>
                <a:cs typeface="Source Sans Pro"/>
              </a:rPr>
              <a:t>Australian Journal of Adult Learning, 59</a:t>
            </a:r>
            <a:r>
              <a:rPr lang="en-US" dirty="0">
                <a:latin typeface="Source Sans Pro"/>
                <a:cs typeface="Source Sans Pro"/>
              </a:rPr>
              <a:t>(2), 146–169. Retrieved from </a:t>
            </a:r>
            <a:r>
              <a:rPr lang="en-US" dirty="0">
                <a:latin typeface="Source Sans Pro"/>
                <a:cs typeface="Source Sans Pro"/>
                <a:hlinkClick r:id="rId8"/>
              </a:rPr>
              <a:t>https://www.ajal.net.au/downloads/interactivity-connectedness-and-teacher-presence-engaging-and-retaining-students-online/</a:t>
            </a:r>
            <a:endParaRPr lang="en-US" dirty="0">
              <a:latin typeface="Source Sans Pro"/>
              <a:cs typeface="Source Sans Pro"/>
            </a:endParaRPr>
          </a:p>
          <a:p>
            <a:endParaRPr lang="en-AU" dirty="0">
              <a:latin typeface="Source Sans Pro"/>
              <a:cs typeface="Source Sans Pro"/>
            </a:endParaRPr>
          </a:p>
          <a:p>
            <a:endParaRPr lang="en-AU" dirty="0">
              <a:latin typeface="Source Sans Pro"/>
              <a:cs typeface="Source Sans Pro"/>
            </a:endParaRPr>
          </a:p>
        </p:txBody>
      </p:sp>
    </p:spTree>
    <p:extLst>
      <p:ext uri="{BB962C8B-B14F-4D97-AF65-F5344CB8AC3E}">
        <p14:creationId xmlns:p14="http://schemas.microsoft.com/office/powerpoint/2010/main" val="379932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22</a:t>
            </a:fld>
            <a:endParaRPr lang="en-US" dirty="0"/>
          </a:p>
        </p:txBody>
      </p:sp>
      <p:sp>
        <p:nvSpPr>
          <p:cNvPr id="5" name="Title 6"/>
          <p:cNvSpPr txBox="1">
            <a:spLocks/>
          </p:cNvSpPr>
          <p:nvPr/>
        </p:nvSpPr>
        <p:spPr>
          <a:xfrm>
            <a:off x="660548" y="1750631"/>
            <a:ext cx="7982789" cy="10070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tx1">
                    <a:lumMod val="75000"/>
                    <a:lumOff val="25000"/>
                  </a:schemeClr>
                </a:solidFill>
                <a:latin typeface="Source Sans Pro"/>
                <a:cs typeface="Source Sans Pro"/>
                <a:hlinkClick r:id="rId2"/>
              </a:rPr>
              <a:t>National Guidelines for improving outcomes </a:t>
            </a:r>
          </a:p>
          <a:p>
            <a:pPr algn="ctr"/>
            <a:r>
              <a:rPr lang="en-US" sz="3200" dirty="0">
                <a:solidFill>
                  <a:schemeClr val="tx1">
                    <a:lumMod val="75000"/>
                    <a:lumOff val="25000"/>
                  </a:schemeClr>
                </a:solidFill>
                <a:latin typeface="Source Sans Pro"/>
                <a:cs typeface="Source Sans Pro"/>
                <a:hlinkClick r:id="rId2"/>
              </a:rPr>
              <a:t>in online learning</a:t>
            </a:r>
            <a:endParaRPr lang="en-AU" sz="3200" dirty="0">
              <a:solidFill>
                <a:schemeClr val="tx1">
                  <a:lumMod val="75000"/>
                  <a:lumOff val="25000"/>
                </a:schemeClr>
              </a:solidFill>
              <a:latin typeface="Source Sans Pro"/>
              <a:cs typeface="Source Sans Pro"/>
            </a:endParaRPr>
          </a:p>
        </p:txBody>
      </p:sp>
    </p:spTree>
    <p:extLst>
      <p:ext uri="{BB962C8B-B14F-4D97-AF65-F5344CB8AC3E}">
        <p14:creationId xmlns:p14="http://schemas.microsoft.com/office/powerpoint/2010/main" val="358523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3</a:t>
            </a:fld>
            <a:endParaRPr lang="en-US" dirty="0"/>
          </a:p>
        </p:txBody>
      </p:sp>
      <p:sp>
        <p:nvSpPr>
          <p:cNvPr id="7" name="Title 6"/>
          <p:cNvSpPr>
            <a:spLocks noGrp="1"/>
          </p:cNvSpPr>
          <p:nvPr>
            <p:ph type="title"/>
          </p:nvPr>
        </p:nvSpPr>
        <p:spPr/>
        <p:txBody>
          <a:bodyPr>
            <a:normAutofit fontScale="90000"/>
          </a:bodyPr>
          <a:lstStyle/>
          <a:p>
            <a:r>
              <a:rPr lang="en-AU" dirty="0"/>
              <a:t>What do online students say they want and need?</a:t>
            </a:r>
          </a:p>
        </p:txBody>
      </p:sp>
      <p:sp>
        <p:nvSpPr>
          <p:cNvPr id="9" name="Content Placeholder 8"/>
          <p:cNvSpPr>
            <a:spLocks noGrp="1"/>
          </p:cNvSpPr>
          <p:nvPr>
            <p:ph sz="quarter" idx="12"/>
          </p:nvPr>
        </p:nvSpPr>
        <p:spPr>
          <a:xfrm>
            <a:off x="597114" y="1845234"/>
            <a:ext cx="7970989" cy="4280647"/>
          </a:xfrm>
        </p:spPr>
        <p:txBody>
          <a:bodyPr>
            <a:normAutofit fontScale="92500" lnSpcReduction="10000"/>
          </a:bodyPr>
          <a:lstStyle/>
          <a:p>
            <a:pPr defTabSz="457200"/>
            <a:r>
              <a:rPr lang="en-US" sz="1900" b="1" dirty="0">
                <a:latin typeface="Source Sans Pro"/>
                <a:cs typeface="Source Sans Pro"/>
              </a:rPr>
              <a:t>To feel included and valued:</a:t>
            </a:r>
          </a:p>
          <a:p>
            <a:pPr marL="342900" indent="-342900" defTabSz="457200">
              <a:buClr>
                <a:srgbClr val="B58C0A"/>
              </a:buClr>
              <a:buFont typeface="Wingdings 3" charset="2"/>
              <a:buChar char=""/>
            </a:pPr>
            <a:r>
              <a:rPr lang="en-US" sz="1900" i="1" dirty="0">
                <a:latin typeface="Source Sans Pro"/>
                <a:cs typeface="Source Sans Pro"/>
              </a:rPr>
              <a:t>…a lower priority than on-campus students… second fiddle… not really having a voice…</a:t>
            </a:r>
          </a:p>
          <a:p>
            <a:pPr defTabSz="457200"/>
            <a:r>
              <a:rPr lang="en-US" sz="1900" b="1" dirty="0">
                <a:latin typeface="Source Sans Pro"/>
                <a:cs typeface="Source Sans Pro"/>
              </a:rPr>
              <a:t>Preparation:</a:t>
            </a:r>
          </a:p>
          <a:p>
            <a:pPr marL="342900" indent="-342900" defTabSz="457200">
              <a:buClr>
                <a:srgbClr val="B58C0A"/>
              </a:buClr>
              <a:buFont typeface="Wingdings 3" charset="2"/>
              <a:buChar char=""/>
            </a:pPr>
            <a:r>
              <a:rPr lang="en-US" sz="1900" i="1" dirty="0">
                <a:latin typeface="Source Sans Pro"/>
                <a:cs typeface="Source Sans Pro"/>
              </a:rPr>
              <a:t>I just felt </a:t>
            </a:r>
            <a:r>
              <a:rPr lang="en-US" sz="1900" i="1" dirty="0" err="1">
                <a:latin typeface="Source Sans Pro"/>
                <a:cs typeface="Source Sans Pro"/>
              </a:rPr>
              <a:t>uni</a:t>
            </a:r>
            <a:r>
              <a:rPr lang="en-US" sz="1900" i="1" dirty="0">
                <a:latin typeface="Source Sans Pro"/>
                <a:cs typeface="Source Sans Pro"/>
              </a:rPr>
              <a:t> didn’t give me that hook to start; you kind of drowned. We need inductions and orientations on how to use stuff.</a:t>
            </a:r>
          </a:p>
          <a:p>
            <a:pPr defTabSz="457200"/>
            <a:r>
              <a:rPr lang="en-US" sz="1900" b="1" dirty="0">
                <a:latin typeface="Source Sans Pro"/>
                <a:cs typeface="Source Sans Pro"/>
              </a:rPr>
              <a:t>To be responded to:</a:t>
            </a:r>
          </a:p>
          <a:p>
            <a:pPr marL="342900" indent="-342900" defTabSz="457200">
              <a:buClr>
                <a:srgbClr val="B58C0A"/>
              </a:buClr>
              <a:buFont typeface="Wingdings 3" charset="2"/>
              <a:buChar char=""/>
            </a:pPr>
            <a:r>
              <a:rPr lang="en-US" sz="1900" i="1" dirty="0">
                <a:latin typeface="Source Sans Pro"/>
                <a:cs typeface="Source Sans Pro"/>
              </a:rPr>
              <a:t>self-service units… disappearing lecturer… little or no feedback… no discussion… ‘don’t bother me’ tutors… </a:t>
            </a:r>
          </a:p>
          <a:p>
            <a:pPr defTabSz="457200"/>
            <a:r>
              <a:rPr lang="en-US" sz="1900" b="1" dirty="0">
                <a:latin typeface="Source Sans Pro"/>
                <a:cs typeface="Source Sans Pro"/>
              </a:rPr>
              <a:t>Flexibility: </a:t>
            </a:r>
          </a:p>
          <a:p>
            <a:pPr marL="342900" indent="-342900" defTabSz="457200">
              <a:buClr>
                <a:srgbClr val="B58C0A"/>
              </a:buClr>
              <a:buFont typeface="Wingdings 3" charset="2"/>
              <a:buChar char=""/>
            </a:pPr>
            <a:r>
              <a:rPr lang="en-US" sz="1900" i="1" dirty="0">
                <a:latin typeface="Source Sans Pro"/>
                <a:cs typeface="Source Sans Pro"/>
              </a:rPr>
              <a:t>the whole point of being online is, I would have thought, for flexibility, and to then encompass a much broader range of learners in different circumstances</a:t>
            </a:r>
          </a:p>
          <a:p>
            <a:pPr algn="r"/>
            <a:r>
              <a:rPr lang="en-US" sz="1900" dirty="0">
                <a:latin typeface="Source Sans Pro"/>
                <a:cs typeface="Source Sans Pro"/>
              </a:rPr>
              <a:t>	</a:t>
            </a:r>
          </a:p>
          <a:p>
            <a:pPr algn="r"/>
            <a:endParaRPr lang="en-US" sz="1200" dirty="0">
              <a:latin typeface="Source Sans Pro"/>
              <a:cs typeface="Source Sans Pro"/>
            </a:endParaRPr>
          </a:p>
          <a:p>
            <a:endParaRPr lang="en-US" sz="1200" dirty="0">
              <a:latin typeface="Source Sans Pro"/>
              <a:cs typeface="Source Sans Pro"/>
            </a:endParaRPr>
          </a:p>
        </p:txBody>
      </p:sp>
      <p:sp>
        <p:nvSpPr>
          <p:cNvPr id="3" name="Rectangle 2"/>
          <p:cNvSpPr/>
          <p:nvPr/>
        </p:nvSpPr>
        <p:spPr>
          <a:xfrm>
            <a:off x="806822" y="5656747"/>
            <a:ext cx="7500471" cy="261610"/>
          </a:xfrm>
          <a:prstGeom prst="rect">
            <a:avLst/>
          </a:prstGeom>
        </p:spPr>
        <p:txBody>
          <a:bodyPr wrap="square">
            <a:spAutoFit/>
          </a:bodyPr>
          <a:lstStyle/>
          <a:p>
            <a:pPr algn="r"/>
            <a:r>
              <a:rPr lang="en-AU" sz="1100" dirty="0">
                <a:latin typeface="Source Sans Pro"/>
                <a:cs typeface="Source Sans Pro"/>
              </a:rPr>
              <a:t>Sources: O’Shea et al., 2015; Stone et al., 2016; Stone &amp; O’Shea, 2019 ; Stone, Freeman et al., 2019</a:t>
            </a:r>
            <a:endParaRPr lang="en-GB" sz="1100" dirty="0">
              <a:latin typeface="Source Sans Pro"/>
              <a:cs typeface="Source Sans Pro"/>
            </a:endParaRPr>
          </a:p>
        </p:txBody>
      </p:sp>
    </p:spTree>
    <p:extLst>
      <p:ext uri="{BB962C8B-B14F-4D97-AF65-F5344CB8AC3E}">
        <p14:creationId xmlns:p14="http://schemas.microsoft.com/office/powerpoint/2010/main" val="351056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4</a:t>
            </a:fld>
            <a:endParaRPr lang="en-US" dirty="0"/>
          </a:p>
        </p:txBody>
      </p:sp>
      <p:sp>
        <p:nvSpPr>
          <p:cNvPr id="7" name="Title 6"/>
          <p:cNvSpPr>
            <a:spLocks noGrp="1"/>
          </p:cNvSpPr>
          <p:nvPr>
            <p:ph type="title"/>
          </p:nvPr>
        </p:nvSpPr>
        <p:spPr/>
        <p:txBody>
          <a:bodyPr>
            <a:normAutofit fontScale="90000"/>
          </a:bodyPr>
          <a:lstStyle/>
          <a:p>
            <a:r>
              <a:rPr lang="en-AU" dirty="0"/>
              <a:t>What do online students say they want </a:t>
            </a:r>
            <a:br>
              <a:rPr lang="en-AU" dirty="0"/>
            </a:br>
            <a:r>
              <a:rPr lang="en-AU" dirty="0"/>
              <a:t>and need?</a:t>
            </a:r>
          </a:p>
        </p:txBody>
      </p:sp>
      <p:sp>
        <p:nvSpPr>
          <p:cNvPr id="9" name="Content Placeholder 8"/>
          <p:cNvSpPr>
            <a:spLocks noGrp="1"/>
          </p:cNvSpPr>
          <p:nvPr>
            <p:ph sz="quarter" idx="12"/>
          </p:nvPr>
        </p:nvSpPr>
        <p:spPr>
          <a:xfrm>
            <a:off x="597114" y="1851744"/>
            <a:ext cx="7970989" cy="4520667"/>
          </a:xfrm>
        </p:spPr>
        <p:txBody>
          <a:bodyPr>
            <a:noAutofit/>
          </a:bodyPr>
          <a:lstStyle/>
          <a:p>
            <a:pPr defTabSz="457200"/>
            <a:r>
              <a:rPr lang="en-US" b="1" dirty="0">
                <a:latin typeface="Source Sans Pro"/>
                <a:cs typeface="Source Sans Pro"/>
              </a:rPr>
              <a:t>Connection:</a:t>
            </a:r>
          </a:p>
          <a:p>
            <a:pPr marL="342900" indent="-342900" defTabSz="457200">
              <a:buClr>
                <a:srgbClr val="B58C0A"/>
              </a:buClr>
              <a:buFont typeface="Wingdings 3" charset="2"/>
              <a:buChar char=""/>
            </a:pPr>
            <a:r>
              <a:rPr lang="en-US" i="1" dirty="0">
                <a:latin typeface="Source Sans Pro"/>
                <a:cs typeface="Source Sans Pro"/>
              </a:rPr>
              <a:t>I guess not having that relationship with people… it would be nice for them [teachers and other staff] to more connect with us students.</a:t>
            </a:r>
          </a:p>
          <a:p>
            <a:pPr defTabSz="457200"/>
            <a:r>
              <a:rPr lang="en-US" b="1" dirty="0">
                <a:latin typeface="Source Sans Pro"/>
                <a:cs typeface="Source Sans Pro"/>
              </a:rPr>
              <a:t>Personal contact:</a:t>
            </a:r>
          </a:p>
          <a:p>
            <a:pPr marL="342900" indent="-342900" defTabSz="457200">
              <a:buClr>
                <a:srgbClr val="B58C0A"/>
              </a:buClr>
              <a:buFont typeface="Wingdings 3" charset="2"/>
              <a:buChar char=""/>
            </a:pPr>
            <a:r>
              <a:rPr lang="en-AU" i="1" dirty="0">
                <a:latin typeface="Source Sans Pro"/>
                <a:cs typeface="Source Sans Pro"/>
              </a:rPr>
              <a:t>It’s nice to hear another human being’s voice, and you just think “Wow, how did you know today was the day that I really needed to have someone check in…?” </a:t>
            </a:r>
          </a:p>
          <a:p>
            <a:pPr defTabSz="457200"/>
            <a:r>
              <a:rPr lang="en-AU" b="1" dirty="0">
                <a:latin typeface="Source Sans Pro"/>
                <a:cs typeface="Source Sans Pro"/>
              </a:rPr>
              <a:t>Proactive institutional su</a:t>
            </a:r>
            <a:r>
              <a:rPr lang="en-AU" dirty="0">
                <a:latin typeface="Source Sans Pro"/>
                <a:cs typeface="Source Sans Pro"/>
              </a:rPr>
              <a:t>pport:</a:t>
            </a:r>
          </a:p>
          <a:p>
            <a:pPr marL="342900" indent="-342900" defTabSz="457200">
              <a:buClr>
                <a:srgbClr val="B58C0A"/>
              </a:buClr>
              <a:buFont typeface="Wingdings 3" charset="2"/>
              <a:buChar char=""/>
            </a:pPr>
            <a:r>
              <a:rPr lang="en-AU" i="1" dirty="0">
                <a:latin typeface="Source Sans Pro"/>
                <a:cs typeface="Source Sans Pro"/>
              </a:rPr>
              <a:t>They came back to us and said, ‘you all need to redo your referencing for the next assessment’, which was another essay.  They gave us no tutorial or anything.</a:t>
            </a:r>
            <a:r>
              <a:rPr lang="en-US" i="1" dirty="0">
                <a:latin typeface="Source Sans Pro"/>
                <a:cs typeface="Source Sans Pro"/>
              </a:rPr>
              <a:t> </a:t>
            </a:r>
          </a:p>
          <a:p>
            <a:pPr defTabSz="457200"/>
            <a:r>
              <a:rPr lang="en-US" b="1" dirty="0">
                <a:latin typeface="Source Sans Pro"/>
                <a:cs typeface="Source Sans Pro"/>
              </a:rPr>
              <a:t>Well designed materials:</a:t>
            </a:r>
          </a:p>
          <a:p>
            <a:pPr marL="342900" indent="-342900" defTabSz="457200">
              <a:buClr>
                <a:srgbClr val="B58C0A"/>
              </a:buClr>
              <a:buFont typeface="Wingdings 3" charset="2"/>
              <a:buChar char=""/>
            </a:pPr>
            <a:r>
              <a:rPr lang="en-US" i="1" dirty="0">
                <a:latin typeface="Source Sans Pro"/>
                <a:cs typeface="Source Sans Pro"/>
              </a:rPr>
              <a:t>…what works in person is not the same as online… I thought it would be more tailor-made for it than what it is.</a:t>
            </a:r>
            <a:endParaRPr lang="en-AU" i="1" dirty="0">
              <a:latin typeface="Source Sans Pro"/>
              <a:cs typeface="Source Sans Pro"/>
            </a:endParaRPr>
          </a:p>
          <a:p>
            <a:pPr defTabSz="457200"/>
            <a:r>
              <a:rPr lang="en-US" sz="1800" dirty="0">
                <a:latin typeface="Source Sans Pro"/>
                <a:cs typeface="Source Sans Pro"/>
              </a:rPr>
              <a:t>			</a:t>
            </a:r>
          </a:p>
        </p:txBody>
      </p:sp>
      <p:sp>
        <p:nvSpPr>
          <p:cNvPr id="3" name="Rectangle 2"/>
          <p:cNvSpPr/>
          <p:nvPr/>
        </p:nvSpPr>
        <p:spPr>
          <a:xfrm>
            <a:off x="971201" y="5513855"/>
            <a:ext cx="7228410" cy="261610"/>
          </a:xfrm>
          <a:prstGeom prst="rect">
            <a:avLst/>
          </a:prstGeom>
        </p:spPr>
        <p:txBody>
          <a:bodyPr wrap="square">
            <a:spAutoFit/>
          </a:bodyPr>
          <a:lstStyle/>
          <a:p>
            <a:pPr algn="r" defTabSz="457200"/>
            <a:r>
              <a:rPr lang="en-AU" sz="1100" dirty="0">
                <a:latin typeface="Source Sans Pro"/>
                <a:cs typeface="Source Sans Pro"/>
              </a:rPr>
              <a:t>Sources: O’Shea et al., 2015; Stone et al., 2016; Stone &amp; O’Shea, 2019</a:t>
            </a:r>
            <a:endParaRPr lang="en-US" sz="1100" dirty="0">
              <a:latin typeface="Source Sans Pro"/>
              <a:cs typeface="Source Sans Pro"/>
            </a:endParaRPr>
          </a:p>
        </p:txBody>
      </p:sp>
    </p:spTree>
    <p:extLst>
      <p:ext uri="{BB962C8B-B14F-4D97-AF65-F5344CB8AC3E}">
        <p14:creationId xmlns:p14="http://schemas.microsoft.com/office/powerpoint/2010/main" val="369256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5</a:t>
            </a:fld>
            <a:endParaRPr lang="en-US" dirty="0"/>
          </a:p>
        </p:txBody>
      </p:sp>
      <p:sp>
        <p:nvSpPr>
          <p:cNvPr id="7" name="Title 6"/>
          <p:cNvSpPr>
            <a:spLocks noGrp="1"/>
          </p:cNvSpPr>
          <p:nvPr>
            <p:ph type="title"/>
          </p:nvPr>
        </p:nvSpPr>
        <p:spPr/>
        <p:txBody>
          <a:bodyPr>
            <a:normAutofit fontScale="90000"/>
          </a:bodyPr>
          <a:lstStyle/>
          <a:p>
            <a:r>
              <a:rPr lang="en-AU" dirty="0"/>
              <a:t>Hearing from those who teach &amp; support online students</a:t>
            </a:r>
          </a:p>
        </p:txBody>
      </p:sp>
      <p:sp>
        <p:nvSpPr>
          <p:cNvPr id="8" name="Text Placeholder 7"/>
          <p:cNvSpPr>
            <a:spLocks noGrp="1"/>
          </p:cNvSpPr>
          <p:nvPr>
            <p:ph type="body" sz="quarter" idx="11"/>
          </p:nvPr>
        </p:nvSpPr>
        <p:spPr>
          <a:xfrm>
            <a:off x="606117" y="1361154"/>
            <a:ext cx="7982790" cy="797846"/>
          </a:xfrm>
        </p:spPr>
        <p:txBody>
          <a:bodyPr>
            <a:normAutofit/>
          </a:bodyPr>
          <a:lstStyle/>
          <a:p>
            <a:r>
              <a:rPr lang="en-AU" dirty="0"/>
              <a:t>2016 Equity Fellowship research</a:t>
            </a:r>
          </a:p>
          <a:p>
            <a:r>
              <a:rPr lang="en-AU" dirty="0"/>
              <a:t>National Centre for Student Equity in Higher Education</a:t>
            </a:r>
          </a:p>
        </p:txBody>
      </p:sp>
      <p:graphicFrame>
        <p:nvGraphicFramePr>
          <p:cNvPr id="10" name="Content Placeholder 3"/>
          <p:cNvGraphicFramePr>
            <a:graphicFrameLocks/>
          </p:cNvGraphicFramePr>
          <p:nvPr>
            <p:extLst>
              <p:ext uri="{D42A27DB-BD31-4B8C-83A1-F6EECF244321}">
                <p14:modId xmlns:p14="http://schemas.microsoft.com/office/powerpoint/2010/main" val="1913563267"/>
              </p:ext>
            </p:extLst>
          </p:nvPr>
        </p:nvGraphicFramePr>
        <p:xfrm>
          <a:off x="927462" y="2345418"/>
          <a:ext cx="7078129" cy="3236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2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6</a:t>
            </a:fld>
            <a:endParaRPr lang="en-US" dirty="0"/>
          </a:p>
        </p:txBody>
      </p:sp>
      <p:sp>
        <p:nvSpPr>
          <p:cNvPr id="7" name="Title 6"/>
          <p:cNvSpPr>
            <a:spLocks noGrp="1"/>
          </p:cNvSpPr>
          <p:nvPr>
            <p:ph type="title"/>
          </p:nvPr>
        </p:nvSpPr>
        <p:spPr/>
        <p:txBody>
          <a:bodyPr>
            <a:normAutofit fontScale="90000"/>
          </a:bodyPr>
          <a:lstStyle/>
          <a:p>
            <a:r>
              <a:rPr lang="en-AU" dirty="0"/>
              <a:t>Seeking the wisdom and experience of educators and practitioners</a:t>
            </a:r>
          </a:p>
        </p:txBody>
      </p:sp>
      <p:sp>
        <p:nvSpPr>
          <p:cNvPr id="9" name="Content Placeholder 8"/>
          <p:cNvSpPr>
            <a:spLocks noGrp="1"/>
          </p:cNvSpPr>
          <p:nvPr>
            <p:ph sz="quarter" idx="12"/>
          </p:nvPr>
        </p:nvSpPr>
        <p:spPr>
          <a:xfrm>
            <a:off x="597114" y="1851746"/>
            <a:ext cx="7970989" cy="3519608"/>
          </a:xfrm>
        </p:spPr>
        <p:txBody>
          <a:bodyPr/>
          <a:lstStyle/>
          <a:p>
            <a:pPr marL="342900" indent="-342900" defTabSz="457200">
              <a:buClr>
                <a:srgbClr val="B58C0A"/>
              </a:buClr>
              <a:buFont typeface="Wingdings 3" charset="2"/>
              <a:buChar char=""/>
            </a:pPr>
            <a:r>
              <a:rPr lang="en-AU" sz="2000" dirty="0">
                <a:latin typeface="Source Sans Pro" panose="020B0503030403020204" pitchFamily="34" charset="77"/>
              </a:rPr>
              <a:t>151 staff interviewed (involved in online education, teaching, delivery &amp; support); academic, professional, managerial staff</a:t>
            </a:r>
          </a:p>
          <a:p>
            <a:pPr marL="342900" indent="-342900" defTabSz="457200">
              <a:buClr>
                <a:srgbClr val="B58C0A"/>
              </a:buClr>
              <a:buFont typeface="Wingdings 3" charset="2"/>
              <a:buChar char=""/>
            </a:pPr>
            <a:r>
              <a:rPr lang="en-AU" sz="2000" dirty="0">
                <a:latin typeface="Source Sans Pro" panose="020B0503030403020204" pitchFamily="34" charset="77"/>
              </a:rPr>
              <a:t>16 higher education institutions (15 in Australia &amp; The Open University, UK) </a:t>
            </a:r>
          </a:p>
          <a:p>
            <a:pPr marL="342900" indent="-342900" defTabSz="457200">
              <a:buClr>
                <a:srgbClr val="B58C0A"/>
              </a:buClr>
              <a:buFont typeface="Wingdings 3" charset="2"/>
              <a:buChar char=""/>
            </a:pPr>
            <a:r>
              <a:rPr lang="en-AU" sz="2000" dirty="0">
                <a:latin typeface="Source Sans Pro" panose="020B0503030403020204" pitchFamily="34" charset="77"/>
              </a:rPr>
              <a:t>What interventions/strategies for online students were they using, to improve retention, academic success?</a:t>
            </a:r>
          </a:p>
          <a:p>
            <a:pPr marL="342900" indent="-342900" defTabSz="457200">
              <a:buClr>
                <a:srgbClr val="B58C0A"/>
              </a:buClr>
              <a:buFont typeface="Wingdings 3" charset="2"/>
              <a:buChar char=""/>
            </a:pPr>
            <a:r>
              <a:rPr lang="en-AU" sz="2000" dirty="0">
                <a:latin typeface="Source Sans Pro" panose="020B0503030403020204" pitchFamily="34" charset="77"/>
              </a:rPr>
              <a:t>Were any of these being measured/evaluated? In what ways? Any results?</a:t>
            </a:r>
          </a:p>
          <a:p>
            <a:pPr marL="342900" indent="-342900" defTabSz="457200">
              <a:buClr>
                <a:srgbClr val="B58C0A"/>
              </a:buClr>
              <a:buFont typeface="Wingdings 3" charset="2"/>
              <a:buChar char=""/>
            </a:pPr>
            <a:r>
              <a:rPr lang="en-AU" sz="2000" dirty="0">
                <a:latin typeface="Source Sans Pro" panose="020B0503030403020204" pitchFamily="34" charset="77"/>
              </a:rPr>
              <a:t>What else is important for institutions to do, in relation to online students, to help them stay and succeed?</a:t>
            </a:r>
          </a:p>
          <a:p>
            <a:endParaRPr lang="en-AU" dirty="0"/>
          </a:p>
        </p:txBody>
      </p:sp>
    </p:spTree>
    <p:extLst>
      <p:ext uri="{BB962C8B-B14F-4D97-AF65-F5344CB8AC3E}">
        <p14:creationId xmlns:p14="http://schemas.microsoft.com/office/powerpoint/2010/main" val="287735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66106092"/>
              </p:ext>
            </p:extLst>
          </p:nvPr>
        </p:nvGraphicFramePr>
        <p:xfrm>
          <a:off x="757645" y="482644"/>
          <a:ext cx="7505338" cy="5342862"/>
        </p:xfrm>
        <a:graphic>
          <a:graphicData uri="http://schemas.openxmlformats.org/drawingml/2006/table">
            <a:tbl>
              <a:tblPr firstRow="1" bandRow="1">
                <a:tableStyleId>{5C22544A-7EE6-4342-B048-85BDC9FD1C3A}</a:tableStyleId>
              </a:tblPr>
              <a:tblGrid>
                <a:gridCol w="542812">
                  <a:extLst>
                    <a:ext uri="{9D8B030D-6E8A-4147-A177-3AD203B41FA5}">
                      <a16:colId xmlns:a16="http://schemas.microsoft.com/office/drawing/2014/main" val="20002"/>
                    </a:ext>
                  </a:extLst>
                </a:gridCol>
                <a:gridCol w="2960383">
                  <a:extLst>
                    <a:ext uri="{9D8B030D-6E8A-4147-A177-3AD203B41FA5}">
                      <a16:colId xmlns:a16="http://schemas.microsoft.com/office/drawing/2014/main" val="20000"/>
                    </a:ext>
                  </a:extLst>
                </a:gridCol>
                <a:gridCol w="657068">
                  <a:extLst>
                    <a:ext uri="{9D8B030D-6E8A-4147-A177-3AD203B41FA5}">
                      <a16:colId xmlns:a16="http://schemas.microsoft.com/office/drawing/2014/main" val="15607351"/>
                    </a:ext>
                  </a:extLst>
                </a:gridCol>
                <a:gridCol w="3345075">
                  <a:extLst>
                    <a:ext uri="{9D8B030D-6E8A-4147-A177-3AD203B41FA5}">
                      <a16:colId xmlns:a16="http://schemas.microsoft.com/office/drawing/2014/main" val="20001"/>
                    </a:ext>
                  </a:extLst>
                </a:gridCol>
              </a:tblGrid>
              <a:tr h="315317">
                <a:tc>
                  <a:txBody>
                    <a:bodyPr/>
                    <a:lstStyle/>
                    <a:p>
                      <a:endParaRPr lang="en-AU" sz="1700" dirty="0"/>
                    </a:p>
                  </a:txBody>
                  <a:tcPr marL="62970" marR="62970" marT="41979" marB="41979">
                    <a:solidFill>
                      <a:srgbClr val="B58C0A"/>
                    </a:solidFill>
                  </a:tcPr>
                </a:tc>
                <a:tc gridSpan="3">
                  <a:txBody>
                    <a:bodyPr/>
                    <a:lstStyle/>
                    <a:p>
                      <a:pPr algn="ctr"/>
                      <a:r>
                        <a:rPr lang="en-AU" sz="1700" dirty="0"/>
                        <a:t>16 Institutions involved</a:t>
                      </a:r>
                    </a:p>
                  </a:txBody>
                  <a:tcPr marL="62970" marR="62970" marT="41979" marB="41979">
                    <a:solidFill>
                      <a:srgbClr val="B58C0A"/>
                    </a:solidFill>
                  </a:tcPr>
                </a:tc>
                <a:tc hMerge="1">
                  <a:txBody>
                    <a:bodyPr/>
                    <a:lstStyle/>
                    <a:p>
                      <a:endParaRPr lang="en-AU"/>
                    </a:p>
                  </a:txBody>
                  <a:tcPr/>
                </a:tc>
                <a:tc hMerge="1">
                  <a:txBody>
                    <a:bodyPr/>
                    <a:lstStyle/>
                    <a:p>
                      <a:endParaRPr lang="en-AU" sz="1900" dirty="0"/>
                    </a:p>
                  </a:txBody>
                  <a:tcPr/>
                </a:tc>
                <a:extLst>
                  <a:ext uri="{0D108BD9-81ED-4DB2-BD59-A6C34878D82A}">
                    <a16:rowId xmlns:a16="http://schemas.microsoft.com/office/drawing/2014/main" val="10000"/>
                  </a:ext>
                </a:extLst>
              </a:tr>
              <a:tr h="749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a:t>
                      </a:r>
                    </a:p>
                  </a:txBody>
                  <a:tcPr marL="62970" marR="62970" marT="41979" marB="41979">
                    <a:solidFill>
                      <a:srgbClr val="B58C0A">
                        <a:alpha val="2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Charles Darwin University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a:t>
                      </a:r>
                      <a:r>
                        <a:rPr lang="en-AU" sz="1700" b="0" i="0" baseline="0" dirty="0">
                          <a:latin typeface="Source Sans Pro"/>
                          <a:cs typeface="Source Sans Pro"/>
                        </a:rPr>
                        <a:t> &amp; remote NT</a:t>
                      </a:r>
                      <a:endParaRPr lang="en-AU" sz="1700" b="0" i="0" dirty="0">
                        <a:latin typeface="Source Sans Pro"/>
                        <a:cs typeface="Source Sans Pro"/>
                      </a:endParaRP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9</a:t>
                      </a:r>
                    </a:p>
                  </a:txBody>
                  <a:tcPr marL="62970" marR="62970" marT="41979" marB="41979">
                    <a:solidFill>
                      <a:srgbClr val="B58C0A">
                        <a:alpha val="20000"/>
                      </a:srgbClr>
                    </a:solidFill>
                  </a:tcPr>
                </a:tc>
                <a:tc>
                  <a:txBody>
                    <a:bodyPr/>
                    <a:lstStyle/>
                    <a:p>
                      <a:r>
                        <a:rPr lang="en-AU" sz="1600" b="1" i="0" dirty="0">
                          <a:latin typeface="Source Sans Pro"/>
                          <a:cs typeface="Source Sans Pro"/>
                        </a:rPr>
                        <a:t>The Open University UK</a:t>
                      </a:r>
                      <a:endParaRPr lang="en-GB" sz="1600" b="1" i="0" dirty="0">
                        <a:latin typeface="Source Sans Pro"/>
                        <a:cs typeface="Source Sans Pro"/>
                      </a:endParaRPr>
                    </a:p>
                    <a:p>
                      <a:r>
                        <a:rPr lang="en-AU" sz="1600" b="0" i="0" dirty="0">
                          <a:latin typeface="Source Sans Pro"/>
                          <a:cs typeface="Source Sans Pro"/>
                        </a:rPr>
                        <a:t>E</a:t>
                      </a:r>
                      <a:r>
                        <a:rPr lang="en-GB" sz="1600" b="0" i="0" dirty="0" err="1">
                          <a:latin typeface="Source Sans Pro"/>
                          <a:cs typeface="Source Sans Pro"/>
                        </a:rPr>
                        <a:t>xternally</a:t>
                      </a:r>
                      <a:r>
                        <a:rPr lang="en-GB" sz="1600" b="0" i="0" dirty="0">
                          <a:latin typeface="Source Sans Pro"/>
                          <a:cs typeface="Source Sans Pro"/>
                        </a:rPr>
                        <a:t> across whole of UK (and internationally)</a:t>
                      </a:r>
                      <a:endParaRPr lang="en-AU" sz="1600" b="0" i="0" dirty="0">
                        <a:latin typeface="Source Sans Pro"/>
                        <a:cs typeface="Source Sans Pro"/>
                      </a:endParaRPr>
                    </a:p>
                  </a:txBody>
                  <a:tcPr marL="62970" marR="62970" marT="41979" marB="41979">
                    <a:solidFill>
                      <a:srgbClr val="B58C0A">
                        <a:alpha val="20000"/>
                      </a:srgbClr>
                    </a:solidFill>
                  </a:tcPr>
                </a:tc>
                <a:extLst>
                  <a:ext uri="{0D108BD9-81ED-4DB2-BD59-A6C34878D82A}">
                    <a16:rowId xmlns:a16="http://schemas.microsoft.com/office/drawing/2014/main" val="10001"/>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2</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Charles Sturt</a:t>
                      </a:r>
                      <a:r>
                        <a:rPr lang="en-AU" sz="1700" b="1" i="0" baseline="0" dirty="0">
                          <a:latin typeface="Source Sans Pro"/>
                          <a:cs typeface="Source Sans Pro"/>
                        </a:rPr>
                        <a:t> </a:t>
                      </a:r>
                      <a:r>
                        <a:rPr lang="en-AU" sz="1700" b="1" i="0" dirty="0">
                          <a:latin typeface="Source Sans Pro"/>
                          <a:cs typeface="Source Sans Pro"/>
                        </a:rPr>
                        <a:t>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Regional NSW</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10</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RMIT University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a:t>
                      </a:r>
                      <a:r>
                        <a:rPr lang="en-AU" sz="1700" b="0" i="0" baseline="0" dirty="0">
                          <a:latin typeface="Source Sans Pro"/>
                          <a:cs typeface="Source Sans Pro"/>
                        </a:rPr>
                        <a:t> Victoria</a:t>
                      </a:r>
                      <a:endParaRPr lang="en-AU" sz="1700" b="0" i="0" dirty="0">
                        <a:latin typeface="Source Sans Pro"/>
                        <a:cs typeface="Source Sans Pro"/>
                      </a:endParaRPr>
                    </a:p>
                  </a:txBody>
                  <a:tcPr marL="62970" marR="62970" marT="41979" marB="41979">
                    <a:solidFill>
                      <a:srgbClr val="B58C0A">
                        <a:alpha val="10000"/>
                      </a:srgbClr>
                    </a:solidFill>
                  </a:tcPr>
                </a:tc>
                <a:extLst>
                  <a:ext uri="{0D108BD9-81ED-4DB2-BD59-A6C34878D82A}">
                    <a16:rowId xmlns:a16="http://schemas.microsoft.com/office/drawing/2014/main" val="10002"/>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3</a:t>
                      </a: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Curtin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a:t>
                      </a:r>
                      <a:r>
                        <a:rPr lang="en-AU" sz="1700" b="0" i="0" baseline="0" dirty="0">
                          <a:latin typeface="Source Sans Pro"/>
                          <a:cs typeface="Source Sans Pro"/>
                        </a:rPr>
                        <a:t> WA</a:t>
                      </a:r>
                      <a:endParaRPr lang="en-AU" sz="1700" b="0" i="0" dirty="0">
                        <a:latin typeface="Source Sans Pro"/>
                        <a:cs typeface="Source Sans Pro"/>
                      </a:endParaRP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11</a:t>
                      </a:r>
                    </a:p>
                  </a:txBody>
                  <a:tcPr marL="62970" marR="62970" marT="41979" marB="41979">
                    <a:solidFill>
                      <a:srgbClr val="B58C0A">
                        <a:alpha val="2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Southern Cross University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Regional</a:t>
                      </a:r>
                      <a:r>
                        <a:rPr lang="en-AU" sz="1700" b="0" i="0" baseline="0" dirty="0">
                          <a:latin typeface="Source Sans Pro"/>
                          <a:cs typeface="Source Sans Pro"/>
                        </a:rPr>
                        <a:t> Queensland</a:t>
                      </a:r>
                      <a:endParaRPr lang="en-AU" sz="1700" b="0" i="0" dirty="0">
                        <a:latin typeface="Source Sans Pro"/>
                        <a:cs typeface="Source Sans Pro"/>
                      </a:endParaRPr>
                    </a:p>
                  </a:txBody>
                  <a:tcPr marL="62970" marR="62970" marT="41979" marB="41979">
                    <a:solidFill>
                      <a:srgbClr val="B58C0A">
                        <a:alpha val="20000"/>
                      </a:srgbClr>
                    </a:solidFill>
                  </a:tcPr>
                </a:tc>
                <a:extLst>
                  <a:ext uri="{0D108BD9-81ED-4DB2-BD59-A6C34878D82A}">
                    <a16:rowId xmlns:a16="http://schemas.microsoft.com/office/drawing/2014/main" val="10003"/>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4</a:t>
                      </a:r>
                    </a:p>
                  </a:txBody>
                  <a:tcPr marL="62970" marR="62970" marT="41979" marB="41979">
                    <a:solidFill>
                      <a:srgbClr val="B58C0A">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Flinders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 SA</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12</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Swinburne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 Victoria</a:t>
                      </a:r>
                    </a:p>
                  </a:txBody>
                  <a:tcPr marL="62970" marR="62970" marT="41979" marB="41979">
                    <a:solidFill>
                      <a:srgbClr val="B58C0A">
                        <a:alpha val="10000"/>
                      </a:srgbClr>
                    </a:solidFill>
                  </a:tcPr>
                </a:tc>
                <a:extLst>
                  <a:ext uri="{0D108BD9-81ED-4DB2-BD59-A6C34878D82A}">
                    <a16:rowId xmlns:a16="http://schemas.microsoft.com/office/drawing/2014/main" val="10004"/>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5</a:t>
                      </a:r>
                    </a:p>
                  </a:txBody>
                  <a:tcPr marL="62970" marR="62970" marT="41979" marB="41979">
                    <a:solidFill>
                      <a:srgbClr val="B58C0A">
                        <a:alpha val="2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La Trobe University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a:t>
                      </a:r>
                      <a:r>
                        <a:rPr lang="en-AU" sz="1700" b="0" i="0" baseline="0" dirty="0">
                          <a:latin typeface="Source Sans Pro"/>
                          <a:cs typeface="Source Sans Pro"/>
                        </a:rPr>
                        <a:t> </a:t>
                      </a:r>
                      <a:r>
                        <a:rPr lang="en-AU" sz="1700" b="0" i="0" dirty="0">
                          <a:latin typeface="Source Sans Pro"/>
                          <a:cs typeface="Source Sans Pro"/>
                        </a:rPr>
                        <a:t>Victoria</a:t>
                      </a: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13</a:t>
                      </a:r>
                    </a:p>
                  </a:txBody>
                  <a:tcPr marL="62970" marR="62970" marT="41979" marB="41979">
                    <a:solidFill>
                      <a:srgbClr val="B58C0A">
                        <a:alpha val="2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b="1" i="0" dirty="0">
                          <a:latin typeface="Source Sans Pro"/>
                          <a:cs typeface="Source Sans Pro"/>
                        </a:rPr>
                        <a:t>University of Newcastle</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600" b="0" i="0" dirty="0">
                          <a:latin typeface="Source Sans Pro"/>
                          <a:cs typeface="Source Sans Pro"/>
                        </a:rPr>
                        <a:t>Regional</a:t>
                      </a:r>
                      <a:r>
                        <a:rPr lang="en-AU" sz="1600" b="0" i="0" baseline="0" dirty="0">
                          <a:latin typeface="Source Sans Pro"/>
                          <a:cs typeface="Source Sans Pro"/>
                        </a:rPr>
                        <a:t> NSW</a:t>
                      </a:r>
                    </a:p>
                  </a:txBody>
                  <a:tcPr marL="62970" marR="62970" marT="41979" marB="41979">
                    <a:solidFill>
                      <a:srgbClr val="B58C0A">
                        <a:alpha val="20000"/>
                      </a:srgbClr>
                    </a:solidFill>
                  </a:tcPr>
                </a:tc>
                <a:extLst>
                  <a:ext uri="{0D108BD9-81ED-4DB2-BD59-A6C34878D82A}">
                    <a16:rowId xmlns:a16="http://schemas.microsoft.com/office/drawing/2014/main" val="10005"/>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6</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Macquarie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 NSW</a:t>
                      </a: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14</a:t>
                      </a:r>
                    </a:p>
                  </a:txBody>
                  <a:tcPr marL="62970" marR="62970" marT="41979" marB="41979">
                    <a:solidFill>
                      <a:srgbClr val="B58C0A">
                        <a:alpha val="1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University of New</a:t>
                      </a:r>
                      <a:r>
                        <a:rPr lang="en-AU" sz="1700" b="1" i="0" baseline="0" dirty="0">
                          <a:latin typeface="Source Sans Pro"/>
                          <a:cs typeface="Source Sans Pro"/>
                        </a:rPr>
                        <a:t> England </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700" b="0" i="0" baseline="0" dirty="0">
                          <a:latin typeface="Source Sans Pro"/>
                          <a:cs typeface="Source Sans Pro"/>
                        </a:rPr>
                        <a:t>Regional NSW</a:t>
                      </a:r>
                      <a:endParaRPr lang="en-AU" sz="1700" b="0" i="0" dirty="0">
                        <a:latin typeface="Source Sans Pro"/>
                        <a:cs typeface="Source Sans Pro"/>
                      </a:endParaRPr>
                    </a:p>
                  </a:txBody>
                  <a:tcPr marL="62970" marR="62970" marT="41979" marB="41979">
                    <a:solidFill>
                      <a:srgbClr val="B58C0A">
                        <a:alpha val="10000"/>
                      </a:srgbClr>
                    </a:solidFill>
                  </a:tcPr>
                </a:tc>
                <a:extLst>
                  <a:ext uri="{0D108BD9-81ED-4DB2-BD59-A6C34878D82A}">
                    <a16:rowId xmlns:a16="http://schemas.microsoft.com/office/drawing/2014/main" val="10006"/>
                  </a:ext>
                </a:extLst>
              </a:tr>
              <a:tr h="553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7</a:t>
                      </a: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1" i="0" dirty="0">
                          <a:latin typeface="Source Sans Pro"/>
                          <a:cs typeface="Source Sans Pro"/>
                        </a:rPr>
                        <a:t>Murdoch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Metropolitan WA</a:t>
                      </a:r>
                    </a:p>
                  </a:txBody>
                  <a:tcPr marL="62970" marR="62970" marT="41979" marB="41979">
                    <a:solidFill>
                      <a:srgbClr val="B58C0A">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15</a:t>
                      </a:r>
                    </a:p>
                  </a:txBody>
                  <a:tcPr marL="62970" marR="62970" marT="41979" marB="41979">
                    <a:solidFill>
                      <a:srgbClr val="B58C0A">
                        <a:alpha val="2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b="1" i="0" dirty="0">
                          <a:latin typeface="Source Sans Pro"/>
                          <a:cs typeface="Source Sans Pro"/>
                        </a:rPr>
                        <a:t>University of Southern Queensland</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600" b="0" i="0" dirty="0">
                          <a:latin typeface="Source Sans Pro"/>
                          <a:cs typeface="Source Sans Pro"/>
                        </a:rPr>
                        <a:t>Regional</a:t>
                      </a:r>
                      <a:r>
                        <a:rPr lang="en-AU" sz="1600" b="0" i="0" baseline="0" dirty="0">
                          <a:latin typeface="Source Sans Pro"/>
                          <a:cs typeface="Source Sans Pro"/>
                        </a:rPr>
                        <a:t> </a:t>
                      </a:r>
                      <a:r>
                        <a:rPr lang="en-AU" sz="1600" b="0" i="0" dirty="0">
                          <a:latin typeface="Source Sans Pro"/>
                          <a:cs typeface="Source Sans Pro"/>
                        </a:rPr>
                        <a:t>Queensland </a:t>
                      </a:r>
                    </a:p>
                  </a:txBody>
                  <a:tcPr marL="62970" marR="62970" marT="41979" marB="41979">
                    <a:solidFill>
                      <a:srgbClr val="B58C0A">
                        <a:alpha val="20000"/>
                      </a:srgbClr>
                    </a:solidFill>
                  </a:tcPr>
                </a:tc>
                <a:extLst>
                  <a:ext uri="{0D108BD9-81ED-4DB2-BD59-A6C34878D82A}">
                    <a16:rowId xmlns:a16="http://schemas.microsoft.com/office/drawing/2014/main" val="10007"/>
                  </a:ext>
                </a:extLst>
              </a:tr>
              <a:tr h="525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8</a:t>
                      </a:r>
                    </a:p>
                  </a:txBody>
                  <a:tcPr marL="62970" marR="62970" marT="41979" marB="41979">
                    <a:solidFill>
                      <a:srgbClr val="B58C0A">
                        <a:alpha val="1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700" b="1" i="0" kern="1200" dirty="0">
                          <a:solidFill>
                            <a:schemeClr val="dk1"/>
                          </a:solidFill>
                          <a:latin typeface="Source Sans Pro"/>
                          <a:ea typeface="+mn-ea"/>
                          <a:cs typeface="Source Sans Pro"/>
                        </a:rPr>
                        <a:t>Open Universities Australia </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100" b="0" i="0" dirty="0">
                          <a:latin typeface="Source Sans Pro"/>
                          <a:cs typeface="Source Sans Pro"/>
                        </a:rPr>
                        <a:t>(in</a:t>
                      </a:r>
                      <a:r>
                        <a:rPr lang="en-AU" sz="1100" b="0" i="0" baseline="0" dirty="0">
                          <a:latin typeface="Source Sans Pro"/>
                          <a:cs typeface="Source Sans Pro"/>
                        </a:rPr>
                        <a:t> partnership with 13 Australian universities)</a:t>
                      </a:r>
                      <a:endParaRPr lang="en-AU" sz="1100" b="0" i="0" dirty="0">
                        <a:latin typeface="Source Sans Pro"/>
                        <a:cs typeface="Source Sans Pro"/>
                      </a:endParaRPr>
                    </a:p>
                  </a:txBody>
                  <a:tcPr marL="62970" marR="62970" marT="41979" marB="41979">
                    <a:solidFill>
                      <a:srgbClr val="B58C0A">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700" b="0" i="0" dirty="0">
                          <a:latin typeface="Source Sans Pro"/>
                          <a:cs typeface="Source Sans Pro"/>
                        </a:rPr>
                        <a:t>16</a:t>
                      </a:r>
                    </a:p>
                  </a:txBody>
                  <a:tcPr marL="62970" marR="62970" marT="41979" marB="41979">
                    <a:solidFill>
                      <a:srgbClr val="B58C0A">
                        <a:alpha val="10000"/>
                      </a:srgb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b="1" i="0" dirty="0">
                          <a:latin typeface="Source Sans Pro"/>
                          <a:cs typeface="Source Sans Pro"/>
                        </a:rPr>
                        <a:t>University of Tasmania</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600" b="0" i="0" dirty="0">
                          <a:latin typeface="Source Sans Pro"/>
                          <a:cs typeface="Source Sans Pro"/>
                        </a:rPr>
                        <a:t>Metropolitan,</a:t>
                      </a:r>
                      <a:r>
                        <a:rPr lang="en-AU" sz="1600" b="0" i="0" baseline="0" dirty="0">
                          <a:latin typeface="Source Sans Pro"/>
                          <a:cs typeface="Source Sans Pro"/>
                        </a:rPr>
                        <a:t> regional &amp; remote TAS</a:t>
                      </a:r>
                      <a:endParaRPr lang="en-AU" sz="1600" b="0" i="0" dirty="0">
                        <a:latin typeface="Source Sans Pro"/>
                        <a:cs typeface="Source Sans Pro"/>
                      </a:endParaRPr>
                    </a:p>
                  </a:txBody>
                  <a:tcPr marL="62970" marR="62970" marT="41979" marB="41979">
                    <a:solidFill>
                      <a:srgbClr val="B58C0A">
                        <a:alpha val="1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2792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B2A66-8E39-B14C-A497-49A4720B4605}"/>
              </a:ext>
            </a:extLst>
          </p:cNvPr>
          <p:cNvSpPr/>
          <p:nvPr/>
        </p:nvSpPr>
        <p:spPr>
          <a:xfrm>
            <a:off x="0" y="2548850"/>
            <a:ext cx="8333678" cy="1108750"/>
          </a:xfrm>
          <a:prstGeom prst="rect">
            <a:avLst/>
          </a:prstGeom>
          <a:solidFill>
            <a:srgbClr val="B5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B58C0A"/>
              </a:highlight>
            </a:endParaRPr>
          </a:p>
        </p:txBody>
      </p:sp>
      <p:sp>
        <p:nvSpPr>
          <p:cNvPr id="4" name="Slide Number Placeholder 3"/>
          <p:cNvSpPr>
            <a:spLocks noGrp="1"/>
          </p:cNvSpPr>
          <p:nvPr>
            <p:ph type="sldNum" sz="quarter" idx="4"/>
          </p:nvPr>
        </p:nvSpPr>
        <p:spPr/>
        <p:txBody>
          <a:bodyPr/>
          <a:lstStyle/>
          <a:p>
            <a:fld id="{48F63A3B-78C7-47BE-AE5E-E10140E04643}" type="slidenum">
              <a:rPr lang="en-US" smtClean="0"/>
              <a:t>8</a:t>
            </a:fld>
            <a:endParaRPr lang="en-US" dirty="0"/>
          </a:p>
        </p:txBody>
      </p:sp>
      <p:sp>
        <p:nvSpPr>
          <p:cNvPr id="5" name="Title 4"/>
          <p:cNvSpPr>
            <a:spLocks noGrp="1"/>
          </p:cNvSpPr>
          <p:nvPr>
            <p:ph type="title"/>
          </p:nvPr>
        </p:nvSpPr>
        <p:spPr>
          <a:xfrm>
            <a:off x="2765085" y="2715945"/>
            <a:ext cx="3142955" cy="713055"/>
          </a:xfrm>
        </p:spPr>
        <p:txBody>
          <a:bodyPr/>
          <a:lstStyle/>
          <a:p>
            <a:r>
              <a:rPr lang="en-US" dirty="0">
                <a:solidFill>
                  <a:schemeClr val="bg1"/>
                </a:solidFill>
              </a:rPr>
              <a:t>7 Key Findings</a:t>
            </a:r>
          </a:p>
        </p:txBody>
      </p:sp>
    </p:spTree>
    <p:extLst>
      <p:ext uri="{BB962C8B-B14F-4D97-AF65-F5344CB8AC3E}">
        <p14:creationId xmlns:p14="http://schemas.microsoft.com/office/powerpoint/2010/main" val="299475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9</a:t>
            </a:fld>
            <a:endParaRPr lang="en-US" dirty="0"/>
          </a:p>
        </p:txBody>
      </p:sp>
      <p:sp>
        <p:nvSpPr>
          <p:cNvPr id="7" name="Title 6"/>
          <p:cNvSpPr>
            <a:spLocks noGrp="1"/>
          </p:cNvSpPr>
          <p:nvPr>
            <p:ph type="title"/>
          </p:nvPr>
        </p:nvSpPr>
        <p:spPr/>
        <p:txBody>
          <a:bodyPr>
            <a:normAutofit fontScale="90000"/>
          </a:bodyPr>
          <a:lstStyle/>
          <a:p>
            <a:r>
              <a:rPr lang="en-AU" dirty="0"/>
              <a:t>1. Strategic whole-of-institution approach</a:t>
            </a:r>
          </a:p>
        </p:txBody>
      </p:sp>
      <p:sp>
        <p:nvSpPr>
          <p:cNvPr id="9" name="Content Placeholder 8"/>
          <p:cNvSpPr>
            <a:spLocks noGrp="1"/>
          </p:cNvSpPr>
          <p:nvPr>
            <p:ph sz="quarter" idx="12"/>
          </p:nvPr>
        </p:nvSpPr>
        <p:spPr/>
        <p:txBody>
          <a:bodyPr>
            <a:normAutofit fontScale="92500" lnSpcReduction="10000"/>
          </a:bodyPr>
          <a:lstStyle/>
          <a:p>
            <a:pPr marL="342900" indent="-342900" defTabSz="457200">
              <a:buClr>
                <a:srgbClr val="B58C0A"/>
              </a:buClr>
              <a:buFont typeface="Wingdings 3" charset="2"/>
              <a:buChar char=""/>
            </a:pPr>
            <a:r>
              <a:rPr lang="en-AU" sz="1800" dirty="0">
                <a:latin typeface="Source Sans Pro"/>
                <a:cs typeface="Source Sans Pro"/>
              </a:rPr>
              <a:t>Online education needs to be recognised as core business – not an after-thought:</a:t>
            </a:r>
          </a:p>
          <a:p>
            <a:pPr defTabSz="457200">
              <a:buClr>
                <a:srgbClr val="B58C0A"/>
              </a:buClr>
            </a:pPr>
            <a:r>
              <a:rPr lang="en-AU" sz="1800" dirty="0">
                <a:latin typeface="Source Sans Pro"/>
                <a:cs typeface="Source Sans Pro"/>
              </a:rPr>
              <a:t>	</a:t>
            </a:r>
            <a:r>
              <a:rPr lang="en-AU" sz="1800" i="1" dirty="0">
                <a:latin typeface="Source Sans Pro"/>
                <a:cs typeface="Source Sans Pro"/>
              </a:rPr>
              <a:t>It’s not secondary education, and, you know, until the whole university thinks like 	that 	and it’s core business, then we’re always pushing things (online programs 	coordinator).</a:t>
            </a:r>
          </a:p>
          <a:p>
            <a:pPr defTabSz="457200">
              <a:buClr>
                <a:srgbClr val="B58C0A"/>
              </a:buClr>
            </a:pPr>
            <a:r>
              <a:rPr lang="en-AU" sz="1800" i="1" dirty="0">
                <a:latin typeface="Source Sans Pro"/>
                <a:cs typeface="Source Sans Pro"/>
              </a:rPr>
              <a:t>	...the poor cousin (unit coordinator)…a second-class academic…(casual lecturer)</a:t>
            </a:r>
          </a:p>
          <a:p>
            <a:pPr marL="342900" indent="-342900" defTabSz="457200">
              <a:buClr>
                <a:srgbClr val="B58C0A"/>
              </a:buClr>
              <a:buFont typeface="Wingdings 3" charset="2"/>
              <a:buChar char=""/>
            </a:pPr>
            <a:r>
              <a:rPr lang="en-AU" sz="1800" dirty="0">
                <a:latin typeface="Source Sans Pro"/>
                <a:cs typeface="Source Sans Pro"/>
              </a:rPr>
              <a:t>Ensure consistency and quality of online delivery and teaching standards, including teacher training and adequate resourcing:</a:t>
            </a:r>
          </a:p>
          <a:p>
            <a:pPr defTabSz="457200">
              <a:buClr>
                <a:srgbClr val="B58C0A"/>
              </a:buClr>
            </a:pPr>
            <a:r>
              <a:rPr lang="en-AU" sz="1800" dirty="0">
                <a:latin typeface="Source Sans Pro"/>
                <a:cs typeface="Source Sans Pro"/>
              </a:rPr>
              <a:t>	</a:t>
            </a:r>
            <a:r>
              <a:rPr lang="en-AU" sz="1800" i="1" dirty="0">
                <a:latin typeface="Source Sans Pro"/>
                <a:cs typeface="Source Sans Pro"/>
              </a:rPr>
              <a:t>I know they’re getting a lesser experience than what my on-campus students are 	getting and that concerns me greatly (lecturer)</a:t>
            </a:r>
          </a:p>
          <a:p>
            <a:pPr marL="342900" indent="-342900" defTabSz="457200">
              <a:buClr>
                <a:srgbClr val="B58C0A"/>
              </a:buClr>
              <a:buFont typeface="Wingdings 3" charset="2"/>
              <a:buChar char=""/>
            </a:pPr>
            <a:r>
              <a:rPr lang="en-AU" sz="1800" dirty="0">
                <a:latin typeface="Source Sans Pro"/>
                <a:cs typeface="Source Sans Pro"/>
              </a:rPr>
              <a:t>Understand who the students are – appreciate their strengths and their challenges:</a:t>
            </a:r>
          </a:p>
          <a:p>
            <a:pPr defTabSz="457200">
              <a:buClr>
                <a:srgbClr val="B58C0A"/>
              </a:buClr>
            </a:pPr>
            <a:r>
              <a:rPr lang="en-AU" sz="1800" dirty="0">
                <a:latin typeface="Source Sans Pro"/>
                <a:cs typeface="Source Sans Pro"/>
              </a:rPr>
              <a:t>	</a:t>
            </a:r>
            <a:r>
              <a:rPr lang="en-AU" sz="1800" i="1" dirty="0">
                <a:latin typeface="Source Sans Pro"/>
                <a:cs typeface="Source Sans Pro"/>
              </a:rPr>
              <a:t>They’re really conscientious students (senior lecturer)… busy lives, lots of balls in 	the air (course coordinator)… difficulty often with internet access (student advisor)</a:t>
            </a:r>
          </a:p>
          <a:p>
            <a:pPr>
              <a:buClr>
                <a:srgbClr val="B58C0A"/>
              </a:buClr>
            </a:pPr>
            <a:endParaRPr lang="en-AU" sz="1800" dirty="0">
              <a:latin typeface="Source Sans Pro"/>
              <a:cs typeface="Source Sans Pro"/>
            </a:endParaRPr>
          </a:p>
          <a:p>
            <a:pPr>
              <a:buClr>
                <a:srgbClr val="B58C0A"/>
              </a:buClr>
            </a:pPr>
            <a:r>
              <a:rPr lang="en-AU" sz="1400" dirty="0">
                <a:latin typeface="Source Sans Pro"/>
                <a:cs typeface="Source Sans Pro"/>
              </a:rPr>
              <a:t>	</a:t>
            </a:r>
          </a:p>
          <a:p>
            <a:pPr marL="457189" indent="-457189">
              <a:buFont typeface="+mj-lt"/>
              <a:buAutoNum type="arabicPeriod"/>
            </a:pPr>
            <a:endParaRPr lang="en-US" dirty="0"/>
          </a:p>
          <a:p>
            <a:endParaRPr lang="en-US" dirty="0"/>
          </a:p>
          <a:p>
            <a:pPr lvl="0"/>
            <a:endParaRPr lang="en-AU" dirty="0"/>
          </a:p>
        </p:txBody>
      </p:sp>
    </p:spTree>
    <p:extLst>
      <p:ext uri="{BB962C8B-B14F-4D97-AF65-F5344CB8AC3E}">
        <p14:creationId xmlns:p14="http://schemas.microsoft.com/office/powerpoint/2010/main" val="3583594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582</TotalTime>
  <Words>1891</Words>
  <Application>Microsoft Office PowerPoint</Application>
  <PresentationFormat>On-screen Show (4:3)</PresentationFormat>
  <Paragraphs>231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SansaSoft Pro SemiBold</vt:lpstr>
      <vt:lpstr>SansaSoft Pro Normal</vt:lpstr>
      <vt:lpstr>Source Sans Pro</vt:lpstr>
      <vt:lpstr>Arial</vt:lpstr>
      <vt:lpstr>Wingdings 3</vt:lpstr>
      <vt:lpstr>Calibri Light</vt:lpstr>
      <vt:lpstr>Office Theme</vt:lpstr>
      <vt:lpstr>PowerPoint Presentation</vt:lpstr>
      <vt:lpstr>Online students have traditionally been : </vt:lpstr>
      <vt:lpstr>What do online students say they want and need?</vt:lpstr>
      <vt:lpstr>What do online students say they want  and need?</vt:lpstr>
      <vt:lpstr>Hearing from those who teach &amp; support online students</vt:lpstr>
      <vt:lpstr>Seeking the wisdom and experience of educators and practitioners</vt:lpstr>
      <vt:lpstr>PowerPoint Presentation</vt:lpstr>
      <vt:lpstr>7 Key Findings</vt:lpstr>
      <vt:lpstr>1. Strategic whole-of-institution approach</vt:lpstr>
      <vt:lpstr>2. Intervene early, to connect and prepare </vt:lpstr>
      <vt:lpstr>3. The vital role of ‘teacher-presence’</vt:lpstr>
      <vt:lpstr>4. Design for Online – content &amp; delivery </vt:lpstr>
      <vt:lpstr>5. Contact and connect along the student journey</vt:lpstr>
      <vt:lpstr>6. Role of Learning Analytics</vt:lpstr>
      <vt:lpstr>7. Collaboration to deliver support at point of need </vt:lpstr>
      <vt:lpstr>10 National Guidelines for Institutions </vt:lpstr>
      <vt:lpstr>10 National Guidelines for Institutions </vt:lpstr>
      <vt:lpstr>To move quickly online, let’s boil these down to three essentials:</vt:lpstr>
      <vt:lpstr>Teacher-presence</vt:lpstr>
      <vt:lpstr>Engaging &amp; interactive course design</vt:lpstr>
      <vt:lpstr>References</vt:lpstr>
      <vt:lpstr>PowerPoint Presentation</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Schneider</dc:creator>
  <cp:lastModifiedBy>Jane Hawkeswood</cp:lastModifiedBy>
  <cp:revision>89</cp:revision>
  <dcterms:created xsi:type="dcterms:W3CDTF">2017-06-15T01:31:55Z</dcterms:created>
  <dcterms:modified xsi:type="dcterms:W3CDTF">2020-04-01T06:44:43Z</dcterms:modified>
</cp:coreProperties>
</file>