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5" r:id="rId1"/>
  </p:sldMasterIdLst>
  <p:notesMasterIdLst>
    <p:notesMasterId r:id="rId16"/>
  </p:notesMasterIdLst>
  <p:sldIdLst>
    <p:sldId id="281" r:id="rId2"/>
    <p:sldId id="264" r:id="rId3"/>
    <p:sldId id="265" r:id="rId4"/>
    <p:sldId id="266" r:id="rId5"/>
    <p:sldId id="267" r:id="rId6"/>
    <p:sldId id="271" r:id="rId7"/>
    <p:sldId id="268" r:id="rId8"/>
    <p:sldId id="273" r:id="rId9"/>
    <p:sldId id="275" r:id="rId10"/>
    <p:sldId id="276" r:id="rId11"/>
    <p:sldId id="274" r:id="rId12"/>
    <p:sldId id="277" r:id="rId13"/>
    <p:sldId id="278" r:id="rId14"/>
    <p:sldId id="280"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SansaSoft Pro Light" panose="02000603080000020004" charset="0"/>
      <p:regular r:id="rId23"/>
      <p:italic r:id="rId24"/>
    </p:embeddedFont>
    <p:embeddedFont>
      <p:font typeface="SansaSoft Pro Normal" panose="02000603080000020004" charset="0"/>
      <p:regular r:id="rId25"/>
      <p:italic r:id="rId26"/>
    </p:embeddedFont>
    <p:embeddedFont>
      <p:font typeface="SansaSoft Pro SemiBold" panose="02000603080000020004" charset="0"/>
      <p:bold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782F53-FBE7-4BAA-8207-87C1958316E4}">
          <p14:sldIdLst>
            <p14:sldId id="281"/>
            <p14:sldId id="264"/>
            <p14:sldId id="265"/>
            <p14:sldId id="266"/>
            <p14:sldId id="267"/>
            <p14:sldId id="271"/>
            <p14:sldId id="268"/>
            <p14:sldId id="273"/>
            <p14:sldId id="275"/>
            <p14:sldId id="276"/>
            <p14:sldId id="274"/>
            <p14:sldId id="277"/>
            <p14:sldId id="278"/>
            <p14:sldId id="2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Richards" initials="SR" lastIdx="1" clrIdx="0">
    <p:extLst>
      <p:ext uri="{19B8F6BF-5375-455C-9EA6-DF929625EA0E}">
        <p15:presenceInfo xmlns:p15="http://schemas.microsoft.com/office/powerpoint/2012/main" userId="S-1-5-21-2867577831-3469957244-3552622317-221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8C0A"/>
    <a:srgbClr val="B2B2B2"/>
    <a:srgbClr val="FFCC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86383" autoAdjust="0"/>
  </p:normalViewPr>
  <p:slideViewPr>
    <p:cSldViewPr snapToGrid="0">
      <p:cViewPr varScale="1">
        <p:scale>
          <a:sx n="95" d="100"/>
          <a:sy n="95" d="100"/>
        </p:scale>
        <p:origin x="49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Backup\RESEARCH\Current%20research%20projects\NCSEHE%20Fellowship\Data\DET%20Data\starburs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93083866996711E-2"/>
          <c:y val="0.10782078116488662"/>
          <c:w val="0.94830691613300333"/>
          <c:h val="0.83368386368736513"/>
        </c:manualLayout>
      </c:layout>
      <c:lineChart>
        <c:grouping val="standard"/>
        <c:varyColors val="0"/>
        <c:ser>
          <c:idx val="0"/>
          <c:order val="0"/>
          <c:tx>
            <c:strRef>
              <c:f>Sheet5!$A$3</c:f>
              <c:strCache>
                <c:ptCount val="1"/>
                <c:pt idx="0">
                  <c:v>National retention rate</c:v>
                </c:pt>
              </c:strCache>
            </c:strRef>
          </c:tx>
          <c:spPr>
            <a:ln w="28575" cap="rnd">
              <a:solidFill>
                <a:schemeClr val="accent1"/>
              </a:solidFill>
              <a:round/>
            </a:ln>
            <a:effectLst/>
          </c:spPr>
          <c:marker>
            <c:symbol val="none"/>
          </c:marker>
          <c:cat>
            <c:numRef>
              <c:f>Sheet5!$B$2:$J$2</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Sheet5!$B$3:$J$3</c:f>
              <c:numCache>
                <c:formatCode>General</c:formatCode>
                <c:ptCount val="9"/>
                <c:pt idx="0">
                  <c:v>83.6</c:v>
                </c:pt>
                <c:pt idx="1">
                  <c:v>82.94</c:v>
                </c:pt>
                <c:pt idx="2">
                  <c:v>83.03</c:v>
                </c:pt>
                <c:pt idx="3">
                  <c:v>82.85</c:v>
                </c:pt>
                <c:pt idx="4">
                  <c:v>82.21</c:v>
                </c:pt>
                <c:pt idx="5">
                  <c:v>82.36</c:v>
                </c:pt>
                <c:pt idx="6">
                  <c:v>82.16</c:v>
                </c:pt>
                <c:pt idx="7">
                  <c:v>82.21</c:v>
                </c:pt>
                <c:pt idx="8">
                  <c:v>81.84</c:v>
                </c:pt>
              </c:numCache>
            </c:numRef>
          </c:val>
          <c:smooth val="0"/>
          <c:extLst>
            <c:ext xmlns:c16="http://schemas.microsoft.com/office/drawing/2014/chart" uri="{C3380CC4-5D6E-409C-BE32-E72D297353CC}">
              <c16:uniqueId val="{00000000-ECF4-49ED-ADFC-48EF2E6C912D}"/>
            </c:ext>
          </c:extLst>
        </c:ser>
        <c:ser>
          <c:idx val="1"/>
          <c:order val="1"/>
          <c:tx>
            <c:strRef>
              <c:f>Sheet5!$A$4</c:f>
              <c:strCache>
                <c:ptCount val="1"/>
                <c:pt idx="0">
                  <c:v>Retention rate for studets with disability</c:v>
                </c:pt>
              </c:strCache>
            </c:strRef>
          </c:tx>
          <c:spPr>
            <a:ln w="28575" cap="rnd">
              <a:solidFill>
                <a:schemeClr val="accent2"/>
              </a:solidFill>
              <a:round/>
            </a:ln>
            <a:effectLst/>
          </c:spPr>
          <c:marker>
            <c:symbol val="none"/>
          </c:marker>
          <c:cat>
            <c:numRef>
              <c:f>Sheet5!$B$2:$J$2</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Sheet5!$B$4:$J$4</c:f>
              <c:numCache>
                <c:formatCode>General</c:formatCode>
                <c:ptCount val="9"/>
                <c:pt idx="0">
                  <c:v>80.709999999999994</c:v>
                </c:pt>
                <c:pt idx="1">
                  <c:v>79.849999999999994</c:v>
                </c:pt>
                <c:pt idx="2">
                  <c:v>79.91</c:v>
                </c:pt>
                <c:pt idx="3">
                  <c:v>79.77</c:v>
                </c:pt>
                <c:pt idx="4">
                  <c:v>79.27</c:v>
                </c:pt>
                <c:pt idx="5">
                  <c:v>79.42</c:v>
                </c:pt>
                <c:pt idx="6">
                  <c:v>79.27</c:v>
                </c:pt>
                <c:pt idx="7">
                  <c:v>79.28</c:v>
                </c:pt>
                <c:pt idx="8">
                  <c:v>78.94</c:v>
                </c:pt>
              </c:numCache>
            </c:numRef>
          </c:val>
          <c:smooth val="0"/>
          <c:extLst>
            <c:ext xmlns:c16="http://schemas.microsoft.com/office/drawing/2014/chart" uri="{C3380CC4-5D6E-409C-BE32-E72D297353CC}">
              <c16:uniqueId val="{00000001-ECF4-49ED-ADFC-48EF2E6C912D}"/>
            </c:ext>
          </c:extLst>
        </c:ser>
        <c:dLbls>
          <c:showLegendKey val="0"/>
          <c:showVal val="0"/>
          <c:showCatName val="0"/>
          <c:showSerName val="0"/>
          <c:showPercent val="0"/>
          <c:showBubbleSize val="0"/>
        </c:dLbls>
        <c:smooth val="0"/>
        <c:axId val="712495112"/>
        <c:axId val="712494456"/>
      </c:lineChart>
      <c:catAx>
        <c:axId val="71249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2494456"/>
        <c:crosses val="autoZero"/>
        <c:auto val="1"/>
        <c:lblAlgn val="ctr"/>
        <c:lblOffset val="100"/>
        <c:noMultiLvlLbl val="0"/>
      </c:catAx>
      <c:valAx>
        <c:axId val="712494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249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 students</c:v>
                </c:pt>
                <c:pt idx="1">
                  <c:v>Hearing</c:v>
                </c:pt>
                <c:pt idx="2">
                  <c:v>Learning</c:v>
                </c:pt>
                <c:pt idx="3">
                  <c:v>Mobility</c:v>
                </c:pt>
                <c:pt idx="4">
                  <c:v>Medical</c:v>
                </c:pt>
                <c:pt idx="5">
                  <c:v>Other</c:v>
                </c:pt>
                <c:pt idx="6">
                  <c:v>Visual</c:v>
                </c:pt>
              </c:strCache>
            </c:strRef>
          </c:cat>
          <c:val>
            <c:numRef>
              <c:f>Sheet1!$B$2:$B$8</c:f>
              <c:numCache>
                <c:formatCode>General</c:formatCode>
                <c:ptCount val="7"/>
                <c:pt idx="0">
                  <c:v>72.3</c:v>
                </c:pt>
                <c:pt idx="1">
                  <c:v>66.5</c:v>
                </c:pt>
                <c:pt idx="2">
                  <c:v>65.599999999999994</c:v>
                </c:pt>
                <c:pt idx="3">
                  <c:v>62.3</c:v>
                </c:pt>
                <c:pt idx="4">
                  <c:v>63.8</c:v>
                </c:pt>
                <c:pt idx="5">
                  <c:v>62</c:v>
                </c:pt>
                <c:pt idx="6">
                  <c:v>72.599999999999994</c:v>
                </c:pt>
              </c:numCache>
            </c:numRef>
          </c:val>
          <c:extLst>
            <c:ext xmlns:c16="http://schemas.microsoft.com/office/drawing/2014/chart" uri="{C3380CC4-5D6E-409C-BE32-E72D297353CC}">
              <c16:uniqueId val="{00000000-8074-40B4-8734-49EF2EC31FE8}"/>
            </c:ext>
          </c:extLst>
        </c:ser>
        <c:dLbls>
          <c:showLegendKey val="0"/>
          <c:showVal val="0"/>
          <c:showCatName val="0"/>
          <c:showSerName val="0"/>
          <c:showPercent val="0"/>
          <c:showBubbleSize val="0"/>
        </c:dLbls>
        <c:gapWidth val="219"/>
        <c:overlap val="-27"/>
        <c:axId val="500233576"/>
        <c:axId val="500233904"/>
      </c:barChart>
      <c:catAx>
        <c:axId val="500233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00233904"/>
        <c:crosses val="autoZero"/>
        <c:auto val="1"/>
        <c:lblAlgn val="ctr"/>
        <c:lblOffset val="100"/>
        <c:noMultiLvlLbl val="0"/>
      </c:catAx>
      <c:valAx>
        <c:axId val="500233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233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6027972963994E-2"/>
          <c:y val="8.9373222677932254E-2"/>
          <c:w val="0.84207944054072015"/>
          <c:h val="0.82125355464413552"/>
        </c:manualLayout>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8C-41B4-92B3-818DB2A27B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8C-41B4-92B3-818DB2A27B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8C-41B4-92B3-818DB2A27B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8C-41B4-92B3-818DB2A27B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8C-41B4-92B3-818DB2A27BB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A8C-41B4-92B3-818DB2A27BBE}"/>
              </c:ext>
            </c:extLst>
          </c:dPt>
          <c:dLbls>
            <c:dLbl>
              <c:idx val="5"/>
              <c:tx>
                <c:rich>
                  <a:bodyPr/>
                  <a:lstStyle/>
                  <a:p>
                    <a:r>
                      <a:rPr lang="en-US" baseline="0" dirty="0" err="1"/>
                      <a:t>SwD</a:t>
                    </a:r>
                    <a:r>
                      <a:rPr lang="en-US" baseline="0" dirty="0"/>
                      <a:t>, </a:t>
                    </a:r>
                    <a:fld id="{A57269B4-EEA9-4C57-8A54-98FED5309CD6}"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A8C-41B4-92B3-818DB2A27B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Compound!$E$15:$E$19</c:f>
              <c:strCache>
                <c:ptCount val="5"/>
                <c:pt idx="0">
                  <c:v>No Equity</c:v>
                </c:pt>
                <c:pt idx="1">
                  <c:v>Equity other than SwD</c:v>
                </c:pt>
                <c:pt idx="2">
                  <c:v>Just SwD</c:v>
                </c:pt>
                <c:pt idx="3">
                  <c:v>SwD + Regionality</c:v>
                </c:pt>
                <c:pt idx="4">
                  <c:v>SwD + other than regionality</c:v>
                </c:pt>
              </c:strCache>
            </c:strRef>
          </c:cat>
          <c:val>
            <c:numRef>
              <c:f>Compound!$F$15:$F$19</c:f>
              <c:numCache>
                <c:formatCode>0.00%</c:formatCode>
                <c:ptCount val="5"/>
                <c:pt idx="0">
                  <c:v>0.61177376652951732</c:v>
                </c:pt>
                <c:pt idx="1">
                  <c:v>0.32707313154457118</c:v>
                </c:pt>
                <c:pt idx="2">
                  <c:v>3.6684526345937565E-2</c:v>
                </c:pt>
                <c:pt idx="3">
                  <c:v>4.9824313846024886E-3</c:v>
                </c:pt>
                <c:pt idx="4">
                  <c:v>1.9486144195371386E-2</c:v>
                </c:pt>
              </c:numCache>
            </c:numRef>
          </c:val>
          <c:extLst>
            <c:ext xmlns:c16="http://schemas.microsoft.com/office/drawing/2014/chart" uri="{C3380CC4-5D6E-409C-BE32-E72D297353CC}">
              <c16:uniqueId val="{0000000C-7A8C-41B4-92B3-818DB2A27BBE}"/>
            </c:ext>
          </c:extLst>
        </c:ser>
        <c:dLbls>
          <c:showLegendKey val="0"/>
          <c:showVal val="0"/>
          <c:showCatName val="0"/>
          <c:showSerName val="0"/>
          <c:showPercent val="0"/>
          <c:showBubbleSize val="0"/>
          <c:showLeaderLines val="1"/>
        </c:dLbls>
        <c:gapWidth val="100"/>
        <c:splitType val="val"/>
        <c:splitPos val="0.30000000000000004"/>
        <c:secondPieSize val="199"/>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A4126-3D5B-4B27-AE09-02CE71AA14BD}" type="datetimeFigureOut">
              <a:rPr lang="en-AU" smtClean="0"/>
              <a:t>3/03/2020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16C86-17AD-4FBE-86EB-9FC28DA2E084}" type="slidenum">
              <a:rPr lang="en-AU" smtClean="0"/>
              <a:t>‹#›</a:t>
            </a:fld>
            <a:endParaRPr lang="en-AU"/>
          </a:p>
        </p:txBody>
      </p:sp>
    </p:spTree>
    <p:extLst>
      <p:ext uri="{BB962C8B-B14F-4D97-AF65-F5344CB8AC3E}">
        <p14:creationId xmlns:p14="http://schemas.microsoft.com/office/powerpoint/2010/main" val="3666905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016C86-17AD-4FBE-86EB-9FC28DA2E084}" type="slidenum">
              <a:rPr lang="en-AU" smtClean="0"/>
              <a:t>11</a:t>
            </a:fld>
            <a:endParaRPr lang="en-AU"/>
          </a:p>
        </p:txBody>
      </p:sp>
    </p:spTree>
    <p:extLst>
      <p:ext uri="{BB962C8B-B14F-4D97-AF65-F5344CB8AC3E}">
        <p14:creationId xmlns:p14="http://schemas.microsoft.com/office/powerpoint/2010/main" val="137398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016C86-17AD-4FBE-86EB-9FC28DA2E084}" type="slidenum">
              <a:rPr lang="en-AU" smtClean="0"/>
              <a:t>12</a:t>
            </a:fld>
            <a:endParaRPr lang="en-AU"/>
          </a:p>
        </p:txBody>
      </p:sp>
    </p:spTree>
    <p:extLst>
      <p:ext uri="{BB962C8B-B14F-4D97-AF65-F5344CB8AC3E}">
        <p14:creationId xmlns:p14="http://schemas.microsoft.com/office/powerpoint/2010/main" val="70833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016C86-17AD-4FBE-86EB-9FC28DA2E084}" type="slidenum">
              <a:rPr lang="en-AU" smtClean="0"/>
              <a:t>13</a:t>
            </a:fld>
            <a:endParaRPr lang="en-AU"/>
          </a:p>
        </p:txBody>
      </p:sp>
    </p:spTree>
    <p:extLst>
      <p:ext uri="{BB962C8B-B14F-4D97-AF65-F5344CB8AC3E}">
        <p14:creationId xmlns:p14="http://schemas.microsoft.com/office/powerpoint/2010/main" val="3845176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age One Slide">
    <p:spTree>
      <p:nvGrpSpPr>
        <p:cNvPr id="1" name=""/>
        <p:cNvGrpSpPr/>
        <p:nvPr/>
      </p:nvGrpSpPr>
      <p:grpSpPr>
        <a:xfrm>
          <a:off x="0" y="0"/>
          <a:ext cx="0" cy="0"/>
          <a:chOff x="0" y="0"/>
          <a:chExt cx="0" cy="0"/>
        </a:xfrm>
      </p:grpSpPr>
      <p:pic>
        <p:nvPicPr>
          <p:cNvPr id="16" name="Picture 15" title="Circle Background Decor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5215" y="1970962"/>
            <a:ext cx="8379315" cy="7412128"/>
          </a:xfrm>
          <a:prstGeom prst="rect">
            <a:avLst/>
          </a:prstGeom>
        </p:spPr>
      </p:pic>
      <p:sp>
        <p:nvSpPr>
          <p:cNvPr id="6" name="Text Placeholder 17"/>
          <p:cNvSpPr txBox="1">
            <a:spLocks/>
          </p:cNvSpPr>
          <p:nvPr userDrawn="1"/>
        </p:nvSpPr>
        <p:spPr>
          <a:xfrm>
            <a:off x="2085745" y="4919014"/>
            <a:ext cx="4658903" cy="3145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SansaSoft Pro Normal" panose="0200060308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Speaker</a:t>
            </a:r>
            <a:endParaRPr lang="en-AU" sz="1400" dirty="0"/>
          </a:p>
        </p:txBody>
      </p:sp>
      <p:sp>
        <p:nvSpPr>
          <p:cNvPr id="7" name="Text Placeholder 17"/>
          <p:cNvSpPr txBox="1">
            <a:spLocks/>
          </p:cNvSpPr>
          <p:nvPr userDrawn="1"/>
        </p:nvSpPr>
        <p:spPr>
          <a:xfrm>
            <a:off x="6559709" y="4921016"/>
            <a:ext cx="3369888" cy="314525"/>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bg1"/>
                </a:solidFill>
                <a:latin typeface="SansaSoft Pro Normal" panose="0200060308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Date</a:t>
            </a:r>
            <a:endParaRPr lang="en-AU" sz="1400" dirty="0"/>
          </a:p>
        </p:txBody>
      </p:sp>
      <p:grpSp>
        <p:nvGrpSpPr>
          <p:cNvPr id="8" name="Group 7" title="Orange bar behind Title Text"/>
          <p:cNvGrpSpPr/>
          <p:nvPr userDrawn="1"/>
        </p:nvGrpSpPr>
        <p:grpSpPr>
          <a:xfrm>
            <a:off x="1" y="3326131"/>
            <a:ext cx="10037764" cy="1931167"/>
            <a:chOff x="0" y="3778136"/>
            <a:chExt cx="8513763" cy="1479161"/>
          </a:xfrm>
        </p:grpSpPr>
        <p:sp>
          <p:nvSpPr>
            <p:cNvPr id="9" name="Rectangle 8" title="Gold  Background behind Title"/>
            <p:cNvSpPr/>
            <p:nvPr/>
          </p:nvSpPr>
          <p:spPr>
            <a:xfrm>
              <a:off x="0" y="3778136"/>
              <a:ext cx="8513763" cy="543155"/>
            </a:xfrm>
            <a:prstGeom prst="rect">
              <a:avLst/>
            </a:prstGeom>
            <a:solidFill>
              <a:srgbClr val="B5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350"/>
            </a:p>
          </p:txBody>
        </p:sp>
        <p:sp>
          <p:nvSpPr>
            <p:cNvPr id="10" name="Rectangle 9" descr="Black Bar that runs along the bottom of the Title." title="Black Bar"/>
            <p:cNvSpPr/>
            <p:nvPr/>
          </p:nvSpPr>
          <p:spPr>
            <a:xfrm>
              <a:off x="0" y="4857118"/>
              <a:ext cx="8513763" cy="4001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350"/>
            </a:p>
          </p:txBody>
        </p:sp>
        <p:sp>
          <p:nvSpPr>
            <p:cNvPr id="11" name="Rectangle 10" title="Title Continued (Second Line)"/>
            <p:cNvSpPr/>
            <p:nvPr/>
          </p:nvSpPr>
          <p:spPr>
            <a:xfrm>
              <a:off x="0" y="4317627"/>
              <a:ext cx="8513763" cy="543155"/>
            </a:xfrm>
            <a:prstGeom prst="rect">
              <a:avLst/>
            </a:prstGeom>
            <a:solidFill>
              <a:srgbClr val="B5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350" dirty="0"/>
            </a:p>
          </p:txBody>
        </p:sp>
      </p:grpSp>
      <p:sp>
        <p:nvSpPr>
          <p:cNvPr id="12" name="Slide Number Placeholder 1"/>
          <p:cNvSpPr txBox="1">
            <a:spLocks/>
          </p:cNvSpPr>
          <p:nvPr userDrawn="1"/>
        </p:nvSpPr>
        <p:spPr>
          <a:xfrm>
            <a:off x="8708676" y="62231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SansaSoft Pro SemiBold" panose="02000603080000020004" pitchFamily="50" charset="0"/>
              </a:rPr>
              <a:pPr/>
              <a:t>‹#›</a:t>
            </a:fld>
            <a:endParaRPr lang="en-US" dirty="0">
              <a:latin typeface="SansaSoft Pro SemiBold" panose="02000603080000020004" pitchFamily="50" charset="0"/>
            </a:endParaRPr>
          </a:p>
        </p:txBody>
      </p:sp>
      <p:sp>
        <p:nvSpPr>
          <p:cNvPr id="14" name="Text Placeholder 7"/>
          <p:cNvSpPr>
            <a:spLocks noGrp="1"/>
          </p:cNvSpPr>
          <p:nvPr>
            <p:ph type="body" sz="quarter" idx="13"/>
          </p:nvPr>
        </p:nvSpPr>
        <p:spPr>
          <a:xfrm>
            <a:off x="808158" y="4815163"/>
            <a:ext cx="6011544" cy="364932"/>
          </a:xfrm>
        </p:spPr>
        <p:txBody>
          <a:bodyPr>
            <a:normAutofit/>
          </a:bodyPr>
          <a:lstStyle>
            <a:lvl1pPr marL="0" indent="0">
              <a:buNone/>
              <a:defRPr/>
            </a:lvl1pPr>
          </a:lstStyle>
          <a:p>
            <a:r>
              <a:rPr lang="en-AU" sz="1600" dirty="0">
                <a:solidFill>
                  <a:schemeClr val="bg1"/>
                </a:solidFill>
              </a:rPr>
              <a:t>Associate Professor Tim Pitman and Mr David Eckstein</a:t>
            </a:r>
          </a:p>
        </p:txBody>
      </p:sp>
      <p:sp>
        <p:nvSpPr>
          <p:cNvPr id="15" name="Text Placeholder 7"/>
          <p:cNvSpPr txBox="1">
            <a:spLocks/>
          </p:cNvSpPr>
          <p:nvPr userDrawn="1"/>
        </p:nvSpPr>
        <p:spPr>
          <a:xfrm>
            <a:off x="8244653" y="4834058"/>
            <a:ext cx="1613317" cy="36493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bg1">
                    <a:lumMod val="50000"/>
                  </a:schemeClr>
                </a:solidFill>
                <a:latin typeface="SansaSoft Pro Normal" panose="0200060308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dirty="0">
                <a:solidFill>
                  <a:schemeClr val="bg1"/>
                </a:solidFill>
              </a:rPr>
              <a:t>5 March 2020</a:t>
            </a:r>
          </a:p>
        </p:txBody>
      </p:sp>
      <p:pic>
        <p:nvPicPr>
          <p:cNvPr id="17" name="Picture 16" title="NCSEHE Logo &amp; Curtin University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056866"/>
            <a:ext cx="3978332" cy="447381"/>
          </a:xfrm>
          <a:prstGeom prst="rect">
            <a:avLst/>
          </a:prstGeom>
        </p:spPr>
      </p:pic>
      <p:sp>
        <p:nvSpPr>
          <p:cNvPr id="18" name="TextBox 17" title="CRICOS Provider Code 00301J"/>
          <p:cNvSpPr txBox="1"/>
          <p:nvPr userDrawn="1"/>
        </p:nvSpPr>
        <p:spPr>
          <a:xfrm>
            <a:off x="4879924" y="6280557"/>
            <a:ext cx="3534936" cy="184666"/>
          </a:xfrm>
          <a:prstGeom prst="rect">
            <a:avLst/>
          </a:prstGeom>
          <a:noFill/>
        </p:spPr>
        <p:txBody>
          <a:bodyPr wrap="square" rtlCol="0">
            <a:spAutoFit/>
          </a:bodyPr>
          <a:lstStyle/>
          <a:p>
            <a:pPr algn="r"/>
            <a:r>
              <a:rPr lang="en-AU" sz="600" dirty="0">
                <a:solidFill>
                  <a:srgbClr val="B2B2B2"/>
                </a:solidFill>
                <a:latin typeface="Arial" panose="020B0604020202020204" pitchFamily="34" charset="0"/>
                <a:cs typeface="Arial" panose="020B0604020202020204" pitchFamily="34" charset="0"/>
              </a:rPr>
              <a:t>CRICOS Provider Code 00301J</a:t>
            </a:r>
          </a:p>
        </p:txBody>
      </p:sp>
      <p:sp>
        <p:nvSpPr>
          <p:cNvPr id="21" name="Title 20"/>
          <p:cNvSpPr>
            <a:spLocks noGrp="1"/>
          </p:cNvSpPr>
          <p:nvPr>
            <p:ph type="title"/>
          </p:nvPr>
        </p:nvSpPr>
        <p:spPr>
          <a:xfrm>
            <a:off x="808158" y="3362690"/>
            <a:ext cx="10515600" cy="1325563"/>
          </a:xfrm>
        </p:spPr>
        <p:txBody>
          <a:bodyPr>
            <a:normAutofit/>
          </a:bodyPr>
          <a:lstStyle>
            <a:lvl1pPr>
              <a:defRPr sz="3600">
                <a:solidFill>
                  <a:schemeClr val="bg1"/>
                </a:solidFill>
                <a:latin typeface="SansaSoft Pro Normal" panose="02000603080000020004" pitchFamily="50" charset="0"/>
              </a:defRPr>
            </a:lvl1pPr>
          </a:lstStyle>
          <a:p>
            <a:r>
              <a:rPr lang="en-US" dirty="0"/>
              <a:t>Click to edit Master title style</a:t>
            </a:r>
            <a:endParaRPr lang="en-AU" dirty="0"/>
          </a:p>
        </p:txBody>
      </p:sp>
    </p:spTree>
    <p:extLst>
      <p:ext uri="{BB962C8B-B14F-4D97-AF65-F5344CB8AC3E}">
        <p14:creationId xmlns:p14="http://schemas.microsoft.com/office/powerpoint/2010/main" val="271848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Box 3" title="CRICOS Provider Code 00301J"/>
          <p:cNvSpPr txBox="1"/>
          <p:nvPr userDrawn="1"/>
        </p:nvSpPr>
        <p:spPr>
          <a:xfrm>
            <a:off x="5044201" y="6372861"/>
            <a:ext cx="3534936" cy="184666"/>
          </a:xfrm>
          <a:prstGeom prst="rect">
            <a:avLst/>
          </a:prstGeom>
          <a:noFill/>
        </p:spPr>
        <p:txBody>
          <a:bodyPr wrap="square" rtlCol="0">
            <a:spAutoFit/>
          </a:bodyPr>
          <a:lstStyle/>
          <a:p>
            <a:pPr algn="r"/>
            <a:r>
              <a:rPr lang="en-AU" sz="600" dirty="0">
                <a:solidFill>
                  <a:srgbClr val="B2B2B2"/>
                </a:solidFill>
                <a:latin typeface="Arial" panose="020B0604020202020204" pitchFamily="34" charset="0"/>
                <a:cs typeface="Arial" panose="020B0604020202020204" pitchFamily="34" charset="0"/>
              </a:rPr>
              <a:t>CRICOS Provider Code 00301J</a:t>
            </a:r>
          </a:p>
        </p:txBody>
      </p:sp>
      <p:pic>
        <p:nvPicPr>
          <p:cNvPr id="5" name="Picture 4" title="NCSEHE Logo &amp; Curtin Universit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438" y="6206200"/>
            <a:ext cx="4266763" cy="399124"/>
          </a:xfrm>
          <a:prstGeom prst="rect">
            <a:avLst/>
          </a:prstGeom>
        </p:spPr>
      </p:pic>
      <p:sp>
        <p:nvSpPr>
          <p:cNvPr id="8" name="Slide Number Placeholder 5"/>
          <p:cNvSpPr>
            <a:spLocks noGrp="1"/>
          </p:cNvSpPr>
          <p:nvPr>
            <p:ph type="sldNum" sz="quarter" idx="4"/>
          </p:nvPr>
        </p:nvSpPr>
        <p:spPr>
          <a:xfrm>
            <a:off x="8708676" y="622319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itle Placeholder 1"/>
          <p:cNvSpPr>
            <a:spLocks noGrp="1"/>
          </p:cNvSpPr>
          <p:nvPr>
            <p:ph type="title" hasCustomPrompt="1"/>
          </p:nvPr>
        </p:nvSpPr>
        <p:spPr>
          <a:xfrm>
            <a:off x="808158" y="580419"/>
            <a:ext cx="10643719" cy="676093"/>
          </a:xfrm>
          <a:prstGeom prst="rect">
            <a:avLst/>
          </a:prstGeom>
        </p:spPr>
        <p:txBody>
          <a:bodyPr vert="horz" lIns="91440" tIns="45720" rIns="91440" bIns="45720" rtlCol="0" anchor="ctr">
            <a:normAutofit/>
          </a:bodyPr>
          <a:lstStyle>
            <a:lvl1pPr>
              <a:defRPr sz="3200">
                <a:solidFill>
                  <a:srgbClr val="B58C0A"/>
                </a:solidFill>
                <a:latin typeface="SansaSoft Pro Normal" panose="02000603080000020004" pitchFamily="50" charset="0"/>
              </a:defRPr>
            </a:lvl1pPr>
          </a:lstStyle>
          <a:p>
            <a:pPr lvl="0"/>
            <a:r>
              <a:rPr lang="en-US" dirty="0"/>
              <a:t>Heading</a:t>
            </a:r>
            <a:endParaRPr lang="en-AU" dirty="0"/>
          </a:p>
        </p:txBody>
      </p:sp>
      <p:sp>
        <p:nvSpPr>
          <p:cNvPr id="9" name="Text Placeholder 10"/>
          <p:cNvSpPr>
            <a:spLocks noGrp="1"/>
          </p:cNvSpPr>
          <p:nvPr>
            <p:ph type="body" sz="quarter" idx="11" hasCustomPrompt="1"/>
          </p:nvPr>
        </p:nvSpPr>
        <p:spPr>
          <a:xfrm>
            <a:off x="808156" y="1308861"/>
            <a:ext cx="10643720" cy="490537"/>
          </a:xfrm>
          <a:prstGeom prst="rect">
            <a:avLst/>
          </a:prstGeom>
        </p:spPr>
        <p:txBody>
          <a:bodyPr>
            <a:normAutofit/>
          </a:bodyPr>
          <a:lstStyle>
            <a:lvl1pPr marL="0" indent="0">
              <a:buNone/>
              <a:defRPr sz="1800" baseline="0">
                <a:solidFill>
                  <a:schemeClr val="bg1">
                    <a:lumMod val="50000"/>
                  </a:schemeClr>
                </a:solidFill>
                <a:latin typeface="SansaSoft Pro Normal" panose="02000603080000020004" pitchFamily="50" charset="0"/>
              </a:defRPr>
            </a:lvl1pPr>
          </a:lstStyle>
          <a:p>
            <a:pPr lvl="0"/>
            <a:r>
              <a:rPr lang="en-AU" dirty="0"/>
              <a:t>Subheading (optional)</a:t>
            </a:r>
          </a:p>
        </p:txBody>
      </p:sp>
      <p:sp>
        <p:nvSpPr>
          <p:cNvPr id="10" name="Content Placeholder 26"/>
          <p:cNvSpPr>
            <a:spLocks noGrp="1"/>
          </p:cNvSpPr>
          <p:nvPr>
            <p:ph sz="quarter" idx="12" hasCustomPrompt="1"/>
          </p:nvPr>
        </p:nvSpPr>
        <p:spPr>
          <a:xfrm>
            <a:off x="796153" y="1851746"/>
            <a:ext cx="10627985" cy="4186787"/>
          </a:xfrm>
          <a:prstGeom prst="rect">
            <a:avLst/>
          </a:prstGeom>
        </p:spPr>
        <p:txBody>
          <a:bodyPr/>
          <a:lstStyle>
            <a:lvl1pPr marL="0" indent="0">
              <a:buNone/>
              <a:defRPr sz="1600" baseline="0">
                <a:solidFill>
                  <a:schemeClr val="tx1">
                    <a:lumMod val="75000"/>
                    <a:lumOff val="25000"/>
                  </a:schemeClr>
                </a:solidFill>
                <a:latin typeface="Arial" panose="020B0604020202020204" pitchFamily="34" charset="0"/>
                <a:cs typeface="Arial" panose="020B0604020202020204" pitchFamily="34" charset="0"/>
              </a:defRPr>
            </a:lvl1pPr>
          </a:lstStyle>
          <a:p>
            <a:pPr lvl="0"/>
            <a:r>
              <a:rPr lang="en-AU" dirty="0"/>
              <a:t>Content goes here</a:t>
            </a:r>
          </a:p>
          <a:p>
            <a:pPr lvl="0"/>
            <a:endParaRPr lang="en-AU" dirty="0"/>
          </a:p>
        </p:txBody>
      </p:sp>
    </p:spTree>
    <p:extLst>
      <p:ext uri="{BB962C8B-B14F-4D97-AF65-F5344CB8AC3E}">
        <p14:creationId xmlns:p14="http://schemas.microsoft.com/office/powerpoint/2010/main" val="3584811060"/>
      </p:ext>
    </p:extLst>
  </p:cSld>
  <p:clrMapOvr>
    <a:masterClrMapping/>
  </p:clrMapOvr>
  <p:extLst>
    <p:ext uri="{DCECCB84-F9BA-43D5-87BE-67443E8EF086}">
      <p15:sldGuideLst xmlns:p15="http://schemas.microsoft.com/office/powerpoint/2012/main">
        <p15:guide id="1" pos="4271" userDrawn="1">
          <p15:clr>
            <a:srgbClr val="FBAE40"/>
          </p15:clr>
        </p15:guide>
        <p15:guide id="2" pos="340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10"/>
          <p:cNvSpPr>
            <a:spLocks noGrp="1"/>
          </p:cNvSpPr>
          <p:nvPr>
            <p:ph type="body" sz="quarter" idx="11" hasCustomPrompt="1"/>
          </p:nvPr>
        </p:nvSpPr>
        <p:spPr>
          <a:xfrm>
            <a:off x="707964" y="1167343"/>
            <a:ext cx="10643720" cy="490537"/>
          </a:xfrm>
          <a:prstGeom prst="rect">
            <a:avLst/>
          </a:prstGeom>
        </p:spPr>
        <p:txBody>
          <a:bodyPr>
            <a:normAutofit/>
          </a:bodyPr>
          <a:lstStyle>
            <a:lvl1pPr marL="0" indent="0">
              <a:buNone/>
              <a:defRPr sz="1800" baseline="0">
                <a:solidFill>
                  <a:schemeClr val="bg1">
                    <a:lumMod val="50000"/>
                  </a:schemeClr>
                </a:solidFill>
                <a:latin typeface="SansaSoft Pro Normal" panose="02000603080000020004" pitchFamily="50" charset="0"/>
              </a:defRPr>
            </a:lvl1pPr>
          </a:lstStyle>
          <a:p>
            <a:pPr lvl="0"/>
            <a:r>
              <a:rPr lang="en-AU" dirty="0"/>
              <a:t>Subheading (optional)</a:t>
            </a:r>
          </a:p>
        </p:txBody>
      </p:sp>
      <p:sp>
        <p:nvSpPr>
          <p:cNvPr id="8" name="Content Placeholder 26"/>
          <p:cNvSpPr>
            <a:spLocks noGrp="1"/>
          </p:cNvSpPr>
          <p:nvPr>
            <p:ph sz="quarter" idx="12" hasCustomPrompt="1"/>
          </p:nvPr>
        </p:nvSpPr>
        <p:spPr>
          <a:xfrm>
            <a:off x="723698" y="1993982"/>
            <a:ext cx="10627985" cy="3595606"/>
          </a:xfrm>
          <a:prstGeom prst="rect">
            <a:avLst/>
          </a:prstGeom>
        </p:spPr>
        <p:txBody>
          <a:bodyPr/>
          <a:lstStyle>
            <a:lvl1pPr marL="0" indent="0">
              <a:buNone/>
              <a:defRPr sz="1600" baseline="0">
                <a:solidFill>
                  <a:schemeClr val="tx1">
                    <a:lumMod val="75000"/>
                    <a:lumOff val="25000"/>
                  </a:schemeClr>
                </a:solidFill>
                <a:latin typeface="Arial" panose="020B0604020202020204" pitchFamily="34" charset="0"/>
                <a:cs typeface="Arial" panose="020B0604020202020204" pitchFamily="34" charset="0"/>
              </a:defRPr>
            </a:lvl1pPr>
          </a:lstStyle>
          <a:p>
            <a:pPr lvl="0"/>
            <a:r>
              <a:rPr lang="en-AU" dirty="0"/>
              <a:t>Content goes here</a:t>
            </a:r>
          </a:p>
          <a:p>
            <a:pPr lvl="0"/>
            <a:endParaRPr lang="en-AU" dirty="0"/>
          </a:p>
        </p:txBody>
      </p:sp>
      <p:pic>
        <p:nvPicPr>
          <p:cNvPr id="2" name="Picture 1" title="NCSEHE Logo &amp; Curtin Universit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7969" y="6056867"/>
            <a:ext cx="3978332" cy="447381"/>
          </a:xfrm>
          <a:prstGeom prst="rect">
            <a:avLst/>
          </a:prstGeom>
        </p:spPr>
      </p:pic>
      <p:sp>
        <p:nvSpPr>
          <p:cNvPr id="9" name="Slide Number Placeholder 5"/>
          <p:cNvSpPr>
            <a:spLocks noGrp="1"/>
          </p:cNvSpPr>
          <p:nvPr>
            <p:ph type="sldNum" sz="quarter" idx="4"/>
          </p:nvPr>
        </p:nvSpPr>
        <p:spPr>
          <a:xfrm>
            <a:off x="8608483" y="613912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10" name="Title Placeholder 1"/>
          <p:cNvSpPr>
            <a:spLocks noGrp="1"/>
          </p:cNvSpPr>
          <p:nvPr>
            <p:ph type="title" hasCustomPrompt="1"/>
          </p:nvPr>
        </p:nvSpPr>
        <p:spPr>
          <a:xfrm>
            <a:off x="707965" y="454288"/>
            <a:ext cx="10643719" cy="713055"/>
          </a:xfrm>
          <a:prstGeom prst="rect">
            <a:avLst/>
          </a:prstGeom>
        </p:spPr>
        <p:txBody>
          <a:bodyPr vert="horz" lIns="91440" tIns="45720" rIns="91440" bIns="45720" rtlCol="0" anchor="ctr">
            <a:normAutofit/>
          </a:bodyPr>
          <a:lstStyle>
            <a:lvl1pPr>
              <a:defRPr sz="3200">
                <a:solidFill>
                  <a:srgbClr val="B58C0A"/>
                </a:solidFill>
                <a:latin typeface="SansaSoft Pro Normal" panose="02000603080000020004" pitchFamily="50" charset="0"/>
              </a:defRPr>
            </a:lvl1pPr>
          </a:lstStyle>
          <a:p>
            <a:pPr lvl="0"/>
            <a:r>
              <a:rPr lang="en-US" dirty="0"/>
              <a:t>Heading</a:t>
            </a:r>
            <a:endParaRPr lang="en-AU" dirty="0"/>
          </a:p>
        </p:txBody>
      </p:sp>
      <p:sp>
        <p:nvSpPr>
          <p:cNvPr id="11" name="TextBox 10" title="CRICOS Provider Code 00301J"/>
          <p:cNvSpPr txBox="1"/>
          <p:nvPr userDrawn="1"/>
        </p:nvSpPr>
        <p:spPr>
          <a:xfrm>
            <a:off x="4879924" y="6280557"/>
            <a:ext cx="3534936" cy="184666"/>
          </a:xfrm>
          <a:prstGeom prst="rect">
            <a:avLst/>
          </a:prstGeom>
          <a:noFill/>
        </p:spPr>
        <p:txBody>
          <a:bodyPr wrap="square" rtlCol="0">
            <a:spAutoFit/>
          </a:bodyPr>
          <a:lstStyle/>
          <a:p>
            <a:pPr algn="r"/>
            <a:r>
              <a:rPr lang="en-AU" sz="600" dirty="0">
                <a:solidFill>
                  <a:srgbClr val="B2B2B2"/>
                </a:solidFill>
                <a:latin typeface="Arial" panose="020B0604020202020204" pitchFamily="34" charset="0"/>
                <a:cs typeface="Arial" panose="020B0604020202020204" pitchFamily="34" charset="0"/>
              </a:rPr>
              <a:t>CRICOS Provider Code 00301J</a:t>
            </a:r>
          </a:p>
        </p:txBody>
      </p:sp>
    </p:spTree>
    <p:extLst>
      <p:ext uri="{BB962C8B-B14F-4D97-AF65-F5344CB8AC3E}">
        <p14:creationId xmlns:p14="http://schemas.microsoft.com/office/powerpoint/2010/main" val="3572957786"/>
      </p:ext>
    </p:extLst>
  </p:cSld>
  <p:clrMapOvr>
    <a:masterClrMapping/>
  </p:clrMapOvr>
  <p:extLst>
    <p:ext uri="{DCECCB84-F9BA-43D5-87BE-67443E8EF086}">
      <p15:sldGuideLst xmlns:p15="http://schemas.microsoft.com/office/powerpoint/2012/main">
        <p15:guide id="1" orient="horz" pos="352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15" name="Picture 14" title="Circle Background Decor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5215" y="1970962"/>
            <a:ext cx="8379315" cy="7412128"/>
          </a:xfrm>
          <a:prstGeom prst="rect">
            <a:avLst/>
          </a:prstGeom>
        </p:spPr>
      </p:pic>
      <p:sp>
        <p:nvSpPr>
          <p:cNvPr id="2" name="Title 1"/>
          <p:cNvSpPr>
            <a:spLocks noGrp="1"/>
          </p:cNvSpPr>
          <p:nvPr>
            <p:ph type="title" hasCustomPrompt="1"/>
          </p:nvPr>
        </p:nvSpPr>
        <p:spPr>
          <a:xfrm>
            <a:off x="838200" y="1494109"/>
            <a:ext cx="10515600" cy="744392"/>
          </a:xfrm>
        </p:spPr>
        <p:txBody>
          <a:bodyPr/>
          <a:lstStyle>
            <a:lvl1pPr algn="ctr">
              <a:defRPr>
                <a:latin typeface="SansaSoft Pro Normal" panose="02000603080000020004" pitchFamily="50" charset="0"/>
              </a:defRPr>
            </a:lvl1pPr>
          </a:lstStyle>
          <a:p>
            <a:r>
              <a:rPr lang="en-US" dirty="0"/>
              <a:t>Thank you</a:t>
            </a:r>
            <a:endParaRPr lang="en-AU" dirty="0"/>
          </a:p>
        </p:txBody>
      </p:sp>
      <p:sp>
        <p:nvSpPr>
          <p:cNvPr id="5" name="Slide Number Placeholder 4"/>
          <p:cNvSpPr>
            <a:spLocks noGrp="1"/>
          </p:cNvSpPr>
          <p:nvPr>
            <p:ph type="sldNum" sz="quarter" idx="12"/>
          </p:nvPr>
        </p:nvSpPr>
        <p:spPr>
          <a:xfrm>
            <a:off x="8608483" y="6190327"/>
            <a:ext cx="2743200" cy="365125"/>
          </a:xfrm>
        </p:spPr>
        <p:txBody>
          <a:bodyPr/>
          <a:lstStyle/>
          <a:p>
            <a:fld id="{48F63A3B-78C7-47BE-AE5E-E10140E04643}" type="slidenum">
              <a:rPr lang="en-US" smtClean="0"/>
              <a:t>‹#›</a:t>
            </a:fld>
            <a:endParaRPr lang="en-US" dirty="0"/>
          </a:p>
        </p:txBody>
      </p:sp>
      <p:sp>
        <p:nvSpPr>
          <p:cNvPr id="8" name="TextBox 7"/>
          <p:cNvSpPr txBox="1"/>
          <p:nvPr userDrawn="1"/>
        </p:nvSpPr>
        <p:spPr>
          <a:xfrm>
            <a:off x="840321" y="2771427"/>
            <a:ext cx="10512424" cy="438582"/>
          </a:xfrm>
          <a:prstGeom prst="rect">
            <a:avLst/>
          </a:prstGeom>
          <a:noFill/>
        </p:spPr>
        <p:txBody>
          <a:bodyPr wrap="square" rtlCol="0">
            <a:spAutoFit/>
          </a:bodyPr>
          <a:lstStyle/>
          <a:p>
            <a:pPr algn="ctr"/>
            <a:r>
              <a:rPr lang="en-AU" sz="2250" dirty="0">
                <a:solidFill>
                  <a:schemeClr val="tx1">
                    <a:lumMod val="75000"/>
                    <a:lumOff val="25000"/>
                  </a:schemeClr>
                </a:solidFill>
                <a:latin typeface="SansaSoft Pro SemiBold" panose="02000603080000020004" pitchFamily="50" charset="0"/>
              </a:rPr>
              <a:t>Website: </a:t>
            </a:r>
            <a:r>
              <a:rPr lang="en-AU" sz="2250" b="0" dirty="0">
                <a:solidFill>
                  <a:srgbClr val="B58C0A"/>
                </a:solidFill>
                <a:latin typeface="SansaSoft Pro Normal" panose="02000603080000020004" pitchFamily="50" charset="0"/>
              </a:rPr>
              <a:t>ncsehe.edu.au</a:t>
            </a:r>
          </a:p>
        </p:txBody>
      </p:sp>
      <p:sp>
        <p:nvSpPr>
          <p:cNvPr id="9" name="Rectangle 8"/>
          <p:cNvSpPr/>
          <p:nvPr userDrawn="1"/>
        </p:nvSpPr>
        <p:spPr>
          <a:xfrm>
            <a:off x="840321" y="3247317"/>
            <a:ext cx="10512425" cy="438582"/>
          </a:xfrm>
          <a:prstGeom prst="rect">
            <a:avLst/>
          </a:prstGeom>
        </p:spPr>
        <p:txBody>
          <a:bodyPr wrap="square">
            <a:spAutoFit/>
          </a:bodyPr>
          <a:lstStyle/>
          <a:p>
            <a:pPr algn="ctr"/>
            <a:r>
              <a:rPr lang="en-AU" sz="2250" dirty="0">
                <a:solidFill>
                  <a:schemeClr val="tx1">
                    <a:lumMod val="75000"/>
                    <a:lumOff val="25000"/>
                  </a:schemeClr>
                </a:solidFill>
                <a:latin typeface="SansaSoft Pro SemiBold" panose="02000603080000020004" pitchFamily="50" charset="0"/>
              </a:rPr>
              <a:t>Email: </a:t>
            </a:r>
            <a:r>
              <a:rPr lang="en-AU" sz="2250" dirty="0">
                <a:solidFill>
                  <a:srgbClr val="B58C0A"/>
                </a:solidFill>
                <a:latin typeface="SansaSoft Pro Normal" panose="02000603080000020004" pitchFamily="50" charset="0"/>
              </a:rPr>
              <a:t>ncsehe@curtin.edu.au</a:t>
            </a:r>
          </a:p>
        </p:txBody>
      </p:sp>
      <p:sp>
        <p:nvSpPr>
          <p:cNvPr id="10" name="TextBox 9"/>
          <p:cNvSpPr txBox="1"/>
          <p:nvPr userDrawn="1"/>
        </p:nvSpPr>
        <p:spPr>
          <a:xfrm>
            <a:off x="841380" y="3723207"/>
            <a:ext cx="10512425" cy="438582"/>
          </a:xfrm>
          <a:prstGeom prst="rect">
            <a:avLst/>
          </a:prstGeom>
          <a:noFill/>
        </p:spPr>
        <p:txBody>
          <a:bodyPr wrap="square" rtlCol="0">
            <a:spAutoFit/>
          </a:bodyPr>
          <a:lstStyle/>
          <a:p>
            <a:pPr algn="ctr"/>
            <a:r>
              <a:rPr lang="en-AU" sz="2250" dirty="0">
                <a:solidFill>
                  <a:schemeClr val="tx1">
                    <a:lumMod val="75000"/>
                    <a:lumOff val="25000"/>
                  </a:schemeClr>
                </a:solidFill>
                <a:latin typeface="SansaSoft Pro SemiBold" panose="02000603080000020004" pitchFamily="50" charset="0"/>
              </a:rPr>
              <a:t>Twitter: </a:t>
            </a:r>
            <a:r>
              <a:rPr lang="en-AU" sz="2250" dirty="0">
                <a:solidFill>
                  <a:srgbClr val="B58C0A"/>
                </a:solidFill>
                <a:latin typeface="SansaSoft Pro Normal" panose="02000603080000020004" pitchFamily="50" charset="0"/>
              </a:rPr>
              <a:t>@</a:t>
            </a:r>
            <a:r>
              <a:rPr lang="en-AU" sz="2250" dirty="0" err="1">
                <a:solidFill>
                  <a:srgbClr val="B58C0A"/>
                </a:solidFill>
                <a:latin typeface="SansaSoft Pro Normal" panose="02000603080000020004" pitchFamily="50" charset="0"/>
              </a:rPr>
              <a:t>ncsehe</a:t>
            </a:r>
            <a:endParaRPr lang="en-AU" sz="2250" dirty="0">
              <a:solidFill>
                <a:srgbClr val="B58C0A"/>
              </a:solidFill>
              <a:latin typeface="SansaSoft Pro Normal" panose="02000603080000020004" pitchFamily="50" charset="0"/>
            </a:endParaRPr>
          </a:p>
        </p:txBody>
      </p:sp>
      <p:sp>
        <p:nvSpPr>
          <p:cNvPr id="11" name="TextBox 10"/>
          <p:cNvSpPr txBox="1"/>
          <p:nvPr userDrawn="1"/>
        </p:nvSpPr>
        <p:spPr>
          <a:xfrm>
            <a:off x="840317" y="4201287"/>
            <a:ext cx="10512425" cy="438582"/>
          </a:xfrm>
          <a:prstGeom prst="rect">
            <a:avLst/>
          </a:prstGeom>
          <a:noFill/>
        </p:spPr>
        <p:txBody>
          <a:bodyPr wrap="square" rtlCol="0">
            <a:spAutoFit/>
          </a:bodyPr>
          <a:lstStyle/>
          <a:p>
            <a:pPr algn="ctr"/>
            <a:r>
              <a:rPr lang="en-AU" sz="2250" dirty="0">
                <a:solidFill>
                  <a:schemeClr val="tx1">
                    <a:lumMod val="75000"/>
                    <a:lumOff val="25000"/>
                  </a:schemeClr>
                </a:solidFill>
                <a:latin typeface="SansaSoft Pro SemiBold" panose="02000603080000020004" pitchFamily="50" charset="0"/>
              </a:rPr>
              <a:t>Facebook: </a:t>
            </a:r>
            <a:r>
              <a:rPr lang="en-AU" sz="2250" dirty="0">
                <a:solidFill>
                  <a:srgbClr val="B58C0A"/>
                </a:solidFill>
                <a:latin typeface="SansaSoft Pro Normal" panose="02000603080000020004" pitchFamily="50" charset="0"/>
              </a:rPr>
              <a:t>@</a:t>
            </a:r>
            <a:r>
              <a:rPr lang="en-AU" sz="2250" dirty="0" err="1">
                <a:solidFill>
                  <a:srgbClr val="B58C0A"/>
                </a:solidFill>
                <a:latin typeface="SansaSoft Pro Normal" panose="02000603080000020004" pitchFamily="50" charset="0"/>
              </a:rPr>
              <a:t>ncsehe</a:t>
            </a:r>
            <a:endParaRPr lang="en-AU" sz="2250" dirty="0">
              <a:solidFill>
                <a:srgbClr val="B58C0A"/>
              </a:solidFill>
              <a:latin typeface="SansaSoft Pro Normal" panose="02000603080000020004" pitchFamily="50" charset="0"/>
            </a:endParaRPr>
          </a:p>
        </p:txBody>
      </p:sp>
      <p:cxnSp>
        <p:nvCxnSpPr>
          <p:cNvPr id="12" name="Straight Connector 11"/>
          <p:cNvCxnSpPr/>
          <p:nvPr userDrawn="1"/>
        </p:nvCxnSpPr>
        <p:spPr>
          <a:xfrm>
            <a:off x="3785191" y="2381693"/>
            <a:ext cx="4561367" cy="0"/>
          </a:xfrm>
          <a:prstGeom prst="line">
            <a:avLst/>
          </a:prstGeom>
          <a:ln>
            <a:solidFill>
              <a:srgbClr val="B58C0A"/>
            </a:solidFill>
          </a:ln>
        </p:spPr>
        <p:style>
          <a:lnRef idx="3">
            <a:schemeClr val="accent2"/>
          </a:lnRef>
          <a:fillRef idx="0">
            <a:schemeClr val="accent2"/>
          </a:fillRef>
          <a:effectRef idx="2">
            <a:schemeClr val="accent2"/>
          </a:effectRef>
          <a:fontRef idx="minor">
            <a:schemeClr val="tx1"/>
          </a:fontRef>
        </p:style>
      </p:cxnSp>
      <p:pic>
        <p:nvPicPr>
          <p:cNvPr id="13" name="Picture 12" title="NCSEHE Logo &amp; Curtin University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056866"/>
            <a:ext cx="3978332" cy="447381"/>
          </a:xfrm>
          <a:prstGeom prst="rect">
            <a:avLst/>
          </a:prstGeom>
        </p:spPr>
      </p:pic>
      <p:sp>
        <p:nvSpPr>
          <p:cNvPr id="14" name="TextBox 13" title="CRICOS Provider Code 00301J"/>
          <p:cNvSpPr txBox="1"/>
          <p:nvPr userDrawn="1"/>
        </p:nvSpPr>
        <p:spPr>
          <a:xfrm>
            <a:off x="4879924" y="6280557"/>
            <a:ext cx="3534936" cy="184666"/>
          </a:xfrm>
          <a:prstGeom prst="rect">
            <a:avLst/>
          </a:prstGeom>
          <a:noFill/>
        </p:spPr>
        <p:txBody>
          <a:bodyPr wrap="square" rtlCol="0">
            <a:spAutoFit/>
          </a:bodyPr>
          <a:lstStyle/>
          <a:p>
            <a:pPr algn="r"/>
            <a:r>
              <a:rPr lang="en-AU" sz="600" dirty="0">
                <a:solidFill>
                  <a:srgbClr val="B2B2B2"/>
                </a:solidFill>
                <a:latin typeface="Arial" panose="020B0604020202020204" pitchFamily="34" charset="0"/>
                <a:cs typeface="Arial" panose="020B0604020202020204" pitchFamily="34" charset="0"/>
              </a:rPr>
              <a:t>CRICOS Provider Code 00301J</a:t>
            </a:r>
          </a:p>
        </p:txBody>
      </p:sp>
    </p:spTree>
    <p:extLst>
      <p:ext uri="{BB962C8B-B14F-4D97-AF65-F5344CB8AC3E}">
        <p14:creationId xmlns:p14="http://schemas.microsoft.com/office/powerpoint/2010/main" val="286023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608483" y="613912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379055818"/>
      </p:ext>
    </p:extLst>
  </p:cSld>
  <p:clrMapOvr>
    <a:masterClrMapping/>
  </p:clrMapOvr>
  <p:extLst>
    <p:ext uri="{DCECCB84-F9BA-43D5-87BE-67443E8EF086}">
      <p15:sldGuideLst xmlns:p15="http://schemas.microsoft.com/office/powerpoint/2012/main">
        <p15:guide id="1" orient="horz" pos="352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3522216"/>
      </p:ext>
    </p:extLst>
  </p:cSld>
  <p:clrMap bg1="lt1" tx1="dk1" bg2="lt2" tx2="dk2" accent1="accent1" accent2="accent2" accent3="accent3" accent4="accent4" accent5="accent5" accent6="accent6" hlink="hlink" folHlink="folHlink"/>
  <p:sldLayoutIdLst>
    <p:sldLayoutId id="2147483674" r:id="rId1"/>
    <p:sldLayoutId id="2147483667" r:id="rId2"/>
    <p:sldLayoutId id="2147483671" r:id="rId3"/>
    <p:sldLayoutId id="2147483673" r:id="rId4"/>
    <p:sldLayoutId id="2147483672"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529" userDrawn="1">
          <p15:clr>
            <a:srgbClr val="F26B43"/>
          </p15:clr>
        </p15:guide>
        <p15:guide id="3" pos="7151" userDrawn="1">
          <p15:clr>
            <a:srgbClr val="F26B43"/>
          </p15:clr>
        </p15:guide>
        <p15:guide id="4" orient="horz" pos="4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docs.education.gov.au/node/5303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education.gov.au/node/53030" TargetMode="Externa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b="1" dirty="0"/>
              <a:t>Supporting students with disability </a:t>
            </a:r>
            <a:br>
              <a:rPr lang="en-AU" b="1" dirty="0"/>
            </a:br>
            <a:r>
              <a:rPr lang="en-AU" b="1" dirty="0"/>
              <a:t>during and beyond higher education </a:t>
            </a:r>
            <a:endParaRPr lang="en-AU" dirty="0"/>
          </a:p>
        </p:txBody>
      </p:sp>
      <p:sp>
        <p:nvSpPr>
          <p:cNvPr id="2" name="Text Placeholder 1"/>
          <p:cNvSpPr>
            <a:spLocks noGrp="1"/>
          </p:cNvSpPr>
          <p:nvPr>
            <p:ph type="body" sz="quarter" idx="13"/>
          </p:nvPr>
        </p:nvSpPr>
        <p:spPr>
          <a:xfrm>
            <a:off x="808158" y="4857693"/>
            <a:ext cx="6011544" cy="288465"/>
          </a:xfrm>
        </p:spPr>
        <p:txBody>
          <a:bodyPr>
            <a:normAutofit fontScale="62500" lnSpcReduction="20000"/>
          </a:bodyPr>
          <a:lstStyle/>
          <a:p>
            <a:r>
              <a:rPr lang="en-AU" dirty="0">
                <a:solidFill>
                  <a:schemeClr val="bg1"/>
                </a:solidFill>
                <a:latin typeface="SansaSoft Pro Light" panose="02000603080000020004" pitchFamily="50" charset="0"/>
              </a:rPr>
              <a:t>Associate Professor Tim Pitman and Mr David Eckstein</a:t>
            </a:r>
          </a:p>
        </p:txBody>
      </p:sp>
    </p:spTree>
    <p:extLst>
      <p:ext uri="{BB962C8B-B14F-4D97-AF65-F5344CB8AC3E}">
        <p14:creationId xmlns:p14="http://schemas.microsoft.com/office/powerpoint/2010/main" val="136175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10</a:t>
            </a:fld>
            <a:endParaRPr lang="en-US" dirty="0"/>
          </a:p>
        </p:txBody>
      </p:sp>
      <p:sp>
        <p:nvSpPr>
          <p:cNvPr id="3" name="Title 2"/>
          <p:cNvSpPr>
            <a:spLocks noGrp="1"/>
          </p:cNvSpPr>
          <p:nvPr>
            <p:ph type="title"/>
          </p:nvPr>
        </p:nvSpPr>
        <p:spPr/>
        <p:txBody>
          <a:bodyPr>
            <a:normAutofit fontScale="90000"/>
          </a:bodyPr>
          <a:lstStyle/>
          <a:p>
            <a:r>
              <a:rPr lang="en-AU" b="1" dirty="0"/>
              <a:t>Preparing Students with Disability to get meaningful work after graduation</a:t>
            </a:r>
            <a:endParaRPr lang="en-AU" dirty="0"/>
          </a:p>
        </p:txBody>
      </p:sp>
      <p:sp>
        <p:nvSpPr>
          <p:cNvPr id="4" name="Text Placeholder 3"/>
          <p:cNvSpPr>
            <a:spLocks noGrp="1"/>
          </p:cNvSpPr>
          <p:nvPr>
            <p:ph type="body" sz="quarter" idx="11"/>
          </p:nvPr>
        </p:nvSpPr>
        <p:spPr>
          <a:xfrm>
            <a:off x="1361049" y="8251921"/>
            <a:ext cx="10643720" cy="490537"/>
          </a:xfrm>
        </p:spPr>
        <p:txBody>
          <a:bodyPr/>
          <a:lstStyle/>
          <a:p>
            <a:r>
              <a:rPr lang="en-AU" b="1" dirty="0"/>
              <a:t>Nationally, Students with Disability :</a:t>
            </a:r>
          </a:p>
          <a:p>
            <a:endParaRPr lang="en-AU" dirty="0"/>
          </a:p>
        </p:txBody>
      </p:sp>
      <p:sp>
        <p:nvSpPr>
          <p:cNvPr id="5" name="Content Placeholder 4"/>
          <p:cNvSpPr>
            <a:spLocks noGrp="1"/>
          </p:cNvSpPr>
          <p:nvPr>
            <p:ph sz="quarter" idx="12"/>
          </p:nvPr>
        </p:nvSpPr>
        <p:spPr/>
        <p:txBody>
          <a:bodyPr/>
          <a:lstStyle/>
          <a:p>
            <a:pPr>
              <a:spcAft>
                <a:spcPts val="1200"/>
              </a:spcAft>
            </a:pPr>
            <a:r>
              <a:rPr lang="en-AU" sz="2000" b="1" dirty="0"/>
              <a:t>Nationally, Students with Disability:</a:t>
            </a:r>
          </a:p>
          <a:p>
            <a:pPr marL="285750" indent="-285750">
              <a:buFont typeface="Arial" panose="020B0604020202020204" pitchFamily="34" charset="0"/>
              <a:buChar char="•"/>
            </a:pPr>
            <a:r>
              <a:rPr lang="en-AU" sz="2000" dirty="0"/>
              <a:t>Are 7% more likely to be out of work</a:t>
            </a:r>
          </a:p>
          <a:p>
            <a:pPr marL="285750" indent="-285750">
              <a:buFont typeface="Arial" panose="020B0604020202020204" pitchFamily="34" charset="0"/>
              <a:buChar char="•"/>
            </a:pPr>
            <a:r>
              <a:rPr lang="en-AU" sz="2000" dirty="0"/>
              <a:t>Are 6% more likely to be in work that does not use their skills or education</a:t>
            </a:r>
          </a:p>
          <a:p>
            <a:pPr marL="285750" indent="-285750">
              <a:buFont typeface="Arial" panose="020B0604020202020204" pitchFamily="34" charset="0"/>
              <a:buChar char="•"/>
            </a:pPr>
            <a:r>
              <a:rPr lang="en-AU" sz="2000" dirty="0"/>
              <a:t>Account for 2% of students in employer graduate programs</a:t>
            </a:r>
          </a:p>
          <a:p>
            <a:endParaRPr lang="en-AU" dirty="0"/>
          </a:p>
        </p:txBody>
      </p:sp>
      <p:sp>
        <p:nvSpPr>
          <p:cNvPr id="6" name="Rectangle 5"/>
          <p:cNvSpPr/>
          <p:nvPr/>
        </p:nvSpPr>
        <p:spPr>
          <a:xfrm>
            <a:off x="1838096" y="5453758"/>
            <a:ext cx="8112641" cy="584775"/>
          </a:xfrm>
          <a:prstGeom prst="rect">
            <a:avLst/>
          </a:prstGeom>
        </p:spPr>
        <p:txBody>
          <a:bodyPr wrap="square">
            <a:spAutoFit/>
          </a:bodyPr>
          <a:lstStyle/>
          <a:p>
            <a:r>
              <a:rPr lang="en-AU" sz="1600" dirty="0">
                <a:latin typeface="SansaSoft Pro Normal" panose="02000603080000020004" pitchFamily="50" charset="0"/>
              </a:rPr>
              <a:t>Question: In your opinion, what is the biggest barrier to Students with Disability getting meaningful work?</a:t>
            </a:r>
          </a:p>
        </p:txBody>
      </p:sp>
    </p:spTree>
    <p:extLst>
      <p:ext uri="{BB962C8B-B14F-4D97-AF65-F5344CB8AC3E}">
        <p14:creationId xmlns:p14="http://schemas.microsoft.com/office/powerpoint/2010/main" val="236104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11</a:t>
            </a:fld>
            <a:endParaRPr lang="en-US" dirty="0"/>
          </a:p>
        </p:txBody>
      </p:sp>
      <p:sp>
        <p:nvSpPr>
          <p:cNvPr id="3" name="Title 2"/>
          <p:cNvSpPr>
            <a:spLocks noGrp="1"/>
          </p:cNvSpPr>
          <p:nvPr>
            <p:ph type="title"/>
          </p:nvPr>
        </p:nvSpPr>
        <p:spPr>
          <a:xfrm>
            <a:off x="808158" y="510363"/>
            <a:ext cx="10643719" cy="746150"/>
          </a:xfrm>
        </p:spPr>
        <p:txBody>
          <a:bodyPr>
            <a:normAutofit fontScale="90000"/>
          </a:bodyPr>
          <a:lstStyle/>
          <a:p>
            <a:r>
              <a:rPr lang="en-AU" b="1" dirty="0"/>
              <a:t>Preparing Students with Disability to get meaningful work after graduation</a:t>
            </a:r>
            <a:endParaRPr lang="en-AU" dirty="0"/>
          </a:p>
        </p:txBody>
      </p:sp>
      <p:sp>
        <p:nvSpPr>
          <p:cNvPr id="6" name="Content Placeholder 4"/>
          <p:cNvSpPr>
            <a:spLocks noGrp="1"/>
          </p:cNvSpPr>
          <p:nvPr>
            <p:ph sz="quarter" idx="12"/>
          </p:nvPr>
        </p:nvSpPr>
        <p:spPr>
          <a:xfrm>
            <a:off x="823892" y="1646463"/>
            <a:ext cx="10627985" cy="4186787"/>
          </a:xfrm>
        </p:spPr>
        <p:txBody>
          <a:bodyPr>
            <a:normAutofit/>
          </a:bodyPr>
          <a:lstStyle/>
          <a:p>
            <a:r>
              <a:rPr lang="en-AU" sz="2000" b="1" dirty="0">
                <a:latin typeface="SansaSoft Pro Normal" panose="02000603080000020004" pitchFamily="50" charset="0"/>
              </a:rPr>
              <a:t>Tailored interventions help </a:t>
            </a:r>
            <a:r>
              <a:rPr lang="en-AU" sz="2000" dirty="0">
                <a:latin typeface="SansaSoft Pro Normal" panose="02000603080000020004" pitchFamily="50" charset="0"/>
              </a:rPr>
              <a:t>(Kilpatrick et al, 2015)</a:t>
            </a:r>
          </a:p>
          <a:p>
            <a:endParaRPr lang="en-AU" sz="2000" b="1" dirty="0">
              <a:latin typeface="SansaSoft Pro Normal" panose="02000603080000020004" pitchFamily="50" charset="0"/>
            </a:endParaRPr>
          </a:p>
          <a:p>
            <a:r>
              <a:rPr lang="en-AU" sz="2000" b="1" dirty="0">
                <a:latin typeface="SansaSoft Pro Normal" panose="02000603080000020004" pitchFamily="50" charset="0"/>
              </a:rPr>
              <a:t>Poll</a:t>
            </a:r>
          </a:p>
          <a:p>
            <a:r>
              <a:rPr lang="en-AU" sz="2000" dirty="0">
                <a:latin typeface="SansaSoft Pro Normal" panose="02000603080000020004" pitchFamily="50" charset="0"/>
              </a:rPr>
              <a:t>Does your university/TAFE/school run programs to help Students with Disability get meaningful work? </a:t>
            </a:r>
            <a:endParaRPr lang="en-AU" sz="2000" b="1" dirty="0">
              <a:latin typeface="SansaSoft Pro Normal" panose="02000603080000020004" pitchFamily="50" charset="0"/>
            </a:endParaRPr>
          </a:p>
          <a:p>
            <a:endParaRPr lang="en-AU" sz="2000" b="1" dirty="0">
              <a:latin typeface="SansaSoft Pro Normal" panose="02000603080000020004" pitchFamily="50" charset="0"/>
            </a:endParaRPr>
          </a:p>
          <a:p>
            <a:r>
              <a:rPr lang="en-AU" sz="2000" b="1" dirty="0">
                <a:latin typeface="SansaSoft Pro Normal" panose="02000603080000020004" pitchFamily="50" charset="0"/>
              </a:rPr>
              <a:t>Open questions</a:t>
            </a:r>
          </a:p>
          <a:p>
            <a:r>
              <a:rPr lang="en-AU" sz="2000" dirty="0">
                <a:latin typeface="SansaSoft Pro Normal" panose="02000603080000020004" pitchFamily="50" charset="0"/>
              </a:rPr>
              <a:t>What kinds of programs are run?</a:t>
            </a:r>
          </a:p>
          <a:p>
            <a:r>
              <a:rPr lang="en-AU" sz="2000" dirty="0">
                <a:latin typeface="SansaSoft Pro Normal" panose="02000603080000020004" pitchFamily="50" charset="0"/>
              </a:rPr>
              <a:t>What kinds of programs would you like to see being run?</a:t>
            </a:r>
          </a:p>
          <a:p>
            <a:r>
              <a:rPr lang="en-AU" sz="2000" dirty="0">
                <a:latin typeface="SansaSoft Pro Normal" panose="02000603080000020004" pitchFamily="50" charset="0"/>
              </a:rPr>
              <a:t>What prevents universities from providing (more) programs?</a:t>
            </a:r>
          </a:p>
          <a:p>
            <a:endParaRPr lang="en-AU" dirty="0"/>
          </a:p>
        </p:txBody>
      </p:sp>
    </p:spTree>
    <p:extLst>
      <p:ext uri="{BB962C8B-B14F-4D97-AF65-F5344CB8AC3E}">
        <p14:creationId xmlns:p14="http://schemas.microsoft.com/office/powerpoint/2010/main" val="153042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12</a:t>
            </a:fld>
            <a:endParaRPr lang="en-US" dirty="0"/>
          </a:p>
        </p:txBody>
      </p:sp>
      <p:sp>
        <p:nvSpPr>
          <p:cNvPr id="3" name="Title 2"/>
          <p:cNvSpPr>
            <a:spLocks noGrp="1"/>
          </p:cNvSpPr>
          <p:nvPr>
            <p:ph type="title"/>
          </p:nvPr>
        </p:nvSpPr>
        <p:spPr/>
        <p:txBody>
          <a:bodyPr>
            <a:normAutofit fontScale="90000"/>
          </a:bodyPr>
          <a:lstStyle/>
          <a:p>
            <a:r>
              <a:rPr lang="en-AU" b="1" dirty="0"/>
              <a:t>Preparing Students with Disability to get meaningful work after graduation (continued)</a:t>
            </a:r>
            <a:endParaRPr lang="en-AU" dirty="0"/>
          </a:p>
        </p:txBody>
      </p:sp>
      <p:sp>
        <p:nvSpPr>
          <p:cNvPr id="6" name="Content Placeholder 4"/>
          <p:cNvSpPr>
            <a:spLocks noGrp="1"/>
          </p:cNvSpPr>
          <p:nvPr>
            <p:ph sz="quarter" idx="12"/>
          </p:nvPr>
        </p:nvSpPr>
        <p:spPr>
          <a:xfrm>
            <a:off x="823892" y="1646463"/>
            <a:ext cx="10627985" cy="4186787"/>
          </a:xfrm>
        </p:spPr>
        <p:txBody>
          <a:bodyPr>
            <a:normAutofit/>
          </a:bodyPr>
          <a:lstStyle/>
          <a:p>
            <a:r>
              <a:rPr lang="en-AU" sz="2000" b="1" dirty="0">
                <a:latin typeface="SansaSoft Pro Normal" panose="02000603080000020004" pitchFamily="50" charset="0"/>
              </a:rPr>
              <a:t>Poll</a:t>
            </a:r>
          </a:p>
          <a:p>
            <a:r>
              <a:rPr lang="en-AU" sz="2000" dirty="0"/>
              <a:t>In your experience, what’s the best source of careers information for Students with Disability? </a:t>
            </a:r>
          </a:p>
          <a:p>
            <a:endParaRPr lang="en-AU" dirty="0"/>
          </a:p>
        </p:txBody>
      </p:sp>
    </p:spTree>
    <p:extLst>
      <p:ext uri="{BB962C8B-B14F-4D97-AF65-F5344CB8AC3E}">
        <p14:creationId xmlns:p14="http://schemas.microsoft.com/office/powerpoint/2010/main" val="797297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13</a:t>
            </a:fld>
            <a:endParaRPr lang="en-US" dirty="0"/>
          </a:p>
        </p:txBody>
      </p:sp>
      <p:sp>
        <p:nvSpPr>
          <p:cNvPr id="3" name="Title 2"/>
          <p:cNvSpPr>
            <a:spLocks noGrp="1"/>
          </p:cNvSpPr>
          <p:nvPr>
            <p:ph type="title"/>
          </p:nvPr>
        </p:nvSpPr>
        <p:spPr/>
        <p:txBody>
          <a:bodyPr>
            <a:normAutofit/>
          </a:bodyPr>
          <a:lstStyle/>
          <a:p>
            <a:r>
              <a:rPr lang="en-AU" b="1" dirty="0"/>
              <a:t>National consultation</a:t>
            </a:r>
            <a:endParaRPr lang="en-AU" dirty="0"/>
          </a:p>
        </p:txBody>
      </p:sp>
      <p:sp>
        <p:nvSpPr>
          <p:cNvPr id="6" name="Content Placeholder 4"/>
          <p:cNvSpPr>
            <a:spLocks noGrp="1"/>
          </p:cNvSpPr>
          <p:nvPr>
            <p:ph sz="quarter" idx="12"/>
          </p:nvPr>
        </p:nvSpPr>
        <p:spPr>
          <a:xfrm>
            <a:off x="823892" y="1646463"/>
            <a:ext cx="10627985" cy="1638997"/>
          </a:xfrm>
        </p:spPr>
        <p:txBody>
          <a:bodyPr>
            <a:normAutofit/>
          </a:bodyPr>
          <a:lstStyle/>
          <a:p>
            <a:pPr marL="457200" indent="-457200">
              <a:buFont typeface="Arial" panose="020B0604020202020204" pitchFamily="34" charset="0"/>
              <a:buChar char="•"/>
            </a:pPr>
            <a:r>
              <a:rPr lang="en-AU" sz="2000" dirty="0"/>
              <a:t>National student survey</a:t>
            </a:r>
          </a:p>
          <a:p>
            <a:pPr marL="457200" indent="-457200">
              <a:buFont typeface="Arial" panose="020B0604020202020204" pitchFamily="34" charset="0"/>
              <a:buChar char="•"/>
            </a:pPr>
            <a:r>
              <a:rPr lang="en-AU" sz="2000" dirty="0"/>
              <a:t>National staff survey</a:t>
            </a:r>
          </a:p>
          <a:p>
            <a:pPr marL="457200" indent="-457200">
              <a:buFont typeface="Arial" panose="020B0604020202020204" pitchFamily="34" charset="0"/>
              <a:buChar char="•"/>
            </a:pPr>
            <a:r>
              <a:rPr lang="en-AU" sz="2000" dirty="0"/>
              <a:t>Roundtable discussions</a:t>
            </a:r>
          </a:p>
          <a:p>
            <a:pPr marL="457200" indent="-457200">
              <a:buFont typeface="Arial" panose="020B0604020202020204" pitchFamily="34" charset="0"/>
              <a:buChar char="•"/>
            </a:pPr>
            <a:r>
              <a:rPr lang="en-AU" sz="2000" dirty="0"/>
              <a:t>REGISTER YOUR INTEREST IN TAKING PART</a:t>
            </a:r>
          </a:p>
          <a:p>
            <a:endParaRPr lang="en-AU" dirty="0"/>
          </a:p>
        </p:txBody>
      </p:sp>
      <p:sp>
        <p:nvSpPr>
          <p:cNvPr id="5" name="Content Placeholder 4"/>
          <p:cNvSpPr txBox="1">
            <a:spLocks/>
          </p:cNvSpPr>
          <p:nvPr/>
        </p:nvSpPr>
        <p:spPr>
          <a:xfrm>
            <a:off x="823892" y="3675411"/>
            <a:ext cx="10627985" cy="186415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b="1" dirty="0"/>
              <a:t>RESULTS</a:t>
            </a:r>
          </a:p>
          <a:p>
            <a:r>
              <a:rPr lang="en-AU" sz="2000" dirty="0"/>
              <a:t>Open access tools and guidelines for all universities to use</a:t>
            </a:r>
          </a:p>
          <a:p>
            <a:r>
              <a:rPr lang="en-AU" sz="2000" dirty="0"/>
              <a:t>Inaugural national summit for universities to: </a:t>
            </a:r>
          </a:p>
          <a:p>
            <a:pPr marL="285750" indent="-285750">
              <a:buFont typeface="Arial" panose="020B0604020202020204" pitchFamily="34" charset="0"/>
              <a:buChar char="•"/>
            </a:pPr>
            <a:r>
              <a:rPr lang="en-AU" sz="2000" dirty="0"/>
              <a:t>Share information </a:t>
            </a:r>
          </a:p>
          <a:p>
            <a:pPr marL="285750" indent="-285750">
              <a:buFont typeface="Arial" panose="020B0604020202020204" pitchFamily="34" charset="0"/>
              <a:buChar char="•"/>
            </a:pPr>
            <a:r>
              <a:rPr lang="en-AU" sz="2000" dirty="0"/>
              <a:t>Generate institution-specific strategies and plans</a:t>
            </a:r>
          </a:p>
          <a:p>
            <a:endParaRPr lang="en-AU" dirty="0"/>
          </a:p>
        </p:txBody>
      </p:sp>
    </p:spTree>
    <p:extLst>
      <p:ext uri="{BB962C8B-B14F-4D97-AF65-F5344CB8AC3E}">
        <p14:creationId xmlns:p14="http://schemas.microsoft.com/office/powerpoint/2010/main" val="371768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14</a:t>
            </a:fld>
            <a:endParaRPr lang="en-US" dirty="0"/>
          </a:p>
        </p:txBody>
      </p:sp>
      <p:sp>
        <p:nvSpPr>
          <p:cNvPr id="3" name="Title 2"/>
          <p:cNvSpPr>
            <a:spLocks noGrp="1"/>
          </p:cNvSpPr>
          <p:nvPr>
            <p:ph type="title"/>
          </p:nvPr>
        </p:nvSpPr>
        <p:spPr>
          <a:xfrm>
            <a:off x="744014" y="1653696"/>
            <a:ext cx="10643719" cy="676093"/>
          </a:xfrm>
        </p:spPr>
        <p:txBody>
          <a:bodyPr/>
          <a:lstStyle/>
          <a:p>
            <a:pPr algn="ctr"/>
            <a:r>
              <a:rPr lang="en-AU" dirty="0">
                <a:solidFill>
                  <a:schemeClr val="tx1"/>
                </a:solidFill>
              </a:rPr>
              <a:t>Thank you</a:t>
            </a:r>
          </a:p>
        </p:txBody>
      </p:sp>
      <p:sp>
        <p:nvSpPr>
          <p:cNvPr id="4" name="Text Placeholder 3"/>
          <p:cNvSpPr>
            <a:spLocks noGrp="1"/>
          </p:cNvSpPr>
          <p:nvPr>
            <p:ph type="body" sz="quarter" idx="11"/>
          </p:nvPr>
        </p:nvSpPr>
        <p:spPr>
          <a:xfrm>
            <a:off x="1127133" y="7667131"/>
            <a:ext cx="10643720" cy="490537"/>
          </a:xfrm>
        </p:spPr>
        <p:txBody>
          <a:bodyPr/>
          <a:lstStyle/>
          <a:p>
            <a:endParaRPr lang="en-AU" dirty="0"/>
          </a:p>
        </p:txBody>
      </p:sp>
      <p:sp>
        <p:nvSpPr>
          <p:cNvPr id="7" name="TextBox 6"/>
          <p:cNvSpPr txBox="1"/>
          <p:nvPr/>
        </p:nvSpPr>
        <p:spPr>
          <a:xfrm>
            <a:off x="840321" y="2771427"/>
            <a:ext cx="10512424" cy="438582"/>
          </a:xfrm>
          <a:prstGeom prst="rect">
            <a:avLst/>
          </a:prstGeom>
          <a:noFill/>
        </p:spPr>
        <p:txBody>
          <a:bodyPr wrap="square" rtlCol="0">
            <a:spAutoFit/>
          </a:bodyPr>
          <a:lstStyle/>
          <a:p>
            <a:pPr algn="ctr"/>
            <a:r>
              <a:rPr lang="en-AU" sz="2250" dirty="0">
                <a:solidFill>
                  <a:schemeClr val="tx1">
                    <a:lumMod val="75000"/>
                    <a:lumOff val="25000"/>
                  </a:schemeClr>
                </a:solidFill>
                <a:latin typeface="SansaSoft Pro SemiBold" panose="02000603080000020004" pitchFamily="50" charset="0"/>
              </a:rPr>
              <a:t>Website: </a:t>
            </a:r>
            <a:r>
              <a:rPr lang="en-AU" sz="2250" b="0" dirty="0">
                <a:solidFill>
                  <a:srgbClr val="B58C0A"/>
                </a:solidFill>
                <a:latin typeface="SansaSoft Pro Normal" panose="02000603080000020004" pitchFamily="50" charset="0"/>
              </a:rPr>
              <a:t>ncsehe.edu.au</a:t>
            </a:r>
          </a:p>
        </p:txBody>
      </p:sp>
      <p:sp>
        <p:nvSpPr>
          <p:cNvPr id="8" name="Rectangle 7"/>
          <p:cNvSpPr/>
          <p:nvPr/>
        </p:nvSpPr>
        <p:spPr>
          <a:xfrm>
            <a:off x="840321" y="3247317"/>
            <a:ext cx="10512425" cy="438582"/>
          </a:xfrm>
          <a:prstGeom prst="rect">
            <a:avLst/>
          </a:prstGeom>
        </p:spPr>
        <p:txBody>
          <a:bodyPr wrap="square">
            <a:spAutoFit/>
          </a:bodyPr>
          <a:lstStyle/>
          <a:p>
            <a:pPr algn="ctr"/>
            <a:r>
              <a:rPr lang="en-AU" sz="2250" dirty="0">
                <a:solidFill>
                  <a:schemeClr val="tx1">
                    <a:lumMod val="75000"/>
                    <a:lumOff val="25000"/>
                  </a:schemeClr>
                </a:solidFill>
                <a:latin typeface="SansaSoft Pro SemiBold" panose="02000603080000020004" pitchFamily="50" charset="0"/>
              </a:rPr>
              <a:t>Email: </a:t>
            </a:r>
            <a:r>
              <a:rPr lang="en-AU" sz="2250" dirty="0">
                <a:solidFill>
                  <a:srgbClr val="B58C0A"/>
                </a:solidFill>
                <a:latin typeface="SansaSoft Pro Normal" panose="02000603080000020004" pitchFamily="50" charset="0"/>
              </a:rPr>
              <a:t>ncsehe@curtin.edu.au</a:t>
            </a:r>
          </a:p>
        </p:txBody>
      </p:sp>
      <p:sp>
        <p:nvSpPr>
          <p:cNvPr id="9" name="TextBox 8"/>
          <p:cNvSpPr txBox="1"/>
          <p:nvPr/>
        </p:nvSpPr>
        <p:spPr>
          <a:xfrm>
            <a:off x="841380" y="3723207"/>
            <a:ext cx="10512425" cy="438582"/>
          </a:xfrm>
          <a:prstGeom prst="rect">
            <a:avLst/>
          </a:prstGeom>
          <a:noFill/>
        </p:spPr>
        <p:txBody>
          <a:bodyPr wrap="square" rtlCol="0">
            <a:spAutoFit/>
          </a:bodyPr>
          <a:lstStyle/>
          <a:p>
            <a:pPr algn="ctr"/>
            <a:r>
              <a:rPr lang="en-AU" sz="2250" dirty="0">
                <a:solidFill>
                  <a:schemeClr val="tx1">
                    <a:lumMod val="75000"/>
                    <a:lumOff val="25000"/>
                  </a:schemeClr>
                </a:solidFill>
                <a:latin typeface="SansaSoft Pro SemiBold" panose="02000603080000020004" pitchFamily="50" charset="0"/>
              </a:rPr>
              <a:t>Twitter: </a:t>
            </a:r>
            <a:r>
              <a:rPr lang="en-AU" sz="2250" dirty="0">
                <a:solidFill>
                  <a:srgbClr val="B58C0A"/>
                </a:solidFill>
                <a:latin typeface="SansaSoft Pro Normal" panose="02000603080000020004" pitchFamily="50" charset="0"/>
              </a:rPr>
              <a:t>@</a:t>
            </a:r>
            <a:r>
              <a:rPr lang="en-AU" sz="2250" dirty="0" err="1">
                <a:solidFill>
                  <a:srgbClr val="B58C0A"/>
                </a:solidFill>
                <a:latin typeface="SansaSoft Pro Normal" panose="02000603080000020004" pitchFamily="50" charset="0"/>
              </a:rPr>
              <a:t>ncsehe</a:t>
            </a:r>
            <a:endParaRPr lang="en-AU" sz="2250" dirty="0">
              <a:solidFill>
                <a:srgbClr val="B58C0A"/>
              </a:solidFill>
              <a:latin typeface="SansaSoft Pro Normal" panose="02000603080000020004" pitchFamily="50" charset="0"/>
            </a:endParaRPr>
          </a:p>
        </p:txBody>
      </p:sp>
      <p:sp>
        <p:nvSpPr>
          <p:cNvPr id="10" name="TextBox 9"/>
          <p:cNvSpPr txBox="1"/>
          <p:nvPr/>
        </p:nvSpPr>
        <p:spPr>
          <a:xfrm>
            <a:off x="840317" y="4201287"/>
            <a:ext cx="10512425" cy="438582"/>
          </a:xfrm>
          <a:prstGeom prst="rect">
            <a:avLst/>
          </a:prstGeom>
          <a:noFill/>
        </p:spPr>
        <p:txBody>
          <a:bodyPr wrap="square" rtlCol="0">
            <a:spAutoFit/>
          </a:bodyPr>
          <a:lstStyle/>
          <a:p>
            <a:pPr algn="ctr"/>
            <a:r>
              <a:rPr lang="en-AU" sz="2250" dirty="0">
                <a:solidFill>
                  <a:schemeClr val="tx1">
                    <a:lumMod val="75000"/>
                    <a:lumOff val="25000"/>
                  </a:schemeClr>
                </a:solidFill>
                <a:latin typeface="SansaSoft Pro SemiBold" panose="02000603080000020004" pitchFamily="50" charset="0"/>
              </a:rPr>
              <a:t>Facebook: </a:t>
            </a:r>
            <a:r>
              <a:rPr lang="en-AU" sz="2250" dirty="0">
                <a:solidFill>
                  <a:srgbClr val="B58C0A"/>
                </a:solidFill>
                <a:latin typeface="SansaSoft Pro Normal" panose="02000603080000020004" pitchFamily="50" charset="0"/>
              </a:rPr>
              <a:t>@</a:t>
            </a:r>
            <a:r>
              <a:rPr lang="en-AU" sz="2250" dirty="0" err="1">
                <a:solidFill>
                  <a:srgbClr val="B58C0A"/>
                </a:solidFill>
                <a:latin typeface="SansaSoft Pro Normal" panose="02000603080000020004" pitchFamily="50" charset="0"/>
              </a:rPr>
              <a:t>ncsehe</a:t>
            </a:r>
            <a:endParaRPr lang="en-AU" sz="2250" dirty="0">
              <a:solidFill>
                <a:srgbClr val="B58C0A"/>
              </a:solidFill>
              <a:latin typeface="SansaSoft Pro Normal" panose="02000603080000020004" pitchFamily="50" charset="0"/>
            </a:endParaRPr>
          </a:p>
        </p:txBody>
      </p:sp>
      <p:cxnSp>
        <p:nvCxnSpPr>
          <p:cNvPr id="12" name="Straight Connector 11" title="Gold Text Line under the word Thank you"/>
          <p:cNvCxnSpPr/>
          <p:nvPr/>
        </p:nvCxnSpPr>
        <p:spPr>
          <a:xfrm>
            <a:off x="3785191" y="2381693"/>
            <a:ext cx="4561367" cy="0"/>
          </a:xfrm>
          <a:prstGeom prst="line">
            <a:avLst/>
          </a:prstGeom>
          <a:ln>
            <a:solidFill>
              <a:srgbClr val="B58C0A"/>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3759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2</a:t>
            </a:fld>
            <a:endParaRPr lang="en-US" dirty="0"/>
          </a:p>
        </p:txBody>
      </p:sp>
      <p:sp>
        <p:nvSpPr>
          <p:cNvPr id="7" name="Title 6"/>
          <p:cNvSpPr>
            <a:spLocks noGrp="1"/>
          </p:cNvSpPr>
          <p:nvPr>
            <p:ph type="title"/>
          </p:nvPr>
        </p:nvSpPr>
        <p:spPr/>
        <p:txBody>
          <a:bodyPr/>
          <a:lstStyle/>
          <a:p>
            <a:r>
              <a:rPr lang="en-AU" dirty="0"/>
              <a:t>2020 NCSEHE Equity Fellows</a:t>
            </a:r>
          </a:p>
        </p:txBody>
      </p:sp>
      <p:sp>
        <p:nvSpPr>
          <p:cNvPr id="8" name="Text Placeholder 7"/>
          <p:cNvSpPr>
            <a:spLocks noGrp="1"/>
          </p:cNvSpPr>
          <p:nvPr>
            <p:ph type="body" sz="quarter" idx="11"/>
          </p:nvPr>
        </p:nvSpPr>
        <p:spPr>
          <a:xfrm>
            <a:off x="6194032" y="4749330"/>
            <a:ext cx="4091613" cy="490537"/>
          </a:xfrm>
        </p:spPr>
        <p:txBody>
          <a:bodyPr/>
          <a:lstStyle/>
          <a:p>
            <a:pPr algn="ctr"/>
            <a:r>
              <a:rPr lang="en-AU" dirty="0"/>
              <a:t>Associate Professor Tim Pitman </a:t>
            </a:r>
          </a:p>
        </p:txBody>
      </p:sp>
      <p:pic>
        <p:nvPicPr>
          <p:cNvPr id="5" name="Picture 4" title="Photograph of Associate Professor Tim Pitman"/>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b="11406"/>
          <a:stretch/>
        </p:blipFill>
        <p:spPr>
          <a:xfrm>
            <a:off x="6845150" y="1434833"/>
            <a:ext cx="2789374" cy="3045021"/>
          </a:xfrm>
          <a:prstGeom prst="rect">
            <a:avLst/>
          </a:prstGeom>
          <a:ln>
            <a:solidFill>
              <a:schemeClr val="bg2">
                <a:lumMod val="90000"/>
              </a:schemeClr>
            </a:solidFill>
          </a:ln>
          <a:effectLst>
            <a:outerShdw blurRad="292100" dist="139700" dir="2700000" algn="tl" rotWithShape="0">
              <a:srgbClr val="333333">
                <a:alpha val="65000"/>
              </a:srgbClr>
            </a:outerShdw>
          </a:effectLst>
        </p:spPr>
      </p:pic>
      <p:sp>
        <p:nvSpPr>
          <p:cNvPr id="6" name="Text Placeholder 7"/>
          <p:cNvSpPr txBox="1">
            <a:spLocks/>
          </p:cNvSpPr>
          <p:nvPr/>
        </p:nvSpPr>
        <p:spPr>
          <a:xfrm>
            <a:off x="1804196" y="4749329"/>
            <a:ext cx="3622246" cy="490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bg1">
                    <a:lumMod val="50000"/>
                  </a:schemeClr>
                </a:solidFill>
                <a:latin typeface="SansaSoft Pro Normal" panose="0200060308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dirty="0"/>
              <a:t>Mr David Eckstein</a:t>
            </a:r>
          </a:p>
        </p:txBody>
      </p:sp>
      <p:pic>
        <p:nvPicPr>
          <p:cNvPr id="10" name="Picture 9" title="Photograph of Mr David Eckstein"/>
          <p:cNvPicPr>
            <a:picLocks noChangeAspect="1"/>
          </p:cNvPicPr>
          <p:nvPr/>
        </p:nvPicPr>
        <p:blipFill rotWithShape="1">
          <a:blip r:embed="rId3" cstate="print">
            <a:extLst>
              <a:ext uri="{28A0092B-C50C-407E-A947-70E740481C1C}">
                <a14:useLocalDpi xmlns:a14="http://schemas.microsoft.com/office/drawing/2010/main" val="0"/>
              </a:ext>
            </a:extLst>
          </a:blip>
          <a:srcRect l="18845" r="18906"/>
          <a:stretch/>
        </p:blipFill>
        <p:spPr>
          <a:xfrm>
            <a:off x="2251580" y="1469228"/>
            <a:ext cx="2811108" cy="3010626"/>
          </a:xfrm>
          <a:prstGeom prst="rect">
            <a:avLst/>
          </a:prstGeom>
          <a:ln>
            <a:solidFill>
              <a:schemeClr val="bg2">
                <a:lumMod val="90000"/>
              </a:schemeClr>
            </a:solidFill>
          </a:ln>
          <a:effectLst>
            <a:outerShdw blurRad="292100" dist="139700" dir="2700000" algn="tl" rotWithShape="0">
              <a:srgbClr val="333333">
                <a:alpha val="65000"/>
              </a:srgbClr>
            </a:outerShdw>
          </a:effectLst>
        </p:spPr>
      </p:pic>
      <p:sp>
        <p:nvSpPr>
          <p:cNvPr id="11" name="Rectangle 10"/>
          <p:cNvSpPr/>
          <p:nvPr/>
        </p:nvSpPr>
        <p:spPr>
          <a:xfrm>
            <a:off x="1611328" y="5380952"/>
            <a:ext cx="4341627" cy="523220"/>
          </a:xfrm>
          <a:prstGeom prst="rect">
            <a:avLst/>
          </a:prstGeom>
        </p:spPr>
        <p:txBody>
          <a:bodyPr wrap="square">
            <a:spAutoFit/>
          </a:bodyPr>
          <a:lstStyle/>
          <a:p>
            <a:pPr fontAlgn="base"/>
            <a:r>
              <a:rPr lang="en-AU" sz="1400" i="1" dirty="0">
                <a:solidFill>
                  <a:srgbClr val="C2982D"/>
                </a:solidFill>
                <a:latin typeface="SansaSoft Pro Normal" panose="02000603080000020004" pitchFamily="50" charset="0"/>
              </a:rPr>
              <a:t>Meaningful jobs for graduates with disability: </a:t>
            </a:r>
          </a:p>
          <a:p>
            <a:pPr fontAlgn="base"/>
            <a:r>
              <a:rPr lang="en-AU" sz="1400" i="1" dirty="0">
                <a:solidFill>
                  <a:srgbClr val="C2982D"/>
                </a:solidFill>
                <a:latin typeface="SansaSoft Pro Normal" panose="02000603080000020004" pitchFamily="50" charset="0"/>
              </a:rPr>
              <a:t>From luck to business as usual</a:t>
            </a:r>
            <a:endParaRPr lang="en-AU" sz="1400" b="0" i="1" dirty="0">
              <a:solidFill>
                <a:srgbClr val="C2982D"/>
              </a:solidFill>
              <a:effectLst/>
              <a:latin typeface="SansaSoft Pro Normal" panose="02000603080000020004" pitchFamily="50" charset="0"/>
            </a:endParaRPr>
          </a:p>
        </p:txBody>
      </p:sp>
      <p:sp>
        <p:nvSpPr>
          <p:cNvPr id="12" name="Rectangle 11"/>
          <p:cNvSpPr/>
          <p:nvPr/>
        </p:nvSpPr>
        <p:spPr>
          <a:xfrm>
            <a:off x="6057678" y="5354960"/>
            <a:ext cx="4364318" cy="738664"/>
          </a:xfrm>
          <a:prstGeom prst="rect">
            <a:avLst/>
          </a:prstGeom>
        </p:spPr>
        <p:txBody>
          <a:bodyPr wrap="square">
            <a:spAutoFit/>
          </a:bodyPr>
          <a:lstStyle/>
          <a:p>
            <a:pPr fontAlgn="base"/>
            <a:r>
              <a:rPr lang="en-AU" sz="1400" i="1" dirty="0">
                <a:solidFill>
                  <a:srgbClr val="C2982D"/>
                </a:solidFill>
                <a:latin typeface="SansaSoft Pro Normal" panose="02000603080000020004" pitchFamily="50" charset="0"/>
              </a:rPr>
              <a:t>Supporting people with disability from regional, </a:t>
            </a:r>
          </a:p>
          <a:p>
            <a:pPr fontAlgn="base"/>
            <a:r>
              <a:rPr lang="en-AU" sz="1400" i="1" dirty="0">
                <a:solidFill>
                  <a:srgbClr val="C2982D"/>
                </a:solidFill>
                <a:latin typeface="SansaSoft Pro Normal" panose="02000603080000020004" pitchFamily="50" charset="0"/>
              </a:rPr>
              <a:t>rural and remote Australia, to succeed in higher education</a:t>
            </a:r>
            <a:endParaRPr lang="en-AU" sz="1400" b="0" i="1" dirty="0">
              <a:solidFill>
                <a:srgbClr val="C2982D"/>
              </a:solidFill>
              <a:effectLst/>
              <a:latin typeface="SansaSoft Pro Normal" panose="02000603080000020004" pitchFamily="50" charset="0"/>
            </a:endParaRPr>
          </a:p>
        </p:txBody>
      </p:sp>
      <p:sp>
        <p:nvSpPr>
          <p:cNvPr id="13" name="Text Placeholder 7"/>
          <p:cNvSpPr txBox="1">
            <a:spLocks/>
          </p:cNvSpPr>
          <p:nvPr/>
        </p:nvSpPr>
        <p:spPr>
          <a:xfrm>
            <a:off x="6194031" y="5119642"/>
            <a:ext cx="4091613" cy="24045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bg1">
                    <a:lumMod val="50000"/>
                  </a:schemeClr>
                </a:solidFill>
                <a:latin typeface="SansaSoft Pro Normal" panose="0200060308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400" dirty="0"/>
              <a:t>Curtin University</a:t>
            </a:r>
          </a:p>
        </p:txBody>
      </p:sp>
      <p:sp>
        <p:nvSpPr>
          <p:cNvPr id="14" name="Text Placeholder 7"/>
          <p:cNvSpPr txBox="1">
            <a:spLocks/>
          </p:cNvSpPr>
          <p:nvPr/>
        </p:nvSpPr>
        <p:spPr>
          <a:xfrm>
            <a:off x="1611328" y="5140502"/>
            <a:ext cx="4091613" cy="24045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bg1">
                    <a:lumMod val="50000"/>
                  </a:schemeClr>
                </a:solidFill>
                <a:latin typeface="SansaSoft Pro Normal" panose="0200060308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400" dirty="0"/>
              <a:t>Swinburne University</a:t>
            </a:r>
          </a:p>
        </p:txBody>
      </p:sp>
    </p:spTree>
    <p:extLst>
      <p:ext uri="{BB962C8B-B14F-4D97-AF65-F5344CB8AC3E}">
        <p14:creationId xmlns:p14="http://schemas.microsoft.com/office/powerpoint/2010/main" val="129333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8F63A3B-78C7-47BE-AE5E-E10140E04643}" type="slidenum">
              <a:rPr lang="en-US" smtClean="0"/>
              <a:t>3</a:t>
            </a:fld>
            <a:endParaRPr lang="en-US" dirty="0"/>
          </a:p>
        </p:txBody>
      </p:sp>
      <p:sp>
        <p:nvSpPr>
          <p:cNvPr id="5" name="Title 4"/>
          <p:cNvSpPr>
            <a:spLocks noGrp="1"/>
          </p:cNvSpPr>
          <p:nvPr>
            <p:ph type="title"/>
          </p:nvPr>
        </p:nvSpPr>
        <p:spPr/>
        <p:txBody>
          <a:bodyPr>
            <a:normAutofit/>
          </a:bodyPr>
          <a:lstStyle/>
          <a:p>
            <a:r>
              <a:rPr lang="en-AU" b="1" dirty="0"/>
              <a:t>Before we start…</a:t>
            </a:r>
            <a:endParaRPr lang="en-AU" dirty="0"/>
          </a:p>
        </p:txBody>
      </p:sp>
      <p:sp>
        <p:nvSpPr>
          <p:cNvPr id="3" name="Content Placeholder 2"/>
          <p:cNvSpPr>
            <a:spLocks noGrp="1"/>
          </p:cNvSpPr>
          <p:nvPr>
            <p:ph sz="quarter" idx="12"/>
          </p:nvPr>
        </p:nvSpPr>
        <p:spPr>
          <a:xfrm>
            <a:off x="808758" y="1749432"/>
            <a:ext cx="10627985" cy="3595606"/>
          </a:xfrm>
        </p:spPr>
        <p:txBody>
          <a:bodyPr>
            <a:normAutofit/>
          </a:bodyPr>
          <a:lstStyle/>
          <a:p>
            <a:pPr marL="457200" indent="-457200">
              <a:buFont typeface="Arial" panose="020B0604020202020204" pitchFamily="34" charset="0"/>
              <a:buChar char="•"/>
            </a:pPr>
            <a:r>
              <a:rPr lang="en-AU" sz="2000" dirty="0"/>
              <a:t>The creation of categories is part of a process of the identification of the self.</a:t>
            </a:r>
          </a:p>
          <a:p>
            <a:pPr marL="457200" indent="-457200">
              <a:buFont typeface="Arial" panose="020B0604020202020204" pitchFamily="34" charset="0"/>
              <a:buChar char="•"/>
            </a:pPr>
            <a:r>
              <a:rPr lang="en-AU" sz="2000" dirty="0"/>
              <a:t>Sometimes categorisation is done by the individual.</a:t>
            </a:r>
          </a:p>
          <a:p>
            <a:pPr marL="457200" indent="-457200">
              <a:buFont typeface="Arial" panose="020B0604020202020204" pitchFamily="34" charset="0"/>
              <a:buChar char="•"/>
            </a:pPr>
            <a:r>
              <a:rPr lang="en-AU" sz="2000" dirty="0"/>
              <a:t>Sometimes it is done by a group.</a:t>
            </a:r>
          </a:p>
          <a:p>
            <a:pPr marL="457200" indent="-457200">
              <a:buFont typeface="Arial" panose="020B0604020202020204" pitchFamily="34" charset="0"/>
              <a:buChar char="•"/>
            </a:pPr>
            <a:r>
              <a:rPr lang="en-AU" sz="2000" dirty="0"/>
              <a:t>Sometimes it is done by society as a whole.</a:t>
            </a:r>
          </a:p>
          <a:p>
            <a:pPr marL="457200" indent="-457200">
              <a:buFont typeface="Arial" panose="020B0604020202020204" pitchFamily="34" charset="0"/>
              <a:buChar char="•"/>
            </a:pPr>
            <a:r>
              <a:rPr lang="en-AU" sz="2000" dirty="0"/>
              <a:t>Sometimes it is helpful, at other times it hinders.</a:t>
            </a:r>
          </a:p>
        </p:txBody>
      </p:sp>
    </p:spTree>
    <p:extLst>
      <p:ext uri="{BB962C8B-B14F-4D97-AF65-F5344CB8AC3E}">
        <p14:creationId xmlns:p14="http://schemas.microsoft.com/office/powerpoint/2010/main" val="136171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8F63A3B-78C7-47BE-AE5E-E10140E04643}" type="slidenum">
              <a:rPr lang="en-US" smtClean="0"/>
              <a:t>4</a:t>
            </a:fld>
            <a:endParaRPr lang="en-US" dirty="0"/>
          </a:p>
        </p:txBody>
      </p:sp>
      <p:sp>
        <p:nvSpPr>
          <p:cNvPr id="5" name="Title 4"/>
          <p:cNvSpPr>
            <a:spLocks noGrp="1"/>
          </p:cNvSpPr>
          <p:nvPr>
            <p:ph type="title"/>
          </p:nvPr>
        </p:nvSpPr>
        <p:spPr/>
        <p:txBody>
          <a:bodyPr>
            <a:normAutofit/>
          </a:bodyPr>
          <a:lstStyle/>
          <a:p>
            <a:r>
              <a:rPr lang="en-AU" b="1" dirty="0"/>
              <a:t>Changes in categories over time</a:t>
            </a:r>
            <a:endParaRPr lang="en-AU" dirty="0"/>
          </a:p>
        </p:txBody>
      </p:sp>
      <p:graphicFrame>
        <p:nvGraphicFramePr>
          <p:cNvPr id="7" name="Table 6" title="Table for Change in categories over time"/>
          <p:cNvGraphicFramePr>
            <a:graphicFrameLocks noGrp="1"/>
          </p:cNvGraphicFramePr>
          <p:nvPr>
            <p:extLst>
              <p:ext uri="{D42A27DB-BD31-4B8C-83A1-F6EECF244321}">
                <p14:modId xmlns:p14="http://schemas.microsoft.com/office/powerpoint/2010/main" val="2274197643"/>
              </p:ext>
            </p:extLst>
          </p:nvPr>
        </p:nvGraphicFramePr>
        <p:xfrm>
          <a:off x="905862" y="1292021"/>
          <a:ext cx="10247923" cy="3664080"/>
        </p:xfrm>
        <a:graphic>
          <a:graphicData uri="http://schemas.openxmlformats.org/drawingml/2006/table">
            <a:tbl>
              <a:tblPr firstRow="1" bandRow="1">
                <a:tableStyleId>{073A0DAA-6AF3-43AB-8588-CEC1D06C72B9}</a:tableStyleId>
              </a:tblPr>
              <a:tblGrid>
                <a:gridCol w="3287303">
                  <a:extLst>
                    <a:ext uri="{9D8B030D-6E8A-4147-A177-3AD203B41FA5}">
                      <a16:colId xmlns:a16="http://schemas.microsoft.com/office/drawing/2014/main" val="1322753652"/>
                    </a:ext>
                  </a:extLst>
                </a:gridCol>
                <a:gridCol w="3734640">
                  <a:extLst>
                    <a:ext uri="{9D8B030D-6E8A-4147-A177-3AD203B41FA5}">
                      <a16:colId xmlns:a16="http://schemas.microsoft.com/office/drawing/2014/main" val="1936932485"/>
                    </a:ext>
                  </a:extLst>
                </a:gridCol>
                <a:gridCol w="3225980">
                  <a:extLst>
                    <a:ext uri="{9D8B030D-6E8A-4147-A177-3AD203B41FA5}">
                      <a16:colId xmlns:a16="http://schemas.microsoft.com/office/drawing/2014/main" val="839255933"/>
                    </a:ext>
                  </a:extLst>
                </a:gridCol>
              </a:tblGrid>
              <a:tr h="603183">
                <a:tc>
                  <a:txBody>
                    <a:bodyPr/>
                    <a:lstStyle/>
                    <a:p>
                      <a:pPr algn="ctr"/>
                      <a:r>
                        <a:rPr lang="en-AU" dirty="0"/>
                        <a:t>Category</a:t>
                      </a:r>
                    </a:p>
                  </a:txBody>
                  <a:tcPr anchor="ctr"/>
                </a:tc>
                <a:tc>
                  <a:txBody>
                    <a:bodyPr/>
                    <a:lstStyle/>
                    <a:p>
                      <a:pPr algn="ctr"/>
                      <a:r>
                        <a:rPr lang="en-AU" dirty="0"/>
                        <a:t>Rate</a:t>
                      </a:r>
                      <a:r>
                        <a:rPr lang="en-AU" baseline="0" dirty="0"/>
                        <a:t> in 1992 (as defined by Disability Support Officers)</a:t>
                      </a:r>
                      <a:endParaRPr lang="en-AU" dirty="0"/>
                    </a:p>
                  </a:txBody>
                  <a:tcPr anchor="ctr"/>
                </a:tc>
                <a:tc>
                  <a:txBody>
                    <a:bodyPr/>
                    <a:lstStyle/>
                    <a:p>
                      <a:pPr algn="ctr"/>
                      <a:r>
                        <a:rPr lang="en-AU" dirty="0"/>
                        <a:t>Rate in 2017 (As defined by the students themselves)</a:t>
                      </a:r>
                    </a:p>
                  </a:txBody>
                  <a:tcPr anchor="ctr"/>
                </a:tc>
                <a:extLst>
                  <a:ext uri="{0D108BD9-81ED-4DB2-BD59-A6C34878D82A}">
                    <a16:rowId xmlns:a16="http://schemas.microsoft.com/office/drawing/2014/main" val="16710452"/>
                  </a:ext>
                </a:extLst>
              </a:tr>
              <a:tr h="504000">
                <a:tc>
                  <a:txBody>
                    <a:bodyPr/>
                    <a:lstStyle/>
                    <a:p>
                      <a:pPr algn="ctr">
                        <a:lnSpc>
                          <a:spcPct val="200000"/>
                        </a:lnSpc>
                        <a:spcAft>
                          <a:spcPts val="0"/>
                        </a:spcAft>
                      </a:pPr>
                      <a:r>
                        <a:rPr lang="en-AU" sz="1800" dirty="0">
                          <a:effectLst/>
                        </a:rPr>
                        <a:t>Hearing </a:t>
                      </a:r>
                      <a:endParaRPr lang="en-AU" sz="18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n-AU" sz="1800" dirty="0">
                          <a:effectLst/>
                        </a:rPr>
                        <a:t>10%</a:t>
                      </a:r>
                      <a:endParaRPr lang="en-AU" sz="18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n-AU" sz="1800" dirty="0">
                          <a:effectLst/>
                        </a:rPr>
                        <a:t>7%</a:t>
                      </a:r>
                      <a:endParaRPr lang="en-AU" sz="18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58684259"/>
                  </a:ext>
                </a:extLst>
              </a:tr>
              <a:tr h="504000">
                <a:tc>
                  <a:txBody>
                    <a:bodyPr/>
                    <a:lstStyle/>
                    <a:p>
                      <a:pPr algn="ctr">
                        <a:lnSpc>
                          <a:spcPct val="200000"/>
                        </a:lnSpc>
                        <a:spcAft>
                          <a:spcPts val="0"/>
                        </a:spcAft>
                      </a:pPr>
                      <a:r>
                        <a:rPr lang="en-AU" sz="1800" dirty="0">
                          <a:effectLst/>
                        </a:rPr>
                        <a:t>Learning</a:t>
                      </a:r>
                      <a:endParaRPr lang="en-AU" sz="18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n-AU" sz="1800" dirty="0">
                          <a:effectLst/>
                        </a:rPr>
                        <a:t>23%</a:t>
                      </a:r>
                      <a:endParaRPr lang="en-AU" sz="1800" dirty="0">
                        <a:effectLst/>
                        <a:latin typeface="+mn-lt"/>
                        <a:ea typeface="Calibri" panose="020F0502020204030204" pitchFamily="34" charset="0"/>
                        <a:cs typeface="Times New Roman" panose="02020603050405020304" pitchFamily="18" charset="0"/>
                      </a:endParaRPr>
                    </a:p>
                  </a:txBody>
                  <a:tcPr marL="0" marR="0" marT="0" marB="0" anchor="ctr">
                    <a:lnB w="12700" cmpd="sng">
                      <a:noFill/>
                    </a:lnB>
                  </a:tcPr>
                </a:tc>
                <a:tc>
                  <a:txBody>
                    <a:bodyPr/>
                    <a:lstStyle/>
                    <a:p>
                      <a:pPr algn="ctr">
                        <a:lnSpc>
                          <a:spcPct val="200000"/>
                        </a:lnSpc>
                        <a:spcAft>
                          <a:spcPts val="0"/>
                        </a:spcAft>
                      </a:pPr>
                      <a:r>
                        <a:rPr lang="en-AU" sz="1800" dirty="0">
                          <a:effectLst/>
                        </a:rPr>
                        <a:t>15%</a:t>
                      </a:r>
                      <a:endParaRPr lang="en-AU" sz="18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34370062"/>
                  </a:ext>
                </a:extLst>
              </a:tr>
              <a:tr h="504000">
                <a:tc>
                  <a:txBody>
                    <a:bodyPr/>
                    <a:lstStyle/>
                    <a:p>
                      <a:pPr algn="ctr">
                        <a:lnSpc>
                          <a:spcPct val="200000"/>
                        </a:lnSpc>
                        <a:spcAft>
                          <a:spcPts val="0"/>
                        </a:spcAft>
                      </a:pPr>
                      <a:r>
                        <a:rPr lang="en-AU" sz="1800" dirty="0">
                          <a:effectLst/>
                        </a:rPr>
                        <a:t>Mobility</a:t>
                      </a:r>
                      <a:endParaRPr lang="en-AU" sz="1800" dirty="0">
                        <a:effectLst/>
                        <a:latin typeface="+mn-lt"/>
                        <a:ea typeface="Calibri" panose="020F0502020204030204" pitchFamily="34" charset="0"/>
                        <a:cs typeface="Times New Roman" panose="02020603050405020304" pitchFamily="18" charset="0"/>
                      </a:endParaRPr>
                    </a:p>
                  </a:txBody>
                  <a:tcPr marL="0" marR="0" marT="0" marB="0" anchor="ctr">
                    <a:lnR w="12700" cmpd="sng">
                      <a:noFill/>
                    </a:lnR>
                  </a:tcPr>
                </a:tc>
                <a:tc>
                  <a:txBody>
                    <a:bodyPr/>
                    <a:lstStyle/>
                    <a:p>
                      <a:pPr algn="ctr">
                        <a:lnSpc>
                          <a:spcPct val="200000"/>
                        </a:lnSpc>
                        <a:spcAft>
                          <a:spcPts val="0"/>
                        </a:spcAft>
                      </a:pPr>
                      <a:r>
                        <a:rPr lang="en-AU" sz="1800" dirty="0">
                          <a:effectLst/>
                        </a:rPr>
                        <a:t>20%</a:t>
                      </a:r>
                      <a:endParaRPr lang="en-AU" sz="1800" dirty="0">
                        <a:effectLst/>
                        <a:latin typeface="+mn-lt"/>
                        <a:ea typeface="Calibri" panose="020F0502020204030204" pitchFamily="34" charset="0"/>
                        <a:cs typeface="Times New Roman" panose="02020603050405020304" pitchFamily="18"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200000"/>
                        </a:lnSpc>
                        <a:spcAft>
                          <a:spcPts val="0"/>
                        </a:spcAft>
                      </a:pPr>
                      <a:r>
                        <a:rPr lang="en-AU" sz="1800" dirty="0">
                          <a:effectLst/>
                        </a:rPr>
                        <a:t>8%</a:t>
                      </a:r>
                      <a:endParaRPr lang="en-AU" sz="1800" dirty="0">
                        <a:effectLst/>
                        <a:latin typeface="+mn-lt"/>
                        <a:ea typeface="Calibri" panose="020F0502020204030204" pitchFamily="34" charset="0"/>
                        <a:cs typeface="Times New Roman" panose="02020603050405020304" pitchFamily="18" charset="0"/>
                      </a:endParaRPr>
                    </a:p>
                  </a:txBody>
                  <a:tcPr marL="0" marR="0" marT="0" marB="0" anchor="ctr">
                    <a:lnL w="12700" cmpd="sng">
                      <a:noFill/>
                    </a:lnL>
                  </a:tcPr>
                </a:tc>
                <a:extLst>
                  <a:ext uri="{0D108BD9-81ED-4DB2-BD59-A6C34878D82A}">
                    <a16:rowId xmlns:a16="http://schemas.microsoft.com/office/drawing/2014/main" val="982647799"/>
                  </a:ext>
                </a:extLst>
              </a:tr>
              <a:tr h="504000">
                <a:tc>
                  <a:txBody>
                    <a:bodyPr/>
                    <a:lstStyle/>
                    <a:p>
                      <a:pPr algn="ctr">
                        <a:lnSpc>
                          <a:spcPct val="200000"/>
                        </a:lnSpc>
                        <a:spcAft>
                          <a:spcPts val="0"/>
                        </a:spcAft>
                      </a:pPr>
                      <a:r>
                        <a:rPr lang="en-AU" sz="1800" dirty="0">
                          <a:effectLst/>
                        </a:rPr>
                        <a:t>Vision</a:t>
                      </a:r>
                      <a:endParaRPr lang="en-AU" sz="18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200000"/>
                        </a:lnSpc>
                        <a:spcAft>
                          <a:spcPts val="0"/>
                        </a:spcAft>
                      </a:pPr>
                      <a:r>
                        <a:rPr lang="en-AU" sz="1800" dirty="0">
                          <a:effectLst/>
                        </a:rPr>
                        <a:t>11%</a:t>
                      </a:r>
                      <a:endParaRPr lang="en-AU" sz="1800" dirty="0">
                        <a:effectLst/>
                        <a:latin typeface="+mn-lt"/>
                        <a:ea typeface="Calibri" panose="020F0502020204030204" pitchFamily="34" charset="0"/>
                        <a:cs typeface="Times New Roman" panose="02020603050405020304" pitchFamily="18" charset="0"/>
                      </a:endParaRPr>
                    </a:p>
                  </a:txBody>
                  <a:tcPr marL="0" marR="0" marT="0" marB="0" anchor="ctr">
                    <a:lnT w="12700" cmpd="sng">
                      <a:noFill/>
                    </a:lnT>
                  </a:tcPr>
                </a:tc>
                <a:tc>
                  <a:txBody>
                    <a:bodyPr/>
                    <a:lstStyle/>
                    <a:p>
                      <a:pPr algn="ctr">
                        <a:lnSpc>
                          <a:spcPct val="200000"/>
                        </a:lnSpc>
                        <a:spcAft>
                          <a:spcPts val="0"/>
                        </a:spcAft>
                      </a:pPr>
                      <a:r>
                        <a:rPr lang="en-AU" sz="1800" dirty="0">
                          <a:effectLst/>
                        </a:rPr>
                        <a:t>11%</a:t>
                      </a:r>
                      <a:endParaRPr lang="en-AU" sz="18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38603289"/>
                  </a:ext>
                </a:extLst>
              </a:tr>
              <a:tr h="504000">
                <a:tc>
                  <a:txBody>
                    <a:bodyPr/>
                    <a:lstStyle/>
                    <a:p>
                      <a:pPr algn="ctr"/>
                      <a:r>
                        <a:rPr lang="en-AU" sz="1800" dirty="0"/>
                        <a:t>Medical</a:t>
                      </a:r>
                      <a:endParaRPr lang="en-AU" sz="1800" dirty="0">
                        <a:latin typeface="+mn-lt"/>
                      </a:endParaRPr>
                    </a:p>
                  </a:txBody>
                  <a:tcPr marL="0" marR="0" marT="0" marB="0" anchor="ctr"/>
                </a:tc>
                <a:tc>
                  <a:txBody>
                    <a:bodyPr/>
                    <a:lstStyle/>
                    <a:p>
                      <a:pPr algn="ctr"/>
                      <a:r>
                        <a:rPr lang="en-AU" sz="1800" dirty="0"/>
                        <a:t>12%</a:t>
                      </a:r>
                      <a:endParaRPr lang="en-AU" sz="1800" dirty="0">
                        <a:latin typeface="+mn-lt"/>
                      </a:endParaRPr>
                    </a:p>
                  </a:txBody>
                  <a:tcPr marL="0" marR="0" marT="0" marB="0" anchor="ctr"/>
                </a:tc>
                <a:tc>
                  <a:txBody>
                    <a:bodyPr/>
                    <a:lstStyle/>
                    <a:p>
                      <a:pPr algn="ctr"/>
                      <a:r>
                        <a:rPr lang="en-AU" sz="1800" dirty="0"/>
                        <a:t>41%</a:t>
                      </a:r>
                      <a:endParaRPr lang="en-AU" sz="1800" dirty="0">
                        <a:latin typeface="+mn-lt"/>
                      </a:endParaRPr>
                    </a:p>
                  </a:txBody>
                  <a:tcPr marL="0" marR="0" marT="0" marB="0" anchor="ctr"/>
                </a:tc>
                <a:extLst>
                  <a:ext uri="{0D108BD9-81ED-4DB2-BD59-A6C34878D82A}">
                    <a16:rowId xmlns:a16="http://schemas.microsoft.com/office/drawing/2014/main" val="1579114807"/>
                  </a:ext>
                </a:extLst>
              </a:tr>
              <a:tr h="504000">
                <a:tc>
                  <a:txBody>
                    <a:bodyPr/>
                    <a:lstStyle/>
                    <a:p>
                      <a:pPr algn="ctr"/>
                      <a:r>
                        <a:rPr lang="en-AU" sz="1800" dirty="0"/>
                        <a:t>Other</a:t>
                      </a:r>
                      <a:endParaRPr lang="en-AU" sz="1800" dirty="0">
                        <a:latin typeface="+mn-lt"/>
                      </a:endParaRPr>
                    </a:p>
                  </a:txBody>
                  <a:tcPr marL="0" marR="0" marT="0" marB="0" anchor="ctr"/>
                </a:tc>
                <a:tc>
                  <a:txBody>
                    <a:bodyPr/>
                    <a:lstStyle/>
                    <a:p>
                      <a:pPr algn="ctr"/>
                      <a:r>
                        <a:rPr lang="en-AU" sz="1800" dirty="0"/>
                        <a:t>4%</a:t>
                      </a:r>
                      <a:endParaRPr lang="en-AU" sz="1800" dirty="0">
                        <a:latin typeface="+mn-lt"/>
                      </a:endParaRPr>
                    </a:p>
                  </a:txBody>
                  <a:tcPr marL="0" marR="0" marT="0" marB="0" anchor="ctr"/>
                </a:tc>
                <a:tc>
                  <a:txBody>
                    <a:bodyPr/>
                    <a:lstStyle/>
                    <a:p>
                      <a:pPr algn="ctr"/>
                      <a:r>
                        <a:rPr lang="en-AU" sz="1800" dirty="0"/>
                        <a:t>45%</a:t>
                      </a:r>
                      <a:endParaRPr lang="en-AU" sz="1800" dirty="0">
                        <a:latin typeface="+mn-lt"/>
                      </a:endParaRPr>
                    </a:p>
                  </a:txBody>
                  <a:tcPr marL="0" marR="0" marT="0" marB="0" anchor="ctr"/>
                </a:tc>
                <a:extLst>
                  <a:ext uri="{0D108BD9-81ED-4DB2-BD59-A6C34878D82A}">
                    <a16:rowId xmlns:a16="http://schemas.microsoft.com/office/drawing/2014/main" val="3547025345"/>
                  </a:ext>
                </a:extLst>
              </a:tr>
            </a:tbl>
          </a:graphicData>
        </a:graphic>
      </p:graphicFrame>
      <p:sp>
        <p:nvSpPr>
          <p:cNvPr id="8" name="TextBox 7">
            <a:extLst>
              <a:ext uri="{FF2B5EF4-FFF2-40B4-BE49-F238E27FC236}">
                <a16:creationId xmlns:a16="http://schemas.microsoft.com/office/drawing/2014/main" id="{1CAE7C5A-BA03-423D-9941-C7672AE66973}"/>
              </a:ext>
            </a:extLst>
          </p:cNvPr>
          <p:cNvSpPr txBox="1"/>
          <p:nvPr/>
        </p:nvSpPr>
        <p:spPr>
          <a:xfrm>
            <a:off x="5227924" y="5179228"/>
            <a:ext cx="5998029" cy="261610"/>
          </a:xfrm>
          <a:prstGeom prst="rect">
            <a:avLst/>
          </a:prstGeom>
          <a:noFill/>
        </p:spPr>
        <p:txBody>
          <a:bodyPr wrap="square" rtlCol="0">
            <a:spAutoFit/>
          </a:bodyPr>
          <a:lstStyle/>
          <a:p>
            <a:pPr algn="r"/>
            <a:r>
              <a:rPr lang="en-AU" sz="1100" dirty="0">
                <a:latin typeface="SansaSoft Pro Light" panose="02000603080000020004" pitchFamily="50" charset="0"/>
              </a:rPr>
              <a:t>Sources: Andrews, R. J. and J. Smith (1992) &amp; Department of Education and Training (2019).</a:t>
            </a:r>
          </a:p>
        </p:txBody>
      </p:sp>
      <p:sp>
        <p:nvSpPr>
          <p:cNvPr id="9" name="TextBox 8">
            <a:extLst>
              <a:ext uri="{FF2B5EF4-FFF2-40B4-BE49-F238E27FC236}">
                <a16:creationId xmlns:a16="http://schemas.microsoft.com/office/drawing/2014/main" id="{1CAE7C5A-BA03-423D-9941-C7672AE66973}"/>
              </a:ext>
            </a:extLst>
          </p:cNvPr>
          <p:cNvSpPr txBox="1"/>
          <p:nvPr/>
        </p:nvSpPr>
        <p:spPr>
          <a:xfrm>
            <a:off x="2704754" y="5539176"/>
            <a:ext cx="7400261" cy="338554"/>
          </a:xfrm>
          <a:prstGeom prst="rect">
            <a:avLst/>
          </a:prstGeom>
          <a:noFill/>
        </p:spPr>
        <p:txBody>
          <a:bodyPr wrap="square" rtlCol="0">
            <a:spAutoFit/>
          </a:bodyPr>
          <a:lstStyle/>
          <a:p>
            <a:r>
              <a:rPr lang="en-AU" sz="1600" dirty="0">
                <a:latin typeface="SansaSoft Pro Normal" panose="02000603080000020004" pitchFamily="50" charset="0"/>
              </a:rPr>
              <a:t>Question: are these categories the ones we should be using?</a:t>
            </a:r>
          </a:p>
        </p:txBody>
      </p:sp>
    </p:spTree>
    <p:extLst>
      <p:ext uri="{BB962C8B-B14F-4D97-AF65-F5344CB8AC3E}">
        <p14:creationId xmlns:p14="http://schemas.microsoft.com/office/powerpoint/2010/main" val="1254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8F63A3B-78C7-47BE-AE5E-E10140E04643}" type="slidenum">
              <a:rPr lang="en-US" smtClean="0"/>
              <a:t>5</a:t>
            </a:fld>
            <a:endParaRPr lang="en-US" dirty="0"/>
          </a:p>
        </p:txBody>
      </p:sp>
      <p:sp>
        <p:nvSpPr>
          <p:cNvPr id="5" name="Title 4"/>
          <p:cNvSpPr>
            <a:spLocks noGrp="1"/>
          </p:cNvSpPr>
          <p:nvPr>
            <p:ph type="title"/>
          </p:nvPr>
        </p:nvSpPr>
        <p:spPr>
          <a:xfrm>
            <a:off x="856554" y="1060078"/>
            <a:ext cx="10643719" cy="4654922"/>
          </a:xfrm>
        </p:spPr>
        <p:txBody>
          <a:bodyPr>
            <a:normAutofit/>
          </a:bodyPr>
          <a:lstStyle/>
          <a:p>
            <a:pPr>
              <a:lnSpc>
                <a:spcPts val="4000"/>
              </a:lnSpc>
            </a:pPr>
            <a:r>
              <a:rPr lang="en-AU" dirty="0"/>
              <a:t>“If we are required to report, count, are funded, and held accountable for something, it starts to matter </a:t>
            </a:r>
            <a:br>
              <a:rPr lang="en-AU" dirty="0"/>
            </a:br>
            <a:r>
              <a:rPr lang="en-AU" dirty="0"/>
              <a:t>a lot. It  encourages institutions to put in place mechanisms that are accessible, for champions to raise the issue and push for further development within institutions, and for students to push for its greater implementation.”</a:t>
            </a:r>
            <a:br>
              <a:rPr lang="en-AU" dirty="0"/>
            </a:br>
            <a:endParaRPr lang="en-AU" dirty="0"/>
          </a:p>
        </p:txBody>
      </p:sp>
      <p:sp>
        <p:nvSpPr>
          <p:cNvPr id="6" name="TextBox 5">
            <a:extLst>
              <a:ext uri="{FF2B5EF4-FFF2-40B4-BE49-F238E27FC236}">
                <a16:creationId xmlns:a16="http://schemas.microsoft.com/office/drawing/2014/main" id="{1CAE7C5A-BA03-423D-9941-C7672AE66973}"/>
              </a:ext>
            </a:extLst>
          </p:cNvPr>
          <p:cNvSpPr txBox="1"/>
          <p:nvPr/>
        </p:nvSpPr>
        <p:spPr>
          <a:xfrm>
            <a:off x="3757112" y="5093208"/>
            <a:ext cx="7400261" cy="369332"/>
          </a:xfrm>
          <a:prstGeom prst="rect">
            <a:avLst/>
          </a:prstGeom>
          <a:noFill/>
        </p:spPr>
        <p:txBody>
          <a:bodyPr wrap="square" rtlCol="0">
            <a:spAutoFit/>
          </a:bodyPr>
          <a:lstStyle/>
          <a:p>
            <a:pPr algn="r"/>
            <a:r>
              <a:rPr lang="da-DK" dirty="0"/>
              <a:t>Wheelahan, L., et al. (2003).</a:t>
            </a:r>
            <a:endParaRPr lang="en-AU" dirty="0"/>
          </a:p>
        </p:txBody>
      </p:sp>
    </p:spTree>
    <p:extLst>
      <p:ext uri="{BB962C8B-B14F-4D97-AF65-F5344CB8AC3E}">
        <p14:creationId xmlns:p14="http://schemas.microsoft.com/office/powerpoint/2010/main" val="225499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637087" y="6226009"/>
            <a:ext cx="2743200" cy="365125"/>
          </a:xfrm>
        </p:spPr>
        <p:txBody>
          <a:bodyPr/>
          <a:lstStyle/>
          <a:p>
            <a:fld id="{48F63A3B-78C7-47BE-AE5E-E10140E04643}" type="slidenum">
              <a:rPr lang="en-US" smtClean="0"/>
              <a:pPr/>
              <a:t>6</a:t>
            </a:fld>
            <a:endParaRPr lang="en-US" dirty="0"/>
          </a:p>
        </p:txBody>
      </p:sp>
      <p:sp>
        <p:nvSpPr>
          <p:cNvPr id="6" name="Title 5"/>
          <p:cNvSpPr>
            <a:spLocks noGrp="1"/>
          </p:cNvSpPr>
          <p:nvPr>
            <p:ph type="title"/>
          </p:nvPr>
        </p:nvSpPr>
        <p:spPr>
          <a:xfrm>
            <a:off x="754978" y="375771"/>
            <a:ext cx="10643719" cy="1316092"/>
          </a:xfrm>
        </p:spPr>
        <p:txBody>
          <a:bodyPr>
            <a:noAutofit/>
          </a:bodyPr>
          <a:lstStyle/>
          <a:p>
            <a:r>
              <a:rPr lang="en-US" altLang="en-US" dirty="0"/>
              <a:t>Australian Higher Education Participation for </a:t>
            </a:r>
            <a:r>
              <a:rPr lang="en-US" altLang="en-US" dirty="0" err="1"/>
              <a:t>PwD</a:t>
            </a:r>
            <a:r>
              <a:rPr lang="en-US" altLang="en-US" dirty="0"/>
              <a:t>: 2009 - 2018</a:t>
            </a:r>
            <a:endParaRPr lang="en-AU" dirty="0"/>
          </a:p>
        </p:txBody>
      </p:sp>
      <p:sp>
        <p:nvSpPr>
          <p:cNvPr id="11" name="Rectangle 8"/>
          <p:cNvSpPr>
            <a:spLocks noChangeArrowheads="1"/>
          </p:cNvSpPr>
          <p:nvPr/>
        </p:nvSpPr>
        <p:spPr bwMode="auto">
          <a:xfrm>
            <a:off x="2863351" y="4055851"/>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Calibri" panose="020F0502020204030204" pitchFamily="34" charset="0"/>
              </a:rPr>
              <a:t>32,658</a:t>
            </a:r>
            <a:endParaRPr kumimoji="0" lang="en-US" altLang="en-US" sz="1100" b="0" i="0" u="none" strike="noStrike" cap="none" normalizeH="0" baseline="0" dirty="0">
              <a:ln>
                <a:noFill/>
              </a:ln>
              <a:solidFill>
                <a:schemeClr val="tx1"/>
              </a:solidFill>
              <a:effectLst/>
            </a:endParaRPr>
          </a:p>
        </p:txBody>
      </p:sp>
      <p:sp>
        <p:nvSpPr>
          <p:cNvPr id="12" name="Rectangle 9"/>
          <p:cNvSpPr>
            <a:spLocks noChangeArrowheads="1"/>
          </p:cNvSpPr>
          <p:nvPr/>
        </p:nvSpPr>
        <p:spPr bwMode="auto">
          <a:xfrm>
            <a:off x="3647576" y="3817726"/>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Calibri" panose="020F0502020204030204" pitchFamily="34" charset="0"/>
              </a:rPr>
              <a:t>36,966</a:t>
            </a:r>
            <a:endParaRPr kumimoji="0" lang="en-US" altLang="en-US" sz="1100" b="0" i="0" u="none" strike="noStrike" cap="none" normalizeH="0" baseline="0" dirty="0">
              <a:ln>
                <a:noFill/>
              </a:ln>
              <a:solidFill>
                <a:schemeClr val="tx1"/>
              </a:solidFill>
              <a:effectLst/>
            </a:endParaRPr>
          </a:p>
        </p:txBody>
      </p:sp>
      <p:sp>
        <p:nvSpPr>
          <p:cNvPr id="13" name="Rectangle 10"/>
          <p:cNvSpPr>
            <a:spLocks noChangeArrowheads="1"/>
          </p:cNvSpPr>
          <p:nvPr/>
        </p:nvSpPr>
        <p:spPr bwMode="auto">
          <a:xfrm>
            <a:off x="4381001" y="3678026"/>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Calibri" panose="020F0502020204030204" pitchFamily="34" charset="0"/>
              </a:rPr>
              <a:t>39,798</a:t>
            </a:r>
            <a:endParaRPr kumimoji="0" lang="en-US" altLang="en-US" sz="1100" b="0" i="0" u="none" strike="noStrike" cap="none" normalizeH="0" baseline="0" dirty="0">
              <a:ln>
                <a:noFill/>
              </a:ln>
              <a:solidFill>
                <a:schemeClr val="tx1"/>
              </a:solidFill>
              <a:effectLst/>
            </a:endParaRPr>
          </a:p>
        </p:txBody>
      </p:sp>
      <p:sp>
        <p:nvSpPr>
          <p:cNvPr id="14" name="Rectangle 11"/>
          <p:cNvSpPr>
            <a:spLocks noChangeArrowheads="1"/>
          </p:cNvSpPr>
          <p:nvPr/>
        </p:nvSpPr>
        <p:spPr bwMode="auto">
          <a:xfrm>
            <a:off x="5108076" y="3471651"/>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Calibri" panose="020F0502020204030204" pitchFamily="34" charset="0"/>
              </a:rPr>
              <a:t>43,732</a:t>
            </a:r>
            <a:endParaRPr kumimoji="0" lang="en-US" altLang="en-US" sz="1100" b="0" i="0" u="none" strike="noStrike" cap="none" normalizeH="0" baseline="0" dirty="0">
              <a:ln>
                <a:noFill/>
              </a:ln>
              <a:solidFill>
                <a:schemeClr val="tx1"/>
              </a:solidFill>
              <a:effectLst/>
            </a:endParaRPr>
          </a:p>
        </p:txBody>
      </p:sp>
      <p:sp>
        <p:nvSpPr>
          <p:cNvPr id="15" name="Rectangle 12"/>
          <p:cNvSpPr>
            <a:spLocks noChangeArrowheads="1"/>
          </p:cNvSpPr>
          <p:nvPr/>
        </p:nvSpPr>
        <p:spPr bwMode="auto">
          <a:xfrm>
            <a:off x="5835151" y="3231938"/>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Calibri" panose="020F0502020204030204" pitchFamily="34" charset="0"/>
              </a:rPr>
              <a:t>47,980</a:t>
            </a:r>
            <a:endParaRPr kumimoji="0" lang="en-US" altLang="en-US" sz="1100" b="0" i="0" u="none" strike="noStrike" cap="none" normalizeH="0" baseline="0" dirty="0">
              <a:ln>
                <a:noFill/>
              </a:ln>
              <a:solidFill>
                <a:schemeClr val="tx1"/>
              </a:solidFill>
              <a:effectLst/>
            </a:endParaRPr>
          </a:p>
        </p:txBody>
      </p:sp>
      <p:sp>
        <p:nvSpPr>
          <p:cNvPr id="16" name="Rectangle 13"/>
          <p:cNvSpPr>
            <a:spLocks noChangeArrowheads="1"/>
          </p:cNvSpPr>
          <p:nvPr/>
        </p:nvSpPr>
        <p:spPr bwMode="auto">
          <a:xfrm>
            <a:off x="6568576" y="3006513"/>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Calibri" panose="020F0502020204030204" pitchFamily="34" charset="0"/>
              </a:rPr>
              <a:t>52,418</a:t>
            </a:r>
            <a:endParaRPr kumimoji="0" lang="en-US" altLang="en-US" sz="1100" b="0" i="0" u="none" strike="noStrike" cap="none" normalizeH="0" baseline="0" dirty="0">
              <a:ln>
                <a:noFill/>
              </a:ln>
              <a:solidFill>
                <a:schemeClr val="tx1"/>
              </a:solidFill>
              <a:effectLst/>
            </a:endParaRPr>
          </a:p>
        </p:txBody>
      </p:sp>
      <p:sp>
        <p:nvSpPr>
          <p:cNvPr id="17" name="Rectangle 14"/>
          <p:cNvSpPr>
            <a:spLocks noChangeArrowheads="1"/>
          </p:cNvSpPr>
          <p:nvPr/>
        </p:nvSpPr>
        <p:spPr bwMode="auto">
          <a:xfrm>
            <a:off x="7276601" y="2766801"/>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Calibri" panose="020F0502020204030204" pitchFamily="34" charset="0"/>
              </a:rPr>
              <a:t>57,154</a:t>
            </a:r>
            <a:endParaRPr kumimoji="0" lang="en-US" altLang="en-US" sz="1100" b="0" i="0" u="none" strike="noStrike" cap="none" normalizeH="0" baseline="0" dirty="0">
              <a:ln>
                <a:noFill/>
              </a:ln>
              <a:solidFill>
                <a:schemeClr val="tx1"/>
              </a:solidFill>
              <a:effectLst/>
            </a:endParaRPr>
          </a:p>
        </p:txBody>
      </p:sp>
      <p:sp>
        <p:nvSpPr>
          <p:cNvPr id="18" name="Rectangle 15"/>
          <p:cNvSpPr>
            <a:spLocks noChangeArrowheads="1"/>
          </p:cNvSpPr>
          <p:nvPr/>
        </p:nvSpPr>
        <p:spPr bwMode="auto">
          <a:xfrm>
            <a:off x="7997326" y="2566776"/>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Calibri" panose="020F0502020204030204" pitchFamily="34" charset="0"/>
              </a:rPr>
              <a:t>61,072</a:t>
            </a:r>
            <a:endParaRPr kumimoji="0" lang="en-US" altLang="en-US" sz="1100" b="0" i="0" u="none" strike="noStrike" cap="none" normalizeH="0" baseline="0" dirty="0">
              <a:ln>
                <a:noFill/>
              </a:ln>
              <a:solidFill>
                <a:schemeClr val="tx1"/>
              </a:solidFill>
              <a:effectLst/>
            </a:endParaRPr>
          </a:p>
        </p:txBody>
      </p:sp>
      <p:sp>
        <p:nvSpPr>
          <p:cNvPr id="19" name="Rectangle 16"/>
          <p:cNvSpPr>
            <a:spLocks noChangeArrowheads="1"/>
          </p:cNvSpPr>
          <p:nvPr/>
        </p:nvSpPr>
        <p:spPr bwMode="auto">
          <a:xfrm>
            <a:off x="8751388" y="2335001"/>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Calibri" panose="020F0502020204030204" pitchFamily="34" charset="0"/>
              </a:rPr>
              <a:t>65,646</a:t>
            </a:r>
            <a:endParaRPr kumimoji="0" lang="en-US" altLang="en-US" sz="1100" b="0" i="0" u="none" strike="noStrike" cap="none" normalizeH="0" baseline="0" dirty="0">
              <a:ln>
                <a:noFill/>
              </a:ln>
              <a:solidFill>
                <a:schemeClr val="tx1"/>
              </a:solidFill>
              <a:effectLst/>
            </a:endParaRPr>
          </a:p>
        </p:txBody>
      </p:sp>
      <p:sp>
        <p:nvSpPr>
          <p:cNvPr id="20" name="Rectangle 17"/>
          <p:cNvSpPr>
            <a:spLocks noChangeArrowheads="1"/>
          </p:cNvSpPr>
          <p:nvPr/>
        </p:nvSpPr>
        <p:spPr bwMode="auto">
          <a:xfrm>
            <a:off x="9434013" y="2061951"/>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404040"/>
                </a:solidFill>
                <a:effectLst/>
                <a:latin typeface="Calibri" panose="020F0502020204030204" pitchFamily="34" charset="0"/>
              </a:rPr>
              <a:t>70,143</a:t>
            </a:r>
            <a:endParaRPr kumimoji="0" lang="en-US" altLang="en-US" sz="1100" b="0" i="0" u="none" strike="noStrike" cap="none" normalizeH="0" baseline="0" dirty="0">
              <a:ln>
                <a:noFill/>
              </a:ln>
              <a:solidFill>
                <a:schemeClr val="tx1"/>
              </a:solidFill>
              <a:effectLst/>
            </a:endParaRPr>
          </a:p>
        </p:txBody>
      </p:sp>
      <p:sp>
        <p:nvSpPr>
          <p:cNvPr id="21" name="Rectangle 18"/>
          <p:cNvSpPr>
            <a:spLocks noChangeArrowheads="1"/>
          </p:cNvSpPr>
          <p:nvPr/>
        </p:nvSpPr>
        <p:spPr bwMode="auto">
          <a:xfrm>
            <a:off x="2160723" y="5665576"/>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0</a:t>
            </a:r>
            <a:endParaRPr kumimoji="0" lang="en-US" altLang="en-US" sz="1100" b="0" i="0" u="none" strike="noStrike" cap="none" normalizeH="0" baseline="0">
              <a:ln>
                <a:noFill/>
              </a:ln>
              <a:solidFill>
                <a:schemeClr val="tx1"/>
              </a:solidFill>
              <a:effectLst/>
            </a:endParaRPr>
          </a:p>
        </p:txBody>
      </p:sp>
      <p:sp>
        <p:nvSpPr>
          <p:cNvPr id="22" name="Rectangle 19"/>
          <p:cNvSpPr>
            <a:spLocks noChangeArrowheads="1"/>
          </p:cNvSpPr>
          <p:nvPr/>
        </p:nvSpPr>
        <p:spPr bwMode="auto">
          <a:xfrm>
            <a:off x="1900373" y="5157576"/>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10,000</a:t>
            </a:r>
            <a:endParaRPr kumimoji="0" lang="en-US" altLang="en-US" sz="1100" b="0" i="0" u="none" strike="noStrike" cap="none" normalizeH="0" baseline="0">
              <a:ln>
                <a:noFill/>
              </a:ln>
              <a:solidFill>
                <a:schemeClr val="tx1"/>
              </a:solidFill>
              <a:effectLst/>
            </a:endParaRPr>
          </a:p>
        </p:txBody>
      </p:sp>
      <p:sp>
        <p:nvSpPr>
          <p:cNvPr id="23" name="Rectangle 20"/>
          <p:cNvSpPr>
            <a:spLocks noChangeArrowheads="1"/>
          </p:cNvSpPr>
          <p:nvPr/>
        </p:nvSpPr>
        <p:spPr bwMode="auto">
          <a:xfrm>
            <a:off x="1900373" y="4649576"/>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20,000</a:t>
            </a:r>
            <a:endParaRPr kumimoji="0" lang="en-US" altLang="en-US" sz="1100" b="0" i="0" u="none" strike="noStrike" cap="none" normalizeH="0" baseline="0">
              <a:ln>
                <a:noFill/>
              </a:ln>
              <a:solidFill>
                <a:schemeClr val="tx1"/>
              </a:solidFill>
              <a:effectLst/>
            </a:endParaRPr>
          </a:p>
        </p:txBody>
      </p:sp>
      <p:sp>
        <p:nvSpPr>
          <p:cNvPr id="24" name="Rectangle 21"/>
          <p:cNvSpPr>
            <a:spLocks noChangeArrowheads="1"/>
          </p:cNvSpPr>
          <p:nvPr/>
        </p:nvSpPr>
        <p:spPr bwMode="auto">
          <a:xfrm>
            <a:off x="1900373" y="4139988"/>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30,000</a:t>
            </a:r>
            <a:endParaRPr kumimoji="0" lang="en-US" altLang="en-US" sz="1100" b="0" i="0" u="none" strike="noStrike" cap="none" normalizeH="0" baseline="0">
              <a:ln>
                <a:noFill/>
              </a:ln>
              <a:solidFill>
                <a:schemeClr val="tx1"/>
              </a:solidFill>
              <a:effectLst/>
            </a:endParaRPr>
          </a:p>
        </p:txBody>
      </p:sp>
      <p:sp>
        <p:nvSpPr>
          <p:cNvPr id="25" name="Rectangle 22"/>
          <p:cNvSpPr>
            <a:spLocks noChangeArrowheads="1"/>
          </p:cNvSpPr>
          <p:nvPr/>
        </p:nvSpPr>
        <p:spPr bwMode="auto">
          <a:xfrm>
            <a:off x="1900373" y="3631988"/>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40,000</a:t>
            </a:r>
            <a:endParaRPr kumimoji="0" lang="en-US" altLang="en-US" sz="1100" b="0" i="0" u="none" strike="noStrike" cap="none" normalizeH="0" baseline="0">
              <a:ln>
                <a:noFill/>
              </a:ln>
              <a:solidFill>
                <a:schemeClr val="tx1"/>
              </a:solidFill>
              <a:effectLst/>
            </a:endParaRPr>
          </a:p>
        </p:txBody>
      </p:sp>
      <p:sp>
        <p:nvSpPr>
          <p:cNvPr id="26" name="Rectangle 23"/>
          <p:cNvSpPr>
            <a:spLocks noChangeArrowheads="1"/>
          </p:cNvSpPr>
          <p:nvPr/>
        </p:nvSpPr>
        <p:spPr bwMode="auto">
          <a:xfrm>
            <a:off x="1900373" y="3123988"/>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50,000</a:t>
            </a:r>
            <a:endParaRPr kumimoji="0" lang="en-US" altLang="en-US" sz="1100" b="0" i="0" u="none" strike="noStrike" cap="none" normalizeH="0" baseline="0">
              <a:ln>
                <a:noFill/>
              </a:ln>
              <a:solidFill>
                <a:schemeClr val="tx1"/>
              </a:solidFill>
              <a:effectLst/>
            </a:endParaRPr>
          </a:p>
        </p:txBody>
      </p:sp>
      <p:sp>
        <p:nvSpPr>
          <p:cNvPr id="27" name="Rectangle 24"/>
          <p:cNvSpPr>
            <a:spLocks noChangeArrowheads="1"/>
          </p:cNvSpPr>
          <p:nvPr/>
        </p:nvSpPr>
        <p:spPr bwMode="auto">
          <a:xfrm>
            <a:off x="1900373" y="2612813"/>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60,000</a:t>
            </a:r>
            <a:endParaRPr kumimoji="0" lang="en-US" altLang="en-US" sz="1100" b="0" i="0" u="none" strike="noStrike" cap="none" normalizeH="0" baseline="0">
              <a:ln>
                <a:noFill/>
              </a:ln>
              <a:solidFill>
                <a:schemeClr val="tx1"/>
              </a:solidFill>
              <a:effectLst/>
            </a:endParaRPr>
          </a:p>
        </p:txBody>
      </p:sp>
      <p:sp>
        <p:nvSpPr>
          <p:cNvPr id="28" name="Rectangle 25"/>
          <p:cNvSpPr>
            <a:spLocks noChangeArrowheads="1"/>
          </p:cNvSpPr>
          <p:nvPr/>
        </p:nvSpPr>
        <p:spPr bwMode="auto">
          <a:xfrm>
            <a:off x="1900373" y="2106401"/>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595959"/>
                </a:solidFill>
                <a:effectLst/>
                <a:latin typeface="Calibri" panose="020F0502020204030204" pitchFamily="34" charset="0"/>
              </a:rPr>
              <a:t>70,000</a:t>
            </a:r>
            <a:endParaRPr kumimoji="0" lang="en-US" altLang="en-US" sz="1100" b="0" i="0" u="none" strike="noStrike" cap="none" normalizeH="0" baseline="0" dirty="0">
              <a:ln>
                <a:noFill/>
              </a:ln>
              <a:solidFill>
                <a:schemeClr val="tx1"/>
              </a:solidFill>
              <a:effectLst/>
            </a:endParaRPr>
          </a:p>
        </p:txBody>
      </p:sp>
      <p:sp>
        <p:nvSpPr>
          <p:cNvPr id="29" name="Rectangle 26"/>
          <p:cNvSpPr>
            <a:spLocks noChangeArrowheads="1"/>
          </p:cNvSpPr>
          <p:nvPr/>
        </p:nvSpPr>
        <p:spPr bwMode="auto">
          <a:xfrm>
            <a:off x="1900373" y="1598401"/>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595959"/>
                </a:solidFill>
                <a:effectLst/>
                <a:latin typeface="Calibri" panose="020F0502020204030204" pitchFamily="34" charset="0"/>
              </a:rPr>
              <a:t>80,000</a:t>
            </a:r>
            <a:endParaRPr kumimoji="0" lang="en-US" altLang="en-US" sz="1100" b="0" i="0" u="none" strike="noStrike" cap="none" normalizeH="0" baseline="0" dirty="0">
              <a:ln>
                <a:noFill/>
              </a:ln>
              <a:solidFill>
                <a:schemeClr val="tx1"/>
              </a:solidFill>
              <a:effectLst/>
            </a:endParaRPr>
          </a:p>
        </p:txBody>
      </p:sp>
      <p:sp>
        <p:nvSpPr>
          <p:cNvPr id="30" name="Rectangle 27"/>
          <p:cNvSpPr>
            <a:spLocks noChangeArrowheads="1"/>
          </p:cNvSpPr>
          <p:nvPr/>
        </p:nvSpPr>
        <p:spPr bwMode="auto">
          <a:xfrm>
            <a:off x="2664913" y="5814801"/>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595959"/>
                </a:solidFill>
                <a:effectLst/>
                <a:latin typeface="Calibri" panose="020F0502020204030204" pitchFamily="34" charset="0"/>
              </a:rPr>
              <a:t>2009</a:t>
            </a:r>
            <a:endParaRPr kumimoji="0" lang="en-US" altLang="en-US" sz="1100" b="0" i="0" u="none" strike="noStrike" cap="none" normalizeH="0" baseline="0" dirty="0">
              <a:ln>
                <a:noFill/>
              </a:ln>
              <a:solidFill>
                <a:schemeClr val="tx1"/>
              </a:solidFill>
              <a:effectLst/>
            </a:endParaRPr>
          </a:p>
        </p:txBody>
      </p:sp>
      <p:sp>
        <p:nvSpPr>
          <p:cNvPr id="31" name="Rectangle 28"/>
          <p:cNvSpPr>
            <a:spLocks noChangeArrowheads="1"/>
          </p:cNvSpPr>
          <p:nvPr/>
        </p:nvSpPr>
        <p:spPr bwMode="auto">
          <a:xfrm>
            <a:off x="3391988" y="5814801"/>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2010</a:t>
            </a:r>
            <a:endParaRPr kumimoji="0" lang="en-US" altLang="en-US" sz="1100" b="0" i="0" u="none" strike="noStrike" cap="none" normalizeH="0" baseline="0">
              <a:ln>
                <a:noFill/>
              </a:ln>
              <a:solidFill>
                <a:schemeClr val="tx1"/>
              </a:solidFill>
              <a:effectLst/>
            </a:endParaRPr>
          </a:p>
        </p:txBody>
      </p:sp>
      <p:sp>
        <p:nvSpPr>
          <p:cNvPr id="32" name="Rectangle 29"/>
          <p:cNvSpPr>
            <a:spLocks noChangeArrowheads="1"/>
          </p:cNvSpPr>
          <p:nvPr/>
        </p:nvSpPr>
        <p:spPr bwMode="auto">
          <a:xfrm>
            <a:off x="4119063" y="5814801"/>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2011</a:t>
            </a:r>
            <a:endParaRPr kumimoji="0" lang="en-US" altLang="en-US" sz="1100" b="0" i="0" u="none" strike="noStrike" cap="none" normalizeH="0" baseline="0">
              <a:ln>
                <a:noFill/>
              </a:ln>
              <a:solidFill>
                <a:schemeClr val="tx1"/>
              </a:solidFill>
              <a:effectLst/>
            </a:endParaRPr>
          </a:p>
        </p:txBody>
      </p:sp>
      <p:sp>
        <p:nvSpPr>
          <p:cNvPr id="33" name="Rectangle 30"/>
          <p:cNvSpPr>
            <a:spLocks noChangeArrowheads="1"/>
          </p:cNvSpPr>
          <p:nvPr/>
        </p:nvSpPr>
        <p:spPr bwMode="auto">
          <a:xfrm>
            <a:off x="4846138" y="5814801"/>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2012</a:t>
            </a:r>
            <a:endParaRPr kumimoji="0" lang="en-US" altLang="en-US" sz="1100" b="0" i="0" u="none" strike="noStrike" cap="none" normalizeH="0" baseline="0">
              <a:ln>
                <a:noFill/>
              </a:ln>
              <a:solidFill>
                <a:schemeClr val="tx1"/>
              </a:solidFill>
              <a:effectLst/>
            </a:endParaRPr>
          </a:p>
        </p:txBody>
      </p:sp>
      <p:sp>
        <p:nvSpPr>
          <p:cNvPr id="34" name="Rectangle 31"/>
          <p:cNvSpPr>
            <a:spLocks noChangeArrowheads="1"/>
          </p:cNvSpPr>
          <p:nvPr/>
        </p:nvSpPr>
        <p:spPr bwMode="auto">
          <a:xfrm>
            <a:off x="5573213" y="5814801"/>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2013</a:t>
            </a:r>
            <a:endParaRPr kumimoji="0" lang="en-US" altLang="en-US" sz="1100" b="0" i="0" u="none" strike="noStrike" cap="none" normalizeH="0" baseline="0">
              <a:ln>
                <a:noFill/>
              </a:ln>
              <a:solidFill>
                <a:schemeClr val="tx1"/>
              </a:solidFill>
              <a:effectLst/>
            </a:endParaRPr>
          </a:p>
        </p:txBody>
      </p:sp>
      <p:sp>
        <p:nvSpPr>
          <p:cNvPr id="35" name="Rectangle 32"/>
          <p:cNvSpPr>
            <a:spLocks noChangeArrowheads="1"/>
          </p:cNvSpPr>
          <p:nvPr/>
        </p:nvSpPr>
        <p:spPr bwMode="auto">
          <a:xfrm>
            <a:off x="6300288" y="5814801"/>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2014</a:t>
            </a:r>
            <a:endParaRPr kumimoji="0" lang="en-US" altLang="en-US" sz="1100" b="0" i="0" u="none" strike="noStrike" cap="none" normalizeH="0" baseline="0">
              <a:ln>
                <a:noFill/>
              </a:ln>
              <a:solidFill>
                <a:schemeClr val="tx1"/>
              </a:solidFill>
              <a:effectLst/>
            </a:endParaRPr>
          </a:p>
        </p:txBody>
      </p:sp>
      <p:sp>
        <p:nvSpPr>
          <p:cNvPr id="36" name="Rectangle 33"/>
          <p:cNvSpPr>
            <a:spLocks noChangeArrowheads="1"/>
          </p:cNvSpPr>
          <p:nvPr/>
        </p:nvSpPr>
        <p:spPr bwMode="auto">
          <a:xfrm>
            <a:off x="7027363" y="5814801"/>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2015</a:t>
            </a:r>
            <a:endParaRPr kumimoji="0" lang="en-US" altLang="en-US" sz="1100" b="0" i="0" u="none" strike="noStrike" cap="none" normalizeH="0" baseline="0">
              <a:ln>
                <a:noFill/>
              </a:ln>
              <a:solidFill>
                <a:schemeClr val="tx1"/>
              </a:solidFill>
              <a:effectLst/>
            </a:endParaRPr>
          </a:p>
        </p:txBody>
      </p:sp>
      <p:sp>
        <p:nvSpPr>
          <p:cNvPr id="37" name="Rectangle 34"/>
          <p:cNvSpPr>
            <a:spLocks noChangeArrowheads="1"/>
          </p:cNvSpPr>
          <p:nvPr/>
        </p:nvSpPr>
        <p:spPr bwMode="auto">
          <a:xfrm>
            <a:off x="7754438" y="5814801"/>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2016</a:t>
            </a:r>
            <a:endParaRPr kumimoji="0" lang="en-US" altLang="en-US" sz="1100" b="0" i="0" u="none" strike="noStrike" cap="none" normalizeH="0" baseline="0">
              <a:ln>
                <a:noFill/>
              </a:ln>
              <a:solidFill>
                <a:schemeClr val="tx1"/>
              </a:solidFill>
              <a:effectLst/>
            </a:endParaRPr>
          </a:p>
        </p:txBody>
      </p:sp>
      <p:sp>
        <p:nvSpPr>
          <p:cNvPr id="38" name="Rectangle 35"/>
          <p:cNvSpPr>
            <a:spLocks noChangeArrowheads="1"/>
          </p:cNvSpPr>
          <p:nvPr/>
        </p:nvSpPr>
        <p:spPr bwMode="auto">
          <a:xfrm>
            <a:off x="8483101" y="5814801"/>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2017</a:t>
            </a:r>
            <a:endParaRPr kumimoji="0" lang="en-US" altLang="en-US" sz="1100" b="0" i="0" u="none" strike="noStrike" cap="none" normalizeH="0" baseline="0">
              <a:ln>
                <a:noFill/>
              </a:ln>
              <a:solidFill>
                <a:schemeClr val="tx1"/>
              </a:solidFill>
              <a:effectLst/>
            </a:endParaRPr>
          </a:p>
        </p:txBody>
      </p:sp>
      <p:sp>
        <p:nvSpPr>
          <p:cNvPr id="39" name="Rectangle 36"/>
          <p:cNvSpPr>
            <a:spLocks noChangeArrowheads="1"/>
          </p:cNvSpPr>
          <p:nvPr/>
        </p:nvSpPr>
        <p:spPr bwMode="auto">
          <a:xfrm>
            <a:off x="9210176" y="5814801"/>
            <a:ext cx="2885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595959"/>
                </a:solidFill>
                <a:effectLst/>
                <a:latin typeface="Calibri" panose="020F0502020204030204" pitchFamily="34" charset="0"/>
              </a:rPr>
              <a:t>2018</a:t>
            </a:r>
            <a:endParaRPr kumimoji="0" lang="en-US" altLang="en-US" sz="1100" b="0" i="0" u="none" strike="noStrike" cap="none" normalizeH="0" baseline="0">
              <a:ln>
                <a:noFill/>
              </a:ln>
              <a:solidFill>
                <a:schemeClr val="tx1"/>
              </a:solidFill>
              <a:effectLst/>
            </a:endParaRPr>
          </a:p>
        </p:txBody>
      </p:sp>
      <p:cxnSp>
        <p:nvCxnSpPr>
          <p:cNvPr id="40" name="Straight Connector 39" title="Straight Connector on Graph 32,658"/>
          <p:cNvCxnSpPr/>
          <p:nvPr/>
        </p:nvCxnSpPr>
        <p:spPr>
          <a:xfrm flipV="1">
            <a:off x="2782844" y="3853506"/>
            <a:ext cx="707568" cy="2333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title="Straight Connecter on Graph 36,966"/>
          <p:cNvCxnSpPr/>
          <p:nvPr/>
        </p:nvCxnSpPr>
        <p:spPr>
          <a:xfrm flipV="1">
            <a:off x="3573069" y="3701165"/>
            <a:ext cx="644418" cy="12259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2" name="Straight Connector 41" title="Straight Connecter on Graph 39,798"/>
          <p:cNvCxnSpPr/>
          <p:nvPr/>
        </p:nvCxnSpPr>
        <p:spPr>
          <a:xfrm flipV="1">
            <a:off x="4314326" y="3524417"/>
            <a:ext cx="660635" cy="1767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title="Straight Connecter on Graph 43,732"/>
          <p:cNvCxnSpPr/>
          <p:nvPr/>
        </p:nvCxnSpPr>
        <p:spPr>
          <a:xfrm flipV="1">
            <a:off x="5057618" y="3269306"/>
            <a:ext cx="652347" cy="22536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4" name="Straight Connector 43" title="Straight Connecter on Graph 47,980"/>
          <p:cNvCxnSpPr/>
          <p:nvPr/>
        </p:nvCxnSpPr>
        <p:spPr>
          <a:xfrm flipV="1">
            <a:off x="5792622" y="3056095"/>
            <a:ext cx="634665" cy="18346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5" name="Straight Connector 44" title="Straight Connecter on Graph 52,418"/>
          <p:cNvCxnSpPr/>
          <p:nvPr/>
        </p:nvCxnSpPr>
        <p:spPr>
          <a:xfrm flipV="1">
            <a:off x="6509944" y="2852171"/>
            <a:ext cx="613018" cy="17417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6" name="Straight Connector 45" title="Straight Connecter on Graph 57,154"/>
          <p:cNvCxnSpPr/>
          <p:nvPr/>
        </p:nvCxnSpPr>
        <p:spPr>
          <a:xfrm flipV="1">
            <a:off x="7191437" y="2612813"/>
            <a:ext cx="651333" cy="17986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7" name="Straight Connector 46" title="Straight Connecter on Graph 61,072"/>
          <p:cNvCxnSpPr/>
          <p:nvPr/>
        </p:nvCxnSpPr>
        <p:spPr>
          <a:xfrm flipV="1">
            <a:off x="7925427" y="2377070"/>
            <a:ext cx="711660" cy="20599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8" name="Straight Connector 47" title="Straight Connecter on Graph 70,143"/>
          <p:cNvCxnSpPr/>
          <p:nvPr/>
        </p:nvCxnSpPr>
        <p:spPr>
          <a:xfrm flipV="1">
            <a:off x="8719744" y="2157203"/>
            <a:ext cx="578198" cy="190120"/>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98" name="Group 97" title="Grey bar lines on graph"/>
          <p:cNvGrpSpPr/>
          <p:nvPr/>
        </p:nvGrpSpPr>
        <p:grpSpPr>
          <a:xfrm>
            <a:off x="2388537" y="1668251"/>
            <a:ext cx="7299477" cy="4051773"/>
            <a:chOff x="2388537" y="1668251"/>
            <a:chExt cx="7299477" cy="4051773"/>
          </a:xfrm>
        </p:grpSpPr>
        <p:sp>
          <p:nvSpPr>
            <p:cNvPr id="10" name="Freeform 5" title="Lines on Graph"/>
            <p:cNvSpPr>
              <a:spLocks noEditPoints="1"/>
            </p:cNvSpPr>
            <p:nvPr/>
          </p:nvSpPr>
          <p:spPr bwMode="auto">
            <a:xfrm>
              <a:off x="2415676" y="1668251"/>
              <a:ext cx="7272338" cy="3568700"/>
            </a:xfrm>
            <a:custGeom>
              <a:avLst/>
              <a:gdLst>
                <a:gd name="T0" fmla="*/ 0 w 4581"/>
                <a:gd name="T1" fmla="*/ 2242 h 2248"/>
                <a:gd name="T2" fmla="*/ 4581 w 4581"/>
                <a:gd name="T3" fmla="*/ 2242 h 2248"/>
                <a:gd name="T4" fmla="*/ 4581 w 4581"/>
                <a:gd name="T5" fmla="*/ 2248 h 2248"/>
                <a:gd name="T6" fmla="*/ 0 w 4581"/>
                <a:gd name="T7" fmla="*/ 2248 h 2248"/>
                <a:gd name="T8" fmla="*/ 0 w 4581"/>
                <a:gd name="T9" fmla="*/ 2242 h 2248"/>
                <a:gd name="T10" fmla="*/ 0 w 4581"/>
                <a:gd name="T11" fmla="*/ 1922 h 2248"/>
                <a:gd name="T12" fmla="*/ 4581 w 4581"/>
                <a:gd name="T13" fmla="*/ 1922 h 2248"/>
                <a:gd name="T14" fmla="*/ 4581 w 4581"/>
                <a:gd name="T15" fmla="*/ 1928 h 2248"/>
                <a:gd name="T16" fmla="*/ 0 w 4581"/>
                <a:gd name="T17" fmla="*/ 1928 h 2248"/>
                <a:gd name="T18" fmla="*/ 0 w 4581"/>
                <a:gd name="T19" fmla="*/ 1922 h 2248"/>
                <a:gd name="T20" fmla="*/ 0 w 4581"/>
                <a:gd name="T21" fmla="*/ 1602 h 2248"/>
                <a:gd name="T22" fmla="*/ 4581 w 4581"/>
                <a:gd name="T23" fmla="*/ 1602 h 2248"/>
                <a:gd name="T24" fmla="*/ 4581 w 4581"/>
                <a:gd name="T25" fmla="*/ 1608 h 2248"/>
                <a:gd name="T26" fmla="*/ 0 w 4581"/>
                <a:gd name="T27" fmla="*/ 1608 h 2248"/>
                <a:gd name="T28" fmla="*/ 0 w 4581"/>
                <a:gd name="T29" fmla="*/ 1602 h 2248"/>
                <a:gd name="T30" fmla="*/ 0 w 4581"/>
                <a:gd name="T31" fmla="*/ 1282 h 2248"/>
                <a:gd name="T32" fmla="*/ 4581 w 4581"/>
                <a:gd name="T33" fmla="*/ 1282 h 2248"/>
                <a:gd name="T34" fmla="*/ 4581 w 4581"/>
                <a:gd name="T35" fmla="*/ 1287 h 2248"/>
                <a:gd name="T36" fmla="*/ 0 w 4581"/>
                <a:gd name="T37" fmla="*/ 1287 h 2248"/>
                <a:gd name="T38" fmla="*/ 0 w 4581"/>
                <a:gd name="T39" fmla="*/ 1282 h 2248"/>
                <a:gd name="T40" fmla="*/ 0 w 4581"/>
                <a:gd name="T41" fmla="*/ 961 h 2248"/>
                <a:gd name="T42" fmla="*/ 4581 w 4581"/>
                <a:gd name="T43" fmla="*/ 961 h 2248"/>
                <a:gd name="T44" fmla="*/ 4581 w 4581"/>
                <a:gd name="T45" fmla="*/ 967 h 2248"/>
                <a:gd name="T46" fmla="*/ 0 w 4581"/>
                <a:gd name="T47" fmla="*/ 967 h 2248"/>
                <a:gd name="T48" fmla="*/ 0 w 4581"/>
                <a:gd name="T49" fmla="*/ 961 h 2248"/>
                <a:gd name="T50" fmla="*/ 0 w 4581"/>
                <a:gd name="T51" fmla="*/ 641 h 2248"/>
                <a:gd name="T52" fmla="*/ 4581 w 4581"/>
                <a:gd name="T53" fmla="*/ 641 h 2248"/>
                <a:gd name="T54" fmla="*/ 4581 w 4581"/>
                <a:gd name="T55" fmla="*/ 647 h 2248"/>
                <a:gd name="T56" fmla="*/ 0 w 4581"/>
                <a:gd name="T57" fmla="*/ 647 h 2248"/>
                <a:gd name="T58" fmla="*/ 0 w 4581"/>
                <a:gd name="T59" fmla="*/ 641 h 2248"/>
                <a:gd name="T60" fmla="*/ 0 w 4581"/>
                <a:gd name="T61" fmla="*/ 321 h 2248"/>
                <a:gd name="T62" fmla="*/ 4581 w 4581"/>
                <a:gd name="T63" fmla="*/ 321 h 2248"/>
                <a:gd name="T64" fmla="*/ 4581 w 4581"/>
                <a:gd name="T65" fmla="*/ 327 h 2248"/>
                <a:gd name="T66" fmla="*/ 0 w 4581"/>
                <a:gd name="T67" fmla="*/ 327 h 2248"/>
                <a:gd name="T68" fmla="*/ 0 w 4581"/>
                <a:gd name="T69" fmla="*/ 321 h 2248"/>
                <a:gd name="T70" fmla="*/ 0 w 4581"/>
                <a:gd name="T71" fmla="*/ 0 h 2248"/>
                <a:gd name="T72" fmla="*/ 4581 w 4581"/>
                <a:gd name="T73" fmla="*/ 0 h 2248"/>
                <a:gd name="T74" fmla="*/ 4581 w 4581"/>
                <a:gd name="T75" fmla="*/ 6 h 2248"/>
                <a:gd name="T76" fmla="*/ 0 w 4581"/>
                <a:gd name="T77" fmla="*/ 6 h 2248"/>
                <a:gd name="T78" fmla="*/ 0 w 4581"/>
                <a:gd name="T79" fmla="*/ 0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81" h="2248">
                  <a:moveTo>
                    <a:pt x="0" y="2242"/>
                  </a:moveTo>
                  <a:lnTo>
                    <a:pt x="4581" y="2242"/>
                  </a:lnTo>
                  <a:lnTo>
                    <a:pt x="4581" y="2248"/>
                  </a:lnTo>
                  <a:lnTo>
                    <a:pt x="0" y="2248"/>
                  </a:lnTo>
                  <a:lnTo>
                    <a:pt x="0" y="2242"/>
                  </a:lnTo>
                  <a:close/>
                  <a:moveTo>
                    <a:pt x="0" y="1922"/>
                  </a:moveTo>
                  <a:lnTo>
                    <a:pt x="4581" y="1922"/>
                  </a:lnTo>
                  <a:lnTo>
                    <a:pt x="4581" y="1928"/>
                  </a:lnTo>
                  <a:lnTo>
                    <a:pt x="0" y="1928"/>
                  </a:lnTo>
                  <a:lnTo>
                    <a:pt x="0" y="1922"/>
                  </a:lnTo>
                  <a:close/>
                  <a:moveTo>
                    <a:pt x="0" y="1602"/>
                  </a:moveTo>
                  <a:lnTo>
                    <a:pt x="4581" y="1602"/>
                  </a:lnTo>
                  <a:lnTo>
                    <a:pt x="4581" y="1608"/>
                  </a:lnTo>
                  <a:lnTo>
                    <a:pt x="0" y="1608"/>
                  </a:lnTo>
                  <a:lnTo>
                    <a:pt x="0" y="1602"/>
                  </a:lnTo>
                  <a:close/>
                  <a:moveTo>
                    <a:pt x="0" y="1282"/>
                  </a:moveTo>
                  <a:lnTo>
                    <a:pt x="4581" y="1282"/>
                  </a:lnTo>
                  <a:lnTo>
                    <a:pt x="4581" y="1287"/>
                  </a:lnTo>
                  <a:lnTo>
                    <a:pt x="0" y="1287"/>
                  </a:lnTo>
                  <a:lnTo>
                    <a:pt x="0" y="1282"/>
                  </a:lnTo>
                  <a:close/>
                  <a:moveTo>
                    <a:pt x="0" y="961"/>
                  </a:moveTo>
                  <a:lnTo>
                    <a:pt x="4581" y="961"/>
                  </a:lnTo>
                  <a:lnTo>
                    <a:pt x="4581" y="967"/>
                  </a:lnTo>
                  <a:lnTo>
                    <a:pt x="0" y="967"/>
                  </a:lnTo>
                  <a:lnTo>
                    <a:pt x="0" y="961"/>
                  </a:lnTo>
                  <a:close/>
                  <a:moveTo>
                    <a:pt x="0" y="641"/>
                  </a:moveTo>
                  <a:lnTo>
                    <a:pt x="4581" y="641"/>
                  </a:lnTo>
                  <a:lnTo>
                    <a:pt x="4581" y="647"/>
                  </a:lnTo>
                  <a:lnTo>
                    <a:pt x="0" y="647"/>
                  </a:lnTo>
                  <a:lnTo>
                    <a:pt x="0" y="641"/>
                  </a:lnTo>
                  <a:close/>
                  <a:moveTo>
                    <a:pt x="0" y="321"/>
                  </a:moveTo>
                  <a:lnTo>
                    <a:pt x="4581" y="321"/>
                  </a:lnTo>
                  <a:lnTo>
                    <a:pt x="4581" y="327"/>
                  </a:lnTo>
                  <a:lnTo>
                    <a:pt x="0" y="327"/>
                  </a:lnTo>
                  <a:lnTo>
                    <a:pt x="0" y="321"/>
                  </a:lnTo>
                  <a:close/>
                  <a:moveTo>
                    <a:pt x="0" y="0"/>
                  </a:moveTo>
                  <a:lnTo>
                    <a:pt x="4581" y="0"/>
                  </a:lnTo>
                  <a:lnTo>
                    <a:pt x="4581" y="6"/>
                  </a:lnTo>
                  <a:lnTo>
                    <a:pt x="0" y="6"/>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AU"/>
            </a:p>
          </p:txBody>
        </p:sp>
        <p:sp>
          <p:nvSpPr>
            <p:cNvPr id="85" name="Rectangle 6" title="Bottom grey bar line on graph"/>
            <p:cNvSpPr>
              <a:spLocks noChangeArrowheads="1"/>
            </p:cNvSpPr>
            <p:nvPr/>
          </p:nvSpPr>
          <p:spPr bwMode="auto">
            <a:xfrm>
              <a:off x="2388537" y="5712086"/>
              <a:ext cx="7272338" cy="7938"/>
            </a:xfrm>
            <a:prstGeom prst="rect">
              <a:avLst/>
            </a:pr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AU"/>
            </a:p>
          </p:txBody>
        </p:sp>
      </p:grpSp>
      <p:sp>
        <p:nvSpPr>
          <p:cNvPr id="86" name="Flowchart: Connector 85" title="Flowchart Connecter"/>
          <p:cNvSpPr/>
          <p:nvPr/>
        </p:nvSpPr>
        <p:spPr>
          <a:xfrm>
            <a:off x="2698390" y="4055850"/>
            <a:ext cx="96839" cy="9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Flowchart: Connector 86" title="Flowchart Connecter"/>
          <p:cNvSpPr/>
          <p:nvPr/>
        </p:nvSpPr>
        <p:spPr>
          <a:xfrm>
            <a:off x="3484749" y="3800385"/>
            <a:ext cx="96839" cy="9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Flowchart: Connector 87" title="Flowchart Connecter"/>
          <p:cNvSpPr/>
          <p:nvPr/>
        </p:nvSpPr>
        <p:spPr>
          <a:xfrm>
            <a:off x="4215637" y="3659096"/>
            <a:ext cx="96839" cy="9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Flowchart: Connector 88" title="Flowchart Connecter"/>
          <p:cNvSpPr/>
          <p:nvPr/>
        </p:nvSpPr>
        <p:spPr>
          <a:xfrm>
            <a:off x="4965960" y="3462415"/>
            <a:ext cx="96839" cy="9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Flowchart: Connector 89" title="Flowchart Connecter"/>
          <p:cNvSpPr/>
          <p:nvPr/>
        </p:nvSpPr>
        <p:spPr>
          <a:xfrm>
            <a:off x="5714394" y="3202788"/>
            <a:ext cx="96839" cy="9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Flowchart: Connector 90" title="Flowchart Connecter"/>
          <p:cNvSpPr/>
          <p:nvPr/>
        </p:nvSpPr>
        <p:spPr>
          <a:xfrm>
            <a:off x="6427287" y="2989056"/>
            <a:ext cx="96839" cy="9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Flowchart: Connector 91" title="Flowchart Connecter"/>
          <p:cNvSpPr/>
          <p:nvPr/>
        </p:nvSpPr>
        <p:spPr>
          <a:xfrm>
            <a:off x="7111109" y="2776625"/>
            <a:ext cx="96839" cy="9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Flowchart: Connector 92" title="Flowchart Connecter"/>
          <p:cNvSpPr/>
          <p:nvPr/>
        </p:nvSpPr>
        <p:spPr>
          <a:xfrm>
            <a:off x="7830530" y="2551513"/>
            <a:ext cx="96839" cy="9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lowchart: Connector 93" title="Flowchart Connecter"/>
          <p:cNvSpPr/>
          <p:nvPr/>
        </p:nvSpPr>
        <p:spPr>
          <a:xfrm>
            <a:off x="8642408" y="2305863"/>
            <a:ext cx="96839" cy="9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Flowchart: Connector 94" title="Flowchart Connecter"/>
          <p:cNvSpPr/>
          <p:nvPr/>
        </p:nvSpPr>
        <p:spPr>
          <a:xfrm>
            <a:off x="9269138" y="2100936"/>
            <a:ext cx="96839" cy="9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97" name="Rectangle 96"/>
          <p:cNvSpPr/>
          <p:nvPr/>
        </p:nvSpPr>
        <p:spPr>
          <a:xfrm>
            <a:off x="5306047" y="6076722"/>
            <a:ext cx="6096000" cy="246221"/>
          </a:xfrm>
          <a:prstGeom prst="rect">
            <a:avLst/>
          </a:prstGeom>
        </p:spPr>
        <p:txBody>
          <a:bodyPr>
            <a:spAutoFit/>
          </a:bodyPr>
          <a:lstStyle/>
          <a:p>
            <a:pPr algn="r"/>
            <a:r>
              <a:rPr lang="en-AU" sz="1000" dirty="0">
                <a:latin typeface="SansaSoft Pro Light" panose="02000603080000020004" pitchFamily="50" charset="0"/>
              </a:rPr>
              <a:t>Source: </a:t>
            </a:r>
            <a:r>
              <a:rPr lang="en-AU" sz="1000" dirty="0">
                <a:solidFill>
                  <a:srgbClr val="B58C0A"/>
                </a:solidFill>
                <a:latin typeface="SansaSoft Pro Light" panose="02000603080000020004" pitchFamily="50" charset="0"/>
                <a:hlinkClick r:id="rId2" tooltip="Education Department Website Document 53030"/>
              </a:rPr>
              <a:t>https://docs.education.gov.au/node/53030</a:t>
            </a:r>
            <a:endParaRPr lang="en-AU" sz="1000" dirty="0">
              <a:solidFill>
                <a:srgbClr val="B58C0A"/>
              </a:solidFill>
              <a:latin typeface="SansaSoft Pro Light" panose="02000603080000020004" pitchFamily="50" charset="0"/>
            </a:endParaRPr>
          </a:p>
        </p:txBody>
      </p:sp>
    </p:spTree>
    <p:extLst>
      <p:ext uri="{BB962C8B-B14F-4D97-AF65-F5344CB8AC3E}">
        <p14:creationId xmlns:p14="http://schemas.microsoft.com/office/powerpoint/2010/main" val="176741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987740" y="5714631"/>
            <a:ext cx="6678414" cy="245269"/>
          </a:xfrm>
        </p:spPr>
        <p:txBody>
          <a:bodyPr>
            <a:normAutofit/>
          </a:bodyPr>
          <a:lstStyle/>
          <a:p>
            <a:r>
              <a:rPr lang="en-AU" sz="1000" dirty="0">
                <a:solidFill>
                  <a:schemeClr val="tx1"/>
                </a:solidFill>
              </a:rPr>
              <a:t>National retention rate                                  Retention rate for students with disability</a:t>
            </a:r>
          </a:p>
        </p:txBody>
      </p:sp>
      <p:sp>
        <p:nvSpPr>
          <p:cNvPr id="3" name="Content Placeholder 2"/>
          <p:cNvSpPr>
            <a:spLocks noGrp="1"/>
          </p:cNvSpPr>
          <p:nvPr>
            <p:ph sz="quarter" idx="12"/>
          </p:nvPr>
        </p:nvSpPr>
        <p:spPr>
          <a:xfrm>
            <a:off x="1564015" y="7586708"/>
            <a:ext cx="10627985" cy="3595606"/>
          </a:xfrm>
        </p:spPr>
        <p:txBody>
          <a:bodyPr/>
          <a:lstStyle/>
          <a:p>
            <a:endParaRPr lang="en-AU" dirty="0"/>
          </a:p>
        </p:txBody>
      </p:sp>
      <p:sp>
        <p:nvSpPr>
          <p:cNvPr id="4" name="Slide Number Placeholder 3"/>
          <p:cNvSpPr>
            <a:spLocks noGrp="1"/>
          </p:cNvSpPr>
          <p:nvPr>
            <p:ph type="sldNum" sz="quarter" idx="4"/>
          </p:nvPr>
        </p:nvSpPr>
        <p:spPr/>
        <p:txBody>
          <a:bodyPr/>
          <a:lstStyle/>
          <a:p>
            <a:fld id="{48F63A3B-78C7-47BE-AE5E-E10140E04643}" type="slidenum">
              <a:rPr lang="en-US" smtClean="0"/>
              <a:t>7</a:t>
            </a:fld>
            <a:endParaRPr lang="en-US" dirty="0"/>
          </a:p>
        </p:txBody>
      </p:sp>
      <p:sp>
        <p:nvSpPr>
          <p:cNvPr id="5" name="Title 4"/>
          <p:cNvSpPr>
            <a:spLocks noGrp="1"/>
          </p:cNvSpPr>
          <p:nvPr>
            <p:ph type="title"/>
          </p:nvPr>
        </p:nvSpPr>
        <p:spPr>
          <a:xfrm>
            <a:off x="707965" y="454288"/>
            <a:ext cx="10643719" cy="1172493"/>
          </a:xfrm>
        </p:spPr>
        <p:txBody>
          <a:bodyPr>
            <a:normAutofit/>
          </a:bodyPr>
          <a:lstStyle/>
          <a:p>
            <a:r>
              <a:rPr lang="en-AU" b="1" dirty="0"/>
              <a:t>Australian Higher Education Retention of Students with Disability (after 1</a:t>
            </a:r>
            <a:r>
              <a:rPr lang="en-AU" b="1" baseline="30000" dirty="0"/>
              <a:t>st</a:t>
            </a:r>
            <a:r>
              <a:rPr lang="en-AU" b="1" dirty="0"/>
              <a:t> year)</a:t>
            </a:r>
            <a:endParaRPr lang="en-AU" dirty="0"/>
          </a:p>
        </p:txBody>
      </p:sp>
      <p:graphicFrame>
        <p:nvGraphicFramePr>
          <p:cNvPr id="6" name="Chart 5" title="Chart for Australian Higher Education Retention of Students with Disability (after 1st year)"/>
          <p:cNvGraphicFramePr>
            <a:graphicFrameLocks/>
          </p:cNvGraphicFramePr>
          <p:nvPr>
            <p:extLst>
              <p:ext uri="{D42A27DB-BD31-4B8C-83A1-F6EECF244321}">
                <p14:modId xmlns:p14="http://schemas.microsoft.com/office/powerpoint/2010/main" val="1711409365"/>
              </p:ext>
            </p:extLst>
          </p:nvPr>
        </p:nvGraphicFramePr>
        <p:xfrm>
          <a:off x="1564015" y="1291706"/>
          <a:ext cx="8591246" cy="4306187"/>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descr="National retention rate (blue)" title="Straight Connecter"/>
          <p:cNvCxnSpPr/>
          <p:nvPr/>
        </p:nvCxnSpPr>
        <p:spPr>
          <a:xfrm>
            <a:off x="4582624" y="5837265"/>
            <a:ext cx="66985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descr="Retention rate for students with disability (orange)" title="Straight Connecter"/>
          <p:cNvCxnSpPr/>
          <p:nvPr/>
        </p:nvCxnSpPr>
        <p:spPr>
          <a:xfrm>
            <a:off x="8215069" y="5837265"/>
            <a:ext cx="669851"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8169402" y="5935782"/>
            <a:ext cx="3182281" cy="246221"/>
          </a:xfrm>
          <a:prstGeom prst="rect">
            <a:avLst/>
          </a:prstGeom>
        </p:spPr>
        <p:txBody>
          <a:bodyPr wrap="none">
            <a:spAutoFit/>
          </a:bodyPr>
          <a:lstStyle/>
          <a:p>
            <a:pPr algn="r"/>
            <a:r>
              <a:rPr lang="en-AU" sz="1000" dirty="0">
                <a:latin typeface="SansaSoft Pro Light" panose="02000603080000020004" pitchFamily="50" charset="0"/>
              </a:rPr>
              <a:t>Source: </a:t>
            </a:r>
            <a:r>
              <a:rPr lang="en-AU" sz="1000" dirty="0">
                <a:latin typeface="SansaSoft Pro Light" panose="02000603080000020004" pitchFamily="50" charset="0"/>
                <a:hlinkClick r:id="rId3" tooltip="Education Government Website Document 53030"/>
              </a:rPr>
              <a:t>https://docs.education.gov.au/node/53030</a:t>
            </a:r>
            <a:endParaRPr lang="en-AU" sz="1000" dirty="0">
              <a:latin typeface="SansaSoft Pro Light" panose="02000603080000020004" pitchFamily="50" charset="0"/>
            </a:endParaRPr>
          </a:p>
        </p:txBody>
      </p:sp>
    </p:spTree>
    <p:extLst>
      <p:ext uri="{BB962C8B-B14F-4D97-AF65-F5344CB8AC3E}">
        <p14:creationId xmlns:p14="http://schemas.microsoft.com/office/powerpoint/2010/main" val="32647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6">
                                            <p:graphicEl>
                                              <a:chart seriesIdx="-4" categoryIdx="5" bldStep="category"/>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6">
                                            <p:graphicEl>
                                              <a:chart seriesIdx="-4" categoryIdx="6" bldStep="category"/>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6">
                                            <p:graphicEl>
                                              <a:chart seriesIdx="-4" categoryIdx="7" bldStep="category"/>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6">
                                            <p:graphicEl>
                                              <a:chart seriesIdx="-4" categoryIdx="8"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8</a:t>
            </a:fld>
            <a:endParaRPr lang="en-US" dirty="0"/>
          </a:p>
        </p:txBody>
      </p:sp>
      <p:sp>
        <p:nvSpPr>
          <p:cNvPr id="3" name="Title 2"/>
          <p:cNvSpPr>
            <a:spLocks noGrp="1"/>
          </p:cNvSpPr>
          <p:nvPr>
            <p:ph type="title"/>
          </p:nvPr>
        </p:nvSpPr>
        <p:spPr/>
        <p:txBody>
          <a:bodyPr>
            <a:normAutofit fontScale="90000"/>
          </a:bodyPr>
          <a:lstStyle/>
          <a:p>
            <a:r>
              <a:rPr lang="en-AU" b="1" dirty="0"/>
              <a:t>Completion rate after 9 years (2005 Bachelor cohort)</a:t>
            </a:r>
          </a:p>
        </p:txBody>
      </p:sp>
      <p:graphicFrame>
        <p:nvGraphicFramePr>
          <p:cNvPr id="6" name="Chart 5" title="Chart of Completion rate after 9 years (2005 Bachelor cohort)"/>
          <p:cNvGraphicFramePr>
            <a:graphicFrameLocks/>
          </p:cNvGraphicFramePr>
          <p:nvPr>
            <p:extLst>
              <p:ext uri="{D42A27DB-BD31-4B8C-83A1-F6EECF244321}">
                <p14:modId xmlns:p14="http://schemas.microsoft.com/office/powerpoint/2010/main" val="2201654890"/>
              </p:ext>
            </p:extLst>
          </p:nvPr>
        </p:nvGraphicFramePr>
        <p:xfrm>
          <a:off x="1541566" y="1625840"/>
          <a:ext cx="8836660" cy="390309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8770035" y="5898259"/>
            <a:ext cx="2552302" cy="246221"/>
          </a:xfrm>
          <a:prstGeom prst="rect">
            <a:avLst/>
          </a:prstGeom>
        </p:spPr>
        <p:txBody>
          <a:bodyPr wrap="none">
            <a:spAutoFit/>
          </a:bodyPr>
          <a:lstStyle/>
          <a:p>
            <a:pPr algn="r"/>
            <a:r>
              <a:rPr lang="en-AU" sz="1000" dirty="0">
                <a:latin typeface="SansaSoft Pro Light" panose="02000603080000020004" pitchFamily="50" charset="0"/>
              </a:rPr>
              <a:t>Source: Department of Education (2014).</a:t>
            </a:r>
          </a:p>
        </p:txBody>
      </p:sp>
    </p:spTree>
    <p:extLst>
      <p:ext uri="{BB962C8B-B14F-4D97-AF65-F5344CB8AC3E}">
        <p14:creationId xmlns:p14="http://schemas.microsoft.com/office/powerpoint/2010/main" val="221334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0" categoryIdx="1"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0" categoryIdx="2"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0" categoryIdx="3"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0" categoryIdx="4"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0" categoryIdx="5" bldStep="ptIn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0" categoryIdx="6"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8F63A3B-78C7-47BE-AE5E-E10140E04643}" type="slidenum">
              <a:rPr lang="en-US" smtClean="0"/>
              <a:t>9</a:t>
            </a:fld>
            <a:endParaRPr lang="en-US" dirty="0"/>
          </a:p>
        </p:txBody>
      </p:sp>
      <p:sp>
        <p:nvSpPr>
          <p:cNvPr id="3" name="Title 2"/>
          <p:cNvSpPr>
            <a:spLocks noGrp="1"/>
          </p:cNvSpPr>
          <p:nvPr>
            <p:ph type="title"/>
          </p:nvPr>
        </p:nvSpPr>
        <p:spPr/>
        <p:txBody>
          <a:bodyPr>
            <a:normAutofit/>
          </a:bodyPr>
          <a:lstStyle/>
          <a:p>
            <a:r>
              <a:rPr lang="en-AU" b="1" dirty="0"/>
              <a:t>The cumulative effect of disadvantage</a:t>
            </a:r>
            <a:endParaRPr lang="en-AU" dirty="0"/>
          </a:p>
        </p:txBody>
      </p:sp>
      <p:sp>
        <p:nvSpPr>
          <p:cNvPr id="6" name="TextBox 5">
            <a:extLst>
              <a:ext uri="{FF2B5EF4-FFF2-40B4-BE49-F238E27FC236}">
                <a16:creationId xmlns:a16="http://schemas.microsoft.com/office/drawing/2014/main" id="{1CAE7C5A-BA03-423D-9941-C7672AE66973}"/>
              </a:ext>
            </a:extLst>
          </p:cNvPr>
          <p:cNvSpPr txBox="1"/>
          <p:nvPr/>
        </p:nvSpPr>
        <p:spPr>
          <a:xfrm>
            <a:off x="2357441" y="5554413"/>
            <a:ext cx="6903457" cy="584775"/>
          </a:xfrm>
          <a:prstGeom prst="rect">
            <a:avLst/>
          </a:prstGeom>
          <a:noFill/>
        </p:spPr>
        <p:txBody>
          <a:bodyPr wrap="square" rtlCol="0">
            <a:spAutoFit/>
          </a:bodyPr>
          <a:lstStyle/>
          <a:p>
            <a:r>
              <a:rPr lang="en-AU" sz="1600" dirty="0">
                <a:latin typeface="SansaSoft Pro Normal" panose="02000603080000020004" pitchFamily="50" charset="0"/>
              </a:rPr>
              <a:t>Question: What are some of the particular issues faced by students with disability, from regional Australia?</a:t>
            </a:r>
          </a:p>
        </p:txBody>
      </p:sp>
      <p:sp>
        <p:nvSpPr>
          <p:cNvPr id="7" name="TextBox 6">
            <a:extLst>
              <a:ext uri="{FF2B5EF4-FFF2-40B4-BE49-F238E27FC236}">
                <a16:creationId xmlns:a16="http://schemas.microsoft.com/office/drawing/2014/main" id="{FED6196F-6C87-46A8-A12E-43421457201E}"/>
              </a:ext>
            </a:extLst>
          </p:cNvPr>
          <p:cNvSpPr txBox="1"/>
          <p:nvPr/>
        </p:nvSpPr>
        <p:spPr>
          <a:xfrm>
            <a:off x="7822231" y="5224180"/>
            <a:ext cx="3810444" cy="246221"/>
          </a:xfrm>
          <a:prstGeom prst="rect">
            <a:avLst/>
          </a:prstGeom>
          <a:noFill/>
        </p:spPr>
        <p:txBody>
          <a:bodyPr wrap="square" rtlCol="0">
            <a:spAutoFit/>
          </a:bodyPr>
          <a:lstStyle/>
          <a:p>
            <a:pPr algn="r"/>
            <a:r>
              <a:rPr lang="en-AU" sz="1000" dirty="0">
                <a:latin typeface="SansaSoft Pro Light" panose="02000603080000020004" pitchFamily="50" charset="0"/>
              </a:rPr>
              <a:t>Source: Department of Education, Skills &amp; Training, 2014</a:t>
            </a:r>
          </a:p>
        </p:txBody>
      </p:sp>
      <p:graphicFrame>
        <p:nvGraphicFramePr>
          <p:cNvPr id="8" name="Chart 7" title="Pie Chart of The cumulative effect of disadvantage">
            <a:extLst>
              <a:ext uri="{FF2B5EF4-FFF2-40B4-BE49-F238E27FC236}">
                <a16:creationId xmlns:a16="http://schemas.microsoft.com/office/drawing/2014/main" id="{EA0379B1-3B96-4A33-891B-DE2A426F97DF}"/>
              </a:ext>
            </a:extLst>
          </p:cNvPr>
          <p:cNvGraphicFramePr>
            <a:graphicFrameLocks/>
          </p:cNvGraphicFramePr>
          <p:nvPr>
            <p:extLst>
              <p:ext uri="{D42A27DB-BD31-4B8C-83A1-F6EECF244321}">
                <p14:modId xmlns:p14="http://schemas.microsoft.com/office/powerpoint/2010/main" val="1200226330"/>
              </p:ext>
            </p:extLst>
          </p:nvPr>
        </p:nvGraphicFramePr>
        <p:xfrm>
          <a:off x="1761961" y="838526"/>
          <a:ext cx="8094419" cy="4957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39894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FontsEmbedded-Accessible.potx" id="{44D46D62-067C-4891-8B81-AA7ABC0B634F}" vid="{80F4B931-65E0-47BF-BA81-7CF7930A8F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2020</TotalTime>
  <Words>650</Words>
  <Application>Microsoft Office PowerPoint</Application>
  <PresentationFormat>Widescreen</PresentationFormat>
  <Paragraphs>135</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SansaSoft Pro Light</vt:lpstr>
      <vt:lpstr>SansaSoft Pro Normal</vt:lpstr>
      <vt:lpstr>Arial</vt:lpstr>
      <vt:lpstr>SansaSoft Pro SemiBold</vt:lpstr>
      <vt:lpstr>Calibri Light</vt:lpstr>
      <vt:lpstr>Office Theme</vt:lpstr>
      <vt:lpstr>Supporting students with disability  during and beyond higher education </vt:lpstr>
      <vt:lpstr>2020 NCSEHE Equity Fellows</vt:lpstr>
      <vt:lpstr>Before we start…</vt:lpstr>
      <vt:lpstr>Changes in categories over time</vt:lpstr>
      <vt:lpstr>“If we are required to report, count, are funded, and held accountable for something, it starts to matter  a lot. It  encourages institutions to put in place mechanisms that are accessible, for champions to raise the issue and push for further development within institutions, and for students to push for its greater implementation.” </vt:lpstr>
      <vt:lpstr>Australian Higher Education Participation for PwD: 2009 - 2018</vt:lpstr>
      <vt:lpstr>Australian Higher Education Retention of Students with Disability (after 1st year)</vt:lpstr>
      <vt:lpstr>Completion rate after 9 years (2005 Bachelor cohort)</vt:lpstr>
      <vt:lpstr>The cumulative effect of disadvantage</vt:lpstr>
      <vt:lpstr>Preparing Students with Disability to get meaningful work after graduation</vt:lpstr>
      <vt:lpstr>Preparing Students with Disability to get meaningful work after graduation</vt:lpstr>
      <vt:lpstr>Preparing Students with Disability to get meaningful work after graduation (continued)</vt:lpstr>
      <vt:lpstr>National consultation</vt:lpstr>
      <vt:lpstr>Thank you</vt:lpstr>
    </vt:vector>
  </TitlesOfParts>
  <Company>Curtin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Schneider</dc:creator>
  <cp:lastModifiedBy>Jane Hawkeswood</cp:lastModifiedBy>
  <cp:revision>89</cp:revision>
  <dcterms:created xsi:type="dcterms:W3CDTF">2017-06-15T01:31:55Z</dcterms:created>
  <dcterms:modified xsi:type="dcterms:W3CDTF">2020-03-03T04:03:24Z</dcterms:modified>
</cp:coreProperties>
</file>