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3"/>
  </p:notesMasterIdLst>
  <p:sldIdLst>
    <p:sldId id="281" r:id="rId5"/>
    <p:sldId id="273" r:id="rId6"/>
    <p:sldId id="274" r:id="rId7"/>
    <p:sldId id="259" r:id="rId8"/>
    <p:sldId id="262" r:id="rId9"/>
    <p:sldId id="271" r:id="rId10"/>
    <p:sldId id="275" r:id="rId11"/>
    <p:sldId id="265" r:id="rId12"/>
    <p:sldId id="266" r:id="rId13"/>
    <p:sldId id="267" r:id="rId14"/>
    <p:sldId id="270" r:id="rId15"/>
    <p:sldId id="269" r:id="rId16"/>
    <p:sldId id="277" r:id="rId17"/>
    <p:sldId id="278" r:id="rId18"/>
    <p:sldId id="279" r:id="rId19"/>
    <p:sldId id="276" r:id="rId20"/>
    <p:sldId id="280"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006" autoAdjust="0"/>
  </p:normalViewPr>
  <p:slideViewPr>
    <p:cSldViewPr snapToGrid="0">
      <p:cViewPr varScale="1">
        <p:scale>
          <a:sx n="52" d="100"/>
          <a:sy n="52" d="100"/>
        </p:scale>
        <p:origin x="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Sheet5!$A$3</c:f>
              <c:strCache>
                <c:ptCount val="1"/>
                <c:pt idx="0">
                  <c:v>National retention rate</c:v>
                </c:pt>
              </c:strCache>
            </c:strRef>
          </c:tx>
          <c:spPr>
            <a:ln w="28575" cap="rnd">
              <a:solidFill>
                <a:schemeClr val="accent1"/>
              </a:solidFill>
              <a:round/>
            </a:ln>
            <a:effectLst/>
          </c:spPr>
          <c:marker>
            <c:symbol val="none"/>
          </c:marker>
          <c:cat>
            <c:numRef>
              <c:f>Sheet5!$B$2:$J$2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Sheet5!$B$3:$J$3</c:f>
              <c:numCache>
                <c:formatCode>General</c:formatCode>
                <c:ptCount val="9"/>
                <c:pt idx="0">
                  <c:v>83.6</c:v>
                </c:pt>
                <c:pt idx="1">
                  <c:v>82.94</c:v>
                </c:pt>
                <c:pt idx="2">
                  <c:v>83.03</c:v>
                </c:pt>
                <c:pt idx="3">
                  <c:v>82.85</c:v>
                </c:pt>
                <c:pt idx="4">
                  <c:v>82.21</c:v>
                </c:pt>
                <c:pt idx="5">
                  <c:v>82.36</c:v>
                </c:pt>
                <c:pt idx="6">
                  <c:v>82.16</c:v>
                </c:pt>
                <c:pt idx="7">
                  <c:v>82.21</c:v>
                </c:pt>
                <c:pt idx="8">
                  <c:v>81.84</c:v>
                </c:pt>
              </c:numCache>
            </c:numRef>
          </c:val>
          <c:smooth val="0"/>
          <c:extLst>
            <c:ext xmlns:c16="http://schemas.microsoft.com/office/drawing/2014/chart" uri="{C3380CC4-5D6E-409C-BE32-E72D297353CC}">
              <c16:uniqueId val="{00000000-52A8-45F5-B3DF-11C680B3E222}"/>
            </c:ext>
          </c:extLst>
        </c:ser>
        <c:ser>
          <c:idx val="1"/>
          <c:order val="1"/>
          <c:tx>
            <c:strRef>
              <c:f>Sheet5!$A$4</c:f>
              <c:strCache>
                <c:ptCount val="1"/>
                <c:pt idx="0">
                  <c:v>Retention rate for studets with disability</c:v>
                </c:pt>
              </c:strCache>
            </c:strRef>
          </c:tx>
          <c:spPr>
            <a:ln w="28575" cap="rnd">
              <a:solidFill>
                <a:schemeClr val="accent2"/>
              </a:solidFill>
              <a:round/>
            </a:ln>
            <a:effectLst/>
          </c:spPr>
          <c:marker>
            <c:symbol val="none"/>
          </c:marker>
          <c:cat>
            <c:numRef>
              <c:f>Sheet5!$B$2:$J$2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Sheet5!$B$4:$J$4</c:f>
              <c:numCache>
                <c:formatCode>General</c:formatCode>
                <c:ptCount val="9"/>
                <c:pt idx="0">
                  <c:v>80.709999999999994</c:v>
                </c:pt>
                <c:pt idx="1">
                  <c:v>79.849999999999994</c:v>
                </c:pt>
                <c:pt idx="2">
                  <c:v>79.91</c:v>
                </c:pt>
                <c:pt idx="3">
                  <c:v>79.77</c:v>
                </c:pt>
                <c:pt idx="4">
                  <c:v>79.27</c:v>
                </c:pt>
                <c:pt idx="5">
                  <c:v>79.42</c:v>
                </c:pt>
                <c:pt idx="6">
                  <c:v>79.27</c:v>
                </c:pt>
                <c:pt idx="7">
                  <c:v>79.28</c:v>
                </c:pt>
                <c:pt idx="8">
                  <c:v>78.94</c:v>
                </c:pt>
              </c:numCache>
            </c:numRef>
          </c:val>
          <c:smooth val="0"/>
          <c:extLst>
            <c:ext xmlns:c16="http://schemas.microsoft.com/office/drawing/2014/chart" uri="{C3380CC4-5D6E-409C-BE32-E72D297353CC}">
              <c16:uniqueId val="{00000001-52A8-45F5-B3DF-11C680B3E222}"/>
            </c:ext>
          </c:extLst>
        </c:ser>
        <c:dLbls>
          <c:showLegendKey val="0"/>
          <c:showVal val="0"/>
          <c:showCatName val="0"/>
          <c:showSerName val="0"/>
          <c:showPercent val="0"/>
          <c:showBubbleSize val="0"/>
        </c:dLbls>
        <c:smooth val="0"/>
        <c:axId val="712495112"/>
        <c:axId val="712494456"/>
      </c:lineChart>
      <c:catAx>
        <c:axId val="712495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2494456"/>
        <c:crosses val="autoZero"/>
        <c:auto val="1"/>
        <c:lblAlgn val="ctr"/>
        <c:lblOffset val="100"/>
        <c:noMultiLvlLbl val="0"/>
      </c:catAx>
      <c:valAx>
        <c:axId val="712494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2495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All students</c:v>
                </c:pt>
                <c:pt idx="1">
                  <c:v>Hearing</c:v>
                </c:pt>
                <c:pt idx="2">
                  <c:v>Learning</c:v>
                </c:pt>
                <c:pt idx="3">
                  <c:v>Mobility</c:v>
                </c:pt>
                <c:pt idx="4">
                  <c:v>Medical</c:v>
                </c:pt>
                <c:pt idx="5">
                  <c:v>Other</c:v>
                </c:pt>
                <c:pt idx="6">
                  <c:v>Visual</c:v>
                </c:pt>
              </c:strCache>
            </c:strRef>
          </c:cat>
          <c:val>
            <c:numRef>
              <c:f>Sheet1!$B$2:$B$8</c:f>
              <c:numCache>
                <c:formatCode>General</c:formatCode>
                <c:ptCount val="7"/>
                <c:pt idx="0">
                  <c:v>72.3</c:v>
                </c:pt>
                <c:pt idx="1">
                  <c:v>66.5</c:v>
                </c:pt>
                <c:pt idx="2">
                  <c:v>65.599999999999994</c:v>
                </c:pt>
                <c:pt idx="3">
                  <c:v>62.3</c:v>
                </c:pt>
                <c:pt idx="4">
                  <c:v>63.8</c:v>
                </c:pt>
                <c:pt idx="5">
                  <c:v>62</c:v>
                </c:pt>
                <c:pt idx="6">
                  <c:v>72.599999999999994</c:v>
                </c:pt>
              </c:numCache>
            </c:numRef>
          </c:val>
          <c:extLst>
            <c:ext xmlns:c16="http://schemas.microsoft.com/office/drawing/2014/chart" uri="{C3380CC4-5D6E-409C-BE32-E72D297353CC}">
              <c16:uniqueId val="{00000000-2D3A-4407-8C2B-58DF80836DE2}"/>
            </c:ext>
          </c:extLst>
        </c:ser>
        <c:dLbls>
          <c:showLegendKey val="0"/>
          <c:showVal val="0"/>
          <c:showCatName val="0"/>
          <c:showSerName val="0"/>
          <c:showPercent val="0"/>
          <c:showBubbleSize val="0"/>
        </c:dLbls>
        <c:gapWidth val="219"/>
        <c:overlap val="-27"/>
        <c:axId val="500233576"/>
        <c:axId val="500233904"/>
      </c:barChart>
      <c:catAx>
        <c:axId val="500233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500233904"/>
        <c:crosses val="autoZero"/>
        <c:auto val="1"/>
        <c:lblAlgn val="ctr"/>
        <c:lblOffset val="100"/>
        <c:noMultiLvlLbl val="0"/>
      </c:catAx>
      <c:valAx>
        <c:axId val="500233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0233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7F285E-3D7E-4C05-A8EF-60795BC331ED}" type="datetimeFigureOut">
              <a:rPr lang="en-AU" smtClean="0"/>
              <a:t>4/03/2020</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B6A194-E5E1-453F-A92E-BEFD6A039A0D}" type="slidenum">
              <a:rPr lang="en-AU" smtClean="0"/>
              <a:t>‹#›</a:t>
            </a:fld>
            <a:endParaRPr lang="en-AU"/>
          </a:p>
        </p:txBody>
      </p:sp>
    </p:spTree>
    <p:extLst>
      <p:ext uri="{BB962C8B-B14F-4D97-AF65-F5344CB8AC3E}">
        <p14:creationId xmlns:p14="http://schemas.microsoft.com/office/powerpoint/2010/main" val="308486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2</a:t>
            </a:fld>
            <a:endParaRPr lang="en-AU"/>
          </a:p>
        </p:txBody>
      </p:sp>
    </p:spTree>
    <p:extLst>
      <p:ext uri="{BB962C8B-B14F-4D97-AF65-F5344CB8AC3E}">
        <p14:creationId xmlns:p14="http://schemas.microsoft.com/office/powerpoint/2010/main" val="3769245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12</a:t>
            </a:fld>
            <a:endParaRPr lang="en-AU"/>
          </a:p>
        </p:txBody>
      </p:sp>
    </p:spTree>
    <p:extLst>
      <p:ext uri="{BB962C8B-B14F-4D97-AF65-F5344CB8AC3E}">
        <p14:creationId xmlns:p14="http://schemas.microsoft.com/office/powerpoint/2010/main" val="3949803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16</a:t>
            </a:fld>
            <a:endParaRPr lang="en-AU"/>
          </a:p>
        </p:txBody>
      </p:sp>
    </p:spTree>
    <p:extLst>
      <p:ext uri="{BB962C8B-B14F-4D97-AF65-F5344CB8AC3E}">
        <p14:creationId xmlns:p14="http://schemas.microsoft.com/office/powerpoint/2010/main" val="4126363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17</a:t>
            </a:fld>
            <a:endParaRPr lang="en-AU"/>
          </a:p>
        </p:txBody>
      </p:sp>
    </p:spTree>
    <p:extLst>
      <p:ext uri="{BB962C8B-B14F-4D97-AF65-F5344CB8AC3E}">
        <p14:creationId xmlns:p14="http://schemas.microsoft.com/office/powerpoint/2010/main" val="1450893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18</a:t>
            </a:fld>
            <a:endParaRPr lang="en-AU"/>
          </a:p>
        </p:txBody>
      </p:sp>
    </p:spTree>
    <p:extLst>
      <p:ext uri="{BB962C8B-B14F-4D97-AF65-F5344CB8AC3E}">
        <p14:creationId xmlns:p14="http://schemas.microsoft.com/office/powerpoint/2010/main" val="380398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3</a:t>
            </a:fld>
            <a:endParaRPr lang="en-AU"/>
          </a:p>
        </p:txBody>
      </p:sp>
    </p:spTree>
    <p:extLst>
      <p:ext uri="{BB962C8B-B14F-4D97-AF65-F5344CB8AC3E}">
        <p14:creationId xmlns:p14="http://schemas.microsoft.com/office/powerpoint/2010/main" val="523416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4</a:t>
            </a:fld>
            <a:endParaRPr lang="en-AU"/>
          </a:p>
        </p:txBody>
      </p:sp>
    </p:spTree>
    <p:extLst>
      <p:ext uri="{BB962C8B-B14F-4D97-AF65-F5344CB8AC3E}">
        <p14:creationId xmlns:p14="http://schemas.microsoft.com/office/powerpoint/2010/main" val="2748464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6</a:t>
            </a:fld>
            <a:endParaRPr lang="en-AU"/>
          </a:p>
        </p:txBody>
      </p:sp>
    </p:spTree>
    <p:extLst>
      <p:ext uri="{BB962C8B-B14F-4D97-AF65-F5344CB8AC3E}">
        <p14:creationId xmlns:p14="http://schemas.microsoft.com/office/powerpoint/2010/main" val="198665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7</a:t>
            </a:fld>
            <a:endParaRPr lang="en-AU"/>
          </a:p>
        </p:txBody>
      </p:sp>
    </p:spTree>
    <p:extLst>
      <p:ext uri="{BB962C8B-B14F-4D97-AF65-F5344CB8AC3E}">
        <p14:creationId xmlns:p14="http://schemas.microsoft.com/office/powerpoint/2010/main" val="3544467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8</a:t>
            </a:fld>
            <a:endParaRPr lang="en-AU"/>
          </a:p>
        </p:txBody>
      </p:sp>
    </p:spTree>
    <p:extLst>
      <p:ext uri="{BB962C8B-B14F-4D97-AF65-F5344CB8AC3E}">
        <p14:creationId xmlns:p14="http://schemas.microsoft.com/office/powerpoint/2010/main" val="2360433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9</a:t>
            </a:fld>
            <a:endParaRPr lang="en-AU"/>
          </a:p>
        </p:txBody>
      </p:sp>
    </p:spTree>
    <p:extLst>
      <p:ext uri="{BB962C8B-B14F-4D97-AF65-F5344CB8AC3E}">
        <p14:creationId xmlns:p14="http://schemas.microsoft.com/office/powerpoint/2010/main" val="946715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10</a:t>
            </a:fld>
            <a:endParaRPr lang="en-AU"/>
          </a:p>
        </p:txBody>
      </p:sp>
    </p:spTree>
    <p:extLst>
      <p:ext uri="{BB962C8B-B14F-4D97-AF65-F5344CB8AC3E}">
        <p14:creationId xmlns:p14="http://schemas.microsoft.com/office/powerpoint/2010/main" val="170799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B6A194-E5E1-453F-A92E-BEFD6A039A0D}" type="slidenum">
              <a:rPr lang="en-AU" smtClean="0"/>
              <a:t>11</a:t>
            </a:fld>
            <a:endParaRPr lang="en-AU"/>
          </a:p>
        </p:txBody>
      </p:sp>
    </p:spTree>
    <p:extLst>
      <p:ext uri="{BB962C8B-B14F-4D97-AF65-F5344CB8AC3E}">
        <p14:creationId xmlns:p14="http://schemas.microsoft.com/office/powerpoint/2010/main" val="36069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50B982BD-ED7E-4E76-A4E1-9F425B1A7443}" type="datetimeFigureOut">
              <a:rPr lang="en-AU" smtClean="0"/>
              <a:t>4/03/2020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564533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0B982BD-ED7E-4E76-A4E1-9F425B1A7443}" type="datetimeFigureOut">
              <a:rPr lang="en-AU" smtClean="0"/>
              <a:t>4/03/2020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212018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0B982BD-ED7E-4E76-A4E1-9F425B1A7443}" type="datetimeFigureOut">
              <a:rPr lang="en-AU" smtClean="0"/>
              <a:t>4/03/2020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390940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0B982BD-ED7E-4E76-A4E1-9F425B1A7443}" type="datetimeFigureOut">
              <a:rPr lang="en-AU" smtClean="0"/>
              <a:t>4/03/2020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2456362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B982BD-ED7E-4E76-A4E1-9F425B1A7443}" type="datetimeFigureOut">
              <a:rPr lang="en-AU" smtClean="0"/>
              <a:t>4/03/2020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733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50B982BD-ED7E-4E76-A4E1-9F425B1A7443}" type="datetimeFigureOut">
              <a:rPr lang="en-AU" smtClean="0"/>
              <a:t>4/03/2020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344118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50B982BD-ED7E-4E76-A4E1-9F425B1A7443}" type="datetimeFigureOut">
              <a:rPr lang="en-AU" smtClean="0"/>
              <a:t>4/03/2020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417364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0B982BD-ED7E-4E76-A4E1-9F425B1A7443}" type="datetimeFigureOut">
              <a:rPr lang="en-AU" smtClean="0"/>
              <a:t>4/03/2020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146108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982BD-ED7E-4E76-A4E1-9F425B1A7443}" type="datetimeFigureOut">
              <a:rPr lang="en-AU" smtClean="0"/>
              <a:t>4/03/2020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3594948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982BD-ED7E-4E76-A4E1-9F425B1A7443}" type="datetimeFigureOut">
              <a:rPr lang="en-AU" smtClean="0"/>
              <a:t>4/03/2020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4287010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982BD-ED7E-4E76-A4E1-9F425B1A7443}" type="datetimeFigureOut">
              <a:rPr lang="en-AU" smtClean="0"/>
              <a:t>4/03/2020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1C450E9-1571-429E-949B-6EFE9D37F61E}" type="slidenum">
              <a:rPr lang="en-AU" smtClean="0"/>
              <a:t>‹#›</a:t>
            </a:fld>
            <a:endParaRPr lang="en-AU"/>
          </a:p>
        </p:txBody>
      </p:sp>
    </p:spTree>
    <p:extLst>
      <p:ext uri="{BB962C8B-B14F-4D97-AF65-F5344CB8AC3E}">
        <p14:creationId xmlns:p14="http://schemas.microsoft.com/office/powerpoint/2010/main" val="3653067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982BD-ED7E-4E76-A4E1-9F425B1A7443}" type="datetimeFigureOut">
              <a:rPr lang="en-AU" smtClean="0"/>
              <a:t>4/03/2020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C450E9-1571-429E-949B-6EFE9D37F61E}" type="slidenum">
              <a:rPr lang="en-AU" smtClean="0"/>
              <a:t>‹#›</a:t>
            </a:fld>
            <a:endParaRPr lang="en-AU"/>
          </a:p>
        </p:txBody>
      </p:sp>
    </p:spTree>
    <p:extLst>
      <p:ext uri="{BB962C8B-B14F-4D97-AF65-F5344CB8AC3E}">
        <p14:creationId xmlns:p14="http://schemas.microsoft.com/office/powerpoint/2010/main" val="38448605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docs.education.gov.au/node/53030"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docs.education.gov.au/node/53030"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7685" y="794657"/>
            <a:ext cx="10395857" cy="2923877"/>
          </a:xfrm>
          <a:prstGeom prst="rect">
            <a:avLst/>
          </a:prstGeom>
        </p:spPr>
        <p:txBody>
          <a:bodyPr wrap="square">
            <a:spAutoFit/>
          </a:bodyPr>
          <a:lstStyle/>
          <a:p>
            <a:r>
              <a:rPr lang="en-AU" sz="3200" b="1" dirty="0"/>
              <a:t>Disability, higher education and e-learning: Moving beyond accessible web design</a:t>
            </a:r>
          </a:p>
          <a:p>
            <a:endParaRPr lang="en-AU" sz="2400" dirty="0"/>
          </a:p>
          <a:p>
            <a:pPr algn="ctr"/>
            <a:r>
              <a:rPr lang="en-AU" sz="2400" dirty="0"/>
              <a:t>Katie Ellis, Director, Centre for Culture &amp; Technology, Curtin University</a:t>
            </a:r>
          </a:p>
          <a:p>
            <a:pPr algn="ctr"/>
            <a:r>
              <a:rPr lang="en-AU" sz="2400" dirty="0"/>
              <a:t>Mike Kent, School of Media, Creative Arts and Social Inquiry</a:t>
            </a:r>
          </a:p>
          <a:p>
            <a:pPr algn="ctr"/>
            <a:r>
              <a:rPr lang="en-AU" sz="2400" dirty="0"/>
              <a:t>Tim Pitman, National Centre for Student Equity in Higher Education Equity Fellow at Curtin University</a:t>
            </a:r>
          </a:p>
        </p:txBody>
      </p:sp>
    </p:spTree>
    <p:extLst>
      <p:ext uri="{BB962C8B-B14F-4D97-AF65-F5344CB8AC3E}">
        <p14:creationId xmlns:p14="http://schemas.microsoft.com/office/powerpoint/2010/main" val="404796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tyoes of assistive technologies used by students with disability, both at university and at home" title="Bar chart"/>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1210613" y="549498"/>
            <a:ext cx="9337184" cy="523220"/>
          </a:xfrm>
          <a:prstGeom prst="rect">
            <a:avLst/>
          </a:prstGeom>
          <a:noFill/>
        </p:spPr>
        <p:txBody>
          <a:bodyPr wrap="square" rtlCol="0">
            <a:spAutoFit/>
          </a:bodyPr>
          <a:lstStyle/>
          <a:p>
            <a:pPr algn="ctr"/>
            <a:r>
              <a:rPr lang="en-AU" sz="2800" b="1" dirty="0"/>
              <a:t>Reported technologies used in home and university settings</a:t>
            </a:r>
          </a:p>
        </p:txBody>
      </p:sp>
      <p:sp>
        <p:nvSpPr>
          <p:cNvPr id="7" name="AutoShape 3"/>
          <p:cNvSpPr>
            <a:spLocks noChangeAspect="1" noChangeArrowheads="1" noTextEdit="1"/>
          </p:cNvSpPr>
          <p:nvPr/>
        </p:nvSpPr>
        <p:spPr bwMode="auto">
          <a:xfrm>
            <a:off x="762000" y="1155700"/>
            <a:ext cx="10112375" cy="549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 name="Rectangle 5" descr="eBooks and smartphone apps are the most commonly used technologies by people with disability." title="Bar graph"/>
          <p:cNvSpPr>
            <a:spLocks noChangeArrowheads="1"/>
          </p:cNvSpPr>
          <p:nvPr/>
        </p:nvSpPr>
        <p:spPr bwMode="auto">
          <a:xfrm>
            <a:off x="754063" y="1149350"/>
            <a:ext cx="10128250" cy="5511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 name="Freeform 6"/>
          <p:cNvSpPr>
            <a:spLocks noEditPoints="1"/>
          </p:cNvSpPr>
          <p:nvPr/>
        </p:nvSpPr>
        <p:spPr bwMode="auto">
          <a:xfrm>
            <a:off x="1339850" y="1327150"/>
            <a:ext cx="9321800" cy="3667125"/>
          </a:xfrm>
          <a:custGeom>
            <a:avLst/>
            <a:gdLst>
              <a:gd name="T0" fmla="*/ 0 w 5872"/>
              <a:gd name="T1" fmla="*/ 2310 h 2310"/>
              <a:gd name="T2" fmla="*/ 5872 w 5872"/>
              <a:gd name="T3" fmla="*/ 2310 h 2310"/>
              <a:gd name="T4" fmla="*/ 0 w 5872"/>
              <a:gd name="T5" fmla="*/ 1845 h 2310"/>
              <a:gd name="T6" fmla="*/ 5872 w 5872"/>
              <a:gd name="T7" fmla="*/ 1845 h 2310"/>
              <a:gd name="T8" fmla="*/ 0 w 5872"/>
              <a:gd name="T9" fmla="*/ 1388 h 2310"/>
              <a:gd name="T10" fmla="*/ 5872 w 5872"/>
              <a:gd name="T11" fmla="*/ 1388 h 2310"/>
              <a:gd name="T12" fmla="*/ 0 w 5872"/>
              <a:gd name="T13" fmla="*/ 923 h 2310"/>
              <a:gd name="T14" fmla="*/ 5872 w 5872"/>
              <a:gd name="T15" fmla="*/ 923 h 2310"/>
              <a:gd name="T16" fmla="*/ 0 w 5872"/>
              <a:gd name="T17" fmla="*/ 465 h 2310"/>
              <a:gd name="T18" fmla="*/ 5872 w 5872"/>
              <a:gd name="T19" fmla="*/ 465 h 2310"/>
              <a:gd name="T20" fmla="*/ 0 w 5872"/>
              <a:gd name="T21" fmla="*/ 0 h 2310"/>
              <a:gd name="T22" fmla="*/ 5872 w 5872"/>
              <a:gd name="T23" fmla="*/ 0 h 2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72" h="2310">
                <a:moveTo>
                  <a:pt x="0" y="2310"/>
                </a:moveTo>
                <a:lnTo>
                  <a:pt x="5872" y="2310"/>
                </a:lnTo>
                <a:moveTo>
                  <a:pt x="0" y="1845"/>
                </a:moveTo>
                <a:lnTo>
                  <a:pt x="5872" y="1845"/>
                </a:lnTo>
                <a:moveTo>
                  <a:pt x="0" y="1388"/>
                </a:moveTo>
                <a:lnTo>
                  <a:pt x="5872" y="1388"/>
                </a:lnTo>
                <a:moveTo>
                  <a:pt x="0" y="923"/>
                </a:moveTo>
                <a:lnTo>
                  <a:pt x="5872" y="923"/>
                </a:lnTo>
                <a:moveTo>
                  <a:pt x="0" y="465"/>
                </a:moveTo>
                <a:lnTo>
                  <a:pt x="5872" y="465"/>
                </a:lnTo>
                <a:moveTo>
                  <a:pt x="0" y="0"/>
                </a:moveTo>
                <a:lnTo>
                  <a:pt x="5872" y="0"/>
                </a:lnTo>
              </a:path>
            </a:pathLst>
          </a:custGeom>
          <a:noFill/>
          <a:ln w="15875"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 name="Freeform 7"/>
          <p:cNvSpPr>
            <a:spLocks noEditPoints="1"/>
          </p:cNvSpPr>
          <p:nvPr/>
        </p:nvSpPr>
        <p:spPr bwMode="auto">
          <a:xfrm>
            <a:off x="1712913" y="2871788"/>
            <a:ext cx="8120063" cy="2854325"/>
          </a:xfrm>
          <a:custGeom>
            <a:avLst/>
            <a:gdLst>
              <a:gd name="T0" fmla="*/ 0 w 5115"/>
              <a:gd name="T1" fmla="*/ 1589 h 1798"/>
              <a:gd name="T2" fmla="*/ 220 w 5115"/>
              <a:gd name="T3" fmla="*/ 1589 h 1798"/>
              <a:gd name="T4" fmla="*/ 220 w 5115"/>
              <a:gd name="T5" fmla="*/ 1798 h 1798"/>
              <a:gd name="T6" fmla="*/ 0 w 5115"/>
              <a:gd name="T7" fmla="*/ 1798 h 1798"/>
              <a:gd name="T8" fmla="*/ 0 w 5115"/>
              <a:gd name="T9" fmla="*/ 1589 h 1798"/>
              <a:gd name="T10" fmla="*/ 977 w 5115"/>
              <a:gd name="T11" fmla="*/ 1519 h 1798"/>
              <a:gd name="T12" fmla="*/ 1197 w 5115"/>
              <a:gd name="T13" fmla="*/ 1519 h 1798"/>
              <a:gd name="T14" fmla="*/ 1197 w 5115"/>
              <a:gd name="T15" fmla="*/ 1798 h 1798"/>
              <a:gd name="T16" fmla="*/ 977 w 5115"/>
              <a:gd name="T17" fmla="*/ 1798 h 1798"/>
              <a:gd name="T18" fmla="*/ 977 w 5115"/>
              <a:gd name="T19" fmla="*/ 1519 h 1798"/>
              <a:gd name="T20" fmla="*/ 1963 w 5115"/>
              <a:gd name="T21" fmla="*/ 0 h 1798"/>
              <a:gd name="T22" fmla="*/ 2174 w 5115"/>
              <a:gd name="T23" fmla="*/ 0 h 1798"/>
              <a:gd name="T24" fmla="*/ 2174 w 5115"/>
              <a:gd name="T25" fmla="*/ 1798 h 1798"/>
              <a:gd name="T26" fmla="*/ 1963 w 5115"/>
              <a:gd name="T27" fmla="*/ 1798 h 1798"/>
              <a:gd name="T28" fmla="*/ 1963 w 5115"/>
              <a:gd name="T29" fmla="*/ 0 h 1798"/>
              <a:gd name="T30" fmla="*/ 2940 w 5115"/>
              <a:gd name="T31" fmla="*/ 1333 h 1798"/>
              <a:gd name="T32" fmla="*/ 3161 w 5115"/>
              <a:gd name="T33" fmla="*/ 1333 h 1798"/>
              <a:gd name="T34" fmla="*/ 3161 w 5115"/>
              <a:gd name="T35" fmla="*/ 1798 h 1798"/>
              <a:gd name="T36" fmla="*/ 2940 w 5115"/>
              <a:gd name="T37" fmla="*/ 1798 h 1798"/>
              <a:gd name="T38" fmla="*/ 2940 w 5115"/>
              <a:gd name="T39" fmla="*/ 1333 h 1798"/>
              <a:gd name="T40" fmla="*/ 3917 w 5115"/>
              <a:gd name="T41" fmla="*/ 209 h 1798"/>
              <a:gd name="T42" fmla="*/ 4138 w 5115"/>
              <a:gd name="T43" fmla="*/ 209 h 1798"/>
              <a:gd name="T44" fmla="*/ 4138 w 5115"/>
              <a:gd name="T45" fmla="*/ 1798 h 1798"/>
              <a:gd name="T46" fmla="*/ 3917 w 5115"/>
              <a:gd name="T47" fmla="*/ 1798 h 1798"/>
              <a:gd name="T48" fmla="*/ 3917 w 5115"/>
              <a:gd name="T49" fmla="*/ 209 h 1798"/>
              <a:gd name="T50" fmla="*/ 4895 w 5115"/>
              <a:gd name="T51" fmla="*/ 969 h 1798"/>
              <a:gd name="T52" fmla="*/ 5115 w 5115"/>
              <a:gd name="T53" fmla="*/ 969 h 1798"/>
              <a:gd name="T54" fmla="*/ 5115 w 5115"/>
              <a:gd name="T55" fmla="*/ 1798 h 1798"/>
              <a:gd name="T56" fmla="*/ 4895 w 5115"/>
              <a:gd name="T57" fmla="*/ 1798 h 1798"/>
              <a:gd name="T58" fmla="*/ 4895 w 5115"/>
              <a:gd name="T59" fmla="*/ 969 h 1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15" h="1798">
                <a:moveTo>
                  <a:pt x="0" y="1589"/>
                </a:moveTo>
                <a:lnTo>
                  <a:pt x="220" y="1589"/>
                </a:lnTo>
                <a:lnTo>
                  <a:pt x="220" y="1798"/>
                </a:lnTo>
                <a:lnTo>
                  <a:pt x="0" y="1798"/>
                </a:lnTo>
                <a:lnTo>
                  <a:pt x="0" y="1589"/>
                </a:lnTo>
                <a:close/>
                <a:moveTo>
                  <a:pt x="977" y="1519"/>
                </a:moveTo>
                <a:lnTo>
                  <a:pt x="1197" y="1519"/>
                </a:lnTo>
                <a:lnTo>
                  <a:pt x="1197" y="1798"/>
                </a:lnTo>
                <a:lnTo>
                  <a:pt x="977" y="1798"/>
                </a:lnTo>
                <a:lnTo>
                  <a:pt x="977" y="1519"/>
                </a:lnTo>
                <a:close/>
                <a:moveTo>
                  <a:pt x="1963" y="0"/>
                </a:moveTo>
                <a:lnTo>
                  <a:pt x="2174" y="0"/>
                </a:lnTo>
                <a:lnTo>
                  <a:pt x="2174" y="1798"/>
                </a:lnTo>
                <a:lnTo>
                  <a:pt x="1963" y="1798"/>
                </a:lnTo>
                <a:lnTo>
                  <a:pt x="1963" y="0"/>
                </a:lnTo>
                <a:close/>
                <a:moveTo>
                  <a:pt x="2940" y="1333"/>
                </a:moveTo>
                <a:lnTo>
                  <a:pt x="3161" y="1333"/>
                </a:lnTo>
                <a:lnTo>
                  <a:pt x="3161" y="1798"/>
                </a:lnTo>
                <a:lnTo>
                  <a:pt x="2940" y="1798"/>
                </a:lnTo>
                <a:lnTo>
                  <a:pt x="2940" y="1333"/>
                </a:lnTo>
                <a:close/>
                <a:moveTo>
                  <a:pt x="3917" y="209"/>
                </a:moveTo>
                <a:lnTo>
                  <a:pt x="4138" y="209"/>
                </a:lnTo>
                <a:lnTo>
                  <a:pt x="4138" y="1798"/>
                </a:lnTo>
                <a:lnTo>
                  <a:pt x="3917" y="1798"/>
                </a:lnTo>
                <a:lnTo>
                  <a:pt x="3917" y="209"/>
                </a:lnTo>
                <a:close/>
                <a:moveTo>
                  <a:pt x="4895" y="969"/>
                </a:moveTo>
                <a:lnTo>
                  <a:pt x="5115" y="969"/>
                </a:lnTo>
                <a:lnTo>
                  <a:pt x="5115" y="1798"/>
                </a:lnTo>
                <a:lnTo>
                  <a:pt x="4895" y="1798"/>
                </a:lnTo>
                <a:lnTo>
                  <a:pt x="4895" y="969"/>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1" name="Freeform 8"/>
          <p:cNvSpPr>
            <a:spLocks noEditPoints="1"/>
          </p:cNvSpPr>
          <p:nvPr/>
        </p:nvSpPr>
        <p:spPr bwMode="auto">
          <a:xfrm>
            <a:off x="2152650" y="1592263"/>
            <a:ext cx="8121650" cy="4133850"/>
          </a:xfrm>
          <a:custGeom>
            <a:avLst/>
            <a:gdLst>
              <a:gd name="T0" fmla="*/ 0 w 5116"/>
              <a:gd name="T1" fmla="*/ 2162 h 2604"/>
              <a:gd name="T2" fmla="*/ 221 w 5116"/>
              <a:gd name="T3" fmla="*/ 2162 h 2604"/>
              <a:gd name="T4" fmla="*/ 221 w 5116"/>
              <a:gd name="T5" fmla="*/ 2604 h 2604"/>
              <a:gd name="T6" fmla="*/ 0 w 5116"/>
              <a:gd name="T7" fmla="*/ 2604 h 2604"/>
              <a:gd name="T8" fmla="*/ 0 w 5116"/>
              <a:gd name="T9" fmla="*/ 2162 h 2604"/>
              <a:gd name="T10" fmla="*/ 978 w 5116"/>
              <a:gd name="T11" fmla="*/ 1984 h 2604"/>
              <a:gd name="T12" fmla="*/ 1198 w 5116"/>
              <a:gd name="T13" fmla="*/ 1984 h 2604"/>
              <a:gd name="T14" fmla="*/ 1198 w 5116"/>
              <a:gd name="T15" fmla="*/ 2604 h 2604"/>
              <a:gd name="T16" fmla="*/ 978 w 5116"/>
              <a:gd name="T17" fmla="*/ 2604 h 2604"/>
              <a:gd name="T18" fmla="*/ 978 w 5116"/>
              <a:gd name="T19" fmla="*/ 1984 h 2604"/>
              <a:gd name="T20" fmla="*/ 1964 w 5116"/>
              <a:gd name="T21" fmla="*/ 0 h 2604"/>
              <a:gd name="T22" fmla="*/ 2184 w 5116"/>
              <a:gd name="T23" fmla="*/ 0 h 2604"/>
              <a:gd name="T24" fmla="*/ 2184 w 5116"/>
              <a:gd name="T25" fmla="*/ 2604 h 2604"/>
              <a:gd name="T26" fmla="*/ 1964 w 5116"/>
              <a:gd name="T27" fmla="*/ 2604 h 2604"/>
              <a:gd name="T28" fmla="*/ 1964 w 5116"/>
              <a:gd name="T29" fmla="*/ 0 h 2604"/>
              <a:gd name="T30" fmla="*/ 2941 w 5116"/>
              <a:gd name="T31" fmla="*/ 1961 h 2604"/>
              <a:gd name="T32" fmla="*/ 3162 w 5116"/>
              <a:gd name="T33" fmla="*/ 1961 h 2604"/>
              <a:gd name="T34" fmla="*/ 3162 w 5116"/>
              <a:gd name="T35" fmla="*/ 2604 h 2604"/>
              <a:gd name="T36" fmla="*/ 2941 w 5116"/>
              <a:gd name="T37" fmla="*/ 2604 h 2604"/>
              <a:gd name="T38" fmla="*/ 2941 w 5116"/>
              <a:gd name="T39" fmla="*/ 1961 h 2604"/>
              <a:gd name="T40" fmla="*/ 3918 w 5116"/>
              <a:gd name="T41" fmla="*/ 202 h 2604"/>
              <a:gd name="T42" fmla="*/ 4139 w 5116"/>
              <a:gd name="T43" fmla="*/ 202 h 2604"/>
              <a:gd name="T44" fmla="*/ 4139 w 5116"/>
              <a:gd name="T45" fmla="*/ 2604 h 2604"/>
              <a:gd name="T46" fmla="*/ 3918 w 5116"/>
              <a:gd name="T47" fmla="*/ 2604 h 2604"/>
              <a:gd name="T48" fmla="*/ 3918 w 5116"/>
              <a:gd name="T49" fmla="*/ 202 h 2604"/>
              <a:gd name="T50" fmla="*/ 4895 w 5116"/>
              <a:gd name="T51" fmla="*/ 1775 h 2604"/>
              <a:gd name="T52" fmla="*/ 5116 w 5116"/>
              <a:gd name="T53" fmla="*/ 1775 h 2604"/>
              <a:gd name="T54" fmla="*/ 5116 w 5116"/>
              <a:gd name="T55" fmla="*/ 2604 h 2604"/>
              <a:gd name="T56" fmla="*/ 4895 w 5116"/>
              <a:gd name="T57" fmla="*/ 2604 h 2604"/>
              <a:gd name="T58" fmla="*/ 4895 w 5116"/>
              <a:gd name="T59" fmla="*/ 1775 h 2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16" h="2604">
                <a:moveTo>
                  <a:pt x="0" y="2162"/>
                </a:moveTo>
                <a:lnTo>
                  <a:pt x="221" y="2162"/>
                </a:lnTo>
                <a:lnTo>
                  <a:pt x="221" y="2604"/>
                </a:lnTo>
                <a:lnTo>
                  <a:pt x="0" y="2604"/>
                </a:lnTo>
                <a:lnTo>
                  <a:pt x="0" y="2162"/>
                </a:lnTo>
                <a:close/>
                <a:moveTo>
                  <a:pt x="978" y="1984"/>
                </a:moveTo>
                <a:lnTo>
                  <a:pt x="1198" y="1984"/>
                </a:lnTo>
                <a:lnTo>
                  <a:pt x="1198" y="2604"/>
                </a:lnTo>
                <a:lnTo>
                  <a:pt x="978" y="2604"/>
                </a:lnTo>
                <a:lnTo>
                  <a:pt x="978" y="1984"/>
                </a:lnTo>
                <a:close/>
                <a:moveTo>
                  <a:pt x="1964" y="0"/>
                </a:moveTo>
                <a:lnTo>
                  <a:pt x="2184" y="0"/>
                </a:lnTo>
                <a:lnTo>
                  <a:pt x="2184" y="2604"/>
                </a:lnTo>
                <a:lnTo>
                  <a:pt x="1964" y="2604"/>
                </a:lnTo>
                <a:lnTo>
                  <a:pt x="1964" y="0"/>
                </a:lnTo>
                <a:close/>
                <a:moveTo>
                  <a:pt x="2941" y="1961"/>
                </a:moveTo>
                <a:lnTo>
                  <a:pt x="3162" y="1961"/>
                </a:lnTo>
                <a:lnTo>
                  <a:pt x="3162" y="2604"/>
                </a:lnTo>
                <a:lnTo>
                  <a:pt x="2941" y="2604"/>
                </a:lnTo>
                <a:lnTo>
                  <a:pt x="2941" y="1961"/>
                </a:lnTo>
                <a:close/>
                <a:moveTo>
                  <a:pt x="3918" y="202"/>
                </a:moveTo>
                <a:lnTo>
                  <a:pt x="4139" y="202"/>
                </a:lnTo>
                <a:lnTo>
                  <a:pt x="4139" y="2604"/>
                </a:lnTo>
                <a:lnTo>
                  <a:pt x="3918" y="2604"/>
                </a:lnTo>
                <a:lnTo>
                  <a:pt x="3918" y="202"/>
                </a:lnTo>
                <a:close/>
                <a:moveTo>
                  <a:pt x="4895" y="1775"/>
                </a:moveTo>
                <a:lnTo>
                  <a:pt x="5116" y="1775"/>
                </a:lnTo>
                <a:lnTo>
                  <a:pt x="5116" y="2604"/>
                </a:lnTo>
                <a:lnTo>
                  <a:pt x="4895" y="2604"/>
                </a:lnTo>
                <a:lnTo>
                  <a:pt x="4895" y="1775"/>
                </a:lnTo>
                <a:close/>
              </a:path>
            </a:pathLst>
          </a:custGeom>
          <a:solidFill>
            <a:srgbClr val="ED7D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 name="Line 9"/>
          <p:cNvSpPr>
            <a:spLocks noChangeShapeType="1"/>
          </p:cNvSpPr>
          <p:nvPr/>
        </p:nvSpPr>
        <p:spPr bwMode="auto">
          <a:xfrm>
            <a:off x="1339850" y="5719763"/>
            <a:ext cx="9321800" cy="0"/>
          </a:xfrm>
          <a:prstGeom prst="line">
            <a:avLst/>
          </a:prstGeom>
          <a:noFill/>
          <a:ln w="15875" cap="flat">
            <a:solidFill>
              <a:srgbClr val="D9D9D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3" name="Rectangle 10"/>
          <p:cNvSpPr>
            <a:spLocks noChangeArrowheads="1"/>
          </p:cNvSpPr>
          <p:nvPr/>
        </p:nvSpPr>
        <p:spPr bwMode="auto">
          <a:xfrm>
            <a:off x="1079500" y="5634038"/>
            <a:ext cx="180975"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985838" y="4900613"/>
            <a:ext cx="27463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2"/>
          <p:cNvSpPr>
            <a:spLocks noChangeArrowheads="1"/>
          </p:cNvSpPr>
          <p:nvPr/>
        </p:nvSpPr>
        <p:spPr bwMode="auto">
          <a:xfrm>
            <a:off x="985838" y="4168775"/>
            <a:ext cx="27463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985838" y="3433763"/>
            <a:ext cx="274638"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985838" y="2703513"/>
            <a:ext cx="27463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80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893763" y="1968500"/>
            <a:ext cx="36512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100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893763" y="1238250"/>
            <a:ext cx="365125"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120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1582738" y="5826125"/>
            <a:ext cx="11557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Screen Reader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2979738" y="5826125"/>
            <a:ext cx="147478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Dictation Software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4957763" y="5826125"/>
            <a:ext cx="62388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eBooks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6127750" y="5826125"/>
            <a:ext cx="139858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Captioned Screen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1"/>
          <p:cNvSpPr>
            <a:spLocks noChangeArrowheads="1"/>
          </p:cNvSpPr>
          <p:nvPr/>
        </p:nvSpPr>
        <p:spPr bwMode="auto">
          <a:xfrm>
            <a:off x="6481763" y="6005513"/>
            <a:ext cx="684213"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Content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22"/>
          <p:cNvSpPr>
            <a:spLocks noChangeArrowheads="1"/>
          </p:cNvSpPr>
          <p:nvPr/>
        </p:nvSpPr>
        <p:spPr bwMode="auto">
          <a:xfrm>
            <a:off x="7680325" y="5826125"/>
            <a:ext cx="1400175"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Smartphone apps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9672638" y="5826125"/>
            <a:ext cx="517525"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Other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5027613" y="6378575"/>
            <a:ext cx="106363" cy="85725"/>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8" name="Rectangle 25"/>
          <p:cNvSpPr>
            <a:spLocks noChangeArrowheads="1"/>
          </p:cNvSpPr>
          <p:nvPr/>
        </p:nvSpPr>
        <p:spPr bwMode="auto">
          <a:xfrm>
            <a:off x="5183188" y="6332538"/>
            <a:ext cx="835025"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University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6"/>
          <p:cNvSpPr>
            <a:spLocks noChangeArrowheads="1"/>
          </p:cNvSpPr>
          <p:nvPr/>
        </p:nvSpPr>
        <p:spPr bwMode="auto">
          <a:xfrm>
            <a:off x="6091238" y="6378575"/>
            <a:ext cx="92075" cy="85725"/>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0" name="Rectangle 27"/>
          <p:cNvSpPr>
            <a:spLocks noChangeArrowheads="1"/>
          </p:cNvSpPr>
          <p:nvPr/>
        </p:nvSpPr>
        <p:spPr bwMode="auto">
          <a:xfrm>
            <a:off x="6238875" y="6332538"/>
            <a:ext cx="531813"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595959"/>
                </a:solidFill>
                <a:effectLst/>
                <a:latin typeface="Calibri" panose="020F0502020204030204" pitchFamily="34" charset="0"/>
              </a:rPr>
              <a:t>Home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762000" y="1155700"/>
            <a:ext cx="10112375" cy="5499100"/>
          </a:xfrm>
          <a:prstGeom prst="rect">
            <a:avLst/>
          </a:prstGeom>
          <a:noFill/>
          <a:ln w="15875"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32146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survey response rates by sub-category of disability" title="Bar chart"/>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533400" y="549498"/>
            <a:ext cx="10769600" cy="830997"/>
          </a:xfrm>
          <a:prstGeom prst="rect">
            <a:avLst/>
          </a:prstGeom>
          <a:noFill/>
        </p:spPr>
        <p:txBody>
          <a:bodyPr wrap="square" rtlCol="0">
            <a:spAutoFit/>
          </a:bodyPr>
          <a:lstStyle/>
          <a:p>
            <a:pPr algn="ctr"/>
            <a:r>
              <a:rPr lang="en-AU" sz="2400" b="1" dirty="0"/>
              <a:t>At university, do you prefer using technology specifically designed for people with disability, or ‘mainstream’ technology?</a:t>
            </a:r>
          </a:p>
        </p:txBody>
      </p:sp>
      <p:grpSp>
        <p:nvGrpSpPr>
          <p:cNvPr id="5" name="Group 4" descr="People with disability prefre using mainstream technologies to disability-specific technologies" title="Bar graph"/>
          <p:cNvGrpSpPr>
            <a:grpSpLocks noChangeAspect="1"/>
          </p:cNvGrpSpPr>
          <p:nvPr/>
        </p:nvGrpSpPr>
        <p:grpSpPr bwMode="auto">
          <a:xfrm>
            <a:off x="765176" y="1571625"/>
            <a:ext cx="9639300" cy="5114926"/>
            <a:chOff x="482" y="990"/>
            <a:chExt cx="6072" cy="3222"/>
          </a:xfrm>
        </p:grpSpPr>
        <p:sp>
          <p:nvSpPr>
            <p:cNvPr id="6" name="AutoShape 3"/>
            <p:cNvSpPr>
              <a:spLocks noChangeAspect="1" noChangeArrowheads="1" noTextEdit="1"/>
            </p:cNvSpPr>
            <p:nvPr/>
          </p:nvSpPr>
          <p:spPr bwMode="auto">
            <a:xfrm>
              <a:off x="487" y="990"/>
              <a:ext cx="6062" cy="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 name="Rectangle 5"/>
            <p:cNvSpPr>
              <a:spLocks noChangeArrowheads="1"/>
            </p:cNvSpPr>
            <p:nvPr/>
          </p:nvSpPr>
          <p:spPr bwMode="auto">
            <a:xfrm>
              <a:off x="482" y="994"/>
              <a:ext cx="6072" cy="3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 name="Freeform 6"/>
            <p:cNvSpPr>
              <a:spLocks noEditPoints="1"/>
            </p:cNvSpPr>
            <p:nvPr/>
          </p:nvSpPr>
          <p:spPr bwMode="auto">
            <a:xfrm>
              <a:off x="775" y="1118"/>
              <a:ext cx="5644" cy="2308"/>
            </a:xfrm>
            <a:custGeom>
              <a:avLst/>
              <a:gdLst>
                <a:gd name="T0" fmla="*/ 0 w 5644"/>
                <a:gd name="T1" fmla="*/ 2308 h 2308"/>
                <a:gd name="T2" fmla="*/ 5644 w 5644"/>
                <a:gd name="T3" fmla="*/ 2308 h 2308"/>
                <a:gd name="T4" fmla="*/ 0 w 5644"/>
                <a:gd name="T5" fmla="*/ 2018 h 2308"/>
                <a:gd name="T6" fmla="*/ 5644 w 5644"/>
                <a:gd name="T7" fmla="*/ 2018 h 2308"/>
                <a:gd name="T8" fmla="*/ 0 w 5644"/>
                <a:gd name="T9" fmla="*/ 1729 h 2308"/>
                <a:gd name="T10" fmla="*/ 5644 w 5644"/>
                <a:gd name="T11" fmla="*/ 1729 h 2308"/>
                <a:gd name="T12" fmla="*/ 0 w 5644"/>
                <a:gd name="T13" fmla="*/ 1439 h 2308"/>
                <a:gd name="T14" fmla="*/ 5644 w 5644"/>
                <a:gd name="T15" fmla="*/ 1439 h 2308"/>
                <a:gd name="T16" fmla="*/ 0 w 5644"/>
                <a:gd name="T17" fmla="*/ 1158 h 2308"/>
                <a:gd name="T18" fmla="*/ 5644 w 5644"/>
                <a:gd name="T19" fmla="*/ 1158 h 2308"/>
                <a:gd name="T20" fmla="*/ 0 w 5644"/>
                <a:gd name="T21" fmla="*/ 869 h 2308"/>
                <a:gd name="T22" fmla="*/ 5644 w 5644"/>
                <a:gd name="T23" fmla="*/ 869 h 2308"/>
                <a:gd name="T24" fmla="*/ 0 w 5644"/>
                <a:gd name="T25" fmla="*/ 579 h 2308"/>
                <a:gd name="T26" fmla="*/ 5644 w 5644"/>
                <a:gd name="T27" fmla="*/ 579 h 2308"/>
                <a:gd name="T28" fmla="*/ 0 w 5644"/>
                <a:gd name="T29" fmla="*/ 289 h 2308"/>
                <a:gd name="T30" fmla="*/ 5644 w 5644"/>
                <a:gd name="T31" fmla="*/ 289 h 2308"/>
                <a:gd name="T32" fmla="*/ 0 w 5644"/>
                <a:gd name="T33" fmla="*/ 0 h 2308"/>
                <a:gd name="T34" fmla="*/ 5644 w 5644"/>
                <a:gd name="T35" fmla="*/ 0 h 2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644" h="2308">
                  <a:moveTo>
                    <a:pt x="0" y="2308"/>
                  </a:moveTo>
                  <a:lnTo>
                    <a:pt x="5644" y="2308"/>
                  </a:lnTo>
                  <a:moveTo>
                    <a:pt x="0" y="2018"/>
                  </a:moveTo>
                  <a:lnTo>
                    <a:pt x="5644" y="2018"/>
                  </a:lnTo>
                  <a:moveTo>
                    <a:pt x="0" y="1729"/>
                  </a:moveTo>
                  <a:lnTo>
                    <a:pt x="5644" y="1729"/>
                  </a:lnTo>
                  <a:moveTo>
                    <a:pt x="0" y="1439"/>
                  </a:moveTo>
                  <a:lnTo>
                    <a:pt x="5644" y="1439"/>
                  </a:lnTo>
                  <a:moveTo>
                    <a:pt x="0" y="1158"/>
                  </a:moveTo>
                  <a:lnTo>
                    <a:pt x="5644" y="1158"/>
                  </a:lnTo>
                  <a:moveTo>
                    <a:pt x="0" y="869"/>
                  </a:moveTo>
                  <a:lnTo>
                    <a:pt x="5644" y="869"/>
                  </a:lnTo>
                  <a:moveTo>
                    <a:pt x="0" y="579"/>
                  </a:moveTo>
                  <a:lnTo>
                    <a:pt x="5644" y="579"/>
                  </a:lnTo>
                  <a:moveTo>
                    <a:pt x="0" y="289"/>
                  </a:moveTo>
                  <a:lnTo>
                    <a:pt x="5644" y="289"/>
                  </a:lnTo>
                  <a:moveTo>
                    <a:pt x="0" y="0"/>
                  </a:moveTo>
                  <a:lnTo>
                    <a:pt x="5644" y="0"/>
                  </a:lnTo>
                </a:path>
              </a:pathLst>
            </a:custGeom>
            <a:noFill/>
            <a:ln w="14288"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 name="Freeform 7"/>
            <p:cNvSpPr>
              <a:spLocks noEditPoints="1"/>
            </p:cNvSpPr>
            <p:nvPr/>
          </p:nvSpPr>
          <p:spPr bwMode="auto">
            <a:xfrm>
              <a:off x="1169" y="1267"/>
              <a:ext cx="4865" cy="2444"/>
            </a:xfrm>
            <a:custGeom>
              <a:avLst/>
              <a:gdLst>
                <a:gd name="T0" fmla="*/ 0 w 4865"/>
                <a:gd name="T1" fmla="*/ 375 h 2444"/>
                <a:gd name="T2" fmla="*/ 353 w 4865"/>
                <a:gd name="T3" fmla="*/ 375 h 2444"/>
                <a:gd name="T4" fmla="*/ 353 w 4865"/>
                <a:gd name="T5" fmla="*/ 2444 h 2444"/>
                <a:gd name="T6" fmla="*/ 0 w 4865"/>
                <a:gd name="T7" fmla="*/ 2444 h 2444"/>
                <a:gd name="T8" fmla="*/ 0 w 4865"/>
                <a:gd name="T9" fmla="*/ 375 h 2444"/>
                <a:gd name="T10" fmla="*/ 1124 w 4865"/>
                <a:gd name="T11" fmla="*/ 1788 h 2444"/>
                <a:gd name="T12" fmla="*/ 1476 w 4865"/>
                <a:gd name="T13" fmla="*/ 1788 h 2444"/>
                <a:gd name="T14" fmla="*/ 1476 w 4865"/>
                <a:gd name="T15" fmla="*/ 2444 h 2444"/>
                <a:gd name="T16" fmla="*/ 1124 w 4865"/>
                <a:gd name="T17" fmla="*/ 2444 h 2444"/>
                <a:gd name="T18" fmla="*/ 1124 w 4865"/>
                <a:gd name="T19" fmla="*/ 1788 h 2444"/>
                <a:gd name="T20" fmla="*/ 2256 w 4865"/>
                <a:gd name="T21" fmla="*/ 0 h 2444"/>
                <a:gd name="T22" fmla="*/ 2609 w 4865"/>
                <a:gd name="T23" fmla="*/ 0 h 2444"/>
                <a:gd name="T24" fmla="*/ 2609 w 4865"/>
                <a:gd name="T25" fmla="*/ 2444 h 2444"/>
                <a:gd name="T26" fmla="*/ 2256 w 4865"/>
                <a:gd name="T27" fmla="*/ 2444 h 2444"/>
                <a:gd name="T28" fmla="*/ 2256 w 4865"/>
                <a:gd name="T29" fmla="*/ 0 h 2444"/>
                <a:gd name="T30" fmla="*/ 3379 w 4865"/>
                <a:gd name="T31" fmla="*/ 2070 h 2444"/>
                <a:gd name="T32" fmla="*/ 3732 w 4865"/>
                <a:gd name="T33" fmla="*/ 2070 h 2444"/>
                <a:gd name="T34" fmla="*/ 3732 w 4865"/>
                <a:gd name="T35" fmla="*/ 2444 h 2444"/>
                <a:gd name="T36" fmla="*/ 3379 w 4865"/>
                <a:gd name="T37" fmla="*/ 2444 h 2444"/>
                <a:gd name="T38" fmla="*/ 3379 w 4865"/>
                <a:gd name="T39" fmla="*/ 2070 h 2444"/>
                <a:gd name="T40" fmla="*/ 4512 w 4865"/>
                <a:gd name="T41" fmla="*/ 2248 h 2444"/>
                <a:gd name="T42" fmla="*/ 4865 w 4865"/>
                <a:gd name="T43" fmla="*/ 2248 h 2444"/>
                <a:gd name="T44" fmla="*/ 4865 w 4865"/>
                <a:gd name="T45" fmla="*/ 2444 h 2444"/>
                <a:gd name="T46" fmla="*/ 4512 w 4865"/>
                <a:gd name="T47" fmla="*/ 2444 h 2444"/>
                <a:gd name="T48" fmla="*/ 4512 w 4865"/>
                <a:gd name="T49" fmla="*/ 2248 h 2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865" h="2444">
                  <a:moveTo>
                    <a:pt x="0" y="375"/>
                  </a:moveTo>
                  <a:lnTo>
                    <a:pt x="353" y="375"/>
                  </a:lnTo>
                  <a:lnTo>
                    <a:pt x="353" y="2444"/>
                  </a:lnTo>
                  <a:lnTo>
                    <a:pt x="0" y="2444"/>
                  </a:lnTo>
                  <a:lnTo>
                    <a:pt x="0" y="375"/>
                  </a:lnTo>
                  <a:close/>
                  <a:moveTo>
                    <a:pt x="1124" y="1788"/>
                  </a:moveTo>
                  <a:lnTo>
                    <a:pt x="1476" y="1788"/>
                  </a:lnTo>
                  <a:lnTo>
                    <a:pt x="1476" y="2444"/>
                  </a:lnTo>
                  <a:lnTo>
                    <a:pt x="1124" y="2444"/>
                  </a:lnTo>
                  <a:lnTo>
                    <a:pt x="1124" y="1788"/>
                  </a:lnTo>
                  <a:close/>
                  <a:moveTo>
                    <a:pt x="2256" y="0"/>
                  </a:moveTo>
                  <a:lnTo>
                    <a:pt x="2609" y="0"/>
                  </a:lnTo>
                  <a:lnTo>
                    <a:pt x="2609" y="2444"/>
                  </a:lnTo>
                  <a:lnTo>
                    <a:pt x="2256" y="2444"/>
                  </a:lnTo>
                  <a:lnTo>
                    <a:pt x="2256" y="0"/>
                  </a:lnTo>
                  <a:close/>
                  <a:moveTo>
                    <a:pt x="3379" y="2070"/>
                  </a:moveTo>
                  <a:lnTo>
                    <a:pt x="3732" y="2070"/>
                  </a:lnTo>
                  <a:lnTo>
                    <a:pt x="3732" y="2444"/>
                  </a:lnTo>
                  <a:lnTo>
                    <a:pt x="3379" y="2444"/>
                  </a:lnTo>
                  <a:lnTo>
                    <a:pt x="3379" y="2070"/>
                  </a:lnTo>
                  <a:close/>
                  <a:moveTo>
                    <a:pt x="4512" y="2248"/>
                  </a:moveTo>
                  <a:lnTo>
                    <a:pt x="4865" y="2248"/>
                  </a:lnTo>
                  <a:lnTo>
                    <a:pt x="4865" y="2444"/>
                  </a:lnTo>
                  <a:lnTo>
                    <a:pt x="4512" y="2444"/>
                  </a:lnTo>
                  <a:lnTo>
                    <a:pt x="4512" y="2248"/>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 name="Line 8"/>
            <p:cNvSpPr>
              <a:spLocks noChangeShapeType="1"/>
            </p:cNvSpPr>
            <p:nvPr/>
          </p:nvSpPr>
          <p:spPr bwMode="auto">
            <a:xfrm>
              <a:off x="775" y="3716"/>
              <a:ext cx="5644" cy="0"/>
            </a:xfrm>
            <a:prstGeom prst="line">
              <a:avLst/>
            </a:prstGeom>
            <a:noFill/>
            <a:ln w="14288" cap="flat">
              <a:solidFill>
                <a:srgbClr val="D9D9D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 name="Rectangle 9"/>
            <p:cNvSpPr>
              <a:spLocks noChangeArrowheads="1"/>
            </p:cNvSpPr>
            <p:nvPr/>
          </p:nvSpPr>
          <p:spPr bwMode="auto">
            <a:xfrm>
              <a:off x="624" y="3651"/>
              <a:ext cx="111"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567" y="3362"/>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567" y="3074"/>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567" y="2787"/>
              <a:ext cx="16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30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567" y="2497"/>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567" y="2210"/>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567" y="1920"/>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567" y="1632"/>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70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567" y="1345"/>
              <a:ext cx="16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80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567" y="1055"/>
              <a:ext cx="16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90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933" y="3785"/>
              <a:ext cx="686"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595959"/>
                  </a:solidFill>
                  <a:effectLst/>
                  <a:latin typeface="Calibri" panose="020F0502020204030204" pitchFamily="34" charset="0"/>
                </a:rPr>
                <a:t>Mainstream much better</a:t>
              </a:r>
              <a:endParaRPr kumimoji="0" lang="en-US" altLang="en-US" sz="1800" b="1" i="0" u="none" strike="noStrike" cap="none" normalizeH="0" baseline="0" dirty="0">
                <a:ln>
                  <a:noFill/>
                </a:ln>
                <a:solidFill>
                  <a:schemeClr val="tx1"/>
                </a:solidFill>
                <a:effectLst/>
              </a:endParaRPr>
            </a:p>
          </p:txBody>
        </p:sp>
        <p:sp>
          <p:nvSpPr>
            <p:cNvPr id="22" name="Rectangle 20"/>
            <p:cNvSpPr>
              <a:spLocks noChangeArrowheads="1"/>
            </p:cNvSpPr>
            <p:nvPr/>
          </p:nvSpPr>
          <p:spPr bwMode="auto">
            <a:xfrm>
              <a:off x="1206" y="391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1980" y="3785"/>
              <a:ext cx="94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595959"/>
                  </a:solidFill>
                  <a:effectLst/>
                  <a:latin typeface="Calibri" panose="020F0502020204030204" pitchFamily="34" charset="0"/>
                </a:rPr>
                <a:t>Mainstream usually better</a:t>
              </a:r>
              <a:endParaRPr kumimoji="0" lang="en-US" altLang="en-US" sz="1800" b="1" i="0" u="none" strike="noStrike" cap="none" normalizeH="0" baseline="0" dirty="0">
                <a:ln>
                  <a:noFill/>
                </a:ln>
                <a:solidFill>
                  <a:schemeClr val="tx1"/>
                </a:solidFill>
                <a:effectLst/>
              </a:endParaRPr>
            </a:p>
          </p:txBody>
        </p:sp>
        <p:sp>
          <p:nvSpPr>
            <p:cNvPr id="25" name="Rectangle 23"/>
            <p:cNvSpPr>
              <a:spLocks noChangeArrowheads="1"/>
            </p:cNvSpPr>
            <p:nvPr/>
          </p:nvSpPr>
          <p:spPr bwMode="auto">
            <a:xfrm>
              <a:off x="3206" y="3785"/>
              <a:ext cx="76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595959"/>
                  </a:solidFill>
                  <a:effectLst/>
                  <a:latin typeface="Calibri" panose="020F0502020204030204" pitchFamily="34" charset="0"/>
                </a:rPr>
                <a:t>Depends on issue</a:t>
              </a:r>
              <a:endParaRPr kumimoji="0" lang="en-US" altLang="en-US" sz="1800" b="1" i="0" u="none" strike="noStrike" cap="none" normalizeH="0" baseline="0" dirty="0">
                <a:ln>
                  <a:noFill/>
                </a:ln>
                <a:solidFill>
                  <a:schemeClr val="tx1"/>
                </a:solidFill>
                <a:effectLst/>
              </a:endParaRPr>
            </a:p>
          </p:txBody>
        </p:sp>
        <p:sp>
          <p:nvSpPr>
            <p:cNvPr id="26" name="Rectangle 24"/>
            <p:cNvSpPr>
              <a:spLocks noChangeArrowheads="1"/>
            </p:cNvSpPr>
            <p:nvPr/>
          </p:nvSpPr>
          <p:spPr bwMode="auto">
            <a:xfrm>
              <a:off x="4338" y="3785"/>
              <a:ext cx="812"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595959"/>
                  </a:solidFill>
                  <a:effectLst/>
                  <a:latin typeface="Calibri" panose="020F0502020204030204" pitchFamily="34" charset="0"/>
                </a:rPr>
                <a:t>Disability-specific usually better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5478" y="3784"/>
              <a:ext cx="95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595959"/>
                  </a:solidFill>
                  <a:effectLst/>
                  <a:latin typeface="Calibri" panose="020F0502020204030204" pitchFamily="34" charset="0"/>
                </a:rPr>
                <a:t>Disability-specific much better</a:t>
              </a:r>
              <a:endParaRPr kumimoji="0" lang="en-US" altLang="en-US" sz="1800" b="1" i="0" u="none" strike="noStrike" cap="none" normalizeH="0" baseline="0" dirty="0">
                <a:ln>
                  <a:noFill/>
                </a:ln>
                <a:solidFill>
                  <a:schemeClr val="tx1"/>
                </a:solidFill>
                <a:effectLst/>
              </a:endParaRPr>
            </a:p>
          </p:txBody>
        </p:sp>
        <p:sp>
          <p:nvSpPr>
            <p:cNvPr id="30" name="Rectangle 28"/>
            <p:cNvSpPr>
              <a:spLocks noChangeArrowheads="1"/>
            </p:cNvSpPr>
            <p:nvPr/>
          </p:nvSpPr>
          <p:spPr bwMode="auto">
            <a:xfrm>
              <a:off x="487" y="990"/>
              <a:ext cx="6062" cy="3109"/>
            </a:xfrm>
            <a:prstGeom prst="rect">
              <a:avLst/>
            </a:prstGeom>
            <a:noFill/>
            <a:ln w="14288"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3386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tyes of assistive technologies that the university provides" title="Pie chart"/>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647700" y="549498"/>
            <a:ext cx="10972799" cy="523220"/>
          </a:xfrm>
          <a:prstGeom prst="rect">
            <a:avLst/>
          </a:prstGeom>
          <a:noFill/>
        </p:spPr>
        <p:txBody>
          <a:bodyPr wrap="square" rtlCol="0">
            <a:spAutoFit/>
          </a:bodyPr>
          <a:lstStyle/>
          <a:p>
            <a:pPr algn="ctr"/>
            <a:r>
              <a:rPr lang="en-AU" sz="2800" b="1" dirty="0"/>
              <a:t>Overall findings</a:t>
            </a:r>
          </a:p>
        </p:txBody>
      </p:sp>
      <p:sp>
        <p:nvSpPr>
          <p:cNvPr id="5" name="TextBox 4"/>
          <p:cNvSpPr txBox="1"/>
          <p:nvPr/>
        </p:nvSpPr>
        <p:spPr>
          <a:xfrm>
            <a:off x="296214" y="1072718"/>
            <a:ext cx="11565228" cy="5632311"/>
          </a:xfrm>
          <a:prstGeom prst="rect">
            <a:avLst/>
          </a:prstGeom>
          <a:noFill/>
        </p:spPr>
        <p:txBody>
          <a:bodyPr wrap="square" rtlCol="0">
            <a:spAutoFit/>
          </a:bodyPr>
          <a:lstStyle/>
          <a:p>
            <a:pPr marL="457200" indent="-457200">
              <a:buFont typeface="Arial" panose="020B0604020202020204" pitchFamily="34" charset="0"/>
              <a:buChar char="•"/>
            </a:pPr>
            <a:r>
              <a:rPr lang="en-AU" sz="2400" dirty="0"/>
              <a:t>The significant improvement of participation of people with disability is heartening, yet still more needs to be done to support these students in succeeding at the same rates as their peers.</a:t>
            </a:r>
          </a:p>
          <a:p>
            <a:pPr marL="457200" indent="-457200">
              <a:buFont typeface="Arial" panose="020B0604020202020204" pitchFamily="34" charset="0"/>
              <a:buChar char="•"/>
            </a:pPr>
            <a:r>
              <a:rPr lang="en-AU" sz="2400" dirty="0"/>
              <a:t>Students with medical-related conditions are significantly over-represented in online studies, meaning these students have a particular and pressing need for technological support.</a:t>
            </a:r>
          </a:p>
          <a:p>
            <a:pPr marL="457200" indent="-457200">
              <a:buFont typeface="Arial" panose="020B0604020202020204" pitchFamily="34" charset="0"/>
              <a:buChar char="•"/>
            </a:pPr>
            <a:r>
              <a:rPr lang="en-AU" sz="2400" dirty="0"/>
              <a:t>The most commonly-used assistive technologies are e-Books and Smartphone Apps, both at home and at university. This may indicate that assistive technologies are becoming increasingly mainstreamed </a:t>
            </a:r>
          </a:p>
          <a:p>
            <a:pPr marL="457200" indent="-457200">
              <a:buFont typeface="Arial" panose="020B0604020202020204" pitchFamily="34" charset="0"/>
              <a:buChar char="•"/>
            </a:pPr>
            <a:r>
              <a:rPr lang="en-AU" sz="2400" dirty="0"/>
              <a:t>Notwithstanding the need for some very specific technologies, more students find mainstream technologies to be more helpful than disability-specific technologies </a:t>
            </a:r>
          </a:p>
          <a:p>
            <a:pPr marL="457200" indent="-457200">
              <a:buFont typeface="Arial" panose="020B0604020202020204" pitchFamily="34" charset="0"/>
              <a:buChar char="•"/>
            </a:pPr>
            <a:r>
              <a:rPr lang="en-AU" sz="2400" dirty="0"/>
              <a:t>However, universities still have a large role to play in providing essential infrastructure to support students, even as they bring their own technological solutions to their study. These include physical spaces, computers/laptops; and the social inclusion of students, particularly those studying online.</a:t>
            </a:r>
          </a:p>
        </p:txBody>
      </p:sp>
    </p:spTree>
    <p:extLst>
      <p:ext uri="{BB962C8B-B14F-4D97-AF65-F5344CB8AC3E}">
        <p14:creationId xmlns:p14="http://schemas.microsoft.com/office/powerpoint/2010/main" val="9116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Access to Education – Disability Discrimination Act 1992</a:t>
            </a:r>
          </a:p>
        </p:txBody>
      </p:sp>
      <p:sp>
        <p:nvSpPr>
          <p:cNvPr id="3" name="Content Placeholder 2"/>
          <p:cNvSpPr>
            <a:spLocks noGrp="1"/>
          </p:cNvSpPr>
          <p:nvPr>
            <p:ph idx="1"/>
          </p:nvPr>
        </p:nvSpPr>
        <p:spPr/>
        <p:txBody>
          <a:bodyPr>
            <a:normAutofit lnSpcReduction="10000"/>
          </a:bodyPr>
          <a:lstStyle/>
          <a:p>
            <a:r>
              <a:rPr lang="en-AU" u="sng" dirty="0"/>
              <a:t>Education</a:t>
            </a:r>
            <a:endParaRPr lang="en-AU" dirty="0"/>
          </a:p>
          <a:p>
            <a:r>
              <a:rPr lang="en-AU" dirty="0"/>
              <a:t> (2) It is unlawful for an educational authority to discriminate against a student on the ground of the student’s disability:</a:t>
            </a:r>
          </a:p>
          <a:p>
            <a:r>
              <a:rPr lang="en-AU" dirty="0"/>
              <a:t>(a) by denying the student access, or limiting the student’s access, to any benefit provided by the educational authority; or</a:t>
            </a:r>
          </a:p>
          <a:p>
            <a:r>
              <a:rPr lang="en-AU" dirty="0"/>
              <a:t> (2A) It is unlawful for an education provider to discriminate against a person on the ground of the person’s disability:</a:t>
            </a:r>
          </a:p>
          <a:p>
            <a:r>
              <a:rPr lang="en-AU" dirty="0"/>
              <a:t>(a) by developing curricula or training courses having a content that will either exclude the person from participation, or subject the person to any other detriment; or</a:t>
            </a:r>
          </a:p>
          <a:p>
            <a:endParaRPr lang="en-AU" dirty="0"/>
          </a:p>
        </p:txBody>
      </p:sp>
    </p:spTree>
    <p:extLst>
      <p:ext uri="{BB962C8B-B14F-4D97-AF65-F5344CB8AC3E}">
        <p14:creationId xmlns:p14="http://schemas.microsoft.com/office/powerpoint/2010/main" val="2434659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Disability Standards for Education 2005</a:t>
            </a:r>
          </a:p>
        </p:txBody>
      </p:sp>
      <p:sp>
        <p:nvSpPr>
          <p:cNvPr id="3" name="Content Placeholder 2"/>
          <p:cNvSpPr>
            <a:spLocks noGrp="1"/>
          </p:cNvSpPr>
          <p:nvPr>
            <p:ph idx="1"/>
          </p:nvPr>
        </p:nvSpPr>
        <p:spPr/>
        <p:txBody>
          <a:bodyPr/>
          <a:lstStyle/>
          <a:p>
            <a:r>
              <a:rPr lang="en-AU" dirty="0"/>
              <a:t>The objects of these Standards are: </a:t>
            </a:r>
          </a:p>
          <a:p>
            <a:r>
              <a:rPr lang="en-AU" dirty="0"/>
              <a:t>(a) to eliminate, as far as possible, discrimination against persons on the ground of disability in the area of education and training; and </a:t>
            </a:r>
          </a:p>
          <a:p>
            <a:r>
              <a:rPr lang="en-AU" dirty="0"/>
              <a:t>(b) to ensure, as far as practicable, that persons with disabilities have the same rights to equality before the law in the area of education and training as the rest of the community; and </a:t>
            </a:r>
          </a:p>
          <a:p>
            <a:r>
              <a:rPr lang="en-AU" dirty="0"/>
              <a:t>(c) to promote recognition and acceptance within the community of the principle that persons with disabilities have the same fundamental rights as the rest of the community.</a:t>
            </a:r>
          </a:p>
          <a:p>
            <a:endParaRPr lang="en-AU" dirty="0"/>
          </a:p>
        </p:txBody>
      </p:sp>
    </p:spTree>
    <p:extLst>
      <p:ext uri="{BB962C8B-B14F-4D97-AF65-F5344CB8AC3E}">
        <p14:creationId xmlns:p14="http://schemas.microsoft.com/office/powerpoint/2010/main" val="1650933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United Nations Convention on the Rights of Persons with Disability 2006</a:t>
            </a:r>
          </a:p>
        </p:txBody>
      </p:sp>
      <p:sp>
        <p:nvSpPr>
          <p:cNvPr id="3" name="Content Placeholder 2"/>
          <p:cNvSpPr>
            <a:spLocks noGrp="1"/>
          </p:cNvSpPr>
          <p:nvPr>
            <p:ph idx="1"/>
          </p:nvPr>
        </p:nvSpPr>
        <p:spPr/>
        <p:txBody>
          <a:bodyPr>
            <a:normAutofit fontScale="92500" lnSpcReduction="20000"/>
          </a:bodyPr>
          <a:lstStyle/>
          <a:p>
            <a:r>
              <a:rPr lang="en-AU" dirty="0"/>
              <a:t>Preamble: Recognizing the importance of accessibility to the physical, social, economic and cultural environment, to health and education and to information and communication, in enabling persons with disabilities to fully enjoy all human rights and fundamental freedoms…</a:t>
            </a:r>
          </a:p>
          <a:p>
            <a:r>
              <a:rPr lang="en-AU" dirty="0"/>
              <a:t>Article 9: To enable persons with disabilities to live independently and participate fully in all aspects of life, States Parties shall take appropriate measures to ensure to persons with disabilities access, on an equal basis with others, to the physical environment, to transportation, to information and communications,</a:t>
            </a:r>
          </a:p>
          <a:p>
            <a:r>
              <a:rPr lang="en-AU" dirty="0"/>
              <a:t>Article 24: </a:t>
            </a:r>
            <a:r>
              <a:rPr lang="en-AU" i="1" dirty="0"/>
              <a:t>… </a:t>
            </a:r>
            <a:r>
              <a:rPr lang="en-AU" dirty="0"/>
              <a:t>ensure that persons with disabilities are able to access general tertiary education, vocational training, adult education and lifelong learning without discrimination and on an equal basis with others. To this end, States Parties shall ensure that reasonable accommodation is provided to persons with disabilities.</a:t>
            </a:r>
          </a:p>
          <a:p>
            <a:endParaRPr lang="en-AU" dirty="0"/>
          </a:p>
        </p:txBody>
      </p:sp>
    </p:spTree>
    <p:extLst>
      <p:ext uri="{BB962C8B-B14F-4D97-AF65-F5344CB8AC3E}">
        <p14:creationId xmlns:p14="http://schemas.microsoft.com/office/powerpoint/2010/main" val="3021343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Motivations for the study</a:t>
            </a:r>
          </a:p>
        </p:txBody>
      </p:sp>
      <p:pic>
        <p:nvPicPr>
          <p:cNvPr id="4" name="Content Placeholder 3" descr="The image displays three scenarios of children of varying heights trying to watch a baseball game from behind a fence.&#10;In the first image they are given the same sized box to stand on. The two tallest children can see over the fence while the shortest can't. By being given the same supports they are being treated equally.&#10;In the next scenario the tallest child is not given support and can see over the fence, the second tallest is given one box and can see over the fence while the shortest is given two boxes and can see over the fence. By being given different suppoirts they are being treated equitably.&#10;In the final picture the wodden fence is replaced with one that can be seen through and all three can see the game without any support because the systemic barrier was removed" title="Equality verses equity"/>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987242" y="1825625"/>
            <a:ext cx="6217516" cy="4351338"/>
          </a:xfrm>
          <a:prstGeom prst="rect">
            <a:avLst/>
          </a:prstGeom>
        </p:spPr>
      </p:pic>
    </p:spTree>
    <p:extLst>
      <p:ext uri="{BB962C8B-B14F-4D97-AF65-F5344CB8AC3E}">
        <p14:creationId xmlns:p14="http://schemas.microsoft.com/office/powerpoint/2010/main" val="2555012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recommendations</a:t>
            </a:r>
          </a:p>
        </p:txBody>
      </p:sp>
      <p:sp>
        <p:nvSpPr>
          <p:cNvPr id="3" name="Content Placeholder 2"/>
          <p:cNvSpPr>
            <a:spLocks noGrp="1"/>
          </p:cNvSpPr>
          <p:nvPr>
            <p:ph idx="1"/>
          </p:nvPr>
        </p:nvSpPr>
        <p:spPr/>
        <p:txBody>
          <a:bodyPr>
            <a:normAutofit fontScale="77500" lnSpcReduction="20000"/>
          </a:bodyPr>
          <a:lstStyle/>
          <a:p>
            <a:pPr lvl="0"/>
            <a:r>
              <a:rPr lang="en-AU" dirty="0"/>
              <a:t>The university should, as soon as practical, adopt an efficient automated captioning system for all recorded lectures to provide a timely captioning service to all students. </a:t>
            </a:r>
          </a:p>
          <a:p>
            <a:pPr lvl="0"/>
            <a:r>
              <a:rPr lang="en-AU" dirty="0"/>
              <a:t>Consideration needs to be given to an inclusive digital learning strategy that embraces students with complex medical disabilities and those in the ’other” category of disabilities – most notably students with mental illness, both of which are over represented in the online learning cohort.</a:t>
            </a:r>
          </a:p>
          <a:p>
            <a:pPr lvl="0"/>
            <a:r>
              <a:rPr lang="en-AU" dirty="0"/>
              <a:t>Assistance and provision of digital technologies need to be revised to better target student needs to better accommodate the 33% of respondents to this study who found them inadequate.</a:t>
            </a:r>
          </a:p>
          <a:p>
            <a:pPr lvl="0"/>
            <a:r>
              <a:rPr lang="en-AU" dirty="0"/>
              <a:t>Technical support for students with disabilities studying online and external to campus require urgent review to better accommodate the needs of these students.</a:t>
            </a:r>
          </a:p>
          <a:p>
            <a:pPr lvl="0"/>
            <a:r>
              <a:rPr lang="en-AU" dirty="0"/>
              <a:t>Consideration needs to be given to the provision of social and emotional support for students with disabilities studying online and external to campus. </a:t>
            </a:r>
          </a:p>
          <a:p>
            <a:endParaRPr lang="en-AU" dirty="0"/>
          </a:p>
        </p:txBody>
      </p:sp>
    </p:spTree>
    <p:extLst>
      <p:ext uri="{BB962C8B-B14F-4D97-AF65-F5344CB8AC3E}">
        <p14:creationId xmlns:p14="http://schemas.microsoft.com/office/powerpoint/2010/main" val="3127579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survey response rates by sub-category of disability" title="Bar chart"/>
          <p:cNvSpPr>
            <a:spLocks noGrp="1"/>
          </p:cNvSpPr>
          <p:nvPr>
            <p:ph type="ctrTitle"/>
          </p:nvPr>
        </p:nvSpPr>
        <p:spPr>
          <a:xfrm>
            <a:off x="0" y="0"/>
            <a:ext cx="12192000" cy="6858000"/>
          </a:xfrm>
          <a:noFill/>
        </p:spPr>
        <p:txBody>
          <a:bodyPr/>
          <a:lstStyle/>
          <a:p>
            <a:br>
              <a:rPr lang="en-AU" dirty="0"/>
            </a:br>
            <a:endParaRPr lang="en-AU" dirty="0"/>
          </a:p>
        </p:txBody>
      </p:sp>
      <p:sp>
        <p:nvSpPr>
          <p:cNvPr id="3" name="Rectangle 2">
            <a:extLst>
              <a:ext uri="{FF2B5EF4-FFF2-40B4-BE49-F238E27FC236}">
                <a16:creationId xmlns:a16="http://schemas.microsoft.com/office/drawing/2014/main" id="{C745CF82-9219-40A3-9EFF-9724AFDBD24D}"/>
              </a:ext>
            </a:extLst>
          </p:cNvPr>
          <p:cNvSpPr/>
          <p:nvPr/>
        </p:nvSpPr>
        <p:spPr>
          <a:xfrm>
            <a:off x="1988288" y="2073348"/>
            <a:ext cx="8102010" cy="1646605"/>
          </a:xfrm>
          <a:prstGeom prst="rect">
            <a:avLst/>
          </a:prstGeom>
        </p:spPr>
        <p:txBody>
          <a:bodyPr wrap="square">
            <a:spAutoFit/>
          </a:bodyPr>
          <a:lstStyle/>
          <a:p>
            <a:pPr algn="ctr">
              <a:lnSpc>
                <a:spcPct val="150000"/>
              </a:lnSpc>
              <a:spcBef>
                <a:spcPts val="1800"/>
              </a:spcBef>
              <a:spcAft>
                <a:spcPts val="600"/>
              </a:spcAft>
            </a:pPr>
            <a:r>
              <a:rPr lang="en-AU" sz="2800" b="1" kern="0" dirty="0">
                <a:latin typeface="Verdana" panose="020B0604030504040204" pitchFamily="34" charset="0"/>
                <a:ea typeface="MS Gothic" panose="020B0609070205080204" pitchFamily="49" charset="-128"/>
                <a:cs typeface="Times New Roman" panose="02020603050405020304" pitchFamily="18" charset="0"/>
              </a:rPr>
              <a:t>Acknowledgements</a:t>
            </a:r>
          </a:p>
          <a:p>
            <a:pPr algn="ctr">
              <a:lnSpc>
                <a:spcPct val="150000"/>
              </a:lnSpc>
              <a:spcAft>
                <a:spcPts val="1200"/>
              </a:spcAft>
            </a:pPr>
            <a:r>
              <a:rPr lang="en-AU" dirty="0">
                <a:latin typeface="Verdana" panose="020B0604030504040204" pitchFamily="34" charset="0"/>
                <a:ea typeface="Calibri" panose="020F0502020204030204" pitchFamily="34" charset="0"/>
                <a:cs typeface="Times New Roman" panose="02020603050405020304" pitchFamily="18" charset="0"/>
              </a:rPr>
              <a:t>The research underpinning this presentation was funded through the Curtin Teaching Innovation Grants Scheme (2018).</a:t>
            </a:r>
          </a:p>
        </p:txBody>
      </p:sp>
    </p:spTree>
    <p:extLst>
      <p:ext uri="{BB962C8B-B14F-4D97-AF65-F5344CB8AC3E}">
        <p14:creationId xmlns:p14="http://schemas.microsoft.com/office/powerpoint/2010/main" val="535635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1210613" y="549498"/>
            <a:ext cx="9337184" cy="584775"/>
          </a:xfrm>
          <a:prstGeom prst="rect">
            <a:avLst/>
          </a:prstGeom>
          <a:noFill/>
        </p:spPr>
        <p:txBody>
          <a:bodyPr wrap="square" rtlCol="0">
            <a:spAutoFit/>
          </a:bodyPr>
          <a:lstStyle/>
          <a:p>
            <a:pPr algn="ctr"/>
            <a:r>
              <a:rPr lang="en-AU" sz="3200" b="1" dirty="0"/>
              <a:t>Before we start…</a:t>
            </a:r>
          </a:p>
        </p:txBody>
      </p:sp>
      <p:sp>
        <p:nvSpPr>
          <p:cNvPr id="5" name="TextBox 4"/>
          <p:cNvSpPr txBox="1"/>
          <p:nvPr/>
        </p:nvSpPr>
        <p:spPr>
          <a:xfrm>
            <a:off x="1120461" y="2015543"/>
            <a:ext cx="9337184" cy="2677656"/>
          </a:xfrm>
          <a:prstGeom prst="rect">
            <a:avLst/>
          </a:prstGeom>
          <a:noFill/>
        </p:spPr>
        <p:txBody>
          <a:bodyPr wrap="square" rtlCol="0">
            <a:spAutoFit/>
          </a:bodyPr>
          <a:lstStyle/>
          <a:p>
            <a:pPr marL="457200" indent="-457200">
              <a:buFont typeface="Arial" panose="020B0604020202020204" pitchFamily="34" charset="0"/>
              <a:buChar char="•"/>
            </a:pPr>
            <a:r>
              <a:rPr lang="en-AU" sz="2800" dirty="0"/>
              <a:t>The creation of categories is part of a process of the identification of the self.</a:t>
            </a:r>
          </a:p>
          <a:p>
            <a:pPr marL="457200" indent="-457200">
              <a:buFont typeface="Arial" panose="020B0604020202020204" pitchFamily="34" charset="0"/>
              <a:buChar char="•"/>
            </a:pPr>
            <a:r>
              <a:rPr lang="en-AU" sz="2800" dirty="0"/>
              <a:t>Sometimes categorisation is done by the individual.</a:t>
            </a:r>
          </a:p>
          <a:p>
            <a:pPr marL="457200" indent="-457200">
              <a:buFont typeface="Arial" panose="020B0604020202020204" pitchFamily="34" charset="0"/>
              <a:buChar char="•"/>
            </a:pPr>
            <a:r>
              <a:rPr lang="en-AU" sz="2800" dirty="0"/>
              <a:t>Sometimes it is done by a group.</a:t>
            </a:r>
          </a:p>
          <a:p>
            <a:pPr marL="457200" indent="-457200">
              <a:buFont typeface="Arial" panose="020B0604020202020204" pitchFamily="34" charset="0"/>
              <a:buChar char="•"/>
            </a:pPr>
            <a:r>
              <a:rPr lang="en-AU" sz="2800" dirty="0"/>
              <a:t>Sometimes it is done by society as a whole.</a:t>
            </a:r>
          </a:p>
          <a:p>
            <a:pPr marL="457200" indent="-457200">
              <a:buFont typeface="Arial" panose="020B0604020202020204" pitchFamily="34" charset="0"/>
              <a:buChar char="•"/>
            </a:pPr>
            <a:r>
              <a:rPr lang="en-AU" sz="2800" dirty="0"/>
              <a:t>Sometimes it is helpful, at other times it hinders.</a:t>
            </a:r>
          </a:p>
        </p:txBody>
      </p:sp>
    </p:spTree>
    <p:extLst>
      <p:ext uri="{BB962C8B-B14F-4D97-AF65-F5344CB8AC3E}">
        <p14:creationId xmlns:p14="http://schemas.microsoft.com/office/powerpoint/2010/main" val="1101956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a:noFill/>
        </p:spPr>
        <p:txBody>
          <a:bodyPr/>
          <a:lstStyle/>
          <a:p>
            <a:br>
              <a:rPr lang="en-AU" dirty="0"/>
            </a:br>
            <a:endParaRPr lang="en-AU" dirty="0"/>
          </a:p>
        </p:txBody>
      </p:sp>
      <p:sp>
        <p:nvSpPr>
          <p:cNvPr id="5" name="TextBox 4"/>
          <p:cNvSpPr txBox="1"/>
          <p:nvPr/>
        </p:nvSpPr>
        <p:spPr>
          <a:xfrm>
            <a:off x="1120461" y="2015543"/>
            <a:ext cx="9337184" cy="3354765"/>
          </a:xfrm>
          <a:prstGeom prst="rect">
            <a:avLst/>
          </a:prstGeom>
          <a:noFill/>
        </p:spPr>
        <p:txBody>
          <a:bodyPr wrap="square" rtlCol="0">
            <a:spAutoFit/>
          </a:bodyPr>
          <a:lstStyle/>
          <a:p>
            <a:r>
              <a:rPr lang="en-AU" sz="2800" dirty="0"/>
              <a:t>“If we are required to report, count, are funded, and held accountable for something, it starts to matter a lot. It  encourages institutions to put in place mechanisms that are accessible, for champions to raise the issue and push for further development within institutions, and for students to push for its greater implementation.”</a:t>
            </a:r>
          </a:p>
          <a:p>
            <a:endParaRPr lang="en-AU" sz="2800" dirty="0"/>
          </a:p>
          <a:p>
            <a:pPr algn="r"/>
            <a:r>
              <a:rPr lang="da-DK" sz="1600" dirty="0"/>
              <a:t>Wheelahan, L., et al. (2003).</a:t>
            </a:r>
            <a:endParaRPr lang="en-AU" sz="1600" dirty="0"/>
          </a:p>
        </p:txBody>
      </p:sp>
    </p:spTree>
    <p:extLst>
      <p:ext uri="{BB962C8B-B14F-4D97-AF65-F5344CB8AC3E}">
        <p14:creationId xmlns:p14="http://schemas.microsoft.com/office/powerpoint/2010/main" val="3252651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a:noFill/>
        </p:spPr>
        <p:txBody>
          <a:bodyPr/>
          <a:lstStyle/>
          <a:p>
            <a:br>
              <a:rPr lang="en-AU" dirty="0"/>
            </a:br>
            <a:endParaRPr lang="en-AU" dirty="0"/>
          </a:p>
        </p:txBody>
      </p:sp>
      <p:sp>
        <p:nvSpPr>
          <p:cNvPr id="6" name="TextBox 5"/>
          <p:cNvSpPr txBox="1"/>
          <p:nvPr/>
        </p:nvSpPr>
        <p:spPr>
          <a:xfrm>
            <a:off x="1375508" y="353592"/>
            <a:ext cx="9269046" cy="646331"/>
          </a:xfrm>
          <a:prstGeom prst="rect">
            <a:avLst/>
          </a:prstGeom>
          <a:noFill/>
        </p:spPr>
        <p:txBody>
          <a:bodyPr wrap="square" rtlCol="0">
            <a:spAutoFit/>
          </a:bodyPr>
          <a:lstStyle/>
          <a:p>
            <a:pPr algn="ctr"/>
            <a:r>
              <a:rPr lang="en-AU" sz="3600" b="1" dirty="0"/>
              <a:t>Changes in categories over time</a:t>
            </a:r>
          </a:p>
        </p:txBody>
      </p:sp>
      <p:sp>
        <p:nvSpPr>
          <p:cNvPr id="5" name="TextBox 4">
            <a:extLst>
              <a:ext uri="{FF2B5EF4-FFF2-40B4-BE49-F238E27FC236}">
                <a16:creationId xmlns:a16="http://schemas.microsoft.com/office/drawing/2014/main" id="{1CAE7C5A-BA03-423D-9941-C7672AE66973}"/>
              </a:ext>
            </a:extLst>
          </p:cNvPr>
          <p:cNvSpPr txBox="1"/>
          <p:nvPr/>
        </p:nvSpPr>
        <p:spPr>
          <a:xfrm>
            <a:off x="6010031" y="5669494"/>
            <a:ext cx="5998029" cy="276999"/>
          </a:xfrm>
          <a:prstGeom prst="rect">
            <a:avLst/>
          </a:prstGeom>
          <a:noFill/>
        </p:spPr>
        <p:txBody>
          <a:bodyPr wrap="square" rtlCol="0">
            <a:spAutoFit/>
          </a:bodyPr>
          <a:lstStyle/>
          <a:p>
            <a:pPr algn="r"/>
            <a:r>
              <a:rPr lang="en-AU" sz="1200" dirty="0"/>
              <a:t>Sources: Andrews, R. J. and J. Smith (1992) &amp; Department of Education and Training (2019).</a:t>
            </a:r>
          </a:p>
        </p:txBody>
      </p:sp>
      <p:graphicFrame>
        <p:nvGraphicFramePr>
          <p:cNvPr id="7" name="Table 6" title="Table for Change in categories over time"/>
          <p:cNvGraphicFramePr>
            <a:graphicFrameLocks noGrp="1"/>
          </p:cNvGraphicFramePr>
          <p:nvPr>
            <p:extLst>
              <p:ext uri="{D42A27DB-BD31-4B8C-83A1-F6EECF244321}">
                <p14:modId xmlns:p14="http://schemas.microsoft.com/office/powerpoint/2010/main" val="2581332018"/>
              </p:ext>
            </p:extLst>
          </p:nvPr>
        </p:nvGraphicFramePr>
        <p:xfrm>
          <a:off x="905862" y="1292021"/>
          <a:ext cx="10247923" cy="3664080"/>
        </p:xfrm>
        <a:graphic>
          <a:graphicData uri="http://schemas.openxmlformats.org/drawingml/2006/table">
            <a:tbl>
              <a:tblPr firstRow="1" bandRow="1">
                <a:tableStyleId>{073A0DAA-6AF3-43AB-8588-CEC1D06C72B9}</a:tableStyleId>
              </a:tblPr>
              <a:tblGrid>
                <a:gridCol w="3287303">
                  <a:extLst>
                    <a:ext uri="{9D8B030D-6E8A-4147-A177-3AD203B41FA5}">
                      <a16:colId xmlns:a16="http://schemas.microsoft.com/office/drawing/2014/main" val="1322753652"/>
                    </a:ext>
                  </a:extLst>
                </a:gridCol>
                <a:gridCol w="3734640">
                  <a:extLst>
                    <a:ext uri="{9D8B030D-6E8A-4147-A177-3AD203B41FA5}">
                      <a16:colId xmlns:a16="http://schemas.microsoft.com/office/drawing/2014/main" val="1936932485"/>
                    </a:ext>
                  </a:extLst>
                </a:gridCol>
                <a:gridCol w="3225980">
                  <a:extLst>
                    <a:ext uri="{9D8B030D-6E8A-4147-A177-3AD203B41FA5}">
                      <a16:colId xmlns:a16="http://schemas.microsoft.com/office/drawing/2014/main" val="839255933"/>
                    </a:ext>
                  </a:extLst>
                </a:gridCol>
              </a:tblGrid>
              <a:tr h="603183">
                <a:tc>
                  <a:txBody>
                    <a:bodyPr/>
                    <a:lstStyle/>
                    <a:p>
                      <a:pPr algn="ctr"/>
                      <a:r>
                        <a:rPr lang="en-AU" dirty="0"/>
                        <a:t>Category</a:t>
                      </a:r>
                    </a:p>
                  </a:txBody>
                  <a:tcPr anchor="ctr"/>
                </a:tc>
                <a:tc>
                  <a:txBody>
                    <a:bodyPr/>
                    <a:lstStyle/>
                    <a:p>
                      <a:pPr algn="ctr"/>
                      <a:r>
                        <a:rPr lang="en-AU" dirty="0"/>
                        <a:t>Rate</a:t>
                      </a:r>
                      <a:r>
                        <a:rPr lang="en-AU" baseline="0" dirty="0"/>
                        <a:t> in 1992 (as defined by Disability Support Officers)</a:t>
                      </a:r>
                      <a:endParaRPr lang="en-AU" dirty="0"/>
                    </a:p>
                  </a:txBody>
                  <a:tcPr anchor="ctr"/>
                </a:tc>
                <a:tc>
                  <a:txBody>
                    <a:bodyPr/>
                    <a:lstStyle/>
                    <a:p>
                      <a:pPr algn="ctr"/>
                      <a:r>
                        <a:rPr lang="en-AU" dirty="0"/>
                        <a:t>Rate in 2017 (As defined by the students themselves)</a:t>
                      </a:r>
                    </a:p>
                  </a:txBody>
                  <a:tcPr anchor="ctr"/>
                </a:tc>
                <a:extLst>
                  <a:ext uri="{0D108BD9-81ED-4DB2-BD59-A6C34878D82A}">
                    <a16:rowId xmlns:a16="http://schemas.microsoft.com/office/drawing/2014/main" val="16710452"/>
                  </a:ext>
                </a:extLst>
              </a:tr>
              <a:tr h="504000">
                <a:tc>
                  <a:txBody>
                    <a:bodyPr/>
                    <a:lstStyle/>
                    <a:p>
                      <a:pPr algn="ctr">
                        <a:lnSpc>
                          <a:spcPct val="200000"/>
                        </a:lnSpc>
                        <a:spcAft>
                          <a:spcPts val="0"/>
                        </a:spcAft>
                      </a:pPr>
                      <a:r>
                        <a:rPr lang="en-AU" sz="1800" dirty="0">
                          <a:effectLst/>
                        </a:rPr>
                        <a:t>Hearing </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200000"/>
                        </a:lnSpc>
                        <a:spcAft>
                          <a:spcPts val="0"/>
                        </a:spcAft>
                      </a:pPr>
                      <a:r>
                        <a:rPr lang="en-AU" sz="1800" dirty="0">
                          <a:effectLst/>
                        </a:rPr>
                        <a:t>10%</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200000"/>
                        </a:lnSpc>
                        <a:spcAft>
                          <a:spcPts val="0"/>
                        </a:spcAft>
                      </a:pPr>
                      <a:r>
                        <a:rPr lang="en-AU" sz="1800" dirty="0">
                          <a:effectLst/>
                        </a:rPr>
                        <a:t>7%</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58684259"/>
                  </a:ext>
                </a:extLst>
              </a:tr>
              <a:tr h="504000">
                <a:tc>
                  <a:txBody>
                    <a:bodyPr/>
                    <a:lstStyle/>
                    <a:p>
                      <a:pPr algn="ctr">
                        <a:lnSpc>
                          <a:spcPct val="200000"/>
                        </a:lnSpc>
                        <a:spcAft>
                          <a:spcPts val="0"/>
                        </a:spcAft>
                      </a:pPr>
                      <a:r>
                        <a:rPr lang="en-AU" sz="1800" dirty="0">
                          <a:effectLst/>
                        </a:rPr>
                        <a:t>Learning</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200000"/>
                        </a:lnSpc>
                        <a:spcAft>
                          <a:spcPts val="0"/>
                        </a:spcAft>
                      </a:pPr>
                      <a:r>
                        <a:rPr lang="en-AU" sz="1800" dirty="0">
                          <a:effectLst/>
                        </a:rPr>
                        <a:t>23%</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lnB w="12700" cmpd="sng">
                      <a:noFill/>
                    </a:lnB>
                  </a:tcPr>
                </a:tc>
                <a:tc>
                  <a:txBody>
                    <a:bodyPr/>
                    <a:lstStyle/>
                    <a:p>
                      <a:pPr algn="ctr">
                        <a:lnSpc>
                          <a:spcPct val="200000"/>
                        </a:lnSpc>
                        <a:spcAft>
                          <a:spcPts val="0"/>
                        </a:spcAft>
                      </a:pPr>
                      <a:r>
                        <a:rPr lang="en-AU" sz="1800" dirty="0">
                          <a:effectLst/>
                        </a:rPr>
                        <a:t>15%</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34370062"/>
                  </a:ext>
                </a:extLst>
              </a:tr>
              <a:tr h="504000">
                <a:tc>
                  <a:txBody>
                    <a:bodyPr/>
                    <a:lstStyle/>
                    <a:p>
                      <a:pPr algn="ctr">
                        <a:lnSpc>
                          <a:spcPct val="200000"/>
                        </a:lnSpc>
                        <a:spcAft>
                          <a:spcPts val="0"/>
                        </a:spcAft>
                      </a:pPr>
                      <a:r>
                        <a:rPr lang="en-AU" sz="1800" dirty="0">
                          <a:effectLst/>
                        </a:rPr>
                        <a:t>Mobility</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lnR w="12700" cmpd="sng">
                      <a:noFill/>
                    </a:lnR>
                  </a:tcPr>
                </a:tc>
                <a:tc>
                  <a:txBody>
                    <a:bodyPr/>
                    <a:lstStyle/>
                    <a:p>
                      <a:pPr algn="ctr">
                        <a:lnSpc>
                          <a:spcPct val="200000"/>
                        </a:lnSpc>
                        <a:spcAft>
                          <a:spcPts val="0"/>
                        </a:spcAft>
                      </a:pPr>
                      <a:r>
                        <a:rPr lang="en-AU" sz="1800" dirty="0">
                          <a:effectLst/>
                        </a:rPr>
                        <a:t>20%</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ct val="200000"/>
                        </a:lnSpc>
                        <a:spcAft>
                          <a:spcPts val="0"/>
                        </a:spcAft>
                      </a:pPr>
                      <a:r>
                        <a:rPr lang="en-AU" sz="1800" dirty="0">
                          <a:effectLst/>
                        </a:rPr>
                        <a:t>8%</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lnL w="12700" cmpd="sng">
                      <a:noFill/>
                    </a:lnL>
                  </a:tcPr>
                </a:tc>
                <a:extLst>
                  <a:ext uri="{0D108BD9-81ED-4DB2-BD59-A6C34878D82A}">
                    <a16:rowId xmlns:a16="http://schemas.microsoft.com/office/drawing/2014/main" val="982647799"/>
                  </a:ext>
                </a:extLst>
              </a:tr>
              <a:tr h="504000">
                <a:tc>
                  <a:txBody>
                    <a:bodyPr/>
                    <a:lstStyle/>
                    <a:p>
                      <a:pPr algn="ctr">
                        <a:lnSpc>
                          <a:spcPct val="200000"/>
                        </a:lnSpc>
                        <a:spcAft>
                          <a:spcPts val="0"/>
                        </a:spcAft>
                      </a:pPr>
                      <a:r>
                        <a:rPr lang="en-AU" sz="1800" dirty="0">
                          <a:effectLst/>
                        </a:rPr>
                        <a:t>Vision</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200000"/>
                        </a:lnSpc>
                        <a:spcAft>
                          <a:spcPts val="0"/>
                        </a:spcAft>
                      </a:pPr>
                      <a:r>
                        <a:rPr lang="en-AU" sz="1800" dirty="0">
                          <a:effectLst/>
                        </a:rPr>
                        <a:t>11%</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lnT w="12700" cmpd="sng">
                      <a:noFill/>
                    </a:lnT>
                  </a:tcPr>
                </a:tc>
                <a:tc>
                  <a:txBody>
                    <a:bodyPr/>
                    <a:lstStyle/>
                    <a:p>
                      <a:pPr algn="ctr">
                        <a:lnSpc>
                          <a:spcPct val="200000"/>
                        </a:lnSpc>
                        <a:spcAft>
                          <a:spcPts val="0"/>
                        </a:spcAft>
                      </a:pPr>
                      <a:r>
                        <a:rPr lang="en-AU" sz="1800" dirty="0">
                          <a:effectLst/>
                        </a:rPr>
                        <a:t>11%</a:t>
                      </a:r>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38603289"/>
                  </a:ext>
                </a:extLst>
              </a:tr>
              <a:tr h="504000">
                <a:tc>
                  <a:txBody>
                    <a:bodyPr/>
                    <a:lstStyle/>
                    <a:p>
                      <a:pPr algn="ctr"/>
                      <a:r>
                        <a:rPr lang="en-AU" sz="1800" dirty="0"/>
                        <a:t>Medical</a:t>
                      </a:r>
                      <a:endParaRPr lang="en-AU" sz="1800" dirty="0">
                        <a:latin typeface="+mn-lt"/>
                      </a:endParaRPr>
                    </a:p>
                  </a:txBody>
                  <a:tcPr marL="0" marR="0" marT="0" marB="0" anchor="ctr"/>
                </a:tc>
                <a:tc>
                  <a:txBody>
                    <a:bodyPr/>
                    <a:lstStyle/>
                    <a:p>
                      <a:pPr algn="ctr"/>
                      <a:r>
                        <a:rPr lang="en-AU" sz="1800" dirty="0"/>
                        <a:t>12%</a:t>
                      </a:r>
                      <a:endParaRPr lang="en-AU" sz="1800" dirty="0">
                        <a:latin typeface="+mn-lt"/>
                      </a:endParaRPr>
                    </a:p>
                  </a:txBody>
                  <a:tcPr marL="0" marR="0" marT="0" marB="0" anchor="ctr"/>
                </a:tc>
                <a:tc>
                  <a:txBody>
                    <a:bodyPr/>
                    <a:lstStyle/>
                    <a:p>
                      <a:pPr algn="ctr"/>
                      <a:r>
                        <a:rPr lang="en-AU" sz="1800" dirty="0"/>
                        <a:t>41%</a:t>
                      </a:r>
                      <a:endParaRPr lang="en-AU" sz="1800" dirty="0">
                        <a:latin typeface="+mn-lt"/>
                      </a:endParaRPr>
                    </a:p>
                  </a:txBody>
                  <a:tcPr marL="0" marR="0" marT="0" marB="0" anchor="ctr"/>
                </a:tc>
                <a:extLst>
                  <a:ext uri="{0D108BD9-81ED-4DB2-BD59-A6C34878D82A}">
                    <a16:rowId xmlns:a16="http://schemas.microsoft.com/office/drawing/2014/main" val="1579114807"/>
                  </a:ext>
                </a:extLst>
              </a:tr>
              <a:tr h="504000">
                <a:tc>
                  <a:txBody>
                    <a:bodyPr/>
                    <a:lstStyle/>
                    <a:p>
                      <a:pPr algn="ctr"/>
                      <a:r>
                        <a:rPr lang="en-AU" sz="1800" dirty="0"/>
                        <a:t>Other</a:t>
                      </a:r>
                      <a:endParaRPr lang="en-AU" sz="1800" dirty="0">
                        <a:latin typeface="+mn-lt"/>
                      </a:endParaRPr>
                    </a:p>
                  </a:txBody>
                  <a:tcPr marL="0" marR="0" marT="0" marB="0" anchor="ctr"/>
                </a:tc>
                <a:tc>
                  <a:txBody>
                    <a:bodyPr/>
                    <a:lstStyle/>
                    <a:p>
                      <a:pPr algn="ctr"/>
                      <a:r>
                        <a:rPr lang="en-AU" sz="1800" dirty="0"/>
                        <a:t>4%</a:t>
                      </a:r>
                      <a:endParaRPr lang="en-AU" sz="1800" dirty="0">
                        <a:latin typeface="+mn-lt"/>
                      </a:endParaRPr>
                    </a:p>
                  </a:txBody>
                  <a:tcPr marL="0" marR="0" marT="0" marB="0" anchor="ctr"/>
                </a:tc>
                <a:tc>
                  <a:txBody>
                    <a:bodyPr/>
                    <a:lstStyle/>
                    <a:p>
                      <a:pPr algn="ctr"/>
                      <a:r>
                        <a:rPr lang="en-AU" sz="1800" dirty="0"/>
                        <a:t>45%</a:t>
                      </a:r>
                      <a:endParaRPr lang="en-AU" sz="1800" dirty="0">
                        <a:latin typeface="+mn-lt"/>
                      </a:endParaRPr>
                    </a:p>
                  </a:txBody>
                  <a:tcPr marL="0" marR="0" marT="0" marB="0" anchor="ctr"/>
                </a:tc>
                <a:extLst>
                  <a:ext uri="{0D108BD9-81ED-4DB2-BD59-A6C34878D82A}">
                    <a16:rowId xmlns:a16="http://schemas.microsoft.com/office/drawing/2014/main" val="3547025345"/>
                  </a:ext>
                </a:extLst>
              </a:tr>
            </a:tbl>
          </a:graphicData>
        </a:graphic>
      </p:graphicFrame>
    </p:spTree>
    <p:extLst>
      <p:ext uri="{BB962C8B-B14F-4D97-AF65-F5344CB8AC3E}">
        <p14:creationId xmlns:p14="http://schemas.microsoft.com/office/powerpoint/2010/main" val="407072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33476" y="6372904"/>
            <a:ext cx="5970954" cy="253916"/>
          </a:xfrm>
          <a:prstGeom prst="rect">
            <a:avLst/>
          </a:prstGeom>
          <a:noFill/>
        </p:spPr>
        <p:txBody>
          <a:bodyPr wrap="square" rtlCol="0">
            <a:spAutoFit/>
          </a:bodyPr>
          <a:lstStyle/>
          <a:p>
            <a:pPr algn="r"/>
            <a:r>
              <a:rPr lang="en-AU" sz="1050" dirty="0"/>
              <a:t>Source: </a:t>
            </a:r>
            <a:r>
              <a:rPr lang="en-AU" sz="1050" dirty="0">
                <a:hlinkClick r:id="rId2"/>
              </a:rPr>
              <a:t>https://docs.education.gov.au/node/53030</a:t>
            </a:r>
            <a:endParaRPr lang="en-AU" sz="1050" dirty="0"/>
          </a:p>
        </p:txBody>
      </p:sp>
      <p:sp>
        <p:nvSpPr>
          <p:cNvPr id="8" name="AutoShape 3"/>
          <p:cNvSpPr>
            <a:spLocks noChangeAspect="1" noChangeArrowheads="1" noTextEdit="1"/>
          </p:cNvSpPr>
          <p:nvPr/>
        </p:nvSpPr>
        <p:spPr bwMode="auto">
          <a:xfrm>
            <a:off x="1886403" y="728723"/>
            <a:ext cx="791845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Rectangle 8"/>
          <p:cNvSpPr>
            <a:spLocks noChangeArrowheads="1"/>
          </p:cNvSpPr>
          <p:nvPr/>
        </p:nvSpPr>
        <p:spPr bwMode="auto">
          <a:xfrm>
            <a:off x="2863351" y="405585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32,658</a:t>
            </a:r>
            <a:endParaRPr kumimoji="0" lang="en-US" altLang="en-US" sz="1100" b="0" i="0" u="none" strike="noStrike" cap="none" normalizeH="0" baseline="0" dirty="0">
              <a:ln>
                <a:noFill/>
              </a:ln>
              <a:solidFill>
                <a:schemeClr val="tx1"/>
              </a:solidFill>
              <a:effectLst/>
            </a:endParaRPr>
          </a:p>
        </p:txBody>
      </p:sp>
      <p:sp>
        <p:nvSpPr>
          <p:cNvPr id="66" name="Rectangle 9"/>
          <p:cNvSpPr>
            <a:spLocks noChangeArrowheads="1"/>
          </p:cNvSpPr>
          <p:nvPr/>
        </p:nvSpPr>
        <p:spPr bwMode="auto">
          <a:xfrm>
            <a:off x="3647576" y="3817726"/>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36,966</a:t>
            </a:r>
            <a:endParaRPr kumimoji="0" lang="en-US" altLang="en-US" sz="1100" b="0" i="0" u="none" strike="noStrike" cap="none" normalizeH="0" baseline="0" dirty="0">
              <a:ln>
                <a:noFill/>
              </a:ln>
              <a:solidFill>
                <a:schemeClr val="tx1"/>
              </a:solidFill>
              <a:effectLst/>
            </a:endParaRPr>
          </a:p>
        </p:txBody>
      </p:sp>
      <p:sp>
        <p:nvSpPr>
          <p:cNvPr id="68" name="Rectangle 10"/>
          <p:cNvSpPr>
            <a:spLocks noChangeArrowheads="1"/>
          </p:cNvSpPr>
          <p:nvPr/>
        </p:nvSpPr>
        <p:spPr bwMode="auto">
          <a:xfrm>
            <a:off x="4381001" y="3678026"/>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39,798</a:t>
            </a:r>
            <a:endParaRPr kumimoji="0" lang="en-US" altLang="en-US" sz="1100" b="0" i="0" u="none" strike="noStrike" cap="none" normalizeH="0" baseline="0" dirty="0">
              <a:ln>
                <a:noFill/>
              </a:ln>
              <a:solidFill>
                <a:schemeClr val="tx1"/>
              </a:solidFill>
              <a:effectLst/>
            </a:endParaRPr>
          </a:p>
        </p:txBody>
      </p:sp>
      <p:sp>
        <p:nvSpPr>
          <p:cNvPr id="70" name="Rectangle 11"/>
          <p:cNvSpPr>
            <a:spLocks noChangeArrowheads="1"/>
          </p:cNvSpPr>
          <p:nvPr/>
        </p:nvSpPr>
        <p:spPr bwMode="auto">
          <a:xfrm>
            <a:off x="5108076" y="347165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43,732</a:t>
            </a:r>
            <a:endParaRPr kumimoji="0" lang="en-US" altLang="en-US" sz="1100" b="0" i="0" u="none" strike="noStrike" cap="none" normalizeH="0" baseline="0" dirty="0">
              <a:ln>
                <a:noFill/>
              </a:ln>
              <a:solidFill>
                <a:schemeClr val="tx1"/>
              </a:solidFill>
              <a:effectLst/>
            </a:endParaRPr>
          </a:p>
        </p:txBody>
      </p:sp>
      <p:sp>
        <p:nvSpPr>
          <p:cNvPr id="72" name="Rectangle 12"/>
          <p:cNvSpPr>
            <a:spLocks noChangeArrowheads="1"/>
          </p:cNvSpPr>
          <p:nvPr/>
        </p:nvSpPr>
        <p:spPr bwMode="auto">
          <a:xfrm>
            <a:off x="5835151" y="3231938"/>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47,980</a:t>
            </a:r>
            <a:endParaRPr kumimoji="0" lang="en-US" altLang="en-US" sz="1100" b="0" i="0" u="none" strike="noStrike" cap="none" normalizeH="0" baseline="0" dirty="0">
              <a:ln>
                <a:noFill/>
              </a:ln>
              <a:solidFill>
                <a:schemeClr val="tx1"/>
              </a:solidFill>
              <a:effectLst/>
            </a:endParaRPr>
          </a:p>
        </p:txBody>
      </p:sp>
      <p:sp>
        <p:nvSpPr>
          <p:cNvPr id="74" name="Rectangle 13"/>
          <p:cNvSpPr>
            <a:spLocks noChangeArrowheads="1"/>
          </p:cNvSpPr>
          <p:nvPr/>
        </p:nvSpPr>
        <p:spPr bwMode="auto">
          <a:xfrm>
            <a:off x="6568576" y="3006513"/>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52,418</a:t>
            </a:r>
            <a:endParaRPr kumimoji="0" lang="en-US" altLang="en-US" sz="1100" b="0" i="0" u="none" strike="noStrike" cap="none" normalizeH="0" baseline="0" dirty="0">
              <a:ln>
                <a:noFill/>
              </a:ln>
              <a:solidFill>
                <a:schemeClr val="tx1"/>
              </a:solidFill>
              <a:effectLst/>
            </a:endParaRPr>
          </a:p>
        </p:txBody>
      </p:sp>
      <p:sp>
        <p:nvSpPr>
          <p:cNvPr id="75" name="Rectangle 14"/>
          <p:cNvSpPr>
            <a:spLocks noChangeArrowheads="1"/>
          </p:cNvSpPr>
          <p:nvPr/>
        </p:nvSpPr>
        <p:spPr bwMode="auto">
          <a:xfrm>
            <a:off x="7276601" y="276680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57,154</a:t>
            </a:r>
            <a:endParaRPr kumimoji="0" lang="en-US" altLang="en-US" sz="1100" b="0" i="0" u="none" strike="noStrike" cap="none" normalizeH="0" baseline="0" dirty="0">
              <a:ln>
                <a:noFill/>
              </a:ln>
              <a:solidFill>
                <a:schemeClr val="tx1"/>
              </a:solidFill>
              <a:effectLst/>
            </a:endParaRPr>
          </a:p>
        </p:txBody>
      </p:sp>
      <p:sp>
        <p:nvSpPr>
          <p:cNvPr id="76" name="Rectangle 15"/>
          <p:cNvSpPr>
            <a:spLocks noChangeArrowheads="1"/>
          </p:cNvSpPr>
          <p:nvPr/>
        </p:nvSpPr>
        <p:spPr bwMode="auto">
          <a:xfrm>
            <a:off x="7997326" y="2566776"/>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61,072</a:t>
            </a:r>
            <a:endParaRPr kumimoji="0" lang="en-US" altLang="en-US" sz="1100" b="0" i="0" u="none" strike="noStrike" cap="none" normalizeH="0" baseline="0" dirty="0">
              <a:ln>
                <a:noFill/>
              </a:ln>
              <a:solidFill>
                <a:schemeClr val="tx1"/>
              </a:solidFill>
              <a:effectLst/>
            </a:endParaRPr>
          </a:p>
        </p:txBody>
      </p:sp>
      <p:sp>
        <p:nvSpPr>
          <p:cNvPr id="78" name="Rectangle 16"/>
          <p:cNvSpPr>
            <a:spLocks noChangeArrowheads="1"/>
          </p:cNvSpPr>
          <p:nvPr/>
        </p:nvSpPr>
        <p:spPr bwMode="auto">
          <a:xfrm>
            <a:off x="8751388" y="233500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65,646</a:t>
            </a:r>
            <a:endParaRPr kumimoji="0" lang="en-US" altLang="en-US" sz="1100" b="0" i="0" u="none" strike="noStrike" cap="none" normalizeH="0" baseline="0" dirty="0">
              <a:ln>
                <a:noFill/>
              </a:ln>
              <a:solidFill>
                <a:schemeClr val="tx1"/>
              </a:solidFill>
              <a:effectLst/>
            </a:endParaRPr>
          </a:p>
        </p:txBody>
      </p:sp>
      <p:sp>
        <p:nvSpPr>
          <p:cNvPr id="80" name="Rectangle 17"/>
          <p:cNvSpPr>
            <a:spLocks noChangeArrowheads="1"/>
          </p:cNvSpPr>
          <p:nvPr/>
        </p:nvSpPr>
        <p:spPr bwMode="auto">
          <a:xfrm>
            <a:off x="9434013" y="206195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404040"/>
                </a:solidFill>
                <a:effectLst/>
                <a:latin typeface="Calibri" panose="020F0502020204030204" pitchFamily="34" charset="0"/>
              </a:rPr>
              <a:t>70,143</a:t>
            </a:r>
            <a:endParaRPr kumimoji="0" lang="en-US" altLang="en-US" sz="1100" b="0" i="0" u="none" strike="noStrike" cap="none" normalizeH="0" baseline="0" dirty="0">
              <a:ln>
                <a:noFill/>
              </a:ln>
              <a:solidFill>
                <a:schemeClr val="tx1"/>
              </a:solidFill>
              <a:effectLst/>
            </a:endParaRPr>
          </a:p>
        </p:txBody>
      </p:sp>
      <p:sp>
        <p:nvSpPr>
          <p:cNvPr id="82" name="Rectangle 18"/>
          <p:cNvSpPr>
            <a:spLocks noChangeArrowheads="1"/>
          </p:cNvSpPr>
          <p:nvPr/>
        </p:nvSpPr>
        <p:spPr bwMode="auto">
          <a:xfrm>
            <a:off x="2160723" y="5665576"/>
            <a:ext cx="7213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0</a:t>
            </a:r>
            <a:endParaRPr kumimoji="0" lang="en-US" altLang="en-US" sz="1100" b="0" i="0" u="none" strike="noStrike" cap="none" normalizeH="0" baseline="0">
              <a:ln>
                <a:noFill/>
              </a:ln>
              <a:solidFill>
                <a:schemeClr val="tx1"/>
              </a:solidFill>
              <a:effectLst/>
            </a:endParaRPr>
          </a:p>
        </p:txBody>
      </p:sp>
      <p:sp>
        <p:nvSpPr>
          <p:cNvPr id="84" name="Rectangle 19"/>
          <p:cNvSpPr>
            <a:spLocks noChangeArrowheads="1"/>
          </p:cNvSpPr>
          <p:nvPr/>
        </p:nvSpPr>
        <p:spPr bwMode="auto">
          <a:xfrm>
            <a:off x="1900373" y="5157576"/>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10,000</a:t>
            </a:r>
            <a:endParaRPr kumimoji="0" lang="en-US" altLang="en-US" sz="1100" b="0" i="0" u="none" strike="noStrike" cap="none" normalizeH="0" baseline="0">
              <a:ln>
                <a:noFill/>
              </a:ln>
              <a:solidFill>
                <a:schemeClr val="tx1"/>
              </a:solidFill>
              <a:effectLst/>
            </a:endParaRPr>
          </a:p>
        </p:txBody>
      </p:sp>
      <p:sp>
        <p:nvSpPr>
          <p:cNvPr id="85" name="Rectangle 20"/>
          <p:cNvSpPr>
            <a:spLocks noChangeArrowheads="1"/>
          </p:cNvSpPr>
          <p:nvPr/>
        </p:nvSpPr>
        <p:spPr bwMode="auto">
          <a:xfrm>
            <a:off x="1900373" y="4649576"/>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20,000</a:t>
            </a:r>
            <a:endParaRPr kumimoji="0" lang="en-US" altLang="en-US" sz="1100" b="0" i="0" u="none" strike="noStrike" cap="none" normalizeH="0" baseline="0">
              <a:ln>
                <a:noFill/>
              </a:ln>
              <a:solidFill>
                <a:schemeClr val="tx1"/>
              </a:solidFill>
              <a:effectLst/>
            </a:endParaRPr>
          </a:p>
        </p:txBody>
      </p:sp>
      <p:sp>
        <p:nvSpPr>
          <p:cNvPr id="86" name="Rectangle 21"/>
          <p:cNvSpPr>
            <a:spLocks noChangeArrowheads="1"/>
          </p:cNvSpPr>
          <p:nvPr/>
        </p:nvSpPr>
        <p:spPr bwMode="auto">
          <a:xfrm>
            <a:off x="1900373" y="4139988"/>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30,000</a:t>
            </a:r>
            <a:endParaRPr kumimoji="0" lang="en-US" altLang="en-US" sz="1100" b="0" i="0" u="none" strike="noStrike" cap="none" normalizeH="0" baseline="0">
              <a:ln>
                <a:noFill/>
              </a:ln>
              <a:solidFill>
                <a:schemeClr val="tx1"/>
              </a:solidFill>
              <a:effectLst/>
            </a:endParaRPr>
          </a:p>
        </p:txBody>
      </p:sp>
      <p:sp>
        <p:nvSpPr>
          <p:cNvPr id="87" name="Rectangle 22"/>
          <p:cNvSpPr>
            <a:spLocks noChangeArrowheads="1"/>
          </p:cNvSpPr>
          <p:nvPr/>
        </p:nvSpPr>
        <p:spPr bwMode="auto">
          <a:xfrm>
            <a:off x="1900373" y="3631988"/>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40,000</a:t>
            </a:r>
            <a:endParaRPr kumimoji="0" lang="en-US" altLang="en-US" sz="1100" b="0" i="0" u="none" strike="noStrike" cap="none" normalizeH="0" baseline="0">
              <a:ln>
                <a:noFill/>
              </a:ln>
              <a:solidFill>
                <a:schemeClr val="tx1"/>
              </a:solidFill>
              <a:effectLst/>
            </a:endParaRPr>
          </a:p>
        </p:txBody>
      </p:sp>
      <p:sp>
        <p:nvSpPr>
          <p:cNvPr id="88" name="Rectangle 23"/>
          <p:cNvSpPr>
            <a:spLocks noChangeArrowheads="1"/>
          </p:cNvSpPr>
          <p:nvPr/>
        </p:nvSpPr>
        <p:spPr bwMode="auto">
          <a:xfrm>
            <a:off x="1900373" y="3123988"/>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595959"/>
                </a:solidFill>
                <a:effectLst/>
                <a:latin typeface="Calibri" panose="020F0502020204030204" pitchFamily="34" charset="0"/>
              </a:rPr>
              <a:t>50,000</a:t>
            </a:r>
            <a:endParaRPr kumimoji="0" lang="en-US" altLang="en-US" sz="1100" b="0" i="0" u="none" strike="noStrike" cap="none" normalizeH="0" baseline="0" dirty="0">
              <a:ln>
                <a:noFill/>
              </a:ln>
              <a:solidFill>
                <a:schemeClr val="tx1"/>
              </a:solidFill>
              <a:effectLst/>
            </a:endParaRPr>
          </a:p>
        </p:txBody>
      </p:sp>
      <p:sp>
        <p:nvSpPr>
          <p:cNvPr id="89" name="Rectangle 24"/>
          <p:cNvSpPr>
            <a:spLocks noChangeArrowheads="1"/>
          </p:cNvSpPr>
          <p:nvPr/>
        </p:nvSpPr>
        <p:spPr bwMode="auto">
          <a:xfrm>
            <a:off x="1900373" y="2612813"/>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60,000</a:t>
            </a:r>
            <a:endParaRPr kumimoji="0" lang="en-US" altLang="en-US" sz="1100" b="0" i="0" u="none" strike="noStrike" cap="none" normalizeH="0" baseline="0">
              <a:ln>
                <a:noFill/>
              </a:ln>
              <a:solidFill>
                <a:schemeClr val="tx1"/>
              </a:solidFill>
              <a:effectLst/>
            </a:endParaRPr>
          </a:p>
        </p:txBody>
      </p:sp>
      <p:sp>
        <p:nvSpPr>
          <p:cNvPr id="90" name="Rectangle 25"/>
          <p:cNvSpPr>
            <a:spLocks noChangeArrowheads="1"/>
          </p:cNvSpPr>
          <p:nvPr/>
        </p:nvSpPr>
        <p:spPr bwMode="auto">
          <a:xfrm>
            <a:off x="1900373" y="210640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595959"/>
                </a:solidFill>
                <a:effectLst/>
                <a:latin typeface="Calibri" panose="020F0502020204030204" pitchFamily="34" charset="0"/>
              </a:rPr>
              <a:t>70,000</a:t>
            </a:r>
            <a:endParaRPr kumimoji="0" lang="en-US" altLang="en-US" sz="1100" b="0" i="0" u="none" strike="noStrike" cap="none" normalizeH="0" baseline="0" dirty="0">
              <a:ln>
                <a:noFill/>
              </a:ln>
              <a:solidFill>
                <a:schemeClr val="tx1"/>
              </a:solidFill>
              <a:effectLst/>
            </a:endParaRPr>
          </a:p>
        </p:txBody>
      </p:sp>
      <p:sp>
        <p:nvSpPr>
          <p:cNvPr id="91" name="Rectangle 26"/>
          <p:cNvSpPr>
            <a:spLocks noChangeArrowheads="1"/>
          </p:cNvSpPr>
          <p:nvPr/>
        </p:nvSpPr>
        <p:spPr bwMode="auto">
          <a:xfrm>
            <a:off x="1900373" y="1598401"/>
            <a:ext cx="3959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595959"/>
                </a:solidFill>
                <a:effectLst/>
                <a:latin typeface="Calibri" panose="020F0502020204030204" pitchFamily="34" charset="0"/>
              </a:rPr>
              <a:t>80,000</a:t>
            </a:r>
            <a:endParaRPr kumimoji="0" lang="en-US" altLang="en-US" sz="1100" b="0" i="0" u="none" strike="noStrike" cap="none" normalizeH="0" baseline="0" dirty="0">
              <a:ln>
                <a:noFill/>
              </a:ln>
              <a:solidFill>
                <a:schemeClr val="tx1"/>
              </a:solidFill>
              <a:effectLst/>
            </a:endParaRPr>
          </a:p>
        </p:txBody>
      </p:sp>
      <p:sp>
        <p:nvSpPr>
          <p:cNvPr id="92" name="Rectangle 27"/>
          <p:cNvSpPr>
            <a:spLocks noChangeArrowheads="1"/>
          </p:cNvSpPr>
          <p:nvPr/>
        </p:nvSpPr>
        <p:spPr bwMode="auto">
          <a:xfrm>
            <a:off x="2664913"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595959"/>
                </a:solidFill>
                <a:effectLst/>
                <a:latin typeface="Calibri" panose="020F0502020204030204" pitchFamily="34" charset="0"/>
              </a:rPr>
              <a:t>2009</a:t>
            </a:r>
            <a:endParaRPr kumimoji="0" lang="en-US" altLang="en-US" sz="1100" b="0" i="0" u="none" strike="noStrike" cap="none" normalizeH="0" baseline="0" dirty="0">
              <a:ln>
                <a:noFill/>
              </a:ln>
              <a:solidFill>
                <a:schemeClr val="tx1"/>
              </a:solidFill>
              <a:effectLst/>
            </a:endParaRPr>
          </a:p>
        </p:txBody>
      </p:sp>
      <p:sp>
        <p:nvSpPr>
          <p:cNvPr id="93" name="Rectangle 28"/>
          <p:cNvSpPr>
            <a:spLocks noChangeArrowheads="1"/>
          </p:cNvSpPr>
          <p:nvPr/>
        </p:nvSpPr>
        <p:spPr bwMode="auto">
          <a:xfrm>
            <a:off x="3391988"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2010</a:t>
            </a:r>
            <a:endParaRPr kumimoji="0" lang="en-US" altLang="en-US" sz="1100" b="0" i="0" u="none" strike="noStrike" cap="none" normalizeH="0" baseline="0">
              <a:ln>
                <a:noFill/>
              </a:ln>
              <a:solidFill>
                <a:schemeClr val="tx1"/>
              </a:solidFill>
              <a:effectLst/>
            </a:endParaRPr>
          </a:p>
        </p:txBody>
      </p:sp>
      <p:sp>
        <p:nvSpPr>
          <p:cNvPr id="94" name="Rectangle 29"/>
          <p:cNvSpPr>
            <a:spLocks noChangeArrowheads="1"/>
          </p:cNvSpPr>
          <p:nvPr/>
        </p:nvSpPr>
        <p:spPr bwMode="auto">
          <a:xfrm>
            <a:off x="4119063"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2011</a:t>
            </a:r>
            <a:endParaRPr kumimoji="0" lang="en-US" altLang="en-US" sz="1100" b="0" i="0" u="none" strike="noStrike" cap="none" normalizeH="0" baseline="0">
              <a:ln>
                <a:noFill/>
              </a:ln>
              <a:solidFill>
                <a:schemeClr val="tx1"/>
              </a:solidFill>
              <a:effectLst/>
            </a:endParaRPr>
          </a:p>
        </p:txBody>
      </p:sp>
      <p:sp>
        <p:nvSpPr>
          <p:cNvPr id="95" name="Rectangle 30"/>
          <p:cNvSpPr>
            <a:spLocks noChangeArrowheads="1"/>
          </p:cNvSpPr>
          <p:nvPr/>
        </p:nvSpPr>
        <p:spPr bwMode="auto">
          <a:xfrm>
            <a:off x="4846138"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2012</a:t>
            </a:r>
            <a:endParaRPr kumimoji="0" lang="en-US" altLang="en-US" sz="1100" b="0" i="0" u="none" strike="noStrike" cap="none" normalizeH="0" baseline="0">
              <a:ln>
                <a:noFill/>
              </a:ln>
              <a:solidFill>
                <a:schemeClr val="tx1"/>
              </a:solidFill>
              <a:effectLst/>
            </a:endParaRPr>
          </a:p>
        </p:txBody>
      </p:sp>
      <p:sp>
        <p:nvSpPr>
          <p:cNvPr id="96" name="Rectangle 31"/>
          <p:cNvSpPr>
            <a:spLocks noChangeArrowheads="1"/>
          </p:cNvSpPr>
          <p:nvPr/>
        </p:nvSpPr>
        <p:spPr bwMode="auto">
          <a:xfrm>
            <a:off x="5573213"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2013</a:t>
            </a:r>
            <a:endParaRPr kumimoji="0" lang="en-US" altLang="en-US" sz="1100" b="0" i="0" u="none" strike="noStrike" cap="none" normalizeH="0" baseline="0">
              <a:ln>
                <a:noFill/>
              </a:ln>
              <a:solidFill>
                <a:schemeClr val="tx1"/>
              </a:solidFill>
              <a:effectLst/>
            </a:endParaRPr>
          </a:p>
        </p:txBody>
      </p:sp>
      <p:sp>
        <p:nvSpPr>
          <p:cNvPr id="97" name="Rectangle 32"/>
          <p:cNvSpPr>
            <a:spLocks noChangeArrowheads="1"/>
          </p:cNvSpPr>
          <p:nvPr/>
        </p:nvSpPr>
        <p:spPr bwMode="auto">
          <a:xfrm>
            <a:off x="6300288"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2014</a:t>
            </a:r>
            <a:endParaRPr kumimoji="0" lang="en-US" altLang="en-US" sz="1100" b="0" i="0" u="none" strike="noStrike" cap="none" normalizeH="0" baseline="0">
              <a:ln>
                <a:noFill/>
              </a:ln>
              <a:solidFill>
                <a:schemeClr val="tx1"/>
              </a:solidFill>
              <a:effectLst/>
            </a:endParaRPr>
          </a:p>
        </p:txBody>
      </p:sp>
      <p:sp>
        <p:nvSpPr>
          <p:cNvPr id="98" name="Rectangle 33"/>
          <p:cNvSpPr>
            <a:spLocks noChangeArrowheads="1"/>
          </p:cNvSpPr>
          <p:nvPr/>
        </p:nvSpPr>
        <p:spPr bwMode="auto">
          <a:xfrm>
            <a:off x="7027363"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2015</a:t>
            </a:r>
            <a:endParaRPr kumimoji="0" lang="en-US" altLang="en-US" sz="1100" b="0" i="0" u="none" strike="noStrike" cap="none" normalizeH="0" baseline="0">
              <a:ln>
                <a:noFill/>
              </a:ln>
              <a:solidFill>
                <a:schemeClr val="tx1"/>
              </a:solidFill>
              <a:effectLst/>
            </a:endParaRPr>
          </a:p>
        </p:txBody>
      </p:sp>
      <p:sp>
        <p:nvSpPr>
          <p:cNvPr id="99" name="Rectangle 34"/>
          <p:cNvSpPr>
            <a:spLocks noChangeArrowheads="1"/>
          </p:cNvSpPr>
          <p:nvPr/>
        </p:nvSpPr>
        <p:spPr bwMode="auto">
          <a:xfrm>
            <a:off x="7754438"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2016</a:t>
            </a:r>
            <a:endParaRPr kumimoji="0" lang="en-US" altLang="en-US" sz="1100" b="0" i="0" u="none" strike="noStrike" cap="none" normalizeH="0" baseline="0">
              <a:ln>
                <a:noFill/>
              </a:ln>
              <a:solidFill>
                <a:schemeClr val="tx1"/>
              </a:solidFill>
              <a:effectLst/>
            </a:endParaRPr>
          </a:p>
        </p:txBody>
      </p:sp>
      <p:sp>
        <p:nvSpPr>
          <p:cNvPr id="100" name="Rectangle 35"/>
          <p:cNvSpPr>
            <a:spLocks noChangeArrowheads="1"/>
          </p:cNvSpPr>
          <p:nvPr/>
        </p:nvSpPr>
        <p:spPr bwMode="auto">
          <a:xfrm>
            <a:off x="8483101"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2017</a:t>
            </a:r>
            <a:endParaRPr kumimoji="0" lang="en-US" altLang="en-US" sz="1100" b="0" i="0" u="none" strike="noStrike" cap="none" normalizeH="0" baseline="0">
              <a:ln>
                <a:noFill/>
              </a:ln>
              <a:solidFill>
                <a:schemeClr val="tx1"/>
              </a:solidFill>
              <a:effectLst/>
            </a:endParaRPr>
          </a:p>
        </p:txBody>
      </p:sp>
      <p:sp>
        <p:nvSpPr>
          <p:cNvPr id="101" name="Rectangle 36"/>
          <p:cNvSpPr>
            <a:spLocks noChangeArrowheads="1"/>
          </p:cNvSpPr>
          <p:nvPr/>
        </p:nvSpPr>
        <p:spPr bwMode="auto">
          <a:xfrm>
            <a:off x="9210176" y="5814801"/>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595959"/>
                </a:solidFill>
                <a:effectLst/>
                <a:latin typeface="Calibri" panose="020F0502020204030204" pitchFamily="34" charset="0"/>
              </a:rPr>
              <a:t>2018</a:t>
            </a:r>
            <a:endParaRPr kumimoji="0" lang="en-US" altLang="en-US" sz="1100" b="0" i="0" u="none" strike="noStrike" cap="none" normalizeH="0" baseline="0">
              <a:ln>
                <a:noFill/>
              </a:ln>
              <a:solidFill>
                <a:schemeClr val="tx1"/>
              </a:solidFill>
              <a:effectLst/>
            </a:endParaRPr>
          </a:p>
        </p:txBody>
      </p:sp>
      <p:cxnSp>
        <p:nvCxnSpPr>
          <p:cNvPr id="102" name="Straight Connector 101" title="Straight Connector on Graph 32,658"/>
          <p:cNvCxnSpPr/>
          <p:nvPr/>
        </p:nvCxnSpPr>
        <p:spPr>
          <a:xfrm flipV="1">
            <a:off x="2782844" y="3853506"/>
            <a:ext cx="707568" cy="233361"/>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3" name="Straight Connector 102" title="Straight Connecter on Graph 36,966"/>
          <p:cNvCxnSpPr/>
          <p:nvPr/>
        </p:nvCxnSpPr>
        <p:spPr>
          <a:xfrm flipV="1">
            <a:off x="3573069" y="3701165"/>
            <a:ext cx="644418" cy="12259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4" name="Straight Connector 103" title="Straight Connecter on Graph 39,798"/>
          <p:cNvCxnSpPr/>
          <p:nvPr/>
        </p:nvCxnSpPr>
        <p:spPr>
          <a:xfrm flipV="1">
            <a:off x="4314326" y="3524417"/>
            <a:ext cx="660635" cy="176748"/>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5" name="Straight Connector 104" title="Straight Connecter on Graph 43,732"/>
          <p:cNvCxnSpPr/>
          <p:nvPr/>
        </p:nvCxnSpPr>
        <p:spPr>
          <a:xfrm flipV="1">
            <a:off x="5057618" y="3269306"/>
            <a:ext cx="652347" cy="22536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6" name="Straight Connector 105" title="Straight Connecter on Graph 47,980"/>
          <p:cNvCxnSpPr/>
          <p:nvPr/>
        </p:nvCxnSpPr>
        <p:spPr>
          <a:xfrm flipV="1">
            <a:off x="5792622" y="3056095"/>
            <a:ext cx="634665" cy="18346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7" name="Straight Connector 106" title="Straight Connecter on Graph 52,418"/>
          <p:cNvCxnSpPr/>
          <p:nvPr/>
        </p:nvCxnSpPr>
        <p:spPr>
          <a:xfrm flipV="1">
            <a:off x="6509944" y="2852171"/>
            <a:ext cx="613018" cy="174177"/>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8" name="Straight Connector 107" title="Straight Connecter on Graph 57,154"/>
          <p:cNvCxnSpPr/>
          <p:nvPr/>
        </p:nvCxnSpPr>
        <p:spPr>
          <a:xfrm flipV="1">
            <a:off x="7191437" y="2612813"/>
            <a:ext cx="651333" cy="17986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9" name="Straight Connector 108" title="Straight Connecter on Graph 61,072"/>
          <p:cNvCxnSpPr/>
          <p:nvPr/>
        </p:nvCxnSpPr>
        <p:spPr>
          <a:xfrm flipV="1">
            <a:off x="7925427" y="2377070"/>
            <a:ext cx="711660" cy="205996"/>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10" name="Straight Connector 109" title="Straight Connecter on Graph 70,143"/>
          <p:cNvCxnSpPr/>
          <p:nvPr/>
        </p:nvCxnSpPr>
        <p:spPr>
          <a:xfrm flipV="1">
            <a:off x="8719744" y="2157203"/>
            <a:ext cx="578198" cy="190120"/>
          </a:xfrm>
          <a:prstGeom prst="line">
            <a:avLst/>
          </a:prstGeom>
          <a:ln w="31750"/>
        </p:spPr>
        <p:style>
          <a:lnRef idx="1">
            <a:schemeClr val="accent1"/>
          </a:lnRef>
          <a:fillRef idx="0">
            <a:schemeClr val="accent1"/>
          </a:fillRef>
          <a:effectRef idx="0">
            <a:schemeClr val="accent1"/>
          </a:effectRef>
          <a:fontRef idx="minor">
            <a:schemeClr val="tx1"/>
          </a:fontRef>
        </p:style>
      </p:cxnSp>
      <p:grpSp>
        <p:nvGrpSpPr>
          <p:cNvPr id="111" name="Group 110" descr="In the last ten years we have witnessed the number of people entering higher education more than doubling" title="Grey bar lines on graph"/>
          <p:cNvGrpSpPr/>
          <p:nvPr/>
        </p:nvGrpSpPr>
        <p:grpSpPr>
          <a:xfrm>
            <a:off x="2388537" y="1668251"/>
            <a:ext cx="7299477" cy="4051773"/>
            <a:chOff x="2388537" y="1668251"/>
            <a:chExt cx="7299477" cy="4051773"/>
          </a:xfrm>
        </p:grpSpPr>
        <p:sp>
          <p:nvSpPr>
            <p:cNvPr id="112" name="Freeform 5" title="Lines on Graph"/>
            <p:cNvSpPr>
              <a:spLocks noEditPoints="1"/>
            </p:cNvSpPr>
            <p:nvPr/>
          </p:nvSpPr>
          <p:spPr bwMode="auto">
            <a:xfrm>
              <a:off x="2415676" y="1668251"/>
              <a:ext cx="7272338" cy="3568700"/>
            </a:xfrm>
            <a:custGeom>
              <a:avLst/>
              <a:gdLst>
                <a:gd name="T0" fmla="*/ 0 w 4581"/>
                <a:gd name="T1" fmla="*/ 2242 h 2248"/>
                <a:gd name="T2" fmla="*/ 4581 w 4581"/>
                <a:gd name="T3" fmla="*/ 2242 h 2248"/>
                <a:gd name="T4" fmla="*/ 4581 w 4581"/>
                <a:gd name="T5" fmla="*/ 2248 h 2248"/>
                <a:gd name="T6" fmla="*/ 0 w 4581"/>
                <a:gd name="T7" fmla="*/ 2248 h 2248"/>
                <a:gd name="T8" fmla="*/ 0 w 4581"/>
                <a:gd name="T9" fmla="*/ 2242 h 2248"/>
                <a:gd name="T10" fmla="*/ 0 w 4581"/>
                <a:gd name="T11" fmla="*/ 1922 h 2248"/>
                <a:gd name="T12" fmla="*/ 4581 w 4581"/>
                <a:gd name="T13" fmla="*/ 1922 h 2248"/>
                <a:gd name="T14" fmla="*/ 4581 w 4581"/>
                <a:gd name="T15" fmla="*/ 1928 h 2248"/>
                <a:gd name="T16" fmla="*/ 0 w 4581"/>
                <a:gd name="T17" fmla="*/ 1928 h 2248"/>
                <a:gd name="T18" fmla="*/ 0 w 4581"/>
                <a:gd name="T19" fmla="*/ 1922 h 2248"/>
                <a:gd name="T20" fmla="*/ 0 w 4581"/>
                <a:gd name="T21" fmla="*/ 1602 h 2248"/>
                <a:gd name="T22" fmla="*/ 4581 w 4581"/>
                <a:gd name="T23" fmla="*/ 1602 h 2248"/>
                <a:gd name="T24" fmla="*/ 4581 w 4581"/>
                <a:gd name="T25" fmla="*/ 1608 h 2248"/>
                <a:gd name="T26" fmla="*/ 0 w 4581"/>
                <a:gd name="T27" fmla="*/ 1608 h 2248"/>
                <a:gd name="T28" fmla="*/ 0 w 4581"/>
                <a:gd name="T29" fmla="*/ 1602 h 2248"/>
                <a:gd name="T30" fmla="*/ 0 w 4581"/>
                <a:gd name="T31" fmla="*/ 1282 h 2248"/>
                <a:gd name="T32" fmla="*/ 4581 w 4581"/>
                <a:gd name="T33" fmla="*/ 1282 h 2248"/>
                <a:gd name="T34" fmla="*/ 4581 w 4581"/>
                <a:gd name="T35" fmla="*/ 1287 h 2248"/>
                <a:gd name="T36" fmla="*/ 0 w 4581"/>
                <a:gd name="T37" fmla="*/ 1287 h 2248"/>
                <a:gd name="T38" fmla="*/ 0 w 4581"/>
                <a:gd name="T39" fmla="*/ 1282 h 2248"/>
                <a:gd name="T40" fmla="*/ 0 w 4581"/>
                <a:gd name="T41" fmla="*/ 961 h 2248"/>
                <a:gd name="T42" fmla="*/ 4581 w 4581"/>
                <a:gd name="T43" fmla="*/ 961 h 2248"/>
                <a:gd name="T44" fmla="*/ 4581 w 4581"/>
                <a:gd name="T45" fmla="*/ 967 h 2248"/>
                <a:gd name="T46" fmla="*/ 0 w 4581"/>
                <a:gd name="T47" fmla="*/ 967 h 2248"/>
                <a:gd name="T48" fmla="*/ 0 w 4581"/>
                <a:gd name="T49" fmla="*/ 961 h 2248"/>
                <a:gd name="T50" fmla="*/ 0 w 4581"/>
                <a:gd name="T51" fmla="*/ 641 h 2248"/>
                <a:gd name="T52" fmla="*/ 4581 w 4581"/>
                <a:gd name="T53" fmla="*/ 641 h 2248"/>
                <a:gd name="T54" fmla="*/ 4581 w 4581"/>
                <a:gd name="T55" fmla="*/ 647 h 2248"/>
                <a:gd name="T56" fmla="*/ 0 w 4581"/>
                <a:gd name="T57" fmla="*/ 647 h 2248"/>
                <a:gd name="T58" fmla="*/ 0 w 4581"/>
                <a:gd name="T59" fmla="*/ 641 h 2248"/>
                <a:gd name="T60" fmla="*/ 0 w 4581"/>
                <a:gd name="T61" fmla="*/ 321 h 2248"/>
                <a:gd name="T62" fmla="*/ 4581 w 4581"/>
                <a:gd name="T63" fmla="*/ 321 h 2248"/>
                <a:gd name="T64" fmla="*/ 4581 w 4581"/>
                <a:gd name="T65" fmla="*/ 327 h 2248"/>
                <a:gd name="T66" fmla="*/ 0 w 4581"/>
                <a:gd name="T67" fmla="*/ 327 h 2248"/>
                <a:gd name="T68" fmla="*/ 0 w 4581"/>
                <a:gd name="T69" fmla="*/ 321 h 2248"/>
                <a:gd name="T70" fmla="*/ 0 w 4581"/>
                <a:gd name="T71" fmla="*/ 0 h 2248"/>
                <a:gd name="T72" fmla="*/ 4581 w 4581"/>
                <a:gd name="T73" fmla="*/ 0 h 2248"/>
                <a:gd name="T74" fmla="*/ 4581 w 4581"/>
                <a:gd name="T75" fmla="*/ 6 h 2248"/>
                <a:gd name="T76" fmla="*/ 0 w 4581"/>
                <a:gd name="T77" fmla="*/ 6 h 2248"/>
                <a:gd name="T78" fmla="*/ 0 w 4581"/>
                <a:gd name="T79" fmla="*/ 0 h 2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581" h="2248">
                  <a:moveTo>
                    <a:pt x="0" y="2242"/>
                  </a:moveTo>
                  <a:lnTo>
                    <a:pt x="4581" y="2242"/>
                  </a:lnTo>
                  <a:lnTo>
                    <a:pt x="4581" y="2248"/>
                  </a:lnTo>
                  <a:lnTo>
                    <a:pt x="0" y="2248"/>
                  </a:lnTo>
                  <a:lnTo>
                    <a:pt x="0" y="2242"/>
                  </a:lnTo>
                  <a:close/>
                  <a:moveTo>
                    <a:pt x="0" y="1922"/>
                  </a:moveTo>
                  <a:lnTo>
                    <a:pt x="4581" y="1922"/>
                  </a:lnTo>
                  <a:lnTo>
                    <a:pt x="4581" y="1928"/>
                  </a:lnTo>
                  <a:lnTo>
                    <a:pt x="0" y="1928"/>
                  </a:lnTo>
                  <a:lnTo>
                    <a:pt x="0" y="1922"/>
                  </a:lnTo>
                  <a:close/>
                  <a:moveTo>
                    <a:pt x="0" y="1602"/>
                  </a:moveTo>
                  <a:lnTo>
                    <a:pt x="4581" y="1602"/>
                  </a:lnTo>
                  <a:lnTo>
                    <a:pt x="4581" y="1608"/>
                  </a:lnTo>
                  <a:lnTo>
                    <a:pt x="0" y="1608"/>
                  </a:lnTo>
                  <a:lnTo>
                    <a:pt x="0" y="1602"/>
                  </a:lnTo>
                  <a:close/>
                  <a:moveTo>
                    <a:pt x="0" y="1282"/>
                  </a:moveTo>
                  <a:lnTo>
                    <a:pt x="4581" y="1282"/>
                  </a:lnTo>
                  <a:lnTo>
                    <a:pt x="4581" y="1287"/>
                  </a:lnTo>
                  <a:lnTo>
                    <a:pt x="0" y="1287"/>
                  </a:lnTo>
                  <a:lnTo>
                    <a:pt x="0" y="1282"/>
                  </a:lnTo>
                  <a:close/>
                  <a:moveTo>
                    <a:pt x="0" y="961"/>
                  </a:moveTo>
                  <a:lnTo>
                    <a:pt x="4581" y="961"/>
                  </a:lnTo>
                  <a:lnTo>
                    <a:pt x="4581" y="967"/>
                  </a:lnTo>
                  <a:lnTo>
                    <a:pt x="0" y="967"/>
                  </a:lnTo>
                  <a:lnTo>
                    <a:pt x="0" y="961"/>
                  </a:lnTo>
                  <a:close/>
                  <a:moveTo>
                    <a:pt x="0" y="641"/>
                  </a:moveTo>
                  <a:lnTo>
                    <a:pt x="4581" y="641"/>
                  </a:lnTo>
                  <a:lnTo>
                    <a:pt x="4581" y="647"/>
                  </a:lnTo>
                  <a:lnTo>
                    <a:pt x="0" y="647"/>
                  </a:lnTo>
                  <a:lnTo>
                    <a:pt x="0" y="641"/>
                  </a:lnTo>
                  <a:close/>
                  <a:moveTo>
                    <a:pt x="0" y="321"/>
                  </a:moveTo>
                  <a:lnTo>
                    <a:pt x="4581" y="321"/>
                  </a:lnTo>
                  <a:lnTo>
                    <a:pt x="4581" y="327"/>
                  </a:lnTo>
                  <a:lnTo>
                    <a:pt x="0" y="327"/>
                  </a:lnTo>
                  <a:lnTo>
                    <a:pt x="0" y="321"/>
                  </a:lnTo>
                  <a:close/>
                  <a:moveTo>
                    <a:pt x="0" y="0"/>
                  </a:moveTo>
                  <a:lnTo>
                    <a:pt x="4581" y="0"/>
                  </a:lnTo>
                  <a:lnTo>
                    <a:pt x="4581" y="6"/>
                  </a:lnTo>
                  <a:lnTo>
                    <a:pt x="0" y="6"/>
                  </a:lnTo>
                  <a:lnTo>
                    <a:pt x="0" y="0"/>
                  </a:lnTo>
                  <a:close/>
                </a:path>
              </a:pathLst>
            </a:custGeom>
            <a:solidFill>
              <a:srgbClr val="D9D9D9"/>
            </a:solidFill>
            <a:ln w="1588" cap="flat">
              <a:solidFill>
                <a:srgbClr val="D9D9D9"/>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3" name="Rectangle 6" title="Bottom grey bar line on graph"/>
            <p:cNvSpPr>
              <a:spLocks noChangeArrowheads="1"/>
            </p:cNvSpPr>
            <p:nvPr/>
          </p:nvSpPr>
          <p:spPr bwMode="auto">
            <a:xfrm>
              <a:off x="2388537" y="5712086"/>
              <a:ext cx="7272338" cy="7938"/>
            </a:xfrm>
            <a:prstGeom prst="rect">
              <a:avLst/>
            </a:prstGeom>
            <a:solidFill>
              <a:srgbClr val="D9D9D9"/>
            </a:solidFill>
            <a:ln w="1588" cap="flat">
              <a:solidFill>
                <a:srgbClr val="D9D9D9"/>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sp>
        <p:nvSpPr>
          <p:cNvPr id="114" name="Flowchart: Connector 113" title="Flowchart Connecter"/>
          <p:cNvSpPr/>
          <p:nvPr/>
        </p:nvSpPr>
        <p:spPr>
          <a:xfrm>
            <a:off x="2698390" y="4055850"/>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5" name="Flowchart: Connector 114" title="Flowchart Connecter"/>
          <p:cNvSpPr/>
          <p:nvPr/>
        </p:nvSpPr>
        <p:spPr>
          <a:xfrm>
            <a:off x="3484749" y="3800385"/>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6" name="Flowchart: Connector 115" title="Flowchart Connecter"/>
          <p:cNvSpPr/>
          <p:nvPr/>
        </p:nvSpPr>
        <p:spPr>
          <a:xfrm>
            <a:off x="4215637" y="3659096"/>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7" name="Flowchart: Connector 116" title="Flowchart Connecter"/>
          <p:cNvSpPr/>
          <p:nvPr/>
        </p:nvSpPr>
        <p:spPr>
          <a:xfrm>
            <a:off x="4965960" y="3462415"/>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8" name="Flowchart: Connector 117" title="Flowchart Connecter"/>
          <p:cNvSpPr/>
          <p:nvPr/>
        </p:nvSpPr>
        <p:spPr>
          <a:xfrm>
            <a:off x="5714394" y="3202788"/>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9" name="Flowchart: Connector 118" title="Flowchart Connecter"/>
          <p:cNvSpPr/>
          <p:nvPr/>
        </p:nvSpPr>
        <p:spPr>
          <a:xfrm>
            <a:off x="6427287" y="2989056"/>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0" name="Flowchart: Connector 119" title="Flowchart Connecter"/>
          <p:cNvSpPr/>
          <p:nvPr/>
        </p:nvSpPr>
        <p:spPr>
          <a:xfrm>
            <a:off x="7111109" y="2776625"/>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1" name="Flowchart: Connector 120" title="Flowchart Connecter"/>
          <p:cNvSpPr/>
          <p:nvPr/>
        </p:nvSpPr>
        <p:spPr>
          <a:xfrm>
            <a:off x="7830530" y="2551513"/>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2" name="Flowchart: Connector 121" title="Flowchart Connecter"/>
          <p:cNvSpPr/>
          <p:nvPr/>
        </p:nvSpPr>
        <p:spPr>
          <a:xfrm>
            <a:off x="8642408" y="2305863"/>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3" name="Flowchart: Connector 122" title="Flowchart Connecter"/>
          <p:cNvSpPr/>
          <p:nvPr/>
        </p:nvSpPr>
        <p:spPr>
          <a:xfrm>
            <a:off x="9269138" y="2100936"/>
            <a:ext cx="96839" cy="9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sp>
        <p:nvSpPr>
          <p:cNvPr id="124" name="Rectangle 123"/>
          <p:cNvSpPr/>
          <p:nvPr/>
        </p:nvSpPr>
        <p:spPr>
          <a:xfrm>
            <a:off x="5306047" y="6076722"/>
            <a:ext cx="6096000" cy="246221"/>
          </a:xfrm>
          <a:prstGeom prst="rect">
            <a:avLst/>
          </a:prstGeom>
        </p:spPr>
        <p:txBody>
          <a:bodyPr>
            <a:spAutoFit/>
          </a:bodyPr>
          <a:lstStyle/>
          <a:p>
            <a:pPr algn="r"/>
            <a:r>
              <a:rPr lang="en-AU" sz="1000" dirty="0"/>
              <a:t>Source: </a:t>
            </a:r>
            <a:r>
              <a:rPr lang="en-AU" sz="1000" dirty="0">
                <a:solidFill>
                  <a:srgbClr val="B58C0A"/>
                </a:solidFill>
                <a:hlinkClick r:id="rId2" tooltip="Education Department Website Document 53030"/>
              </a:rPr>
              <a:t>https://docs.education.gov.au/node/53030</a:t>
            </a:r>
            <a:endParaRPr lang="en-AU" sz="1000" dirty="0">
              <a:solidFill>
                <a:srgbClr val="B58C0A"/>
              </a:solidFill>
            </a:endParaRPr>
          </a:p>
        </p:txBody>
      </p:sp>
      <p:sp>
        <p:nvSpPr>
          <p:cNvPr id="125" name="Title 5"/>
          <p:cNvSpPr txBox="1">
            <a:spLocks/>
          </p:cNvSpPr>
          <p:nvPr/>
        </p:nvSpPr>
        <p:spPr>
          <a:xfrm>
            <a:off x="754978" y="375771"/>
            <a:ext cx="10643719" cy="13160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000" dirty="0"/>
              <a:t>Australian Higher Education Participation for </a:t>
            </a:r>
            <a:r>
              <a:rPr lang="en-US" altLang="en-US" sz="4000" dirty="0" err="1"/>
              <a:t>PwD</a:t>
            </a:r>
            <a:r>
              <a:rPr lang="en-US" altLang="en-US" sz="4000" dirty="0"/>
              <a:t>: 2009 - 2018</a:t>
            </a:r>
            <a:endParaRPr lang="en-AU" sz="4000" dirty="0"/>
          </a:p>
        </p:txBody>
      </p:sp>
    </p:spTree>
    <p:extLst>
      <p:ext uri="{BB962C8B-B14F-4D97-AF65-F5344CB8AC3E}">
        <p14:creationId xmlns:p14="http://schemas.microsoft.com/office/powerpoint/2010/main" val="2383444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500"/>
                                  </p:stCondLst>
                                  <p:childTnLst>
                                    <p:set>
                                      <p:cBhvr>
                                        <p:cTn id="6" dur="1" fill="hold">
                                          <p:stCondLst>
                                            <p:cond delay="0"/>
                                          </p:stCondLst>
                                        </p:cTn>
                                        <p:tgtEl>
                                          <p:spTgt spid="1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6" grpId="0"/>
      <p:bldP spid="68" grpId="0"/>
      <p:bldP spid="70" grpId="0"/>
      <p:bldP spid="72" grpId="0"/>
      <p:bldP spid="74" grpId="0"/>
      <p:bldP spid="75" grpId="0"/>
      <p:bldP spid="76" grpId="0"/>
      <p:bldP spid="78" grpId="0"/>
      <p:bldP spid="80" grpId="0"/>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rates of retention for students with disability, compared to all students" title="Line chart"/>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413657" y="549498"/>
            <a:ext cx="10907486" cy="461665"/>
          </a:xfrm>
          <a:prstGeom prst="rect">
            <a:avLst/>
          </a:prstGeom>
          <a:noFill/>
        </p:spPr>
        <p:txBody>
          <a:bodyPr wrap="square" rtlCol="0">
            <a:spAutoFit/>
          </a:bodyPr>
          <a:lstStyle/>
          <a:p>
            <a:pPr algn="ctr"/>
            <a:r>
              <a:rPr lang="en-AU" sz="2400" b="1" dirty="0"/>
              <a:t>Australian Higher Education Retention of Students with Disability (after 1</a:t>
            </a:r>
            <a:r>
              <a:rPr lang="en-AU" sz="2400" b="1" baseline="30000" dirty="0"/>
              <a:t>st</a:t>
            </a:r>
            <a:r>
              <a:rPr lang="en-AU" sz="2400" b="1" dirty="0"/>
              <a:t> year)</a:t>
            </a:r>
          </a:p>
        </p:txBody>
      </p:sp>
      <p:graphicFrame>
        <p:nvGraphicFramePr>
          <p:cNvPr id="5" name="Chart 4" descr="People with disability experience lower rates of retention in their firts year of higher education, compared to other students" title="Line chart"/>
          <p:cNvGraphicFramePr>
            <a:graphicFrameLocks/>
          </p:cNvGraphicFramePr>
          <p:nvPr>
            <p:extLst>
              <p:ext uri="{D42A27DB-BD31-4B8C-83A1-F6EECF244321}">
                <p14:modId xmlns:p14="http://schemas.microsoft.com/office/powerpoint/2010/main" val="4201007792"/>
              </p:ext>
            </p:extLst>
          </p:nvPr>
        </p:nvGraphicFramePr>
        <p:xfrm>
          <a:off x="1230087" y="1175657"/>
          <a:ext cx="9720942" cy="493122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033476" y="6372904"/>
            <a:ext cx="5970954" cy="307777"/>
          </a:xfrm>
          <a:prstGeom prst="rect">
            <a:avLst/>
          </a:prstGeom>
          <a:noFill/>
        </p:spPr>
        <p:txBody>
          <a:bodyPr wrap="square" rtlCol="0">
            <a:spAutoFit/>
          </a:bodyPr>
          <a:lstStyle/>
          <a:p>
            <a:pPr algn="r"/>
            <a:r>
              <a:rPr lang="en-AU" sz="1400" dirty="0"/>
              <a:t>Source: </a:t>
            </a:r>
            <a:r>
              <a:rPr lang="en-AU" sz="1400" dirty="0">
                <a:hlinkClick r:id="rId4"/>
              </a:rPr>
              <a:t>https://docs.education.gov.au/node/53030</a:t>
            </a:r>
            <a:endParaRPr lang="en-AU" sz="1400" dirty="0"/>
          </a:p>
        </p:txBody>
      </p:sp>
    </p:spTree>
    <p:extLst>
      <p:ext uri="{BB962C8B-B14F-4D97-AF65-F5344CB8AC3E}">
        <p14:creationId xmlns:p14="http://schemas.microsoft.com/office/powerpoint/2010/main" val="345081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5">
                                            <p:graphicEl>
                                              <a:chart seriesIdx="-4" categoryIdx="0" bldStep="category"/>
                                            </p:graphic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childTnLst>
                                    <p:set>
                                      <p:cBhvr>
                                        <p:cTn id="12" dur="1" fill="hold">
                                          <p:stCondLst>
                                            <p:cond delay="0"/>
                                          </p:stCondLst>
                                        </p:cTn>
                                        <p:tgtEl>
                                          <p:spTgt spid="5">
                                            <p:graphicEl>
                                              <a:chart seriesIdx="-4" categoryIdx="1" bldStep="category"/>
                                            </p:graphic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childTnLst>
                                    <p:set>
                                      <p:cBhvr>
                                        <p:cTn id="15" dur="1" fill="hold">
                                          <p:stCondLst>
                                            <p:cond delay="0"/>
                                          </p:stCondLst>
                                        </p:cTn>
                                        <p:tgtEl>
                                          <p:spTgt spid="5">
                                            <p:graphicEl>
                                              <a:chart seriesIdx="-4" categoryIdx="2" bldStep="category"/>
                                            </p:graphic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500"/>
                                  </p:stCondLst>
                                  <p:childTnLst>
                                    <p:set>
                                      <p:cBhvr>
                                        <p:cTn id="18" dur="1" fill="hold">
                                          <p:stCondLst>
                                            <p:cond delay="0"/>
                                          </p:stCondLst>
                                        </p:cTn>
                                        <p:tgtEl>
                                          <p:spTgt spid="5">
                                            <p:graphicEl>
                                              <a:chart seriesIdx="-4" categoryIdx="3" bldStep="category"/>
                                            </p:graphicEl>
                                          </p:spTgt>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500"/>
                                  </p:stCondLst>
                                  <p:childTnLst>
                                    <p:set>
                                      <p:cBhvr>
                                        <p:cTn id="21" dur="1" fill="hold">
                                          <p:stCondLst>
                                            <p:cond delay="0"/>
                                          </p:stCondLst>
                                        </p:cTn>
                                        <p:tgtEl>
                                          <p:spTgt spid="5">
                                            <p:graphicEl>
                                              <a:chart seriesIdx="-4" categoryIdx="4" bldStep="category"/>
                                            </p:graphicEl>
                                          </p:spTgt>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500"/>
                                  </p:stCondLst>
                                  <p:childTnLst>
                                    <p:set>
                                      <p:cBhvr>
                                        <p:cTn id="24" dur="1" fill="hold">
                                          <p:stCondLst>
                                            <p:cond delay="0"/>
                                          </p:stCondLst>
                                        </p:cTn>
                                        <p:tgtEl>
                                          <p:spTgt spid="5">
                                            <p:graphicEl>
                                              <a:chart seriesIdx="-4" categoryIdx="5" bldStep="category"/>
                                            </p:graphicEl>
                                          </p:spTgt>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500"/>
                                  </p:stCondLst>
                                  <p:childTnLst>
                                    <p:set>
                                      <p:cBhvr>
                                        <p:cTn id="27" dur="1" fill="hold">
                                          <p:stCondLst>
                                            <p:cond delay="0"/>
                                          </p:stCondLst>
                                        </p:cTn>
                                        <p:tgtEl>
                                          <p:spTgt spid="5">
                                            <p:graphicEl>
                                              <a:chart seriesIdx="-4" categoryIdx="6" bldStep="category"/>
                                            </p:graphicEl>
                                          </p:spTgt>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grpId="0" nodeType="afterEffect">
                                  <p:stCondLst>
                                    <p:cond delay="500"/>
                                  </p:stCondLst>
                                  <p:childTnLst>
                                    <p:set>
                                      <p:cBhvr>
                                        <p:cTn id="30" dur="1" fill="hold">
                                          <p:stCondLst>
                                            <p:cond delay="0"/>
                                          </p:stCondLst>
                                        </p:cTn>
                                        <p:tgtEl>
                                          <p:spTgt spid="5">
                                            <p:graphicEl>
                                              <a:chart seriesIdx="-4" categoryIdx="7" bldStep="category"/>
                                            </p:graphicEl>
                                          </p:spTgt>
                                        </p:tgtEl>
                                        <p:attrNameLst>
                                          <p:attrName>style.visibility</p:attrName>
                                        </p:attrNameLst>
                                      </p:cBhvr>
                                      <p:to>
                                        <p:strVal val="visible"/>
                                      </p:to>
                                    </p:set>
                                  </p:childTnLst>
                                </p:cTn>
                              </p:par>
                            </p:childTnLst>
                          </p:cTn>
                        </p:par>
                        <p:par>
                          <p:cTn id="31" fill="hold">
                            <p:stCondLst>
                              <p:cond delay="4500"/>
                            </p:stCondLst>
                            <p:childTnLst>
                              <p:par>
                                <p:cTn id="32" presetID="1" presetClass="entr" presetSubtype="0" fill="hold" grpId="0" nodeType="afterEffect">
                                  <p:stCondLst>
                                    <p:cond delay="500"/>
                                  </p:stCondLst>
                                  <p:childTnLst>
                                    <p:set>
                                      <p:cBhvr>
                                        <p:cTn id="33" dur="1" fill="hold">
                                          <p:stCondLst>
                                            <p:cond delay="0"/>
                                          </p:stCondLst>
                                        </p:cTn>
                                        <p:tgtEl>
                                          <p:spTgt spid="5">
                                            <p:graphicEl>
                                              <a:chart seriesIdx="-4" categoryIdx="8"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category"/>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completion rates for students, including by sub-category of disability" title="Bar chart"/>
          <p:cNvSpPr>
            <a:spLocks noGrp="1"/>
          </p:cNvSpPr>
          <p:nvPr>
            <p:ph type="ctrTitle"/>
          </p:nvPr>
        </p:nvSpPr>
        <p:spPr>
          <a:xfrm>
            <a:off x="0" y="-250371"/>
            <a:ext cx="12192000" cy="6858000"/>
          </a:xfrm>
          <a:noFill/>
        </p:spPr>
        <p:txBody>
          <a:bodyPr/>
          <a:lstStyle/>
          <a:p>
            <a:br>
              <a:rPr lang="en-AU" dirty="0"/>
            </a:br>
            <a:endParaRPr lang="en-AU" dirty="0"/>
          </a:p>
        </p:txBody>
      </p:sp>
      <p:sp>
        <p:nvSpPr>
          <p:cNvPr id="4" name="TextBox 3"/>
          <p:cNvSpPr txBox="1"/>
          <p:nvPr/>
        </p:nvSpPr>
        <p:spPr>
          <a:xfrm>
            <a:off x="1210613" y="549498"/>
            <a:ext cx="9337184" cy="584775"/>
          </a:xfrm>
          <a:prstGeom prst="rect">
            <a:avLst/>
          </a:prstGeom>
          <a:noFill/>
        </p:spPr>
        <p:txBody>
          <a:bodyPr wrap="square" rtlCol="0">
            <a:spAutoFit/>
          </a:bodyPr>
          <a:lstStyle/>
          <a:p>
            <a:pPr algn="ctr"/>
            <a:r>
              <a:rPr lang="en-AU" sz="3200" b="1" dirty="0"/>
              <a:t>Completion rate after 9 years (2005 Bachelor cohort)</a:t>
            </a:r>
          </a:p>
        </p:txBody>
      </p:sp>
      <p:graphicFrame>
        <p:nvGraphicFramePr>
          <p:cNvPr id="6" name="Chart 5" descr="People with disabiity have lower rates of completions than other students, except for student with visial disability, who have the same rate of completion. " title="Bar chart"/>
          <p:cNvGraphicFramePr>
            <a:graphicFrameLocks/>
          </p:cNvGraphicFramePr>
          <p:nvPr>
            <p:extLst>
              <p:ext uri="{D42A27DB-BD31-4B8C-83A1-F6EECF244321}">
                <p14:modId xmlns:p14="http://schemas.microsoft.com/office/powerpoint/2010/main" val="1698262761"/>
              </p:ext>
            </p:extLst>
          </p:nvPr>
        </p:nvGraphicFramePr>
        <p:xfrm>
          <a:off x="1556658" y="1859756"/>
          <a:ext cx="9492342" cy="419270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9157320" y="6330630"/>
            <a:ext cx="2780954" cy="276999"/>
          </a:xfrm>
          <a:prstGeom prst="rect">
            <a:avLst/>
          </a:prstGeom>
          <a:noFill/>
        </p:spPr>
        <p:txBody>
          <a:bodyPr wrap="none" rtlCol="0">
            <a:spAutoFit/>
          </a:bodyPr>
          <a:lstStyle/>
          <a:p>
            <a:pPr algn="r"/>
            <a:r>
              <a:rPr lang="en-AU" sz="1200" dirty="0"/>
              <a:t>Source: Department of Education (2014). </a:t>
            </a:r>
          </a:p>
        </p:txBody>
      </p:sp>
    </p:spTree>
    <p:extLst>
      <p:ext uri="{BB962C8B-B14F-4D97-AF65-F5344CB8AC3E}">
        <p14:creationId xmlns:p14="http://schemas.microsoft.com/office/powerpoint/2010/main" val="14730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0" bldStep="ptIn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0" categoryIdx="1" bldStep="ptIn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0" categoryIdx="2" bldStep="ptIn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0" categoryIdx="3" bldStep="ptIn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0" categoryIdx="4" bldStep="ptIn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chart seriesIdx="0" categoryIdx="5" bldStep="ptInCategory"/>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chart seriesIdx="0" categoryIdx="6" bldStep="ptIn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1210613" y="549498"/>
            <a:ext cx="9337184" cy="584775"/>
          </a:xfrm>
          <a:prstGeom prst="rect">
            <a:avLst/>
          </a:prstGeom>
          <a:noFill/>
        </p:spPr>
        <p:txBody>
          <a:bodyPr wrap="square" rtlCol="0">
            <a:spAutoFit/>
          </a:bodyPr>
          <a:lstStyle/>
          <a:p>
            <a:pPr algn="ctr"/>
            <a:r>
              <a:rPr lang="en-AU" sz="3200" b="1" dirty="0"/>
              <a:t>The research project</a:t>
            </a:r>
          </a:p>
        </p:txBody>
      </p:sp>
      <p:sp>
        <p:nvSpPr>
          <p:cNvPr id="5" name="TextBox 4"/>
          <p:cNvSpPr txBox="1"/>
          <p:nvPr/>
        </p:nvSpPr>
        <p:spPr>
          <a:xfrm>
            <a:off x="1120461" y="2015543"/>
            <a:ext cx="9337184" cy="1384995"/>
          </a:xfrm>
          <a:prstGeom prst="rect">
            <a:avLst/>
          </a:prstGeom>
          <a:noFill/>
        </p:spPr>
        <p:txBody>
          <a:bodyPr wrap="square" rtlCol="0">
            <a:spAutoFit/>
          </a:bodyPr>
          <a:lstStyle/>
          <a:p>
            <a:pPr marL="342900" indent="-342900">
              <a:buAutoNum type="arabicPeriod"/>
            </a:pPr>
            <a:r>
              <a:rPr lang="en-AU" sz="2800" dirty="0"/>
              <a:t>Literature review and environmental scan</a:t>
            </a:r>
          </a:p>
          <a:p>
            <a:pPr marL="342900" indent="-342900">
              <a:buAutoNum type="arabicPeriod"/>
            </a:pPr>
            <a:r>
              <a:rPr lang="en-AU" sz="2800" dirty="0"/>
              <a:t>Performance review of the case study institution</a:t>
            </a:r>
          </a:p>
          <a:p>
            <a:pPr marL="342900" indent="-342900">
              <a:buAutoNum type="arabicPeriod"/>
            </a:pPr>
            <a:r>
              <a:rPr lang="en-AU" sz="2800" b="1" u="sng" dirty="0"/>
              <a:t>Online survey of student with disability</a:t>
            </a:r>
          </a:p>
        </p:txBody>
      </p:sp>
    </p:spTree>
    <p:extLst>
      <p:ext uri="{BB962C8B-B14F-4D97-AF65-F5344CB8AC3E}">
        <p14:creationId xmlns:p14="http://schemas.microsoft.com/office/powerpoint/2010/main" val="2082912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howing survey response rates by sub-category of disability" title="Bar chart"/>
          <p:cNvSpPr>
            <a:spLocks noGrp="1"/>
          </p:cNvSpPr>
          <p:nvPr>
            <p:ph type="ctrTitle"/>
          </p:nvPr>
        </p:nvSpPr>
        <p:spPr>
          <a:xfrm>
            <a:off x="0" y="0"/>
            <a:ext cx="12192000" cy="6858000"/>
          </a:xfrm>
          <a:noFill/>
        </p:spPr>
        <p:txBody>
          <a:bodyPr/>
          <a:lstStyle/>
          <a:p>
            <a:br>
              <a:rPr lang="en-AU" dirty="0"/>
            </a:br>
            <a:endParaRPr lang="en-AU" dirty="0"/>
          </a:p>
        </p:txBody>
      </p:sp>
      <p:sp>
        <p:nvSpPr>
          <p:cNvPr id="4" name="TextBox 3"/>
          <p:cNvSpPr txBox="1"/>
          <p:nvPr/>
        </p:nvSpPr>
        <p:spPr>
          <a:xfrm>
            <a:off x="1210613" y="549498"/>
            <a:ext cx="9337184" cy="584775"/>
          </a:xfrm>
          <a:prstGeom prst="rect">
            <a:avLst/>
          </a:prstGeom>
          <a:noFill/>
        </p:spPr>
        <p:txBody>
          <a:bodyPr wrap="square" rtlCol="0">
            <a:spAutoFit/>
          </a:bodyPr>
          <a:lstStyle/>
          <a:p>
            <a:pPr algn="ctr"/>
            <a:r>
              <a:rPr lang="en-AU" sz="3200" b="1" dirty="0"/>
              <a:t>The survey respondents (n=229)</a:t>
            </a:r>
          </a:p>
        </p:txBody>
      </p:sp>
      <p:sp>
        <p:nvSpPr>
          <p:cNvPr id="29" name="AutoShape 25"/>
          <p:cNvSpPr>
            <a:spLocks noChangeAspect="1" noChangeArrowheads="1" noTextEdit="1"/>
          </p:cNvSpPr>
          <p:nvPr/>
        </p:nvSpPr>
        <p:spPr bwMode="auto">
          <a:xfrm>
            <a:off x="1157288" y="1273175"/>
            <a:ext cx="8867775" cy="527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0" name="Rectangle 27" descr="Most people responding to survey reported medical or other types of disability" title="Bar chart"/>
          <p:cNvSpPr>
            <a:spLocks noChangeArrowheads="1"/>
          </p:cNvSpPr>
          <p:nvPr/>
        </p:nvSpPr>
        <p:spPr bwMode="auto">
          <a:xfrm>
            <a:off x="1150938" y="1266825"/>
            <a:ext cx="8880475" cy="52911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1" name="Freeform 28"/>
          <p:cNvSpPr>
            <a:spLocks noEditPoints="1"/>
          </p:cNvSpPr>
          <p:nvPr/>
        </p:nvSpPr>
        <p:spPr bwMode="auto">
          <a:xfrm>
            <a:off x="1679576" y="1466850"/>
            <a:ext cx="8153400" cy="3995738"/>
          </a:xfrm>
          <a:custGeom>
            <a:avLst/>
            <a:gdLst>
              <a:gd name="T0" fmla="*/ 0 w 5136"/>
              <a:gd name="T1" fmla="*/ 2517 h 2517"/>
              <a:gd name="T2" fmla="*/ 5136 w 5136"/>
              <a:gd name="T3" fmla="*/ 2517 h 2517"/>
              <a:gd name="T4" fmla="*/ 0 w 5136"/>
              <a:gd name="T5" fmla="*/ 2100 h 2517"/>
              <a:gd name="T6" fmla="*/ 5136 w 5136"/>
              <a:gd name="T7" fmla="*/ 2100 h 2517"/>
              <a:gd name="T8" fmla="*/ 0 w 5136"/>
              <a:gd name="T9" fmla="*/ 1684 h 2517"/>
              <a:gd name="T10" fmla="*/ 5136 w 5136"/>
              <a:gd name="T11" fmla="*/ 1684 h 2517"/>
              <a:gd name="T12" fmla="*/ 0 w 5136"/>
              <a:gd name="T13" fmla="*/ 1258 h 2517"/>
              <a:gd name="T14" fmla="*/ 5136 w 5136"/>
              <a:gd name="T15" fmla="*/ 1258 h 2517"/>
              <a:gd name="T16" fmla="*/ 0 w 5136"/>
              <a:gd name="T17" fmla="*/ 842 h 2517"/>
              <a:gd name="T18" fmla="*/ 5136 w 5136"/>
              <a:gd name="T19" fmla="*/ 842 h 2517"/>
              <a:gd name="T20" fmla="*/ 0 w 5136"/>
              <a:gd name="T21" fmla="*/ 425 h 2517"/>
              <a:gd name="T22" fmla="*/ 5136 w 5136"/>
              <a:gd name="T23" fmla="*/ 425 h 2517"/>
              <a:gd name="T24" fmla="*/ 0 w 5136"/>
              <a:gd name="T25" fmla="*/ 0 h 2517"/>
              <a:gd name="T26" fmla="*/ 5136 w 5136"/>
              <a:gd name="T27" fmla="*/ 0 h 2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136" h="2517">
                <a:moveTo>
                  <a:pt x="0" y="2517"/>
                </a:moveTo>
                <a:lnTo>
                  <a:pt x="5136" y="2517"/>
                </a:lnTo>
                <a:moveTo>
                  <a:pt x="0" y="2100"/>
                </a:moveTo>
                <a:lnTo>
                  <a:pt x="5136" y="2100"/>
                </a:lnTo>
                <a:moveTo>
                  <a:pt x="0" y="1684"/>
                </a:moveTo>
                <a:lnTo>
                  <a:pt x="5136" y="1684"/>
                </a:lnTo>
                <a:moveTo>
                  <a:pt x="0" y="1258"/>
                </a:moveTo>
                <a:lnTo>
                  <a:pt x="5136" y="1258"/>
                </a:lnTo>
                <a:moveTo>
                  <a:pt x="0" y="842"/>
                </a:moveTo>
                <a:lnTo>
                  <a:pt x="5136" y="842"/>
                </a:lnTo>
                <a:moveTo>
                  <a:pt x="0" y="425"/>
                </a:moveTo>
                <a:lnTo>
                  <a:pt x="5136" y="425"/>
                </a:lnTo>
                <a:moveTo>
                  <a:pt x="0" y="0"/>
                </a:moveTo>
                <a:lnTo>
                  <a:pt x="5136" y="0"/>
                </a:lnTo>
              </a:path>
            </a:pathLst>
          </a:custGeom>
          <a:noFill/>
          <a:ln w="14288"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2" name="Freeform 29"/>
          <p:cNvSpPr>
            <a:spLocks noEditPoints="1"/>
          </p:cNvSpPr>
          <p:nvPr/>
        </p:nvSpPr>
        <p:spPr bwMode="auto">
          <a:xfrm>
            <a:off x="2139951" y="2230438"/>
            <a:ext cx="7218363" cy="3900488"/>
          </a:xfrm>
          <a:custGeom>
            <a:avLst/>
            <a:gdLst>
              <a:gd name="T0" fmla="*/ 0 w 4547"/>
              <a:gd name="T1" fmla="*/ 2084 h 2457"/>
              <a:gd name="T2" fmla="*/ 269 w 4547"/>
              <a:gd name="T3" fmla="*/ 2084 h 2457"/>
              <a:gd name="T4" fmla="*/ 269 w 4547"/>
              <a:gd name="T5" fmla="*/ 2457 h 2457"/>
              <a:gd name="T6" fmla="*/ 0 w 4547"/>
              <a:gd name="T7" fmla="*/ 2457 h 2457"/>
              <a:gd name="T8" fmla="*/ 0 w 4547"/>
              <a:gd name="T9" fmla="*/ 2084 h 2457"/>
              <a:gd name="T10" fmla="*/ 858 w 4547"/>
              <a:gd name="T11" fmla="*/ 1346 h 2457"/>
              <a:gd name="T12" fmla="*/ 1126 w 4547"/>
              <a:gd name="T13" fmla="*/ 1346 h 2457"/>
              <a:gd name="T14" fmla="*/ 1126 w 4547"/>
              <a:gd name="T15" fmla="*/ 2457 h 2457"/>
              <a:gd name="T16" fmla="*/ 858 w 4547"/>
              <a:gd name="T17" fmla="*/ 2457 h 2457"/>
              <a:gd name="T18" fmla="*/ 858 w 4547"/>
              <a:gd name="T19" fmla="*/ 1346 h 2457"/>
              <a:gd name="T20" fmla="*/ 1715 w 4547"/>
              <a:gd name="T21" fmla="*/ 1494 h 2457"/>
              <a:gd name="T22" fmla="*/ 1983 w 4547"/>
              <a:gd name="T23" fmla="*/ 1494 h 2457"/>
              <a:gd name="T24" fmla="*/ 1983 w 4547"/>
              <a:gd name="T25" fmla="*/ 2457 h 2457"/>
              <a:gd name="T26" fmla="*/ 1715 w 4547"/>
              <a:gd name="T27" fmla="*/ 2457 h 2457"/>
              <a:gd name="T28" fmla="*/ 1715 w 4547"/>
              <a:gd name="T29" fmla="*/ 1494 h 2457"/>
              <a:gd name="T30" fmla="*/ 2572 w 4547"/>
              <a:gd name="T31" fmla="*/ 2058 h 2457"/>
              <a:gd name="T32" fmla="*/ 2841 w 4547"/>
              <a:gd name="T33" fmla="*/ 2058 h 2457"/>
              <a:gd name="T34" fmla="*/ 2841 w 4547"/>
              <a:gd name="T35" fmla="*/ 2457 h 2457"/>
              <a:gd name="T36" fmla="*/ 2572 w 4547"/>
              <a:gd name="T37" fmla="*/ 2457 h 2457"/>
              <a:gd name="T38" fmla="*/ 2572 w 4547"/>
              <a:gd name="T39" fmla="*/ 2058 h 2457"/>
              <a:gd name="T40" fmla="*/ 3430 w 4547"/>
              <a:gd name="T41" fmla="*/ 0 h 2457"/>
              <a:gd name="T42" fmla="*/ 3698 w 4547"/>
              <a:gd name="T43" fmla="*/ 0 h 2457"/>
              <a:gd name="T44" fmla="*/ 3698 w 4547"/>
              <a:gd name="T45" fmla="*/ 2457 h 2457"/>
              <a:gd name="T46" fmla="*/ 3430 w 4547"/>
              <a:gd name="T47" fmla="*/ 2457 h 2457"/>
              <a:gd name="T48" fmla="*/ 3430 w 4547"/>
              <a:gd name="T49" fmla="*/ 0 h 2457"/>
              <a:gd name="T50" fmla="*/ 4278 w 4547"/>
              <a:gd name="T51" fmla="*/ 1007 h 2457"/>
              <a:gd name="T52" fmla="*/ 4547 w 4547"/>
              <a:gd name="T53" fmla="*/ 1007 h 2457"/>
              <a:gd name="T54" fmla="*/ 4547 w 4547"/>
              <a:gd name="T55" fmla="*/ 2457 h 2457"/>
              <a:gd name="T56" fmla="*/ 4278 w 4547"/>
              <a:gd name="T57" fmla="*/ 2457 h 2457"/>
              <a:gd name="T58" fmla="*/ 4278 w 4547"/>
              <a:gd name="T59" fmla="*/ 1007 h 2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547" h="2457">
                <a:moveTo>
                  <a:pt x="0" y="2084"/>
                </a:moveTo>
                <a:lnTo>
                  <a:pt x="269" y="2084"/>
                </a:lnTo>
                <a:lnTo>
                  <a:pt x="269" y="2457"/>
                </a:lnTo>
                <a:lnTo>
                  <a:pt x="0" y="2457"/>
                </a:lnTo>
                <a:lnTo>
                  <a:pt x="0" y="2084"/>
                </a:lnTo>
                <a:close/>
                <a:moveTo>
                  <a:pt x="858" y="1346"/>
                </a:moveTo>
                <a:lnTo>
                  <a:pt x="1126" y="1346"/>
                </a:lnTo>
                <a:lnTo>
                  <a:pt x="1126" y="2457"/>
                </a:lnTo>
                <a:lnTo>
                  <a:pt x="858" y="2457"/>
                </a:lnTo>
                <a:lnTo>
                  <a:pt x="858" y="1346"/>
                </a:lnTo>
                <a:close/>
                <a:moveTo>
                  <a:pt x="1715" y="1494"/>
                </a:moveTo>
                <a:lnTo>
                  <a:pt x="1983" y="1494"/>
                </a:lnTo>
                <a:lnTo>
                  <a:pt x="1983" y="2457"/>
                </a:lnTo>
                <a:lnTo>
                  <a:pt x="1715" y="2457"/>
                </a:lnTo>
                <a:lnTo>
                  <a:pt x="1715" y="1494"/>
                </a:lnTo>
                <a:close/>
                <a:moveTo>
                  <a:pt x="2572" y="2058"/>
                </a:moveTo>
                <a:lnTo>
                  <a:pt x="2841" y="2058"/>
                </a:lnTo>
                <a:lnTo>
                  <a:pt x="2841" y="2457"/>
                </a:lnTo>
                <a:lnTo>
                  <a:pt x="2572" y="2457"/>
                </a:lnTo>
                <a:lnTo>
                  <a:pt x="2572" y="2058"/>
                </a:lnTo>
                <a:close/>
                <a:moveTo>
                  <a:pt x="3430" y="0"/>
                </a:moveTo>
                <a:lnTo>
                  <a:pt x="3698" y="0"/>
                </a:lnTo>
                <a:lnTo>
                  <a:pt x="3698" y="2457"/>
                </a:lnTo>
                <a:lnTo>
                  <a:pt x="3430" y="2457"/>
                </a:lnTo>
                <a:lnTo>
                  <a:pt x="3430" y="0"/>
                </a:lnTo>
                <a:close/>
                <a:moveTo>
                  <a:pt x="4278" y="1007"/>
                </a:moveTo>
                <a:lnTo>
                  <a:pt x="4547" y="1007"/>
                </a:lnTo>
                <a:lnTo>
                  <a:pt x="4547" y="2457"/>
                </a:lnTo>
                <a:lnTo>
                  <a:pt x="4278" y="2457"/>
                </a:lnTo>
                <a:lnTo>
                  <a:pt x="4278" y="1007"/>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3" name="Line 30"/>
          <p:cNvSpPr>
            <a:spLocks noChangeShapeType="1"/>
          </p:cNvSpPr>
          <p:nvPr/>
        </p:nvSpPr>
        <p:spPr bwMode="auto">
          <a:xfrm>
            <a:off x="1679576" y="6138863"/>
            <a:ext cx="8153400" cy="0"/>
          </a:xfrm>
          <a:prstGeom prst="line">
            <a:avLst/>
          </a:prstGeom>
          <a:noFill/>
          <a:ln w="14288" cap="flat">
            <a:solidFill>
              <a:srgbClr val="D9D9D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4" name="Rectangle 31"/>
          <p:cNvSpPr>
            <a:spLocks noChangeArrowheads="1"/>
          </p:cNvSpPr>
          <p:nvPr/>
        </p:nvSpPr>
        <p:spPr bwMode="auto">
          <a:xfrm>
            <a:off x="1443038" y="6027738"/>
            <a:ext cx="1651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1360488" y="5364163"/>
            <a:ext cx="2476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1360488" y="4697413"/>
            <a:ext cx="2476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1360488" y="4029075"/>
            <a:ext cx="2476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1360488" y="3365500"/>
            <a:ext cx="2476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80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1276351" y="2698750"/>
            <a:ext cx="330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100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37"/>
          <p:cNvSpPr>
            <a:spLocks noChangeArrowheads="1"/>
          </p:cNvSpPr>
          <p:nvPr/>
        </p:nvSpPr>
        <p:spPr bwMode="auto">
          <a:xfrm>
            <a:off x="1276351" y="2030413"/>
            <a:ext cx="330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120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8"/>
          <p:cNvSpPr>
            <a:spLocks noChangeArrowheads="1"/>
          </p:cNvSpPr>
          <p:nvPr/>
        </p:nvSpPr>
        <p:spPr bwMode="auto">
          <a:xfrm>
            <a:off x="1276351" y="1366838"/>
            <a:ext cx="3302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595959"/>
                </a:solidFill>
                <a:effectLst/>
                <a:latin typeface="Calibri" panose="020F0502020204030204" pitchFamily="34" charset="0"/>
              </a:rPr>
              <a:t>140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9"/>
          <p:cNvSpPr>
            <a:spLocks noChangeArrowheads="1"/>
          </p:cNvSpPr>
          <p:nvPr/>
        </p:nvSpPr>
        <p:spPr bwMode="auto">
          <a:xfrm>
            <a:off x="2098676" y="6245225"/>
            <a:ext cx="7453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595959"/>
                </a:solidFill>
                <a:effectLst/>
                <a:latin typeface="Calibri" panose="020F0502020204030204" pitchFamily="34" charset="0"/>
              </a:rPr>
              <a:t>Hearing</a:t>
            </a:r>
            <a:endParaRPr kumimoji="0" lang="en-US" altLang="en-US" b="1" i="0" u="none" strike="noStrike" cap="none" normalizeH="0" baseline="0" dirty="0">
              <a:ln>
                <a:noFill/>
              </a:ln>
              <a:solidFill>
                <a:schemeClr val="tx1"/>
              </a:solidFill>
              <a:effectLst/>
            </a:endParaRPr>
          </a:p>
        </p:txBody>
      </p:sp>
      <p:sp>
        <p:nvSpPr>
          <p:cNvPr id="43" name="Rectangle 40"/>
          <p:cNvSpPr>
            <a:spLocks noChangeArrowheads="1"/>
          </p:cNvSpPr>
          <p:nvPr/>
        </p:nvSpPr>
        <p:spPr bwMode="auto">
          <a:xfrm>
            <a:off x="3430588" y="6245225"/>
            <a:ext cx="8207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a:ln>
                  <a:noFill/>
                </a:ln>
                <a:solidFill>
                  <a:srgbClr val="595959"/>
                </a:solidFill>
                <a:effectLst/>
                <a:latin typeface="Calibri" panose="020F0502020204030204" pitchFamily="34" charset="0"/>
              </a:rPr>
              <a:t>Learning</a:t>
            </a:r>
            <a:endParaRPr kumimoji="0" lang="en-US" altLang="en-US" b="1" i="0" u="none" strike="noStrike" cap="none" normalizeH="0" baseline="0">
              <a:ln>
                <a:noFill/>
              </a:ln>
              <a:solidFill>
                <a:schemeClr val="tx1"/>
              </a:solidFill>
              <a:effectLst/>
            </a:endParaRPr>
          </a:p>
        </p:txBody>
      </p:sp>
      <p:sp>
        <p:nvSpPr>
          <p:cNvPr id="44" name="Rectangle 41"/>
          <p:cNvSpPr>
            <a:spLocks noChangeArrowheads="1"/>
          </p:cNvSpPr>
          <p:nvPr/>
        </p:nvSpPr>
        <p:spPr bwMode="auto">
          <a:xfrm>
            <a:off x="4800601" y="6245225"/>
            <a:ext cx="80631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a:ln>
                  <a:noFill/>
                </a:ln>
                <a:solidFill>
                  <a:srgbClr val="595959"/>
                </a:solidFill>
                <a:effectLst/>
                <a:latin typeface="Calibri" panose="020F0502020204030204" pitchFamily="34" charset="0"/>
              </a:rPr>
              <a:t>Mobility</a:t>
            </a:r>
            <a:endParaRPr kumimoji="0" lang="en-US" altLang="en-US" b="1" i="0" u="none" strike="noStrike" cap="none" normalizeH="0" baseline="0">
              <a:ln>
                <a:noFill/>
              </a:ln>
              <a:solidFill>
                <a:schemeClr val="tx1"/>
              </a:solidFill>
              <a:effectLst/>
            </a:endParaRPr>
          </a:p>
        </p:txBody>
      </p:sp>
      <p:sp>
        <p:nvSpPr>
          <p:cNvPr id="45" name="Rectangle 42"/>
          <p:cNvSpPr>
            <a:spLocks noChangeArrowheads="1"/>
          </p:cNvSpPr>
          <p:nvPr/>
        </p:nvSpPr>
        <p:spPr bwMode="auto">
          <a:xfrm>
            <a:off x="6238876" y="6245225"/>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a:ln>
                  <a:noFill/>
                </a:ln>
                <a:solidFill>
                  <a:srgbClr val="595959"/>
                </a:solidFill>
                <a:effectLst/>
                <a:latin typeface="Calibri" panose="020F0502020204030204" pitchFamily="34" charset="0"/>
              </a:rPr>
              <a:t>Visual</a:t>
            </a:r>
            <a:endParaRPr kumimoji="0" lang="en-US" altLang="en-US" b="1" i="0" u="none" strike="noStrike" cap="none" normalizeH="0" baseline="0">
              <a:ln>
                <a:noFill/>
              </a:ln>
              <a:solidFill>
                <a:schemeClr val="tx1"/>
              </a:solidFill>
              <a:effectLst/>
            </a:endParaRPr>
          </a:p>
        </p:txBody>
      </p:sp>
      <p:sp>
        <p:nvSpPr>
          <p:cNvPr id="46" name="Rectangle 43"/>
          <p:cNvSpPr>
            <a:spLocks noChangeArrowheads="1"/>
          </p:cNvSpPr>
          <p:nvPr/>
        </p:nvSpPr>
        <p:spPr bwMode="auto">
          <a:xfrm>
            <a:off x="7531101" y="6245225"/>
            <a:ext cx="761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a:ln>
                  <a:noFill/>
                </a:ln>
                <a:solidFill>
                  <a:srgbClr val="595959"/>
                </a:solidFill>
                <a:effectLst/>
                <a:latin typeface="Calibri" panose="020F0502020204030204" pitchFamily="34" charset="0"/>
              </a:rPr>
              <a:t>Medical</a:t>
            </a:r>
            <a:endParaRPr kumimoji="0" lang="en-US" altLang="en-US" b="1" i="0" u="none" strike="noStrike" cap="none" normalizeH="0" baseline="0">
              <a:ln>
                <a:noFill/>
              </a:ln>
              <a:solidFill>
                <a:schemeClr val="tx1"/>
              </a:solidFill>
              <a:effectLst/>
            </a:endParaRPr>
          </a:p>
        </p:txBody>
      </p:sp>
      <p:sp>
        <p:nvSpPr>
          <p:cNvPr id="47" name="Rectangle 44"/>
          <p:cNvSpPr>
            <a:spLocks noChangeArrowheads="1"/>
          </p:cNvSpPr>
          <p:nvPr/>
        </p:nvSpPr>
        <p:spPr bwMode="auto">
          <a:xfrm>
            <a:off x="8961438" y="6245225"/>
            <a:ext cx="5562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a:ln>
                  <a:noFill/>
                </a:ln>
                <a:solidFill>
                  <a:srgbClr val="595959"/>
                </a:solidFill>
                <a:effectLst/>
                <a:latin typeface="Calibri" panose="020F0502020204030204" pitchFamily="34" charset="0"/>
              </a:rPr>
              <a:t>Other</a:t>
            </a:r>
            <a:endParaRPr kumimoji="0" lang="en-US" altLang="en-US" b="1" i="0" u="none" strike="noStrike" cap="none" normalizeH="0" baseline="0">
              <a:ln>
                <a:noFill/>
              </a:ln>
              <a:solidFill>
                <a:schemeClr val="tx1"/>
              </a:solidFill>
              <a:effectLst/>
            </a:endParaRPr>
          </a:p>
        </p:txBody>
      </p:sp>
      <p:sp>
        <p:nvSpPr>
          <p:cNvPr id="48" name="Rectangle 45"/>
          <p:cNvSpPr>
            <a:spLocks noChangeArrowheads="1"/>
          </p:cNvSpPr>
          <p:nvPr/>
        </p:nvSpPr>
        <p:spPr bwMode="auto">
          <a:xfrm>
            <a:off x="1157288" y="1273175"/>
            <a:ext cx="8867775" cy="5278438"/>
          </a:xfrm>
          <a:prstGeom prst="rect">
            <a:avLst/>
          </a:prstGeom>
          <a:noFill/>
          <a:ln w="14288"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0831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BE4F853DC1B0648BE601A2846AF26D7" ma:contentTypeVersion="13" ma:contentTypeDescription="Create a new document." ma:contentTypeScope="" ma:versionID="ba654963da15af275473553d0eb35e01">
  <xsd:schema xmlns:xsd="http://www.w3.org/2001/XMLSchema" xmlns:xs="http://www.w3.org/2001/XMLSchema" xmlns:p="http://schemas.microsoft.com/office/2006/metadata/properties" xmlns:ns3="0b176e5f-ad5e-4710-9c1c-13621f0a73bc" xmlns:ns4="e50b5013-501a-4de5-ae22-ad5d55a3dd5b" targetNamespace="http://schemas.microsoft.com/office/2006/metadata/properties" ma:root="true" ma:fieldsID="0f65219797cfa5968717af759c4fda65" ns3:_="" ns4:_="">
    <xsd:import namespace="0b176e5f-ad5e-4710-9c1c-13621f0a73bc"/>
    <xsd:import namespace="e50b5013-501a-4de5-ae22-ad5d55a3dd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176e5f-ad5e-4710-9c1c-13621f0a73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0b5013-501a-4de5-ae22-ad5d55a3dd5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0AE836-CE3F-4110-8C44-AC00B2DD21E5}">
  <ds:schemaRefs>
    <ds:schemaRef ds:uri="http://schemas.microsoft.com/sharepoint/v3/contenttype/forms"/>
  </ds:schemaRefs>
</ds:datastoreItem>
</file>

<file path=customXml/itemProps2.xml><?xml version="1.0" encoding="utf-8"?>
<ds:datastoreItem xmlns:ds="http://schemas.openxmlformats.org/officeDocument/2006/customXml" ds:itemID="{60E00AC4-CF18-44D2-A7AB-CED61CE891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176e5f-ad5e-4710-9c1c-13621f0a73bc"/>
    <ds:schemaRef ds:uri="e50b5013-501a-4de5-ae22-ad5d55a3dd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8798AC-8FD9-41E9-B434-D623408EFFB5}">
  <ds:schemaRefs>
    <ds:schemaRef ds:uri="http://schemas.microsoft.com/office/2006/metadata/properties"/>
    <ds:schemaRef ds:uri="http://purl.org/dc/elements/1.1/"/>
    <ds:schemaRef ds:uri="0b176e5f-ad5e-4710-9c1c-13621f0a73bc"/>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e50b5013-501a-4de5-ae22-ad5d55a3dd5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783</TotalTime>
  <Words>1231</Words>
  <Application>Microsoft Office PowerPoint</Application>
  <PresentationFormat>Widescreen</PresentationFormat>
  <Paragraphs>180</Paragraphs>
  <Slides>18</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Verdana</vt:lpstr>
      <vt:lpstr>Office Theme</vt:lpstr>
      <vt:lpstr>PowerPoint Presentation</vt:lpstr>
      <vt:lpstr> </vt:lpstr>
      <vt:lpstr> </vt:lpstr>
      <vt:lpstr> </vt:lpstr>
      <vt:lpstr>PowerPoint Presentation</vt:lpstr>
      <vt:lpstr> </vt:lpstr>
      <vt:lpstr> </vt:lpstr>
      <vt:lpstr> </vt:lpstr>
      <vt:lpstr> </vt:lpstr>
      <vt:lpstr> </vt:lpstr>
      <vt:lpstr> </vt:lpstr>
      <vt:lpstr> </vt:lpstr>
      <vt:lpstr>Access to Education – Disability Discrimination Act 1992</vt:lpstr>
      <vt:lpstr>Disability Standards for Education 2005</vt:lpstr>
      <vt:lpstr>United Nations Convention on the Rights of Persons with Disability 2006</vt:lpstr>
      <vt:lpstr>Motivations for the study</vt:lpstr>
      <vt:lpstr>Some recommendations</vt:lpstr>
      <vt:lpstr> </vt:lpstr>
    </vt:vector>
  </TitlesOfParts>
  <Company>Curtin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Tim Pitman</dc:creator>
  <cp:lastModifiedBy>Jane Hawkeswood</cp:lastModifiedBy>
  <cp:revision>54</cp:revision>
  <dcterms:created xsi:type="dcterms:W3CDTF">2020-02-11T02:42:42Z</dcterms:created>
  <dcterms:modified xsi:type="dcterms:W3CDTF">2020-03-04T03:04:40Z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0x0101004BE4F853DC1B0648BE601A2846AF26D7</vt:lpwstr>
  </property>
</Properties>
</file>