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3" r:id="rId1"/>
  </p:sldMasterIdLst>
  <p:notesMasterIdLst>
    <p:notesMasterId r:id="rId19"/>
  </p:notesMasterIdLst>
  <p:sldIdLst>
    <p:sldId id="256" r:id="rId2"/>
    <p:sldId id="296" r:id="rId3"/>
    <p:sldId id="270" r:id="rId4"/>
    <p:sldId id="298" r:id="rId5"/>
    <p:sldId id="299" r:id="rId6"/>
    <p:sldId id="300" r:id="rId7"/>
    <p:sldId id="271" r:id="rId8"/>
    <p:sldId id="257" r:id="rId9"/>
    <p:sldId id="264" r:id="rId10"/>
    <p:sldId id="302" r:id="rId11"/>
    <p:sldId id="265" r:id="rId12"/>
    <p:sldId id="303" r:id="rId13"/>
    <p:sldId id="266" r:id="rId14"/>
    <p:sldId id="267" r:id="rId15"/>
    <p:sldId id="301" r:id="rId16"/>
    <p:sldId id="297" r:id="rId17"/>
    <p:sldId id="258" r:id="rId18"/>
  </p:sldIdLst>
  <p:sldSz cx="9144000" cy="6858000" type="screen4x3"/>
  <p:notesSz cx="9929813" cy="6799263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2" userDrawn="1">
          <p15:clr>
            <a:srgbClr val="A4A3A4"/>
          </p15:clr>
        </p15:guide>
        <p15:guide id="2" pos="31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64A1"/>
    <a:srgbClr val="0082C4"/>
    <a:srgbClr val="00486F"/>
    <a:srgbClr val="006EAD"/>
    <a:srgbClr val="005E92"/>
    <a:srgbClr val="B73948"/>
    <a:srgbClr val="0079B1"/>
    <a:srgbClr val="0060A1"/>
    <a:srgbClr val="E45C5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01" autoAdjust="0"/>
    <p:restoredTop sz="86431" autoAdjust="0"/>
  </p:normalViewPr>
  <p:slideViewPr>
    <p:cSldViewPr snapToObjects="1">
      <p:cViewPr varScale="1">
        <p:scale>
          <a:sx n="100" d="100"/>
          <a:sy n="100" d="100"/>
        </p:scale>
        <p:origin x="181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880" y="-1448"/>
      </p:cViewPr>
      <p:guideLst>
        <p:guide orient="horz" pos="2142"/>
        <p:guide pos="312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2919" cy="339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6894" y="0"/>
            <a:ext cx="4302919" cy="339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5488" y="509588"/>
            <a:ext cx="3398837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29650"/>
            <a:ext cx="7281863" cy="305966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9300"/>
            <a:ext cx="4302919" cy="339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6894" y="6459300"/>
            <a:ext cx="4302919" cy="33996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42896A0C-CC69-FB45-BE1B-C8F7A827E7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418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013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197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7191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9487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5540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982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32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671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51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472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5815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22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008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4399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716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5951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896A0C-CC69-FB45-BE1B-C8F7A827E79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098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10"/>
          <p:cNvSpPr/>
          <p:nvPr userDrawn="1"/>
        </p:nvSpPr>
        <p:spPr bwMode="auto">
          <a:xfrm>
            <a:off x="-2476317" y="-4707904"/>
            <a:ext cx="10801200" cy="10801200"/>
          </a:xfrm>
          <a:prstGeom prst="ellipse">
            <a:avLst/>
          </a:prstGeom>
          <a:gradFill flip="none" rotWithShape="1">
            <a:gsLst>
              <a:gs pos="0">
                <a:srgbClr val="00486F"/>
              </a:gs>
              <a:gs pos="61000">
                <a:srgbClr val="005E92"/>
              </a:gs>
            </a:gsLst>
            <a:lin ang="19440000" scaled="0"/>
            <a:tileRect/>
          </a:gradFill>
          <a:ln w="12700" cap="flat" cmpd="sng" algn="ctr">
            <a:solidFill>
              <a:srgbClr val="0060A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11560" y="1488315"/>
            <a:ext cx="6192687" cy="2016225"/>
          </a:xfrm>
          <a:effectLst/>
        </p:spPr>
        <p:txBody>
          <a:bodyPr anchor="b" anchorCtr="0"/>
          <a:lstStyle>
            <a:lvl1pPr algn="l">
              <a:defRPr sz="4000" b="0" cap="all" spc="1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AU" noProof="0" dirty="0"/>
          </a:p>
        </p:txBody>
      </p:sp>
      <p:sp>
        <p:nvSpPr>
          <p:cNvPr id="37069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500927"/>
            <a:ext cx="4536503" cy="1008193"/>
          </a:xfrm>
        </p:spPr>
        <p:txBody>
          <a:bodyPr/>
          <a:lstStyle>
            <a:lvl1pPr marL="0" indent="0" algn="l">
              <a:buFontTx/>
              <a:buNone/>
              <a:defRPr sz="2800" spc="100" baseline="0">
                <a:solidFill>
                  <a:srgbClr val="F2F2F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AU" noProof="0" dirty="0"/>
          </a:p>
        </p:txBody>
      </p:sp>
      <p:sp>
        <p:nvSpPr>
          <p:cNvPr id="10" name="Oval 9"/>
          <p:cNvSpPr/>
          <p:nvPr userDrawn="1"/>
        </p:nvSpPr>
        <p:spPr bwMode="auto">
          <a:xfrm>
            <a:off x="-2412776" y="-4131840"/>
            <a:ext cx="10801200" cy="10801200"/>
          </a:xfrm>
          <a:prstGeom prst="ellipse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-2772816" y="-4722735"/>
            <a:ext cx="10585176" cy="10724454"/>
          </a:xfrm>
          <a:prstGeom prst="ellipse">
            <a:avLst/>
          </a:prstGeom>
          <a:noFill/>
          <a:ln w="12700" cap="flat" cmpd="sng" algn="ctr">
            <a:solidFill>
              <a:srgbClr val="0060A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6" name="Oval 15"/>
          <p:cNvSpPr/>
          <p:nvPr userDrawn="1"/>
        </p:nvSpPr>
        <p:spPr bwMode="auto">
          <a:xfrm>
            <a:off x="-2556792" y="-5468362"/>
            <a:ext cx="10985070" cy="11129610"/>
          </a:xfrm>
          <a:prstGeom prst="ellipse">
            <a:avLst/>
          </a:prstGeom>
          <a:noFill/>
          <a:ln w="12700" cap="flat" cmpd="sng" algn="ctr">
            <a:solidFill>
              <a:srgbClr val="0060A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7" name="Oval 16"/>
          <p:cNvSpPr/>
          <p:nvPr userDrawn="1"/>
        </p:nvSpPr>
        <p:spPr bwMode="auto">
          <a:xfrm>
            <a:off x="-2628800" y="-5068908"/>
            <a:ext cx="10846110" cy="10988822"/>
          </a:xfrm>
          <a:prstGeom prst="ellipse">
            <a:avLst/>
          </a:prstGeom>
          <a:noFill/>
          <a:ln w="12700" cap="flat" cmpd="sng" algn="ctr">
            <a:solidFill>
              <a:srgbClr val="0060A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18" name="Oval 17"/>
          <p:cNvSpPr/>
          <p:nvPr userDrawn="1"/>
        </p:nvSpPr>
        <p:spPr bwMode="auto">
          <a:xfrm>
            <a:off x="-1303643" y="-3848937"/>
            <a:ext cx="9812397" cy="9941508"/>
          </a:xfrm>
          <a:prstGeom prst="ellipse">
            <a:avLst/>
          </a:prstGeom>
          <a:noFill/>
          <a:ln w="12700" cap="flat" cmpd="sng" algn="ctr">
            <a:solidFill>
              <a:srgbClr val="0060A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384" y="6313589"/>
            <a:ext cx="1954575" cy="299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913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003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91963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546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411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bg>
      <p:bgPr>
        <a:gradFill flip="none" rotWithShape="1">
          <a:gsLst>
            <a:gs pos="0">
              <a:srgbClr val="00486F"/>
            </a:gs>
            <a:gs pos="83000">
              <a:srgbClr val="005E92"/>
            </a:gs>
          </a:gsLst>
          <a:lin ang="8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013176"/>
            <a:ext cx="7093048" cy="1512168"/>
          </a:xfrm>
        </p:spPr>
        <p:txBody>
          <a:bodyPr anchor="t" anchorCtr="0"/>
          <a:lstStyle>
            <a:lvl1pPr algn="l">
              <a:defRPr sz="3600" b="0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Oval 3"/>
          <p:cNvSpPr/>
          <p:nvPr userDrawn="1"/>
        </p:nvSpPr>
        <p:spPr bwMode="auto">
          <a:xfrm>
            <a:off x="2848369" y="-5214289"/>
            <a:ext cx="9908583" cy="10038959"/>
          </a:xfrm>
          <a:prstGeom prst="ellipse">
            <a:avLst/>
          </a:prstGeom>
          <a:noFill/>
          <a:ln w="12700" cap="flat" cmpd="sng" algn="ctr">
            <a:solidFill>
              <a:srgbClr val="0082C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5" name="Oval 4"/>
          <p:cNvSpPr/>
          <p:nvPr userDrawn="1"/>
        </p:nvSpPr>
        <p:spPr bwMode="auto">
          <a:xfrm>
            <a:off x="3427594" y="-4995936"/>
            <a:ext cx="9425326" cy="9549344"/>
          </a:xfrm>
          <a:prstGeom prst="ellipse">
            <a:avLst/>
          </a:prstGeom>
          <a:noFill/>
          <a:ln w="12700" cap="flat" cmpd="sng" algn="ctr">
            <a:solidFill>
              <a:srgbClr val="0082C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6" name="Oval 5"/>
          <p:cNvSpPr/>
          <p:nvPr userDrawn="1"/>
        </p:nvSpPr>
        <p:spPr bwMode="auto">
          <a:xfrm>
            <a:off x="2843808" y="-5499992"/>
            <a:ext cx="9694728" cy="9822291"/>
          </a:xfrm>
          <a:prstGeom prst="ellipse">
            <a:avLst/>
          </a:prstGeom>
          <a:noFill/>
          <a:ln w="12700" cap="flat" cmpd="sng" algn="ctr">
            <a:solidFill>
              <a:srgbClr val="0082C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  <p:sp>
        <p:nvSpPr>
          <p:cNvPr id="7" name="Oval 6"/>
          <p:cNvSpPr/>
          <p:nvPr userDrawn="1"/>
        </p:nvSpPr>
        <p:spPr bwMode="auto">
          <a:xfrm>
            <a:off x="2843808" y="-5499992"/>
            <a:ext cx="9425326" cy="9549344"/>
          </a:xfrm>
          <a:prstGeom prst="ellipse">
            <a:avLst/>
          </a:prstGeom>
          <a:noFill/>
          <a:ln w="12700" cap="flat" cmpd="sng" algn="ctr">
            <a:solidFill>
              <a:srgbClr val="0082C4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724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-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411413" y="-20638"/>
            <a:ext cx="6732587" cy="4745038"/>
          </a:xfr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r">
              <a:buNone/>
              <a:defRPr sz="1600"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5013176"/>
            <a:ext cx="7093048" cy="1512168"/>
          </a:xfrm>
        </p:spPr>
        <p:txBody>
          <a:bodyPr anchor="t" anchorCtr="0"/>
          <a:lstStyle>
            <a:lvl1pPr algn="l">
              <a:defRPr sz="3600" b="0" cap="none" baseline="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417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238"/>
            <a:ext cx="4038600" cy="4352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177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79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0">
                <a:solidFill>
                  <a:srgbClr val="0079B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4862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0341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5695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_no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0156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260350"/>
            <a:ext cx="8229600" cy="10795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2666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1028" name="Rectangle 6"/>
          <p:cNvSpPr>
            <a:spLocks noChangeArrowheads="1"/>
          </p:cNvSpPr>
          <p:nvPr/>
        </p:nvSpPr>
        <p:spPr bwMode="auto">
          <a:xfrm>
            <a:off x="0" y="1284288"/>
            <a:ext cx="8686800" cy="57150"/>
          </a:xfrm>
          <a:prstGeom prst="rect">
            <a:avLst/>
          </a:prstGeom>
          <a:solidFill>
            <a:srgbClr val="0060A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Rectangle 1"/>
          <p:cNvSpPr/>
          <p:nvPr userDrawn="1"/>
        </p:nvSpPr>
        <p:spPr bwMode="auto">
          <a:xfrm>
            <a:off x="6804248" y="6237312"/>
            <a:ext cx="2232248" cy="50405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  <a:ea typeface="ＭＳ Ｐゴシック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3" r:id="rId2"/>
    <p:sldLayoutId id="2147483713" r:id="rId3"/>
    <p:sldLayoutId id="2147483714" r:id="rId4"/>
    <p:sldLayoutId id="2147483704" r:id="rId5"/>
    <p:sldLayoutId id="2147483705" r:id="rId6"/>
    <p:sldLayoutId id="2147483706" r:id="rId7"/>
    <p:sldLayoutId id="2147483707" r:id="rId8"/>
    <p:sldLayoutId id="2147483715" r:id="rId9"/>
    <p:sldLayoutId id="2147483708" r:id="rId10"/>
    <p:sldLayoutId id="2147483709" r:id="rId11"/>
    <p:sldLayoutId id="214748371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spc="100">
          <a:solidFill>
            <a:srgbClr val="0079B1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0079B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60A1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•"/>
        <a:defRPr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•"/>
        <a:defRPr sz="28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–"/>
        <a:defRPr sz="28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0"/>
        </a:spcBef>
        <a:spcAft>
          <a:spcPct val="60000"/>
        </a:spcAft>
        <a:buClr>
          <a:srgbClr val="C30C3E"/>
        </a:buClr>
        <a:buChar char="»"/>
        <a:defRPr sz="28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citeseerx.ist.psu.edu/viewdoc/download?doi=10.1.1.669.3320&amp;rep=rep1&amp;type=pd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A0B3630-55B6-41EC-80FC-1F6926562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1560" y="764705"/>
            <a:ext cx="6192687" cy="2739836"/>
          </a:xfrm>
        </p:spPr>
        <p:txBody>
          <a:bodyPr/>
          <a:lstStyle/>
          <a:p>
            <a:r>
              <a:rPr lang="en-AU" dirty="0"/>
              <a:t>Accessible assessment for students with vision impairment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1193789-412F-4D71-8995-D618BE427A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3572935"/>
            <a:ext cx="5832648" cy="1224217"/>
          </a:xfrm>
        </p:spPr>
        <p:txBody>
          <a:bodyPr/>
          <a:lstStyle/>
          <a:p>
            <a:r>
              <a:rPr lang="en-AU" dirty="0"/>
              <a:t>ADCET Webinar</a:t>
            </a:r>
          </a:p>
          <a:p>
            <a:r>
              <a:rPr lang="en-AU" dirty="0"/>
              <a:t>Presenter: Jacqueline Donnelly</a:t>
            </a:r>
          </a:p>
        </p:txBody>
      </p:sp>
      <p:pic>
        <p:nvPicPr>
          <p:cNvPr id="7" name="Picture 6" descr="RIDBC logo: Smiley face with the words &quot;Royal Institute for Deaf and Blind Children&quot;">
            <a:extLst>
              <a:ext uri="{FF2B5EF4-FFF2-40B4-BE49-F238E27FC236}">
                <a16:creationId xmlns:a16="http://schemas.microsoft.com/office/drawing/2014/main" id="{5013FF8E-45EE-47E3-8299-08D98469580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6305869"/>
            <a:ext cx="2592288" cy="36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42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 3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680098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/>
              <a:t>In your experience, what is the most significant difficulty students with vision impairment face at assessment time?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Paper not in accessible format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Negotiating reasonable adjustments/disability provisions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Issues with technology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3840055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3. Responsibilities of Specialist Staff</a:t>
            </a:r>
            <a:endParaRPr lang="en-US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AU" sz="3400" dirty="0"/>
              <a:t>Qualified and experienced in the field of vision impairment.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AU" sz="3400" dirty="0"/>
              <a:t>Consult/liaise regarding most appropriate adjustments.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AU" sz="3400" dirty="0"/>
              <a:t>Aiming for accessible and equitable assessment.</a:t>
            </a:r>
          </a:p>
        </p:txBody>
      </p:sp>
    </p:spTree>
    <p:extLst>
      <p:ext uri="{BB962C8B-B14F-4D97-AF65-F5344CB8AC3E}">
        <p14:creationId xmlns:p14="http://schemas.microsoft.com/office/powerpoint/2010/main" val="370508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 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536082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/>
              <a:t>What is the most significant difficulty for you as an educator when creating assessments for students with vision impairment?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Transcription of paper in accessible format	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Negotiating reasonable adjustments/disability provisions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Issues with technology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6638529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Accessible Format Papers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3800" dirty="0"/>
              <a:t>• Braille</a:t>
            </a:r>
          </a:p>
          <a:p>
            <a:pPr marL="0" indent="0">
              <a:buNone/>
            </a:pPr>
            <a:r>
              <a:rPr lang="en-AU" sz="3800" dirty="0"/>
              <a:t>• Large print</a:t>
            </a:r>
          </a:p>
          <a:p>
            <a:pPr marL="0" indent="0">
              <a:buNone/>
            </a:pPr>
            <a:r>
              <a:rPr lang="en-AU" sz="3800" dirty="0"/>
              <a:t>• Digital – online and offline</a:t>
            </a:r>
          </a:p>
          <a:p>
            <a:pPr marL="0" indent="0">
              <a:buNone/>
            </a:pPr>
            <a:r>
              <a:rPr lang="en-AU" sz="3800" dirty="0"/>
              <a:t>• Multiple format</a:t>
            </a:r>
          </a:p>
        </p:txBody>
      </p:sp>
    </p:spTree>
    <p:extLst>
      <p:ext uri="{BB962C8B-B14F-4D97-AF65-F5344CB8AC3E}">
        <p14:creationId xmlns:p14="http://schemas.microsoft.com/office/powerpoint/2010/main" val="29487727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Environment and Conditions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3800" dirty="0"/>
              <a:t>• Disability</a:t>
            </a:r>
            <a:r>
              <a:rPr lang="en-AU" sz="4000" dirty="0"/>
              <a:t> provisions</a:t>
            </a:r>
          </a:p>
          <a:p>
            <a:pPr marL="0" indent="0">
              <a:buNone/>
            </a:pPr>
            <a:r>
              <a:rPr lang="en-AU" sz="3800" dirty="0"/>
              <a:t>• Use of Access Technology</a:t>
            </a:r>
          </a:p>
        </p:txBody>
      </p:sp>
    </p:spTree>
    <p:extLst>
      <p:ext uri="{BB962C8B-B14F-4D97-AF65-F5344CB8AC3E}">
        <p14:creationId xmlns:p14="http://schemas.microsoft.com/office/powerpoint/2010/main" val="1547490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Blindness and Education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608090"/>
          </a:xfrm>
        </p:spPr>
        <p:txBody>
          <a:bodyPr/>
          <a:lstStyle/>
          <a:p>
            <a:pPr marL="0" indent="0">
              <a:lnSpc>
                <a:spcPct val="150000"/>
              </a:lnSpc>
              <a:buClrTx/>
              <a:buNone/>
            </a:pPr>
            <a:r>
              <a:rPr lang="en-AU" sz="2300" dirty="0"/>
              <a:t>“The world today is powered by technology, fuelled by information and driven by knowledge. Knowledge is the currency of modern life, and quality education for all is a necessity and not an option.” 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AU" sz="2300" dirty="0"/>
              <a:t>Academic Challenges of Blind Students and Their Mitigation Strategies, 2013. </a:t>
            </a:r>
            <a:r>
              <a:rPr lang="en-AU" sz="230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http://citeseerx.ist.psu.edu/viewdoc/download?doi=10.1.1.669.3320&amp;rep=rep1&amp;type=pdf</a:t>
            </a:r>
            <a:endParaRPr lang="en-AU" sz="23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3793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Time	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800" dirty="0"/>
              <a:t>What would you like to ask me?</a:t>
            </a:r>
          </a:p>
        </p:txBody>
      </p:sp>
    </p:spTree>
    <p:extLst>
      <p:ext uri="{BB962C8B-B14F-4D97-AF65-F5344CB8AC3E}">
        <p14:creationId xmlns:p14="http://schemas.microsoft.com/office/powerpoint/2010/main" val="3596088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4509120"/>
            <a:ext cx="7920880" cy="1152128"/>
          </a:xfrm>
        </p:spPr>
        <p:txBody>
          <a:bodyPr/>
          <a:lstStyle/>
          <a:p>
            <a:br>
              <a:rPr lang="en-US" dirty="0"/>
            </a:br>
            <a:r>
              <a:rPr lang="en-US" dirty="0"/>
              <a:t>Thank you for your participation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979529D4-F56D-4AC7-A15C-7762AC8D0A1F}"/>
              </a:ext>
            </a:extLst>
          </p:cNvPr>
          <p:cNvSpPr txBox="1">
            <a:spLocks/>
          </p:cNvSpPr>
          <p:nvPr/>
        </p:nvSpPr>
        <p:spPr bwMode="auto">
          <a:xfrm>
            <a:off x="545292" y="6309320"/>
            <a:ext cx="7093048" cy="368424"/>
          </a:xfrm>
          <a:prstGeom prst="rect">
            <a:avLst/>
          </a:prstGeom>
          <a:noFill/>
          <a:ln>
            <a:noFill/>
            <a:prstDash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 b="0" cap="none" spc="100" baseline="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9B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9B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9B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000">
                <a:solidFill>
                  <a:srgbClr val="0079B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60A1"/>
                </a:solidFill>
                <a:latin typeface="Arial" charset="0"/>
                <a:ea typeface="ＭＳ Ｐゴシック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60A1"/>
                </a:solidFill>
                <a:latin typeface="Arial" charset="0"/>
                <a:ea typeface="ＭＳ Ｐゴシック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60A1"/>
                </a:solidFill>
                <a:latin typeface="Arial" charset="0"/>
                <a:ea typeface="ＭＳ Ｐゴシック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60A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600" kern="0" dirty="0"/>
              <a:t>© 2019 Royal Institute for Deaf and Blind Children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AU" dirty="0"/>
              <a:t>Round Table on Information Access for People with Print Disabilities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AU" dirty="0"/>
              <a:t>Web: printdisability.org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AU" dirty="0"/>
              <a:t>Free guidelines on the production of e-text, braille, audio files, clear print, and image description.</a:t>
            </a:r>
          </a:p>
        </p:txBody>
      </p:sp>
    </p:spTree>
    <p:extLst>
      <p:ext uri="{BB962C8B-B14F-4D97-AF65-F5344CB8AC3E}">
        <p14:creationId xmlns:p14="http://schemas.microsoft.com/office/powerpoint/2010/main" val="721737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 1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sz="3200" dirty="0"/>
              <a:t>Where do you work?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dirty="0"/>
              <a:t>University				RIDBC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dirty="0"/>
              <a:t>VET					Primary School (K-6)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dirty="0"/>
              <a:t>Private RTO				Secondary school (7-12)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400" dirty="0"/>
              <a:t>NCDO Program			Other</a:t>
            </a:r>
          </a:p>
          <a:p>
            <a:pPr marL="0" indent="0">
              <a:lnSpc>
                <a:spcPct val="150000"/>
              </a:lnSpc>
              <a:buNone/>
            </a:pPr>
            <a:endParaRPr lang="en-AU" sz="3800" dirty="0"/>
          </a:p>
        </p:txBody>
      </p:sp>
    </p:spTree>
    <p:extLst>
      <p:ext uri="{BB962C8B-B14F-4D97-AF65-F5344CB8AC3E}">
        <p14:creationId xmlns:p14="http://schemas.microsoft.com/office/powerpoint/2010/main" val="2361249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Disability Discrimination Act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AU" sz="2400" dirty="0"/>
              <a:t>Disability discrimination occurs when a person is treated less favourably, or not given the same opportunities as others because of their disability. </a:t>
            </a:r>
          </a:p>
          <a:p>
            <a:pPr>
              <a:lnSpc>
                <a:spcPct val="150000"/>
              </a:lnSpc>
              <a:buClrTx/>
              <a:buFont typeface="Arial" panose="020B0604020202020204" pitchFamily="34" charset="0"/>
              <a:buChar char="•"/>
            </a:pPr>
            <a:r>
              <a:rPr lang="en-AU" sz="2400" dirty="0"/>
              <a:t>It can occur when a rule or policy is the same for everyone but has an unfair effect on people with a disability.</a:t>
            </a:r>
          </a:p>
        </p:txBody>
      </p:sp>
    </p:spTree>
    <p:extLst>
      <p:ext uri="{BB962C8B-B14F-4D97-AF65-F5344CB8AC3E}">
        <p14:creationId xmlns:p14="http://schemas.microsoft.com/office/powerpoint/2010/main" val="747183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Disability Standards for Education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>
              <a:buClrTx/>
              <a:buFont typeface="Arial" panose="020B0604020202020204" pitchFamily="34" charset="0"/>
              <a:buChar char="•"/>
            </a:pPr>
            <a:r>
              <a:rPr lang="en-AU" sz="3200" dirty="0"/>
              <a:t>Ensure that students with disability can access and participate in education on the same basis as other students.</a:t>
            </a:r>
          </a:p>
          <a:p>
            <a:pPr>
              <a:buClrTx/>
              <a:buFont typeface="Arial" panose="020B0604020202020204" pitchFamily="34" charset="0"/>
              <a:buChar char="•"/>
            </a:pPr>
            <a:r>
              <a:rPr lang="en-AU" sz="3200" dirty="0"/>
              <a:t>Reasonable adjustments are designed to remove barriers that people with disabilities may face. A failure to make reasonable adjustments may be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2555004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Reasonable Adjustments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en-AU" dirty="0"/>
              <a:t>An adjustment is an action taken to enable a student with vision impairment to participate in education on the same basis as other students.</a:t>
            </a:r>
          </a:p>
          <a:p>
            <a:pPr>
              <a:lnSpc>
                <a:spcPct val="150000"/>
              </a:lnSpc>
              <a:buClrTx/>
            </a:pPr>
            <a:r>
              <a:rPr lang="en-AU" dirty="0"/>
              <a:t>Almost every element of an assessment and assessment practices and policies can be adjusted. </a:t>
            </a:r>
          </a:p>
        </p:txBody>
      </p:sp>
    </p:spTree>
    <p:extLst>
      <p:ext uri="{BB962C8B-B14F-4D97-AF65-F5344CB8AC3E}">
        <p14:creationId xmlns:p14="http://schemas.microsoft.com/office/powerpoint/2010/main" val="138948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Poll Question # 2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73238"/>
            <a:ext cx="8229600" cy="4352925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AU" dirty="0"/>
              <a:t>Do you currently work with a student with vision impairment? If so, which of the following do they use: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Hard copy large print 		Accessible electronic documents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Soft copy large print 		Screen reader (audio only)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AU" sz="2000" dirty="0"/>
              <a:t>Hard copy braille 		A combination of the above</a:t>
            </a:r>
          </a:p>
        </p:txBody>
      </p:sp>
    </p:spTree>
    <p:extLst>
      <p:ext uri="{BB962C8B-B14F-4D97-AF65-F5344CB8AC3E}">
        <p14:creationId xmlns:p14="http://schemas.microsoft.com/office/powerpoint/2010/main" val="2553065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Accessible Assessment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pPr marL="0" indent="0">
              <a:buNone/>
            </a:pPr>
            <a:r>
              <a:rPr lang="en-AU" sz="3800" dirty="0"/>
              <a:t>• What is assessment?</a:t>
            </a:r>
          </a:p>
          <a:p>
            <a:pPr marL="0" indent="0">
              <a:buNone/>
            </a:pPr>
            <a:r>
              <a:rPr lang="en-AU" sz="3800" dirty="0"/>
              <a:t>• What are reasonable adjustments?</a:t>
            </a:r>
          </a:p>
          <a:p>
            <a:pPr marL="0" indent="0">
              <a:buNone/>
            </a:pPr>
            <a:r>
              <a:rPr lang="en-AU" sz="3800" dirty="0"/>
              <a:t>• Principles of reasonable adjustment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General Considerations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446C403-66F8-4AF2-B25D-9DFB0CA967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sz="3800" dirty="0"/>
              <a:t>• Security and confidentiality</a:t>
            </a:r>
          </a:p>
          <a:p>
            <a:pPr marL="0" indent="0">
              <a:buNone/>
            </a:pPr>
            <a:r>
              <a:rPr lang="en-AU" sz="3800" dirty="0"/>
              <a:t>• Timeliness</a:t>
            </a:r>
          </a:p>
          <a:p>
            <a:pPr marL="0" indent="0">
              <a:buNone/>
            </a:pPr>
            <a:r>
              <a:rPr lang="en-AU" sz="3800" dirty="0"/>
              <a:t>• Access to practice tests</a:t>
            </a:r>
          </a:p>
        </p:txBody>
      </p:sp>
    </p:spTree>
    <p:extLst>
      <p:ext uri="{BB962C8B-B14F-4D97-AF65-F5344CB8AC3E}">
        <p14:creationId xmlns:p14="http://schemas.microsoft.com/office/powerpoint/2010/main" val="360156623"/>
      </p:ext>
    </p:extLst>
  </p:cSld>
  <p:clrMapOvr>
    <a:masterClrMapping/>
  </p:clrMapOvr>
</p:sld>
</file>

<file path=ppt/theme/theme1.xml><?xml version="1.0" encoding="utf-8"?>
<a:theme xmlns:a="http://schemas.openxmlformats.org/drawingml/2006/main" name="RIDBC_Template_2016">
  <a:themeElements>
    <a:clrScheme name="staff_brief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ff_brief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399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339966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taff_brief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ff_brief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ff_brief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812E19C-5E14-554D-A6B0-F6C430F0A587}" vid="{41F6E104-F884-604A-BE1D-8D194CEA63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499</Words>
  <Application>Microsoft Office PowerPoint</Application>
  <PresentationFormat>On-screen Show (4:3)</PresentationFormat>
  <Paragraphs>83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Times New Roman</vt:lpstr>
      <vt:lpstr>RIDBC_Template_2016</vt:lpstr>
      <vt:lpstr>Accessible assessment for students with vision impairment</vt:lpstr>
      <vt:lpstr>Introduction</vt:lpstr>
      <vt:lpstr>Poll Question # 1</vt:lpstr>
      <vt:lpstr>Disability Discrimination Act</vt:lpstr>
      <vt:lpstr>Disability Standards for Education</vt:lpstr>
      <vt:lpstr>Reasonable Adjustments</vt:lpstr>
      <vt:lpstr>Poll Question # 2</vt:lpstr>
      <vt:lpstr>1. Accessible Assessment</vt:lpstr>
      <vt:lpstr>2. General Considerations</vt:lpstr>
      <vt:lpstr>Poll Question # 3</vt:lpstr>
      <vt:lpstr>3. Responsibilities of Specialist Staff</vt:lpstr>
      <vt:lpstr>Poll Question # 4</vt:lpstr>
      <vt:lpstr>4. Accessible Format Papers</vt:lpstr>
      <vt:lpstr>5. Environment and Conditions</vt:lpstr>
      <vt:lpstr>Blindness and Education</vt:lpstr>
      <vt:lpstr>Question Time </vt:lpstr>
      <vt:lpstr> Thank you for your participation </vt:lpstr>
    </vt:vector>
  </TitlesOfParts>
  <Company>RIDBC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Donnelly</dc:creator>
  <cp:lastModifiedBy>Jane Hawkeswood</cp:lastModifiedBy>
  <cp:revision>19</cp:revision>
  <cp:lastPrinted>2019-11-18T23:50:23Z</cp:lastPrinted>
  <dcterms:created xsi:type="dcterms:W3CDTF">2019-02-08T01:46:00Z</dcterms:created>
  <dcterms:modified xsi:type="dcterms:W3CDTF">2019-11-19T23:28:37Z</dcterms:modified>
</cp:coreProperties>
</file>