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58" r:id="rId3"/>
    <p:sldId id="269" r:id="rId4"/>
    <p:sldId id="272" r:id="rId5"/>
    <p:sldId id="275" r:id="rId6"/>
    <p:sldId id="273" r:id="rId7"/>
    <p:sldId id="270" r:id="rId8"/>
    <p:sldId id="276" r:id="rId9"/>
    <p:sldId id="271" r:id="rId10"/>
    <p:sldId id="274" r:id="rId11"/>
    <p:sldId id="268" r:id="rId12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E8A-709A-4635-AD99-085D001D1811}" type="datetimeFigureOut">
              <a:rPr lang="en-AU" smtClean="0"/>
              <a:t>1/07/2019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3BB4D-3110-400D-8018-435C199169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778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478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315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4005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5441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29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3BB4D-3110-400D-8018-435C19916915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42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E250-5746-4D86-B298-14366233ED0C}" type="datetimeFigureOut">
              <a:rPr lang="en-AU" smtClean="0"/>
              <a:t>1/07/2019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6DC0-4355-4D93-80CA-9B6A99EAD90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977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E250-5746-4D86-B298-14366233ED0C}" type="datetimeFigureOut">
              <a:rPr lang="en-AU" smtClean="0"/>
              <a:t>1/07/2019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76DC0-4355-4D93-80CA-9B6A99EAD90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823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71330" y="205979"/>
            <a:ext cx="692179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pPr algn="ctr"/>
            <a:endParaRPr lang="en-AU" sz="2400" dirty="0">
              <a:solidFill>
                <a:srgbClr val="FF0000"/>
              </a:solidFill>
            </a:endParaRPr>
          </a:p>
          <a:p>
            <a:pPr algn="ctr"/>
            <a:endParaRPr lang="en-AU" sz="2400" dirty="0">
              <a:solidFill>
                <a:srgbClr val="FF0000"/>
              </a:solidFill>
            </a:endParaRPr>
          </a:p>
          <a:p>
            <a:pPr algn="ctr"/>
            <a:endParaRPr lang="en-AU" sz="2400" dirty="0">
              <a:solidFill>
                <a:srgbClr val="FF0000"/>
              </a:solidFill>
            </a:endParaRPr>
          </a:p>
          <a:p>
            <a:pPr algn="ctr"/>
            <a:r>
              <a:rPr lang="en-AU" sz="2400" dirty="0">
                <a:solidFill>
                  <a:srgbClr val="FF0000"/>
                </a:solidFill>
              </a:rPr>
              <a:t>COLLABORATION FOR IMPROVED CAREER </a:t>
            </a:r>
          </a:p>
          <a:p>
            <a:pPr algn="ctr"/>
            <a:r>
              <a:rPr lang="en-AU" sz="2400" dirty="0">
                <a:solidFill>
                  <a:srgbClr val="FF0000"/>
                </a:solidFill>
              </a:rPr>
              <a:t>DEVELOPMENT DECISIONS FOR STUDENTS</a:t>
            </a:r>
          </a:p>
          <a:p>
            <a:pPr algn="ctr"/>
            <a:r>
              <a:rPr lang="en-AU" sz="2400" dirty="0">
                <a:solidFill>
                  <a:srgbClr val="FF0000"/>
                </a:solidFill>
              </a:rPr>
              <a:t>WITH MENTAL HEALTH CONDITIONS</a:t>
            </a:r>
          </a:p>
          <a:p>
            <a:endParaRPr lang="en-AU" dirty="0"/>
          </a:p>
          <a:p>
            <a:endParaRPr lang="en-AU" dirty="0"/>
          </a:p>
          <a:p>
            <a:pPr algn="ctr"/>
            <a:r>
              <a:rPr lang="en-AU" sz="2400" dirty="0"/>
              <a:t>Presenter: Julie Rogan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03210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2009553" y="956930"/>
            <a:ext cx="702812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en-AU" dirty="0"/>
              <a:t>QUESTIONS TO CONSIDER</a:t>
            </a:r>
          </a:p>
          <a:p>
            <a:pPr marL="285750" indent="-285750" algn="ctr">
              <a:buFontTx/>
              <a:buChar char="-"/>
            </a:pPr>
            <a:endParaRPr lang="en-AU" dirty="0"/>
          </a:p>
          <a:p>
            <a:pPr marL="285750" indent="-285750">
              <a:buFontTx/>
              <a:buChar char="-"/>
            </a:pPr>
            <a:r>
              <a:rPr lang="en-AU" dirty="0"/>
              <a:t>What are your challenges?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do we make time?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do know what to ask ? We don’t know Careers?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do we make it easier for the student?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do we make it easier for the DSO</a:t>
            </a:r>
          </a:p>
          <a:p>
            <a:endParaRPr lang="en-AU" dirty="0"/>
          </a:p>
          <a:p>
            <a:pPr marL="285750" indent="-285750">
              <a:buFontTx/>
              <a:buChar char="-"/>
            </a:pPr>
            <a:endParaRPr lang="en-AU" dirty="0"/>
          </a:p>
          <a:p>
            <a:pPr marL="285750" indent="-285750">
              <a:buFontTx/>
              <a:buChar char="-"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9406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9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0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71330" y="205979"/>
            <a:ext cx="6921795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Student one: First year of nursing, Trimester 2, just completed a placement</a:t>
            </a:r>
          </a:p>
          <a:p>
            <a:endParaRPr lang="en-AU" dirty="0"/>
          </a:p>
          <a:p>
            <a:r>
              <a:rPr lang="en-AU" dirty="0"/>
              <a:t>Referred by: School of Nursing and Midwifery placement co-ordinator</a:t>
            </a:r>
          </a:p>
          <a:p>
            <a:endParaRPr lang="en-AU" dirty="0"/>
          </a:p>
          <a:p>
            <a:r>
              <a:rPr lang="en-AU" dirty="0"/>
              <a:t>Presented with: Depression, generalised anxiety disorder</a:t>
            </a:r>
          </a:p>
          <a:p>
            <a:endParaRPr lang="en-AU" dirty="0"/>
          </a:p>
          <a:p>
            <a:r>
              <a:rPr lang="en-AU" dirty="0"/>
              <a:t>Triggers: Stress, lack of sleep, seasonal (worse on dark dreary days)</a:t>
            </a:r>
          </a:p>
          <a:p>
            <a:endParaRPr lang="en-AU" dirty="0"/>
          </a:p>
          <a:p>
            <a:r>
              <a:rPr lang="en-AU" dirty="0"/>
              <a:t>Impact: Being on own for a lengthy period of time, making poor decisions, difficulty speaking to people, needs 8-10 hours sleep per night, medication meant she could not sleep during the day</a:t>
            </a:r>
          </a:p>
          <a:p>
            <a:endParaRPr lang="en-AU" dirty="0"/>
          </a:p>
          <a:p>
            <a:r>
              <a:rPr lang="en-AU" dirty="0"/>
              <a:t>Placement Co-ordinator was concerned- although this placement went well, 'warning bells were ringing’ as the student had written on her form she could never do night shift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140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95693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71330" y="818707"/>
            <a:ext cx="702812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Student two: Completed an undergraduate course in IT, yet to enrol in his Masters to be a Secondary School teacher– all his family were teachers</a:t>
            </a:r>
          </a:p>
          <a:p>
            <a:endParaRPr lang="en-AU" dirty="0"/>
          </a:p>
          <a:p>
            <a:r>
              <a:rPr lang="en-AU" dirty="0"/>
              <a:t>Referred by: Self</a:t>
            </a:r>
          </a:p>
          <a:p>
            <a:endParaRPr lang="en-AU" dirty="0"/>
          </a:p>
          <a:p>
            <a:r>
              <a:rPr lang="en-AU" dirty="0"/>
              <a:t>Presented with: Social anxiety, performance phobia, PTSD and Asperger's </a:t>
            </a:r>
          </a:p>
          <a:p>
            <a:endParaRPr lang="en-AU" dirty="0"/>
          </a:p>
          <a:p>
            <a:r>
              <a:rPr lang="en-AU" dirty="0"/>
              <a:t>Triggers: Speaking to groups of people, no structure, panic attacks when he feels threatened or singled out</a:t>
            </a:r>
          </a:p>
          <a:p>
            <a:endParaRPr lang="en-AU" dirty="0"/>
          </a:p>
          <a:p>
            <a:r>
              <a:rPr lang="en-AU" dirty="0"/>
              <a:t>Impact: Cannot complete tasks if they are not well structured, panics when someone asks him a question, sweats and sometimes has panic attacks if required to present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30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95693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71330" y="818707"/>
            <a:ext cx="702812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Now: hold those thoughts – we will keep coming back to the case studies</a:t>
            </a:r>
          </a:p>
          <a:p>
            <a:endParaRPr lang="en-AU" dirty="0"/>
          </a:p>
          <a:p>
            <a:r>
              <a:rPr lang="en-AU" dirty="0"/>
              <a:t>But neither of those students had any career advice – or even much of a career conversation with anybody</a:t>
            </a:r>
          </a:p>
          <a:p>
            <a:endParaRPr lang="en-AU" dirty="0"/>
          </a:p>
          <a:p>
            <a:r>
              <a:rPr lang="en-AU" dirty="0"/>
              <a:t>Would it have made ay difference?</a:t>
            </a:r>
          </a:p>
          <a:p>
            <a:endParaRPr lang="en-AU" dirty="0"/>
          </a:p>
          <a:p>
            <a:r>
              <a:rPr lang="en-AU" dirty="0"/>
              <a:t> 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871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71330" y="1"/>
            <a:ext cx="719824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HOW IMPORTANT IS THE CAREER CONVERSATION?</a:t>
            </a:r>
          </a:p>
          <a:p>
            <a:endParaRPr lang="en-AU" dirty="0"/>
          </a:p>
          <a:p>
            <a:pPr marL="285750" indent="-285750">
              <a:buFontTx/>
              <a:buChar char="-"/>
            </a:pPr>
            <a:r>
              <a:rPr lang="en-AU" dirty="0"/>
              <a:t>They may not have had career guidance in school</a:t>
            </a:r>
          </a:p>
          <a:p>
            <a:pPr marL="285750" indent="-285750">
              <a:buFontTx/>
              <a:buChar char="-"/>
            </a:pPr>
            <a:r>
              <a:rPr lang="en-AU" dirty="0"/>
              <a:t>Do they know anything about the industry they are going into?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aware are they of their condition and its impact on the type of work?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resourceful/resilient are they to put in new strategies?</a:t>
            </a:r>
          </a:p>
          <a:p>
            <a:pPr marL="285750" indent="-285750">
              <a:buFontTx/>
              <a:buChar char="-"/>
            </a:pPr>
            <a:r>
              <a:rPr lang="en-AU" dirty="0"/>
              <a:t>What is the purpose of study (may be solely for interest/means to another end  </a:t>
            </a:r>
          </a:p>
          <a:p>
            <a:pPr marL="285750" indent="-285750">
              <a:buFontTx/>
              <a:buChar char="-"/>
            </a:pPr>
            <a:r>
              <a:rPr lang="en-AU" dirty="0"/>
              <a:t>Do they actually want a career as a …..</a:t>
            </a:r>
          </a:p>
          <a:p>
            <a:endParaRPr lang="en-AU" dirty="0"/>
          </a:p>
          <a:p>
            <a:r>
              <a:rPr lang="en-AU" dirty="0"/>
              <a:t>As a DSO, 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much do we know about the world of work?</a:t>
            </a:r>
          </a:p>
          <a:p>
            <a:pPr marL="285750" indent="-285750">
              <a:buFontTx/>
              <a:buChar char="-"/>
            </a:pPr>
            <a:r>
              <a:rPr lang="en-AU" dirty="0"/>
              <a:t>Do we collaborate with Careers team?</a:t>
            </a:r>
          </a:p>
          <a:p>
            <a:pPr marL="285750" indent="-285750">
              <a:buFontTx/>
              <a:buChar char="-"/>
            </a:pPr>
            <a:r>
              <a:rPr lang="en-AU" dirty="0"/>
              <a:t>How strong is our relationship with the student ? </a:t>
            </a:r>
          </a:p>
          <a:p>
            <a:pPr marL="285750" indent="-285750">
              <a:buFontTx/>
              <a:buChar char="-"/>
            </a:pPr>
            <a:r>
              <a:rPr lang="en-AU" dirty="0"/>
              <a:t>Have we got strong relationships internally and externally?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975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87279" y="205979"/>
            <a:ext cx="7123371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 About Griffith University </a:t>
            </a:r>
          </a:p>
          <a:p>
            <a:r>
              <a:rPr lang="en-AU" dirty="0"/>
              <a:t>47,260 students, 4,489 FTE staff, 5 campus – in 2017</a:t>
            </a:r>
          </a:p>
          <a:p>
            <a:r>
              <a:rPr lang="en-AU" dirty="0"/>
              <a:t>In 2016 about 5% enrolments were SWD, 50% of those registered for support</a:t>
            </a:r>
          </a:p>
          <a:p>
            <a:endParaRPr lang="en-AU" dirty="0"/>
          </a:p>
          <a:p>
            <a:r>
              <a:rPr lang="en-AU" dirty="0"/>
              <a:t>Disability Services: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Offer appointments throughout the calendar year – up to 45 minutes face to face, phone, email, skype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Present at Orientations – invited by academic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Collaborate with Academics/ Academic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Collaborate with other student services teams –student welfare, careers, counselling, psychologists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Relationships with outside agencies – Headspace, external psychologists, hospital mental health team, interagency meetings, TAFE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Disability Awareness Training to other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Student ‘Case’ meetings with professional and academic staff</a:t>
            </a:r>
          </a:p>
          <a:p>
            <a:pPr marL="285750" indent="-285750">
              <a:buFontTx/>
              <a:buChar char="-"/>
            </a:pPr>
            <a:endParaRPr lang="en-AU" dirty="0"/>
          </a:p>
          <a:p>
            <a:br>
              <a:rPr lang="en-AU" dirty="0"/>
            </a:b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038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1887279" y="372140"/>
            <a:ext cx="702812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 </a:t>
            </a:r>
          </a:p>
          <a:p>
            <a:pPr algn="ctr"/>
            <a:r>
              <a:rPr lang="en-AU" dirty="0"/>
              <a:t>TWO OTHER PROGRAMS AT GRIFFITH</a:t>
            </a:r>
          </a:p>
          <a:p>
            <a:pPr algn="ctr"/>
            <a:endParaRPr lang="en-AU" dirty="0"/>
          </a:p>
          <a:p>
            <a:r>
              <a:rPr lang="en-AU" dirty="0"/>
              <a:t>Unitemps - is an employment agency based at the University, providing work opportunities for students and graduates. It covers paid placements on campus and in south-east Queensland businesses. Unitemps Griffith offers the flexibility of work assignments from casual to full-time roles and everything in between.</a:t>
            </a:r>
          </a:p>
          <a:p>
            <a:endParaRPr lang="en-AU" dirty="0"/>
          </a:p>
          <a:p>
            <a:r>
              <a:rPr lang="en-AU" dirty="0"/>
              <a:t>USEP - University Specialist Employment Partnerships is a trial, local on-campus employment services that has been developed with and for graduates with disability in Australia, to improve rates of employment for students after University. It is a collaboration between Griffith University, Mylestones Disability Employment Services and the National Disability Coordination Officer Program.</a:t>
            </a:r>
          </a:p>
          <a:p>
            <a:pPr marL="285750" indent="-285750">
              <a:buFontTx/>
              <a:buChar char="-"/>
            </a:pPr>
            <a:endParaRPr lang="en-AU" dirty="0"/>
          </a:p>
          <a:p>
            <a:br>
              <a:rPr lang="en-AU" dirty="0"/>
            </a:b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518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366AC9-A81B-4248-AFBD-7F36550F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1B682C-CA9F-4F2D-A1DA-7CDCF58E8F29}"/>
              </a:ext>
            </a:extLst>
          </p:cNvPr>
          <p:cNvSpPr txBox="1"/>
          <p:nvPr/>
        </p:nvSpPr>
        <p:spPr>
          <a:xfrm>
            <a:off x="2009553" y="956930"/>
            <a:ext cx="702812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SO WE:</a:t>
            </a:r>
          </a:p>
          <a:p>
            <a:endParaRPr lang="en-AU" dirty="0"/>
          </a:p>
          <a:p>
            <a:r>
              <a:rPr lang="en-AU" dirty="0"/>
              <a:t>Don’t say it is not possible to study, but how are they going to make it possible? Do they want to make it possible?</a:t>
            </a:r>
          </a:p>
          <a:p>
            <a:r>
              <a:rPr lang="en-AU" dirty="0"/>
              <a:t>Suggest activities: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research into the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Consider the impact of their condition on their choice of career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Strategies to overcome the difficulties</a:t>
            </a:r>
          </a:p>
          <a:p>
            <a:r>
              <a:rPr lang="en-AU" dirty="0"/>
              <a:t>Refer to careers</a:t>
            </a:r>
          </a:p>
          <a:p>
            <a:r>
              <a:rPr lang="en-AU" dirty="0"/>
              <a:t>Build relationships with careers</a:t>
            </a:r>
          </a:p>
          <a:p>
            <a:endParaRPr lang="en-AU" dirty="0"/>
          </a:p>
          <a:p>
            <a:r>
              <a:rPr lang="en-AU" dirty="0"/>
              <a:t>And are presently developing simple questions to add to our registration</a:t>
            </a:r>
          </a:p>
          <a:p>
            <a:endParaRPr lang="en-AU" dirty="0"/>
          </a:p>
          <a:p>
            <a:endParaRPr lang="en-AU" dirty="0"/>
          </a:p>
          <a:p>
            <a:pPr marL="285750" indent="-285750">
              <a:buFontTx/>
              <a:buChar char="-"/>
            </a:pPr>
            <a:endParaRPr lang="en-AU" dirty="0"/>
          </a:p>
          <a:p>
            <a:pPr marL="285750" indent="-285750">
              <a:buFontTx/>
              <a:buChar char="-"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1074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742</Words>
  <Application>Microsoft Office PowerPoint</Application>
  <PresentationFormat>On-screen Show (16:9)</PresentationFormat>
  <Paragraphs>181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instructions</dc:title>
  <dc:creator>admin</dc:creator>
  <cp:lastModifiedBy>Jane Hawkeswood</cp:lastModifiedBy>
  <cp:revision>29</cp:revision>
  <cp:lastPrinted>2018-12-03T01:32:40Z</cp:lastPrinted>
  <dcterms:created xsi:type="dcterms:W3CDTF">2018-11-24T04:07:22Z</dcterms:created>
  <dcterms:modified xsi:type="dcterms:W3CDTF">2019-07-01T05:47:53Z</dcterms:modified>
</cp:coreProperties>
</file>