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64" r:id="rId3"/>
    <p:sldId id="286" r:id="rId4"/>
    <p:sldId id="278" r:id="rId5"/>
    <p:sldId id="293" r:id="rId6"/>
    <p:sldId id="279" r:id="rId7"/>
    <p:sldId id="280" r:id="rId8"/>
    <p:sldId id="281" r:id="rId9"/>
    <p:sldId id="285" r:id="rId10"/>
    <p:sldId id="283" r:id="rId11"/>
    <p:sldId id="284" r:id="rId12"/>
    <p:sldId id="287" r:id="rId13"/>
    <p:sldId id="290" r:id="rId14"/>
    <p:sldId id="291" r:id="rId15"/>
    <p:sldId id="294" r:id="rId16"/>
    <p:sldId id="288" r:id="rId17"/>
    <p:sldId id="289" r:id="rId18"/>
    <p:sldId id="292" r:id="rId19"/>
    <p:sldId id="275" r:id="rId20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364" autoAdjust="0"/>
  </p:normalViewPr>
  <p:slideViewPr>
    <p:cSldViewPr snapToGrid="0">
      <p:cViewPr varScale="1">
        <p:scale>
          <a:sx n="100" d="100"/>
          <a:sy n="100" d="100"/>
        </p:scale>
        <p:origin x="19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2" d="100"/>
          <a:sy n="32" d="100"/>
        </p:scale>
        <p:origin x="21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AD355-75AE-4C08-B244-4AA0B2BDB8AC}" type="datetimeFigureOut">
              <a:rPr lang="en-AU" smtClean="0"/>
              <a:t>25/06/2019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B552E-B212-4C1D-9F86-B027704CD4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339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9917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5155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4989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1385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8260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74087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699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7415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5308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0022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76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981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0477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4893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871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0326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7758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5481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552E-B212-4C1D-9F86-B027704CD494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945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165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534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1841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675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2942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94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816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364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753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2pPr marL="742950" indent="-285750">
              <a:buSzPct val="100000"/>
              <a:buFont typeface="Wingdings" panose="05000000000000000000" pitchFamily="2" charset="2"/>
              <a:buChar char="§"/>
              <a:defRPr/>
            </a:lvl2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32770" y="5867131"/>
            <a:ext cx="770253" cy="381269"/>
          </a:xfrm>
        </p:spPr>
        <p:txBody>
          <a:bodyPr/>
          <a:lstStyle>
            <a:lvl1pPr>
              <a:defRPr sz="2800"/>
            </a:lvl1pPr>
          </a:lstStyle>
          <a:p>
            <a:fld id="{A3CB9EE2-56EE-41F8-8615-D7173C7E412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472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44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668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49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9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941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049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181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CB9EE2-56EE-41F8-8615-D7173C7E41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351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2CB77A8-1283-4533-AD4F-587E06AF5D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2439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57683D-599A-4D60-A122-843753EC1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4639" y="3741154"/>
            <a:ext cx="10062722" cy="208759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AU" sz="6600" dirty="0">
                <a:solidFill>
                  <a:srgbClr val="578E8B"/>
                </a:solidFill>
              </a:rPr>
              <a:t>Correct document structure</a:t>
            </a:r>
            <a:br>
              <a:rPr lang="en-AU" sz="4000" dirty="0"/>
            </a:br>
            <a:r>
              <a:rPr lang="en-AU" sz="4800" dirty="0">
                <a:solidFill>
                  <a:srgbClr val="578E8B"/>
                </a:solidFill>
              </a:rPr>
              <a:t>Easy for authors and accessible to readers</a:t>
            </a:r>
            <a:endParaRPr lang="en-AU" sz="4000" dirty="0">
              <a:solidFill>
                <a:srgbClr val="578E8B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D12EA-1C78-4090-A3B2-9B0BD8FF7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2557" y="5964058"/>
            <a:ext cx="4307457" cy="893942"/>
          </a:xfrm>
        </p:spPr>
        <p:txBody>
          <a:bodyPr>
            <a:normAutofit/>
          </a:bodyPr>
          <a:lstStyle/>
          <a:p>
            <a:pPr algn="l"/>
            <a:r>
              <a:rPr lang="en-AU" sz="4400" dirty="0">
                <a:solidFill>
                  <a:srgbClr val="D97E2F"/>
                </a:solidFill>
              </a:rPr>
              <a:t>Andrew Downie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705C9E8-B37A-4C10-AADA-BA51E9A942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" y="380639"/>
            <a:ext cx="10334445" cy="304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704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Creating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547257"/>
            <a:ext cx="10018713" cy="3243943"/>
          </a:xfrm>
        </p:spPr>
        <p:txBody>
          <a:bodyPr>
            <a:noAutofit/>
          </a:bodyPr>
          <a:lstStyle/>
          <a:p>
            <a:r>
              <a:rPr lang="en-AU" dirty="0"/>
              <a:t>Use tables for displaying tabular data</a:t>
            </a:r>
          </a:p>
          <a:p>
            <a:r>
              <a:rPr lang="en-AU" dirty="0"/>
              <a:t>Create table from Insert tab of Ribbon</a:t>
            </a:r>
          </a:p>
          <a:p>
            <a:pPr lvl="1"/>
            <a:r>
              <a:rPr lang="en-AU" sz="2400" dirty="0"/>
              <a:t>Do not draw the table</a:t>
            </a:r>
          </a:p>
          <a:p>
            <a:r>
              <a:rPr lang="en-AU" dirty="0"/>
              <a:t>Especially in Word try not to create non-uniform tables</a:t>
            </a:r>
          </a:p>
          <a:p>
            <a:r>
              <a:rPr lang="en-AU" dirty="0"/>
              <a:t>Under Properties in Layout tab of Ribbon</a:t>
            </a:r>
          </a:p>
          <a:p>
            <a:pPr lvl="1"/>
            <a:r>
              <a:rPr lang="en-AU" sz="2400" dirty="0"/>
              <a:t>Uncheck ‘Allow Rows to Break Across Pages (not always viable)’</a:t>
            </a:r>
          </a:p>
          <a:p>
            <a:pPr lvl="1"/>
            <a:r>
              <a:rPr lang="en-AU" sz="2400" dirty="0"/>
              <a:t>Check ‘Repeat as Header Row at Top of Each Page’</a:t>
            </a:r>
          </a:p>
          <a:p>
            <a:pPr lvl="1"/>
            <a:r>
              <a:rPr lang="en-AU" sz="2400" dirty="0"/>
              <a:t>Autofit to content can be very helpful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F5D52-A829-43B3-907A-3588EB54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4056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Creating tables (</a:t>
            </a:r>
            <a:r>
              <a:rPr lang="en-AU" dirty="0" err="1"/>
              <a:t>cont</a:t>
            </a:r>
            <a:r>
              <a:rPr lang="en-AU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In Office 365 if the table has row headings</a:t>
            </a:r>
          </a:p>
          <a:p>
            <a:pPr lvl="1"/>
            <a:r>
              <a:rPr lang="en-AU" sz="2400" dirty="0"/>
              <a:t>In Table Tools on Ribbon check </a:t>
            </a:r>
            <a:r>
              <a:rPr lang="en-AU" sz="2400" dirty="0" err="1"/>
              <a:t>check</a:t>
            </a:r>
            <a:r>
              <a:rPr lang="en-AU" sz="2400" dirty="0"/>
              <a:t> special formatting for first column</a:t>
            </a:r>
          </a:p>
          <a:p>
            <a:pPr lvl="1"/>
            <a:r>
              <a:rPr lang="en-AU" sz="2400" dirty="0"/>
              <a:t>Important for PDF conversion using Save As PDF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54BCD-7182-4C91-B98C-EC459E23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0253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61258"/>
            <a:ext cx="10018713" cy="1752599"/>
          </a:xfrm>
        </p:spPr>
        <p:txBody>
          <a:bodyPr/>
          <a:lstStyle/>
          <a:p>
            <a:r>
              <a:rPr lang="en-AU" dirty="0"/>
              <a:t>Inserting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Select the image from Illustration Group in the Insert tab of the Ribbon</a:t>
            </a:r>
          </a:p>
          <a:p>
            <a:r>
              <a:rPr lang="en-AU" dirty="0"/>
              <a:t>Provide meaningful alternative text</a:t>
            </a:r>
          </a:p>
          <a:p>
            <a:pPr lvl="1"/>
            <a:r>
              <a:rPr lang="en-AU" sz="2400" dirty="0"/>
              <a:t>Right click the image</a:t>
            </a:r>
          </a:p>
          <a:p>
            <a:pPr lvl="1"/>
            <a:r>
              <a:rPr lang="en-AU" sz="2400" dirty="0"/>
              <a:t>Select Edit Alt Text</a:t>
            </a:r>
          </a:p>
          <a:p>
            <a:pPr lvl="1"/>
            <a:r>
              <a:rPr lang="en-AU" sz="2400" dirty="0"/>
              <a:t>Depending on settings, Word may have generated a description</a:t>
            </a:r>
          </a:p>
          <a:p>
            <a:pPr lvl="1"/>
            <a:r>
              <a:rPr lang="en-AU" sz="2400" dirty="0"/>
              <a:t>Alternative text should be meaningful in the context of surrounding text</a:t>
            </a:r>
          </a:p>
          <a:p>
            <a:pPr lvl="1"/>
            <a:r>
              <a:rPr lang="en-AU" sz="2400" dirty="0"/>
              <a:t>Write accordingly</a:t>
            </a:r>
          </a:p>
          <a:p>
            <a:pPr lvl="1"/>
            <a:r>
              <a:rPr lang="en-AU" sz="2400" dirty="0"/>
              <a:t>Perhaps check Mark as Decorative if purely visual presentation</a:t>
            </a:r>
          </a:p>
          <a:p>
            <a:r>
              <a:rPr lang="en-AU" dirty="0"/>
              <a:t>Alt text will not be visible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3273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9872"/>
            <a:ext cx="10018713" cy="1752599"/>
          </a:xfrm>
        </p:spPr>
        <p:txBody>
          <a:bodyPr/>
          <a:lstStyle/>
          <a:p>
            <a:r>
              <a:rPr lang="en-AU" dirty="0"/>
              <a:t>Writing alternative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Ideally, alt text conveys the same meaning as the image</a:t>
            </a:r>
          </a:p>
          <a:p>
            <a:pPr lvl="1"/>
            <a:r>
              <a:rPr lang="en-AU" sz="2400" dirty="0"/>
              <a:t>That can sometimes be a challenge</a:t>
            </a:r>
          </a:p>
          <a:p>
            <a:r>
              <a:rPr lang="en-AU" dirty="0"/>
              <a:t>Wording depends on the context in which the image is used</a:t>
            </a:r>
          </a:p>
          <a:p>
            <a:r>
              <a:rPr lang="en-AU" dirty="0"/>
              <a:t>Describe the scene, rather than the image</a:t>
            </a:r>
          </a:p>
          <a:p>
            <a:r>
              <a:rPr lang="en-AU" dirty="0"/>
              <a:t>If the image is a metaphor, explain it</a:t>
            </a:r>
          </a:p>
          <a:p>
            <a:r>
              <a:rPr lang="en-AU" dirty="0"/>
              <a:t>What is an appropriate length for alt text?</a:t>
            </a:r>
          </a:p>
          <a:p>
            <a:pPr lvl="1"/>
            <a:r>
              <a:rPr lang="en-AU" sz="2400" dirty="0"/>
              <a:t>While succinct, as long as necessary</a:t>
            </a:r>
          </a:p>
          <a:p>
            <a:r>
              <a:rPr lang="en-AU" dirty="0"/>
              <a:t>When should an image not include alt text?</a:t>
            </a:r>
          </a:p>
          <a:p>
            <a:pPr lvl="1"/>
            <a:r>
              <a:rPr lang="en-AU" sz="2400" dirty="0"/>
              <a:t>When purely for visual decoration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821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Creating Word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Templates save reinventing the wheel</a:t>
            </a:r>
          </a:p>
          <a:p>
            <a:r>
              <a:rPr lang="en-AU" dirty="0"/>
              <a:t>Useful when a particular layout is used repeatedly</a:t>
            </a:r>
          </a:p>
          <a:p>
            <a:r>
              <a:rPr lang="en-AU" dirty="0"/>
              <a:t>To create a template:</a:t>
            </a:r>
          </a:p>
          <a:p>
            <a:pPr lvl="1"/>
            <a:r>
              <a:rPr lang="en-AU" sz="2400" dirty="0"/>
              <a:t>Open a blank Word file</a:t>
            </a:r>
          </a:p>
          <a:p>
            <a:pPr lvl="1"/>
            <a:r>
              <a:rPr lang="en-AU" sz="2400" dirty="0"/>
              <a:t>Apply/create all styles to be used</a:t>
            </a:r>
          </a:p>
          <a:p>
            <a:pPr lvl="1"/>
            <a:r>
              <a:rPr lang="en-AU" sz="2400" dirty="0"/>
              <a:t>Placeholder text can be helpful</a:t>
            </a:r>
          </a:p>
          <a:p>
            <a:pPr lvl="1"/>
            <a:r>
              <a:rPr lang="en-AU" sz="2400" dirty="0"/>
              <a:t>When saving the file select .</a:t>
            </a:r>
            <a:r>
              <a:rPr lang="en-AU" sz="2400" dirty="0" err="1"/>
              <a:t>dotm</a:t>
            </a:r>
            <a:r>
              <a:rPr lang="en-AU" sz="2400" dirty="0"/>
              <a:t> filetype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690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Using Word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To use a template:</a:t>
            </a:r>
          </a:p>
          <a:p>
            <a:pPr lvl="1"/>
            <a:r>
              <a:rPr lang="en-AU" sz="2400" dirty="0"/>
              <a:t>Open the template</a:t>
            </a:r>
          </a:p>
          <a:p>
            <a:pPr lvl="1"/>
            <a:r>
              <a:rPr lang="en-AU" sz="2400" dirty="0"/>
              <a:t>Enter required information</a:t>
            </a:r>
          </a:p>
          <a:p>
            <a:pPr lvl="1"/>
            <a:r>
              <a:rPr lang="en-AU" sz="2400" dirty="0"/>
              <a:t>Save as a .docx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2362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MS Word Accessibility Checker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To use the accessibility checker</a:t>
            </a:r>
          </a:p>
          <a:p>
            <a:pPr lvl="1"/>
            <a:r>
              <a:rPr lang="en-AU" sz="2400" dirty="0"/>
              <a:t>File tab (alt-f)</a:t>
            </a:r>
          </a:p>
          <a:p>
            <a:pPr lvl="1"/>
            <a:r>
              <a:rPr lang="en-AU" sz="2400" dirty="0"/>
              <a:t>Select Info</a:t>
            </a:r>
          </a:p>
          <a:p>
            <a:pPr lvl="1"/>
            <a:r>
              <a:rPr lang="en-AU" sz="2400" dirty="0"/>
              <a:t>Select Check for Issues</a:t>
            </a:r>
          </a:p>
          <a:p>
            <a:pPr lvl="1"/>
            <a:r>
              <a:rPr lang="en-AU" sz="2400" dirty="0"/>
              <a:t>Select Check Accessibility</a:t>
            </a:r>
          </a:p>
          <a:p>
            <a:r>
              <a:rPr lang="en-AU" dirty="0"/>
              <a:t>A tab will appear with a report on any issues</a:t>
            </a:r>
          </a:p>
          <a:p>
            <a:r>
              <a:rPr lang="en-AU" dirty="0"/>
              <a:t>Correct as necessary</a:t>
            </a:r>
          </a:p>
          <a:p>
            <a:r>
              <a:rPr lang="en-AU" dirty="0"/>
              <a:t>An image marked as decorative will throw an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0011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Converting to a PDF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If Acrobat is installed</a:t>
            </a:r>
          </a:p>
          <a:p>
            <a:pPr lvl="1"/>
            <a:r>
              <a:rPr lang="en-AU" sz="2400" dirty="0"/>
              <a:t>Can select Acrobat from Word Ribbon</a:t>
            </a:r>
          </a:p>
          <a:p>
            <a:pPr lvl="1"/>
            <a:r>
              <a:rPr lang="en-AU" sz="2400" dirty="0"/>
              <a:t>Select create PDF</a:t>
            </a:r>
          </a:p>
          <a:p>
            <a:pPr lvl="1"/>
            <a:r>
              <a:rPr lang="en-AU" sz="2400" dirty="0"/>
              <a:t>Default settings should be suitable</a:t>
            </a:r>
          </a:p>
          <a:p>
            <a:r>
              <a:rPr lang="en-AU" dirty="0"/>
              <a:t>From the Word Save As dialog, can save as PDF</a:t>
            </a:r>
          </a:p>
          <a:p>
            <a:pPr lvl="1"/>
            <a:r>
              <a:rPr lang="en-AU" sz="2400" dirty="0"/>
              <a:t>Check in Options the first time to ensure Create Tagged PDF is checked</a:t>
            </a:r>
          </a:p>
          <a:p>
            <a:pPr lvl="1"/>
            <a:r>
              <a:rPr lang="en-AU" sz="2400" dirty="0"/>
              <a:t>This method is better if tables include row headings</a:t>
            </a:r>
          </a:p>
          <a:p>
            <a:r>
              <a:rPr lang="en-AU" dirty="0"/>
              <a:t>Adobe Acrobat also has an Accessibility Checker</a:t>
            </a:r>
          </a:p>
          <a:p>
            <a:pPr lvl="1"/>
            <a:r>
              <a:rPr lang="en-AU" sz="2400" dirty="0"/>
              <a:t>Finding it varies in different versions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7782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AU" dirty="0"/>
              <a:t>PDFs are not all born equal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Autofit/>
          </a:bodyPr>
          <a:lstStyle/>
          <a:p>
            <a:r>
              <a:rPr lang="en-AU" dirty="0"/>
              <a:t>Three general categories of PDF</a:t>
            </a:r>
          </a:p>
          <a:p>
            <a:pPr lvl="1"/>
            <a:r>
              <a:rPr lang="en-AU" sz="2400" dirty="0"/>
              <a:t>Image-only – scanned from hardcopy</a:t>
            </a:r>
          </a:p>
          <a:p>
            <a:pPr lvl="1"/>
            <a:r>
              <a:rPr lang="en-AU" sz="2400" dirty="0"/>
              <a:t>Unstructured files</a:t>
            </a:r>
          </a:p>
          <a:p>
            <a:pPr lvl="1"/>
            <a:r>
              <a:rPr lang="en-AU" sz="2400" dirty="0"/>
              <a:t>Structured (tagged) files</a:t>
            </a:r>
          </a:p>
          <a:p>
            <a:r>
              <a:rPr lang="en-AU" dirty="0"/>
              <a:t>Image-only PDFs are not accessible</a:t>
            </a:r>
          </a:p>
          <a:p>
            <a:r>
              <a:rPr lang="en-AU" dirty="0"/>
              <a:t>Unstructured files may or may not be somewhat accessible</a:t>
            </a:r>
          </a:p>
          <a:p>
            <a:r>
              <a:rPr lang="en-AU" dirty="0"/>
              <a:t>Correctly tagged files should be used for general distribution</a:t>
            </a:r>
          </a:p>
          <a:p>
            <a:pPr lvl="1"/>
            <a:r>
              <a:rPr lang="en-AU" sz="2400" dirty="0"/>
              <a:t>Easy when coming from suitable Word files</a:t>
            </a:r>
          </a:p>
          <a:p>
            <a:pPr lvl="1"/>
            <a:r>
              <a:rPr lang="en-AU" sz="2400" dirty="0"/>
              <a:t>More knowledge needed when using Indesign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8350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18E50-1AAE-482E-89AB-871DF3E8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000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8FA78-870F-4DB2-B87F-16358532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Andrew Downie</a:t>
            </a:r>
          </a:p>
          <a:p>
            <a:pPr marL="0" indent="0">
              <a:buNone/>
            </a:pPr>
            <a:r>
              <a:rPr lang="en-AU" sz="4000" dirty="0"/>
              <a:t>Phone:	0400 806 076</a:t>
            </a:r>
          </a:p>
          <a:p>
            <a:pPr marL="0" indent="0">
              <a:buNone/>
            </a:pPr>
            <a:r>
              <a:rPr lang="en-AU" sz="4000" dirty="0"/>
              <a:t>Email:		access_tech@iprimus.com.au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63B68-C189-4FAC-A99F-56B1E949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45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53342"/>
            <a:ext cx="10018713" cy="3918858"/>
          </a:xfrm>
        </p:spPr>
        <p:txBody>
          <a:bodyPr>
            <a:normAutofit/>
          </a:bodyPr>
          <a:lstStyle/>
          <a:p>
            <a:pPr marL="180000" indent="-360000"/>
            <a:r>
              <a:rPr lang="en-AU" dirty="0"/>
              <a:t>Correct structure and accessibility are not hard</a:t>
            </a:r>
          </a:p>
          <a:p>
            <a:pPr marL="180000" indent="-360000"/>
            <a:r>
              <a:rPr lang="en-AU" dirty="0"/>
              <a:t>Will focus on Microsoft Word and PDF</a:t>
            </a:r>
          </a:p>
          <a:p>
            <a:pPr marL="637200" lvl="1" indent="-360000"/>
            <a:r>
              <a:rPr lang="en-AU" sz="2400" dirty="0"/>
              <a:t>Relevant to other formats</a:t>
            </a:r>
          </a:p>
          <a:p>
            <a:pPr marL="180000" indent="-360000"/>
            <a:r>
              <a:rPr lang="en-AU" dirty="0"/>
              <a:t>Writing meaningful alternate text for images</a:t>
            </a:r>
          </a:p>
          <a:p>
            <a:pPr marL="180000" indent="-360000"/>
            <a:r>
              <a:rPr lang="en-AU" dirty="0"/>
              <a:t>Creating accessible PDF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2EC40-ADF3-407D-A8F4-9B3EFF5A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646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486" y="-104775"/>
            <a:ext cx="10018713" cy="1752599"/>
          </a:xfrm>
        </p:spPr>
        <p:txBody>
          <a:bodyPr/>
          <a:lstStyle/>
          <a:p>
            <a:r>
              <a:rPr lang="en-AU" dirty="0"/>
              <a:t>Benefits of structured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0" y="1447800"/>
            <a:ext cx="10018713" cy="5257800"/>
          </a:xfrm>
        </p:spPr>
        <p:txBody>
          <a:bodyPr>
            <a:noAutofit/>
          </a:bodyPr>
          <a:lstStyle/>
          <a:p>
            <a:r>
              <a:rPr lang="en-AU" dirty="0"/>
              <a:t>Consistent appearance throughout document</a:t>
            </a:r>
          </a:p>
          <a:p>
            <a:r>
              <a:rPr lang="en-AU" dirty="0"/>
              <a:t>And between documents</a:t>
            </a:r>
          </a:p>
          <a:p>
            <a:r>
              <a:rPr lang="en-AU" dirty="0"/>
              <a:t>Saves much time and effort:</a:t>
            </a:r>
          </a:p>
          <a:p>
            <a:pPr lvl="1"/>
            <a:r>
              <a:rPr lang="en-AU" sz="2400" dirty="0"/>
              <a:t>When creating the document</a:t>
            </a:r>
          </a:p>
          <a:p>
            <a:pPr lvl="1"/>
            <a:r>
              <a:rPr lang="en-AU" sz="2400" dirty="0"/>
              <a:t>When editing later</a:t>
            </a:r>
          </a:p>
          <a:p>
            <a:r>
              <a:rPr lang="en-AU" dirty="0"/>
              <a:t>Allows easy creation of:</a:t>
            </a:r>
          </a:p>
          <a:p>
            <a:pPr lvl="1"/>
            <a:r>
              <a:rPr lang="en-AU" sz="2400" dirty="0"/>
              <a:t>Accessible PDF files</a:t>
            </a:r>
          </a:p>
          <a:p>
            <a:pPr lvl="1"/>
            <a:r>
              <a:rPr lang="en-AU" sz="2400" dirty="0"/>
              <a:t>DAISY  and </a:t>
            </a:r>
            <a:r>
              <a:rPr lang="en-AU" sz="2400" dirty="0" err="1"/>
              <a:t>epub</a:t>
            </a:r>
            <a:r>
              <a:rPr lang="en-AU" sz="2400" dirty="0"/>
              <a:t> books</a:t>
            </a:r>
          </a:p>
          <a:p>
            <a:pPr lvl="1"/>
            <a:r>
              <a:rPr lang="en-AU" sz="2400" dirty="0"/>
              <a:t>Hardcopy Braille material</a:t>
            </a:r>
          </a:p>
          <a:p>
            <a:pPr lvl="1"/>
            <a:r>
              <a:rPr lang="en-AU" sz="2400" dirty="0"/>
              <a:t>XML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2EC40-ADF3-407D-A8F4-9B3EFF5A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03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Hierarchical headings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15886"/>
            <a:ext cx="10018713" cy="4256314"/>
          </a:xfrm>
        </p:spPr>
        <p:txBody>
          <a:bodyPr>
            <a:normAutofit/>
          </a:bodyPr>
          <a:lstStyle/>
          <a:p>
            <a:r>
              <a:rPr lang="en-AU" dirty="0"/>
              <a:t>A level 2 heading follows a level 1</a:t>
            </a:r>
          </a:p>
          <a:p>
            <a:r>
              <a:rPr lang="en-AU" dirty="0"/>
              <a:t>A level 3 heading follows a level 2 etc</a:t>
            </a:r>
          </a:p>
          <a:p>
            <a:r>
              <a:rPr lang="en-AU" dirty="0"/>
              <a:t>Do not follow a level 1 with a level 3 etc</a:t>
            </a:r>
          </a:p>
          <a:p>
            <a:r>
              <a:rPr lang="en-AU" dirty="0"/>
              <a:t>Visual appearance should match the heading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6D297-735A-48C1-8F02-F873E511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777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Hierarchical headings (</a:t>
            </a:r>
            <a:r>
              <a:rPr lang="en-AU" dirty="0" err="1"/>
              <a:t>cont</a:t>
            </a:r>
            <a:r>
              <a:rPr lang="en-AU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15886"/>
            <a:ext cx="10018713" cy="4256314"/>
          </a:xfrm>
        </p:spPr>
        <p:txBody>
          <a:bodyPr>
            <a:normAutofit/>
          </a:bodyPr>
          <a:lstStyle/>
          <a:p>
            <a:r>
              <a:rPr lang="en-AU" dirty="0"/>
              <a:t>MS Word Keyboard shortcuts:</a:t>
            </a:r>
          </a:p>
          <a:p>
            <a:pPr lvl="1"/>
            <a:r>
              <a:rPr lang="en-AU" sz="2400" dirty="0"/>
              <a:t>Ctrl-alt-1 for level 1 heading</a:t>
            </a:r>
          </a:p>
          <a:p>
            <a:pPr lvl="1"/>
            <a:r>
              <a:rPr lang="en-AU" sz="2400" dirty="0"/>
              <a:t>Ctrl-alt-2 for level 2 heading</a:t>
            </a:r>
          </a:p>
          <a:p>
            <a:pPr lvl="1"/>
            <a:r>
              <a:rPr lang="en-AU" sz="2400" dirty="0"/>
              <a:t>Ctrl-alt-3 for level 3 heading</a:t>
            </a:r>
          </a:p>
          <a:p>
            <a:pPr lvl="1"/>
            <a:r>
              <a:rPr lang="en-AU" sz="2400" dirty="0"/>
              <a:t>Shift-alt-right arrow to reduce level</a:t>
            </a:r>
          </a:p>
          <a:p>
            <a:pPr lvl="1"/>
            <a:r>
              <a:rPr lang="en-AU" sz="2400" dirty="0"/>
              <a:t>Shift-alt-left arrow to increase level</a:t>
            </a:r>
          </a:p>
          <a:p>
            <a:pPr lvl="1"/>
            <a:r>
              <a:rPr lang="en-AU" sz="2400" dirty="0"/>
              <a:t>Shift-ctrl-n for normal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6D297-735A-48C1-8F02-F873E511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858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Making paragraphs look just 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92087"/>
            <a:ext cx="10018713" cy="3799114"/>
          </a:xfrm>
        </p:spPr>
        <p:txBody>
          <a:bodyPr>
            <a:normAutofit/>
          </a:bodyPr>
          <a:lstStyle/>
          <a:p>
            <a:r>
              <a:rPr lang="en-AU" dirty="0"/>
              <a:t>Can use right click or Application Key</a:t>
            </a:r>
          </a:p>
          <a:p>
            <a:r>
              <a:rPr lang="en-AU" dirty="0"/>
              <a:t>Paragraph</a:t>
            </a:r>
          </a:p>
          <a:p>
            <a:pPr lvl="1"/>
            <a:r>
              <a:rPr lang="en-AU" sz="2400" dirty="0"/>
              <a:t>adjust space before and after and indent</a:t>
            </a:r>
          </a:p>
          <a:p>
            <a:pPr lvl="1"/>
            <a:r>
              <a:rPr lang="en-AU" sz="2400" dirty="0"/>
              <a:t>Do not use multiple Enter key presses</a:t>
            </a:r>
          </a:p>
          <a:p>
            <a:r>
              <a:rPr lang="en-AU" dirty="0"/>
              <a:t>Font</a:t>
            </a:r>
          </a:p>
          <a:p>
            <a:pPr lvl="1"/>
            <a:r>
              <a:rPr lang="en-AU" sz="2400" dirty="0"/>
              <a:t>adjust font size, style and colour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4874-A881-40CF-9740-17BAAB00F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508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Modifying and creating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Either</a:t>
            </a:r>
          </a:p>
          <a:p>
            <a:pPr lvl="1"/>
            <a:r>
              <a:rPr lang="en-AU" sz="2400" dirty="0"/>
              <a:t>Select Styles from Home tab of the Ribbon or</a:t>
            </a:r>
          </a:p>
          <a:p>
            <a:pPr lvl="1"/>
            <a:r>
              <a:rPr lang="en-AU" sz="2400" dirty="0"/>
              <a:t>Open the Styles Toolbar (control-alt-shift-s)</a:t>
            </a:r>
          </a:p>
          <a:p>
            <a:r>
              <a:rPr lang="en-AU" dirty="0"/>
              <a:t>Select Update [style name] to match selection to revise a style</a:t>
            </a:r>
          </a:p>
          <a:p>
            <a:pPr lvl="1"/>
            <a:r>
              <a:rPr lang="en-AU" sz="2400" dirty="0"/>
              <a:t>That will update all instances of the style (magic)</a:t>
            </a:r>
          </a:p>
          <a:p>
            <a:r>
              <a:rPr lang="en-AU" dirty="0"/>
              <a:t>Save selection as a new style</a:t>
            </a:r>
          </a:p>
          <a:p>
            <a:pPr lvl="1"/>
            <a:r>
              <a:rPr lang="en-AU" sz="2400" dirty="0"/>
              <a:t>Easy way to create a new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6878A-0A90-40CA-A1DB-48E457D7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853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Managing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57400"/>
            <a:ext cx="10018713" cy="4114800"/>
          </a:xfrm>
        </p:spPr>
        <p:txBody>
          <a:bodyPr>
            <a:normAutofit/>
          </a:bodyPr>
          <a:lstStyle/>
          <a:p>
            <a:r>
              <a:rPr lang="en-AU" dirty="0"/>
              <a:t>Create or modify a style in this or all documents</a:t>
            </a:r>
          </a:p>
          <a:p>
            <a:r>
              <a:rPr lang="en-AU" dirty="0"/>
              <a:t>Choose which styles are shown and the order</a:t>
            </a:r>
          </a:p>
          <a:p>
            <a:r>
              <a:rPr lang="en-AU" dirty="0"/>
              <a:t>An almost bewildering array of options and settings to explore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76661-215D-477F-9BC1-0FF0A2640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7905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47A5-B759-43DD-8272-2887852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AU" dirty="0"/>
              <a:t>Creating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8714-B301-4553-B6D8-CC6F529A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3857"/>
            <a:ext cx="10018713" cy="3907971"/>
          </a:xfrm>
        </p:spPr>
        <p:txBody>
          <a:bodyPr>
            <a:normAutofit lnSpcReduction="10000"/>
          </a:bodyPr>
          <a:lstStyle/>
          <a:p>
            <a:r>
              <a:rPr lang="en-AU" dirty="0"/>
              <a:t>Word includes styles for </a:t>
            </a:r>
            <a:r>
              <a:rPr lang="en-AU" dirty="0" err="1"/>
              <a:t>bulletted</a:t>
            </a:r>
            <a:r>
              <a:rPr lang="en-AU" dirty="0"/>
              <a:t> and numbered lists </a:t>
            </a:r>
          </a:p>
          <a:p>
            <a:r>
              <a:rPr lang="en-AU" dirty="0"/>
              <a:t>To create a bulleted list easily</a:t>
            </a:r>
          </a:p>
          <a:p>
            <a:pPr lvl="1"/>
            <a:r>
              <a:rPr lang="en-AU" sz="2400" dirty="0"/>
              <a:t>Enter asterisk (*) and space or tab</a:t>
            </a:r>
          </a:p>
          <a:p>
            <a:r>
              <a:rPr lang="en-AU" dirty="0"/>
              <a:t>To create a numbered list</a:t>
            </a:r>
          </a:p>
          <a:p>
            <a:pPr lvl="1"/>
            <a:r>
              <a:rPr lang="en-AU" sz="2400" dirty="0"/>
              <a:t>Enter – say – 1 followed by space or tab</a:t>
            </a:r>
          </a:p>
          <a:p>
            <a:pPr lvl="1"/>
            <a:r>
              <a:rPr lang="en-AU" sz="2400" dirty="0"/>
              <a:t>Can include punctuation such as 1. or 1)</a:t>
            </a:r>
          </a:p>
          <a:p>
            <a:r>
              <a:rPr lang="en-AU" dirty="0"/>
              <a:t>Similar for using letters instead of numbers</a:t>
            </a:r>
          </a:p>
          <a:p>
            <a:r>
              <a:rPr lang="en-AU" dirty="0"/>
              <a:t>Pressing Enter twice will return to Normal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FAF7-A192-4A28-A5D3-88EC9B80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B9EE2-56EE-41F8-8615-D7173C7E4126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5157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3492</TotalTime>
  <Words>864</Words>
  <Application>Microsoft Office PowerPoint</Application>
  <PresentationFormat>Widescreen</PresentationFormat>
  <Paragraphs>176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Parallax</vt:lpstr>
      <vt:lpstr>Correct document structure Easy for authors and accessible to readers</vt:lpstr>
      <vt:lpstr>Introduction</vt:lpstr>
      <vt:lpstr>Benefits of structured documents</vt:lpstr>
      <vt:lpstr>Hierarchical headings</vt:lpstr>
      <vt:lpstr>Hierarchical headings (cont)</vt:lpstr>
      <vt:lpstr>Making paragraphs look just so</vt:lpstr>
      <vt:lpstr>Modifying and creating styles</vt:lpstr>
      <vt:lpstr>Managing styles</vt:lpstr>
      <vt:lpstr>Creating lists</vt:lpstr>
      <vt:lpstr>Creating tables</vt:lpstr>
      <vt:lpstr>Creating tables (cont)</vt:lpstr>
      <vt:lpstr>Inserting images</vt:lpstr>
      <vt:lpstr>Writing alternative text</vt:lpstr>
      <vt:lpstr>Creating Word templates</vt:lpstr>
      <vt:lpstr>Using Word templates</vt:lpstr>
      <vt:lpstr>MS Word Accessibility Checker</vt:lpstr>
      <vt:lpstr>Converting to a PDF</vt:lpstr>
      <vt:lpstr>PDFs are not all born equal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technology in 2018</dc:title>
  <dc:creator>Andrew Downie</dc:creator>
  <cp:lastModifiedBy>Jane Hawkeswood</cp:lastModifiedBy>
  <cp:revision>207</cp:revision>
  <cp:lastPrinted>2019-06-25T01:09:37Z</cp:lastPrinted>
  <dcterms:created xsi:type="dcterms:W3CDTF">2018-03-26T22:00:11Z</dcterms:created>
  <dcterms:modified xsi:type="dcterms:W3CDTF">2019-06-25T01:49:22Z</dcterms:modified>
</cp:coreProperties>
</file>