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6" r:id="rId2"/>
    <p:sldId id="287" r:id="rId3"/>
    <p:sldId id="309" r:id="rId4"/>
    <p:sldId id="303" r:id="rId5"/>
    <p:sldId id="283" r:id="rId6"/>
    <p:sldId id="276" r:id="rId7"/>
    <p:sldId id="274" r:id="rId8"/>
    <p:sldId id="275" r:id="rId9"/>
    <p:sldId id="290" r:id="rId10"/>
    <p:sldId id="291" r:id="rId11"/>
    <p:sldId id="298" r:id="rId12"/>
    <p:sldId id="307" r:id="rId13"/>
    <p:sldId id="308" r:id="rId14"/>
    <p:sldId id="292" r:id="rId15"/>
    <p:sldId id="310" r:id="rId16"/>
    <p:sldId id="296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5"/>
    <p:restoredTop sz="92810" autoAdjust="0"/>
  </p:normalViewPr>
  <p:slideViewPr>
    <p:cSldViewPr snapToGrid="0" snapToObjects="1">
      <p:cViewPr varScale="1">
        <p:scale>
          <a:sx n="69" d="100"/>
          <a:sy n="69" d="100"/>
        </p:scale>
        <p:origin x="1123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C5D8A-9179-8042-ACD9-BB8035F16D0B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EC483-2FEF-904C-AA7C-4D407D80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48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8F723-59E9-2140-AA33-3BC6CD387CEC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31902-8F4D-D24B-9B0D-223D7F6C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47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31902-8F4D-D24B-9B0D-223D7F6C75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10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31902-8F4D-D24B-9B0D-223D7F6C75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57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31902-8F4D-D24B-9B0D-223D7F6C75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31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31902-8F4D-D24B-9B0D-223D7F6C75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62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6CA6F-9E50-8145-ACF8-C7303730F84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004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1902-8F4D-D24B-9B0D-223D7F6C75A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2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31902-8F4D-D24B-9B0D-223D7F6C75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77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31902-8F4D-D24B-9B0D-223D7F6C75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46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31902-8F4D-D24B-9B0D-223D7F6C75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03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31902-8F4D-D24B-9B0D-223D7F6C75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7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31902-8F4D-D24B-9B0D-223D7F6C75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67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31902-8F4D-D24B-9B0D-223D7F6C75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92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31902-8F4D-D24B-9B0D-223D7F6C75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8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DK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31902-8F4D-D24B-9B0D-223D7F6C75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31902-8F4D-D24B-9B0D-223D7F6C75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78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1 (add own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458787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7" descr="USY_MB1_PMS_1_Colour_Standard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87875" y="0"/>
            <a:ext cx="4556125" cy="6858000"/>
          </a:xfrm>
          <a:solidFill>
            <a:schemeClr val="accent4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AU" noProof="0"/>
              <a:t>Drag picture to placeholder or click icon to add</a:t>
            </a:r>
            <a:endParaRPr lang="en-US" noProof="0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196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5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7" descr="USY_MB1_PMS_1_Colour_Standard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472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 marL="742950" indent="-285750">
              <a:lnSpc>
                <a:spcPct val="90000"/>
              </a:lnSpc>
              <a:buFont typeface="Lucida Grande"/>
              <a:buChar char="–"/>
              <a:defRPr/>
            </a:lvl2pPr>
            <a:lvl3pPr>
              <a:lnSpc>
                <a:spcPct val="90000"/>
              </a:lnSpc>
              <a:defRPr/>
            </a:lvl3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55479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99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9326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200" y="5491163"/>
            <a:ext cx="4038600" cy="537602"/>
          </a:xfrm>
        </p:spPr>
        <p:txBody>
          <a:bodyPr lIns="0" tIns="72000" rIns="7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360488"/>
            <a:ext cx="4038600" cy="4130394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/>
            <a:r>
              <a:rPr lang="en-AU" noProof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78296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2"/>
          </p:nvPr>
        </p:nvSpPr>
        <p:spPr>
          <a:xfrm>
            <a:off x="457200" y="1360488"/>
            <a:ext cx="4038600" cy="41306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/>
            <a:r>
              <a:rPr lang="en-AU" noProof="0"/>
              <a:t>Click icon to add table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5491163"/>
            <a:ext cx="4038600" cy="537602"/>
          </a:xfrm>
        </p:spPr>
        <p:txBody>
          <a:bodyPr lIns="0" tIns="72000" rIns="7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6389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457200" y="1360488"/>
            <a:ext cx="4038600" cy="4130675"/>
          </a:xfrm>
        </p:spPr>
        <p:txBody>
          <a:bodyPr rtlCol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pPr lvl="0"/>
            <a:r>
              <a:rPr lang="en-AU" noProof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5491163"/>
            <a:ext cx="4038600" cy="537602"/>
          </a:xfrm>
        </p:spPr>
        <p:txBody>
          <a:bodyPr lIns="0" tIns="72000" rIns="7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49099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  <p:txBody>
          <a:bodyPr rtlCol="0" anchor="ctr" anchorCtr="1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AU" noProof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11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1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957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 descr="USY_MB1_PMS_1_Colour_Reversed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348302"/>
            <a:ext cx="8388586" cy="443577"/>
          </a:xfrm>
        </p:spPr>
        <p:txBody>
          <a:bodyPr anchor="t"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5" y="799353"/>
            <a:ext cx="8387705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4455" y="1800412"/>
            <a:ext cx="8226486" cy="4635496"/>
          </a:xfrm>
          <a:solidFill>
            <a:schemeClr val="accent4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AU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612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ropped images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0"/>
            <a:ext cx="4598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458787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9" descr="USY_MB1_PMS_1_Colour_Standard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7824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7" descr="USY_MB1_PMS_1_Colour_Reversed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6" y="2248650"/>
            <a:ext cx="3876733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2194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7" descr="USY_MB1_PMS_1_Colour_Standard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897563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6" y="2248650"/>
            <a:ext cx="3876733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4030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7" descr="USY_MB1_PMS_1_Colour_Reversed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6" y="2248650"/>
            <a:ext cx="3876733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308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0"/>
            <a:ext cx="4598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458787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9" descr="USY_MB1_PMS_1_Colour_Standard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405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0"/>
            <a:ext cx="4598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458787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9" descr="USY_MB1_PMS_1_Colour_Standard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319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5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7" descr="USY_MB1_PMS_1_Colour_Standard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74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1 (add own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7" descr="USY_MB1_PMS_1_Colour_Standard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87876" y="418354"/>
            <a:ext cx="4150358" cy="6017555"/>
          </a:xfrm>
          <a:solidFill>
            <a:schemeClr val="accent4"/>
          </a:solidFill>
          <a:ln>
            <a:noFill/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AU" noProof="0"/>
              <a:t>Drag picture to placeholder or click icon to add</a:t>
            </a:r>
            <a:endParaRPr lang="en-US" noProof="0" dirty="0"/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437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419100"/>
            <a:ext cx="4035425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USY_MB1_PMS_1_Colour_Standard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12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419100"/>
            <a:ext cx="4035425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USY_MB1_PMS_1_Colour_Standard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59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419100"/>
            <a:ext cx="4035425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USY_MB1_PMS_1_Colour_Standard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25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74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Insert slide title here… 24pt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8900"/>
            <a:ext cx="8229600" cy="4767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Sub-heading Bold… 20pt</a:t>
            </a:r>
          </a:p>
          <a:p>
            <a:pPr lvl="0"/>
            <a:r>
              <a:rPr lang="en-US" altLang="en-US"/>
              <a:t>Add body copy </a:t>
            </a:r>
          </a:p>
          <a:p>
            <a:pPr lvl="0"/>
            <a:r>
              <a:rPr lang="en-US" altLang="en-US"/>
              <a:t>Add bullet point</a:t>
            </a:r>
          </a:p>
          <a:p>
            <a:pPr lvl="0"/>
            <a:r>
              <a:rPr lang="en-US" altLang="en-US"/>
              <a:t>Add bullet point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6345238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 txBox="1">
            <a:spLocks/>
          </p:cNvSpPr>
          <p:nvPr/>
        </p:nvSpPr>
        <p:spPr>
          <a:xfrm>
            <a:off x="3810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lang="en-US" sz="900" b="0" i="0" u="none" strike="noStrike" kern="1200" baseline="0" smtClean="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The University of Sydney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6294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900">
                <a:latin typeface="Tw Cen MT" charset="0"/>
              </a:rPr>
              <a:t>Page </a:t>
            </a:r>
            <a:fld id="{DB50ED5C-0821-BC4A-A0A6-4BF597FCE9F3}" type="slidenum">
              <a:rPr lang="en-US" altLang="en-US" sz="900">
                <a:latin typeface="Tw Cen MT" charset="0"/>
              </a:rPr>
              <a:pPr algn="r"/>
              <a:t>‹#›</a:t>
            </a:fld>
            <a:endParaRPr lang="en-US" altLang="en-US" sz="900">
              <a:latin typeface="Tw Cen MT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11" r:id="rId19"/>
    <p:sldLayoutId id="2147483712" r:id="rId20"/>
    <p:sldLayoutId id="2147483713" r:id="rId21"/>
    <p:sldLayoutId id="2147483714" r:id="rId22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accent1"/>
          </a:solidFill>
          <a:latin typeface="Tw Cen MT"/>
          <a:ea typeface="ＭＳ Ｐゴシック" charset="-128"/>
          <a:cs typeface="Tw Cen MT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–"/>
        <a:defRPr sz="2000" kern="1200">
          <a:solidFill>
            <a:schemeClr val="tx1"/>
          </a:solidFill>
          <a:latin typeface="Tw Cen MT"/>
          <a:ea typeface="ＭＳ Ｐゴシック" charset="-128"/>
          <a:cs typeface="Tw Cen MT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w Cen MT"/>
          <a:ea typeface="ＭＳ Ｐゴシック" charset="-128"/>
          <a:cs typeface="Tw Cen MT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w Cen MT"/>
          <a:ea typeface="ＭＳ Ｐゴシック" charset="-128"/>
          <a:cs typeface="Tw Cen MT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w Cen MT"/>
          <a:ea typeface="ＭＳ Ｐゴシック" charset="-128"/>
          <a:cs typeface="Tw Cen MT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w Cen MT"/>
          <a:ea typeface="ＭＳ Ｐゴシック" charset="-128"/>
          <a:cs typeface="Tw Cen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protect-au.mimecast.com/s/ce7tCGvmG7fYxQrlSK-G42?domain=youtube.com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382588" y="1797050"/>
            <a:ext cx="3948112" cy="444500"/>
          </a:xfrm>
        </p:spPr>
        <p:txBody>
          <a:bodyPr/>
          <a:lstStyle/>
          <a:p>
            <a:r>
              <a:rPr lang="en-US" altLang="en-US" dirty="0">
                <a:latin typeface="Tw Cen MT" charset="0"/>
              </a:rPr>
              <a:t>Incorporating Universal Design for Learning  within Assessment</a:t>
            </a:r>
          </a:p>
        </p:txBody>
      </p:sp>
      <p:sp>
        <p:nvSpPr>
          <p:cNvPr id="1638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366713" y="3360738"/>
            <a:ext cx="3963987" cy="852487"/>
          </a:xfrm>
        </p:spPr>
        <p:txBody>
          <a:bodyPr/>
          <a:lstStyle/>
          <a:p>
            <a:r>
              <a:rPr lang="en-US" altLang="en-US" b="1" dirty="0">
                <a:latin typeface="Tw Cen MT" charset="0"/>
              </a:rPr>
              <a:t>Presented by Dagmar Kminiak &amp; Terri Mears </a:t>
            </a:r>
            <a:endParaRPr lang="en-US" altLang="en-US" dirty="0">
              <a:latin typeface="Tw Cen MT" charset="0"/>
            </a:endParaRPr>
          </a:p>
          <a:p>
            <a:r>
              <a:rPr lang="en-US" altLang="en-US" dirty="0">
                <a:latin typeface="Tw Cen MT" charset="0"/>
              </a:rPr>
              <a:t>Disability Services</a:t>
            </a:r>
          </a:p>
        </p:txBody>
      </p:sp>
    </p:spTree>
    <p:extLst>
      <p:ext uri="{BB962C8B-B14F-4D97-AF65-F5344CB8AC3E}">
        <p14:creationId xmlns:p14="http://schemas.microsoft.com/office/powerpoint/2010/main" val="249492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Planning Assessments using UDL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Provide regular feedback</a:t>
            </a:r>
          </a:p>
          <a:p>
            <a:r>
              <a:rPr lang="en-US" dirty="0"/>
              <a:t>Formative assessments</a:t>
            </a:r>
          </a:p>
          <a:p>
            <a:r>
              <a:rPr lang="en-US" dirty="0"/>
              <a:t>Involve learners in their learning process using assessment data</a:t>
            </a:r>
          </a:p>
          <a:p>
            <a:r>
              <a:rPr lang="en-US" dirty="0"/>
              <a:t>Peer feedback</a:t>
            </a:r>
          </a:p>
          <a:p>
            <a:r>
              <a:rPr lang="en-US" dirty="0"/>
              <a:t>Allow students to submit sections of a large project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- Support learner variability through flexible assessments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 Clear expectations around assessments and learning outcomes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 Eliminate unnecessary barriers in assessment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 Provide sample or previous exams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56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Universal Design for Learning at University of Sydney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  <a:p>
            <a:r>
              <a:rPr lang="en-US" dirty="0"/>
              <a:t>Collaboration with Faculty of Arts and Social Sciences</a:t>
            </a:r>
          </a:p>
          <a:p>
            <a:endParaRPr lang="en-US" dirty="0"/>
          </a:p>
          <a:p>
            <a:r>
              <a:rPr lang="en-US" dirty="0"/>
              <a:t>Collaboration with the Discipline of Rehabilitation Counselling</a:t>
            </a:r>
          </a:p>
          <a:p>
            <a:endParaRPr lang="en-US" dirty="0"/>
          </a:p>
          <a:p>
            <a:r>
              <a:rPr lang="en-US" dirty="0"/>
              <a:t>Disability Services Key Stakeholder Forum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200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E842B-AFAF-E341-BAE6-1D5E89419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Canvas (Learning Management System)</a:t>
            </a:r>
          </a:p>
        </p:txBody>
      </p:sp>
      <p:pic>
        <p:nvPicPr>
          <p:cNvPr id="1026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BA7CCE8-5E20-2041-93AA-4FAA1F4263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60475"/>
            <a:ext cx="7862341" cy="459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463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F85F9-CE7B-9D49-A180-4FAA1ADD5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Digital/Online Material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Image of a page on the University of Sydney website. The page is showing the links to the resources available to the university staff to ensure their web pages and documents are accessible. ">
            <a:extLst>
              <a:ext uri="{FF2B5EF4-FFF2-40B4-BE49-F238E27FC236}">
                <a16:creationId xmlns:a16="http://schemas.microsoft.com/office/drawing/2014/main" id="{1CC5C706-57FB-404D-8770-A9E20D55E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604251"/>
            <a:ext cx="8229600" cy="4276561"/>
          </a:xfrm>
        </p:spPr>
      </p:pic>
    </p:spTree>
    <p:extLst>
      <p:ext uri="{BB962C8B-B14F-4D97-AF65-F5344CB8AC3E}">
        <p14:creationId xmlns:p14="http://schemas.microsoft.com/office/powerpoint/2010/main" val="1468263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4880"/>
            <a:ext cx="8229600" cy="5181283"/>
          </a:xfrm>
        </p:spPr>
        <p:txBody>
          <a:bodyPr/>
          <a:lstStyle/>
          <a:p>
            <a:pPr marL="0" indent="0">
              <a:buNone/>
            </a:pPr>
            <a:endParaRPr lang="en-US" sz="2100" dirty="0"/>
          </a:p>
          <a:p>
            <a:r>
              <a:rPr lang="en-US" dirty="0"/>
              <a:t>Key outcome within the new University Disability Inclusion Action Plan 19-24</a:t>
            </a:r>
          </a:p>
          <a:p>
            <a:endParaRPr lang="en-US" dirty="0"/>
          </a:p>
          <a:p>
            <a:r>
              <a:rPr lang="en-US" dirty="0"/>
              <a:t>University wide Education/Training</a:t>
            </a:r>
          </a:p>
          <a:p>
            <a:endParaRPr lang="en-US" dirty="0"/>
          </a:p>
          <a:p>
            <a:r>
              <a:rPr lang="en-US" dirty="0"/>
              <a:t>Resources</a:t>
            </a:r>
          </a:p>
          <a:p>
            <a:endParaRPr lang="en-US" dirty="0"/>
          </a:p>
          <a:p>
            <a:r>
              <a:rPr lang="en-US" dirty="0"/>
              <a:t>Pilot</a:t>
            </a:r>
          </a:p>
          <a:p>
            <a:endParaRPr lang="en-US" sz="1800" dirty="0"/>
          </a:p>
          <a:p>
            <a:endParaRPr lang="en-US" sz="2100" dirty="0"/>
          </a:p>
        </p:txBody>
      </p:sp>
      <p:pic>
        <p:nvPicPr>
          <p:cNvPr id="5" name="Picture 4" descr="Sign saying Challenges Ahea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120" y="3859823"/>
            <a:ext cx="3200400" cy="186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9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240CA-61C7-7049-B554-E4F18D163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UDL Video-Screenshot of Video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D8E57F9-0EC4-7945-811C-849EE5E3C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5259" y="1048018"/>
            <a:ext cx="7756470" cy="436301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9059A8-92C4-4F6B-A2EC-864DF6E8FFF9}"/>
              </a:ext>
            </a:extLst>
          </p:cNvPr>
          <p:cNvSpPr txBox="1"/>
          <p:nvPr/>
        </p:nvSpPr>
        <p:spPr>
          <a:xfrm>
            <a:off x="1" y="566482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URL for the video: </a:t>
            </a:r>
            <a:r>
              <a:rPr lang="en-AU" u="sng" dirty="0">
                <a:hlinkClick r:id="rId4"/>
              </a:rPr>
              <a:t>https://www.youtube.com/watch?v=rvYqg13tECk&amp;feature=youtu.be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6289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8141"/>
            <a:ext cx="8229600" cy="1143000"/>
          </a:xfrm>
        </p:spPr>
        <p:txBody>
          <a:bodyPr/>
          <a:lstStyle/>
          <a:p>
            <a:pPr algn="ctr"/>
            <a:r>
              <a:rPr lang="en-US" sz="4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73964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w Cen MT" charset="0"/>
              </a:rPr>
              <a:t>Agenda</a:t>
            </a:r>
            <a:endParaRPr lang="en-US" altLang="en-US" b="0" dirty="0">
              <a:solidFill>
                <a:schemeClr val="tx1"/>
              </a:solidFill>
              <a:latin typeface="Tw Cen M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220000"/>
              </a:lnSpc>
              <a:spcAft>
                <a:spcPts val="600"/>
              </a:spcAft>
            </a:pPr>
            <a:r>
              <a:rPr lang="en-US" altLang="en-US" dirty="0">
                <a:solidFill>
                  <a:srgbClr val="000000"/>
                </a:solidFill>
                <a:latin typeface="Tw Cen MT" charset="0"/>
              </a:rPr>
              <a:t> Current Climate at University of Sydney</a:t>
            </a:r>
          </a:p>
          <a:p>
            <a:pPr marL="0" indent="0">
              <a:lnSpc>
                <a:spcPct val="220000"/>
              </a:lnSpc>
              <a:spcAft>
                <a:spcPts val="600"/>
              </a:spcAft>
            </a:pPr>
            <a:r>
              <a:rPr lang="en-US" altLang="en-US" dirty="0">
                <a:solidFill>
                  <a:srgbClr val="000000"/>
                </a:solidFill>
                <a:latin typeface="Tw Cen MT" charset="0"/>
              </a:rPr>
              <a:t> UDL Principles </a:t>
            </a:r>
          </a:p>
          <a:p>
            <a:pPr marL="0" indent="0">
              <a:lnSpc>
                <a:spcPct val="220000"/>
              </a:lnSpc>
              <a:spcAft>
                <a:spcPts val="600"/>
              </a:spcAft>
            </a:pPr>
            <a:r>
              <a:rPr lang="en-US" altLang="en-US" dirty="0">
                <a:solidFill>
                  <a:srgbClr val="000000"/>
                </a:solidFill>
                <a:latin typeface="Tw Cen MT" charset="0"/>
              </a:rPr>
              <a:t> UDL in Assessment</a:t>
            </a:r>
          </a:p>
          <a:p>
            <a:pPr marL="0" indent="0">
              <a:lnSpc>
                <a:spcPct val="220000"/>
              </a:lnSpc>
              <a:spcAft>
                <a:spcPts val="600"/>
              </a:spcAft>
            </a:pPr>
            <a:r>
              <a:rPr lang="en-US" altLang="en-US" dirty="0">
                <a:solidFill>
                  <a:srgbClr val="000000"/>
                </a:solidFill>
                <a:latin typeface="Tw Cen MT" charset="0"/>
              </a:rPr>
              <a:t> Implementation at University of Sydney </a:t>
            </a:r>
          </a:p>
          <a:p>
            <a:pPr marL="0" indent="0">
              <a:lnSpc>
                <a:spcPct val="220000"/>
              </a:lnSpc>
              <a:spcAft>
                <a:spcPts val="600"/>
              </a:spcAft>
            </a:pPr>
            <a:r>
              <a:rPr lang="en-US" altLang="en-US" dirty="0">
                <a:solidFill>
                  <a:srgbClr val="000000"/>
                </a:solidFill>
                <a:latin typeface="Tw Cen MT" charset="0"/>
              </a:rPr>
              <a:t> Next Steps for University of Sydney</a:t>
            </a:r>
          </a:p>
          <a:p>
            <a:pPr marL="0" indent="0">
              <a:lnSpc>
                <a:spcPct val="220000"/>
              </a:lnSpc>
              <a:spcAft>
                <a:spcPts val="600"/>
              </a:spcAft>
            </a:pPr>
            <a:endParaRPr lang="en-US" altLang="en-US" sz="800" dirty="0">
              <a:solidFill>
                <a:srgbClr val="000000"/>
              </a:solidFill>
              <a:latin typeface="Tw Cen MT" charset="0"/>
            </a:endParaRPr>
          </a:p>
          <a:p>
            <a:pPr marL="0" indent="0">
              <a:spcAft>
                <a:spcPts val="600"/>
              </a:spcAft>
            </a:pPr>
            <a:endParaRPr lang="en-US" altLang="en-US" sz="800" dirty="0">
              <a:solidFill>
                <a:srgbClr val="000000"/>
              </a:solidFill>
              <a:latin typeface="Tw Cen MT" charset="0"/>
            </a:endParaRPr>
          </a:p>
          <a:p>
            <a:pPr marL="0" indent="0">
              <a:spcAft>
                <a:spcPts val="600"/>
              </a:spcAft>
            </a:pPr>
            <a:endParaRPr lang="en-US" altLang="en-US" sz="800" dirty="0">
              <a:solidFill>
                <a:srgbClr val="000000"/>
              </a:solidFill>
              <a:latin typeface="Tw Cen MT" charset="0"/>
            </a:endParaRPr>
          </a:p>
          <a:p>
            <a:pPr marL="0" indent="0">
              <a:spcAft>
                <a:spcPts val="600"/>
              </a:spcAft>
            </a:pPr>
            <a:endParaRPr lang="en-US" altLang="en-US" sz="800" dirty="0">
              <a:solidFill>
                <a:srgbClr val="000000"/>
              </a:solidFill>
              <a:latin typeface="Tw Cen MT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altLang="en-US" dirty="0">
              <a:solidFill>
                <a:srgbClr val="000000"/>
              </a:solidFill>
              <a:latin typeface="Tw Cen MT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altLang="en-US" dirty="0">
              <a:solidFill>
                <a:srgbClr val="000000"/>
              </a:solidFill>
              <a:latin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850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Current Climate at USYD </a:t>
            </a:r>
            <a:br>
              <a:rPr lang="en-US" dirty="0">
                <a:solidFill>
                  <a:srgbClr val="FF0000"/>
                </a:solidFill>
              </a:rPr>
            </a:br>
            <a:endParaRPr lang="en-AU" dirty="0"/>
          </a:p>
        </p:txBody>
      </p:sp>
      <p:pic>
        <p:nvPicPr>
          <p:cNvPr id="4" name="Content Placeholder 3" descr="Current Practice&#10;-Reactive &#10;-Evaluates the Student&#10;-Cause/Effect&#10;-Retrofits Instruction&#10;&#10;Universal Design for Learning&#10;-Proactive&#10;-Evaluates environment, curriculum, culture&#10;-Cause/Effect intentional&#10;-Designs instruction prior to the arrival of the students" title="Table comparing current practice at the university of Sydney teaching practice and UDL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374" y="1706291"/>
            <a:ext cx="8163252" cy="40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72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C5C97-95A6-8748-8503-97FBBC0DB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 Changes at the University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F7BCF-777B-6B44-B7D1-0A6A22D34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Faculty Restructure </a:t>
            </a:r>
          </a:p>
          <a:p>
            <a:endParaRPr lang="en-US" dirty="0"/>
          </a:p>
          <a:p>
            <a:r>
              <a:rPr lang="en-US" dirty="0"/>
              <a:t>New learning Management system (CANVAS)</a:t>
            </a:r>
          </a:p>
          <a:p>
            <a:endParaRPr lang="en-US" dirty="0"/>
          </a:p>
          <a:p>
            <a:r>
              <a:rPr lang="en-US" dirty="0"/>
              <a:t>Significant Curriculum Reform - Including the development of university wide rubrics, learning outcomes for curriculum components, defining graduate qualities and changes to assessment plans.</a:t>
            </a:r>
          </a:p>
          <a:p>
            <a:endParaRPr lang="en-US" dirty="0"/>
          </a:p>
          <a:p>
            <a:r>
              <a:rPr lang="en-US" dirty="0"/>
              <a:t>The Curriculum Reform will have a significant &amp; direct impact on how students access their study in the future</a:t>
            </a:r>
          </a:p>
          <a:p>
            <a:endParaRPr lang="en-US" dirty="0"/>
          </a:p>
          <a:p>
            <a:r>
              <a:rPr lang="en-US" dirty="0"/>
              <a:t>Student Experience Strategy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61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Universal Design for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Universal Design for Learning: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Is a set of principles for curriculum development that give all individuals equal opportunities to learn.</a:t>
            </a:r>
          </a:p>
          <a:p>
            <a:endParaRPr lang="en-US" dirty="0"/>
          </a:p>
          <a:p>
            <a:r>
              <a:rPr lang="en-US" dirty="0"/>
              <a:t>Is intended to increase access to learning by reducing physical, cognitive, intellectual, and organisational barriers to learning.</a:t>
            </a:r>
          </a:p>
          <a:p>
            <a:endParaRPr lang="en-US" dirty="0"/>
          </a:p>
          <a:p>
            <a:r>
              <a:rPr lang="en-US" dirty="0"/>
              <a:t>Provides a blueprint for creating and implementing flexible learning environments, goals, pedagogies, materials, and assessments that accommodate learner differences. </a:t>
            </a:r>
          </a:p>
          <a:p>
            <a:pPr marL="0" indent="0">
              <a:buNone/>
            </a:pPr>
            <a:r>
              <a:rPr lang="en-US" dirty="0"/>
              <a:t>    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u="sng" dirty="0" err="1">
                <a:solidFill>
                  <a:srgbClr val="0000FF"/>
                </a:solidFill>
              </a:rPr>
              <a:t>www.cast.org</a:t>
            </a:r>
            <a:endParaRPr lang="en-US" u="sng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829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 Multiple Means of Engagement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Provide options for recruiting interest</a:t>
            </a:r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Provide options for sustaining effort and persistence</a:t>
            </a:r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Provide options for self regulation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Purposeful, motivated learners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1000" dirty="0"/>
              <a:t>Center for Applied Special Technology (CAST)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own Arrow 3" descr="Downward arrow, depicting the word leading to"/>
          <p:cNvSpPr/>
          <p:nvPr/>
        </p:nvSpPr>
        <p:spPr>
          <a:xfrm>
            <a:off x="4199860" y="4082904"/>
            <a:ext cx="510363" cy="51036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87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 Multiple Means of Representation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Provide options for perception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Provide options for language, mathematical expressions and symbols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Provide options for comprehension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Resourceful, knowledgeable learners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1000" dirty="0"/>
              <a:t>Center for Applied Special Technology (CAST)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Down Arrow 3" descr="Downward arrow, depicting the word leading to"/>
          <p:cNvSpPr/>
          <p:nvPr/>
        </p:nvSpPr>
        <p:spPr>
          <a:xfrm>
            <a:off x="4199860" y="4348717"/>
            <a:ext cx="510363" cy="51036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65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 Multiple Means of Action &amp; Expression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Provide options for physical action</a:t>
            </a:r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Provide options for expression and communication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/>
              <a:t>Provide options for executive function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Strategic, goal-directed learners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1000" dirty="0"/>
              <a:t>Center for Applied Special Technology (CAST)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own Arrow 3" descr="Downward arrow, depicting the word leading to"/>
          <p:cNvSpPr/>
          <p:nvPr/>
        </p:nvSpPr>
        <p:spPr>
          <a:xfrm>
            <a:off x="4199860" y="4082904"/>
            <a:ext cx="510363" cy="51036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18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UDL within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4750"/>
            <a:ext cx="8229600" cy="4951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goal of applying UDL to assessment is to design and develop assessment which allows participation and success for all students.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Uses the same assessment outcome targets for all students, however provides benefits in workload flexibility and learning management tools for students.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Provides equivalence in learning via multiple means of demonstrating that learning.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Reduces staff workload through </a:t>
            </a:r>
            <a:r>
              <a:rPr lang="en-US" dirty="0" err="1"/>
              <a:t>minimising</a:t>
            </a:r>
            <a:r>
              <a:rPr lang="en-US" dirty="0"/>
              <a:t> the need for in semester bespoke adjustments for disability conditions.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972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5133"/>
      </a:accent1>
      <a:accent2>
        <a:srgbClr val="808080"/>
      </a:accent2>
      <a:accent3>
        <a:srgbClr val="4C4C4C"/>
      </a:accent3>
      <a:accent4>
        <a:srgbClr val="CCCCCC"/>
      </a:accent4>
      <a:accent5>
        <a:srgbClr val="000000"/>
      </a:accent5>
      <a:accent6>
        <a:srgbClr val="FFB800"/>
      </a:accent6>
      <a:hlink>
        <a:srgbClr val="F05133"/>
      </a:hlink>
      <a:folHlink>
        <a:srgbClr val="F0513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E95F03E-E709-3C4D-AA1D-180E947533E3}">
  <we:reference id="fa000000002" version="1.0.0.0" store="en-us" storeType="FirstParty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3702_PPT template-standard-FINAL</Template>
  <TotalTime>3471</TotalTime>
  <Words>427</Words>
  <Application>Microsoft Office PowerPoint</Application>
  <PresentationFormat>On-screen Show (4:3)</PresentationFormat>
  <Paragraphs>158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Lucida Grande</vt:lpstr>
      <vt:lpstr>ＭＳ Ｐゴシック</vt:lpstr>
      <vt:lpstr>Arial</vt:lpstr>
      <vt:lpstr>Calibri</vt:lpstr>
      <vt:lpstr>Tw Cen MT</vt:lpstr>
      <vt:lpstr>Office Theme</vt:lpstr>
      <vt:lpstr>Incorporating Universal Design for Learning  within Assessment</vt:lpstr>
      <vt:lpstr>Agenda</vt:lpstr>
      <vt:lpstr>Current Climate at USYD  </vt:lpstr>
      <vt:lpstr>Big Picture Changes at the University</vt:lpstr>
      <vt:lpstr>Definition of Universal Design for Learning</vt:lpstr>
      <vt:lpstr>Provide Multiple Means of Engagement </vt:lpstr>
      <vt:lpstr>Provide Multiple Means of Representation </vt:lpstr>
      <vt:lpstr>Provide Multiple Means of Action &amp; Expression </vt:lpstr>
      <vt:lpstr>UDL within Assessment</vt:lpstr>
      <vt:lpstr>Tips for Planning Assessments using UDL</vt:lpstr>
      <vt:lpstr>Implementation of Universal Design for Learning at University of Sydney</vt:lpstr>
      <vt:lpstr>Canvas (Learning Management System)</vt:lpstr>
      <vt:lpstr>Digital/Online Material </vt:lpstr>
      <vt:lpstr>Next Steps</vt:lpstr>
      <vt:lpstr>UDL Video-Screenshot of Video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Microsoft Office User</dc:creator>
  <cp:lastModifiedBy>Jane Hawkeswood</cp:lastModifiedBy>
  <cp:revision>222</cp:revision>
  <cp:lastPrinted>2018-04-03T00:16:44Z</cp:lastPrinted>
  <dcterms:created xsi:type="dcterms:W3CDTF">2017-09-25T23:56:54Z</dcterms:created>
  <dcterms:modified xsi:type="dcterms:W3CDTF">2019-05-29T06:58:20Z</dcterms:modified>
</cp:coreProperties>
</file>