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6" y="1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5939" y="68898"/>
            <a:ext cx="8072120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E64626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E64626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E64626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39" y="289878"/>
            <a:ext cx="8072120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E64626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3400" y="1021716"/>
            <a:ext cx="8077199" cy="3426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9739" y="4839765"/>
            <a:ext cx="1147445" cy="149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74996" y="4839765"/>
            <a:ext cx="427354" cy="149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2439" y="4852465"/>
            <a:ext cx="8204200" cy="124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50"/>
              </a:lnSpc>
              <a:tabLst>
                <a:tab pos="7877809" algn="l"/>
              </a:tabLst>
            </a:pPr>
            <a:r>
              <a:rPr sz="900" dirty="0">
                <a:latin typeface="Tw Cen MT"/>
                <a:cs typeface="Tw Cen MT"/>
              </a:rPr>
              <a:t>The </a:t>
            </a:r>
            <a:r>
              <a:rPr sz="900" spc="-5" dirty="0">
                <a:latin typeface="Tw Cen MT"/>
                <a:cs typeface="Tw Cen MT"/>
              </a:rPr>
              <a:t>University</a:t>
            </a:r>
            <a:r>
              <a:rPr sz="900" spc="10" dirty="0">
                <a:latin typeface="Tw Cen MT"/>
                <a:cs typeface="Tw Cen MT"/>
              </a:rPr>
              <a:t> </a:t>
            </a:r>
            <a:r>
              <a:rPr sz="900" dirty="0">
                <a:latin typeface="Tw Cen MT"/>
                <a:cs typeface="Tw Cen MT"/>
              </a:rPr>
              <a:t>of</a:t>
            </a:r>
            <a:r>
              <a:rPr sz="900" spc="25" dirty="0">
                <a:latin typeface="Tw Cen MT"/>
                <a:cs typeface="Tw Cen MT"/>
              </a:rPr>
              <a:t> </a:t>
            </a:r>
            <a:r>
              <a:rPr sz="900" spc="-15" dirty="0">
                <a:latin typeface="Tw Cen MT"/>
                <a:cs typeface="Tw Cen MT"/>
              </a:rPr>
              <a:t>Sydney	</a:t>
            </a:r>
            <a:r>
              <a:rPr sz="900" spc="-20" dirty="0">
                <a:latin typeface="Tw Cen MT"/>
                <a:cs typeface="Tw Cen MT"/>
              </a:rPr>
              <a:t>Page</a:t>
            </a:r>
            <a:r>
              <a:rPr sz="900" spc="-95" dirty="0">
                <a:latin typeface="Tw Cen MT"/>
                <a:cs typeface="Tw Cen MT"/>
              </a:rPr>
              <a:t> </a:t>
            </a:r>
            <a:r>
              <a:rPr sz="900" dirty="0">
                <a:latin typeface="Tw Cen MT"/>
                <a:cs typeface="Tw Cen MT"/>
              </a:rPr>
              <a:t>1</a:t>
            </a:r>
            <a:endParaRPr sz="900">
              <a:latin typeface="Tw Cen MT"/>
              <a:cs typeface="Tw Cen M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"/>
            <a:ext cx="9143998" cy="5143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9682" y="1"/>
            <a:ext cx="4564316" cy="5143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8931" y="952644"/>
            <a:ext cx="3465829" cy="859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ts val="3300"/>
              </a:lnSpc>
              <a:spcBef>
                <a:spcPts val="200"/>
              </a:spcBef>
            </a:pPr>
            <a:r>
              <a:rPr b="0" dirty="0">
                <a:solidFill>
                  <a:srgbClr val="000000"/>
                </a:solidFill>
                <a:latin typeface="Tw Cen MT"/>
                <a:cs typeface="Tw Cen MT"/>
              </a:rPr>
              <a:t>White Questions –</a:t>
            </a:r>
            <a:r>
              <a:rPr b="0" spc="-95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b="0" spc="5" dirty="0">
                <a:solidFill>
                  <a:srgbClr val="000000"/>
                </a:solidFill>
                <a:latin typeface="Tw Cen MT"/>
                <a:cs typeface="Tw Cen MT"/>
              </a:rPr>
              <a:t>Black  </a:t>
            </a:r>
            <a:r>
              <a:rPr b="0" spc="-15" dirty="0">
                <a:solidFill>
                  <a:srgbClr val="000000"/>
                </a:solidFill>
                <a:latin typeface="Tw Cen MT"/>
                <a:cs typeface="Tw Cen MT"/>
              </a:rPr>
              <a:t>Answers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62069" y="2588884"/>
            <a:ext cx="2631440" cy="91307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600" b="1" dirty="0">
                <a:latin typeface="Tw Cen MT"/>
                <a:cs typeface="Tw Cen MT"/>
              </a:rPr>
              <a:t>Presented</a:t>
            </a:r>
            <a:r>
              <a:rPr sz="1600" b="1" spc="-10" dirty="0">
                <a:latin typeface="Tw Cen MT"/>
                <a:cs typeface="Tw Cen MT"/>
              </a:rPr>
              <a:t> </a:t>
            </a:r>
            <a:r>
              <a:rPr sz="1600" b="1" spc="-20" dirty="0">
                <a:latin typeface="Tw Cen MT"/>
                <a:cs typeface="Tw Cen MT"/>
              </a:rPr>
              <a:t>by</a:t>
            </a:r>
            <a:endParaRPr sz="1600" dirty="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spc="-5" dirty="0">
                <a:latin typeface="Tw Cen MT"/>
                <a:cs typeface="Tw Cen MT"/>
              </a:rPr>
              <a:t>Sharon Kerr</a:t>
            </a:r>
            <a:endParaRPr sz="1200" dirty="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1200" dirty="0">
                <a:latin typeface="Tw Cen MT"/>
                <a:cs typeface="Tw Cen MT"/>
              </a:rPr>
              <a:t>PhD </a:t>
            </a:r>
            <a:r>
              <a:rPr sz="1200" spc="-5" dirty="0">
                <a:latin typeface="Tw Cen MT"/>
                <a:cs typeface="Tw Cen MT"/>
              </a:rPr>
              <a:t>candidate University </a:t>
            </a:r>
            <a:r>
              <a:rPr sz="1200" dirty="0">
                <a:latin typeface="Tw Cen MT"/>
                <a:cs typeface="Tw Cen MT"/>
              </a:rPr>
              <a:t>of</a:t>
            </a:r>
            <a:r>
              <a:rPr sz="1200" spc="30" dirty="0">
                <a:latin typeface="Tw Cen MT"/>
                <a:cs typeface="Tw Cen MT"/>
              </a:rPr>
              <a:t> </a:t>
            </a:r>
            <a:r>
              <a:rPr sz="1200" spc="-20" dirty="0">
                <a:latin typeface="Tw Cen MT"/>
                <a:cs typeface="Tw Cen MT"/>
              </a:rPr>
              <a:t>Sydney</a:t>
            </a:r>
            <a:endParaRPr sz="1200" dirty="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7952105" cy="2651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30" dirty="0">
                <a:latin typeface="Tw Cen MT"/>
                <a:cs typeface="Tw Cen MT"/>
              </a:rPr>
              <a:t>Poor </a:t>
            </a:r>
            <a:r>
              <a:rPr sz="2400" spc="-5" dirty="0">
                <a:latin typeface="Tw Cen MT"/>
                <a:cs typeface="Tw Cen MT"/>
              </a:rPr>
              <a:t>health </a:t>
            </a:r>
            <a:r>
              <a:rPr sz="2400" dirty="0">
                <a:latin typeface="Tw Cen MT"/>
                <a:cs typeface="Tw Cen MT"/>
              </a:rPr>
              <a:t>and access to </a:t>
            </a:r>
            <a:r>
              <a:rPr sz="2400" spc="-5" dirty="0">
                <a:latin typeface="Tw Cen MT"/>
                <a:cs typeface="Tw Cen MT"/>
              </a:rPr>
              <a:t>health</a:t>
            </a:r>
            <a:r>
              <a:rPr sz="2400" spc="15" dirty="0">
                <a:latin typeface="Tw Cen MT"/>
                <a:cs typeface="Tw Cen MT"/>
              </a:rPr>
              <a:t> </a:t>
            </a:r>
            <a:r>
              <a:rPr sz="2400" spc="5" dirty="0">
                <a:latin typeface="Tw Cen MT"/>
                <a:cs typeface="Tw Cen MT"/>
              </a:rPr>
              <a:t>services</a:t>
            </a:r>
            <a:endParaRPr sz="2400">
              <a:latin typeface="Tw Cen MT"/>
              <a:cs typeface="Tw Cen MT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Implications:</a:t>
            </a:r>
            <a:endParaRPr sz="2400">
              <a:latin typeface="Tw Cen MT"/>
              <a:cs typeface="Tw Cen MT"/>
            </a:endParaRPr>
          </a:p>
          <a:p>
            <a:pPr marL="12700" marR="5080">
              <a:lnSpc>
                <a:spcPct val="90700"/>
              </a:lnSpc>
              <a:spcBef>
                <a:spcPts val="489"/>
              </a:spcBef>
              <a:tabLst>
                <a:tab pos="1788795" algn="l"/>
              </a:tabLst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</a:t>
            </a:r>
            <a:r>
              <a:rPr sz="2400" spc="10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	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be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impacted </a:t>
            </a:r>
            <a:r>
              <a:rPr sz="2400" spc="-60" dirty="0">
                <a:solidFill>
                  <a:srgbClr val="B42F15"/>
                </a:solidFill>
                <a:latin typeface="Tw Cen MT"/>
                <a:cs typeface="Tw Cen MT"/>
              </a:rPr>
              <a:t>by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either their </a:t>
            </a:r>
            <a:r>
              <a:rPr sz="2400" spc="-25" dirty="0">
                <a:solidFill>
                  <a:srgbClr val="B42F15"/>
                </a:solidFill>
                <a:latin typeface="Tw Cen MT"/>
                <a:cs typeface="Tw Cen MT"/>
              </a:rPr>
              <a:t>own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poor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health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or the 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health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of their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family members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for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whom </a:t>
            </a:r>
            <a:r>
              <a:rPr sz="2400" spc="-25" dirty="0">
                <a:solidFill>
                  <a:srgbClr val="B42F15"/>
                </a:solidFill>
                <a:latin typeface="Tw Cen MT"/>
                <a:cs typeface="Tw Cen MT"/>
              </a:rPr>
              <a:t>they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carry carer  responsibilities.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7479030" cy="1915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w Cen MT"/>
                <a:cs typeface="Tw Cen MT"/>
              </a:rPr>
              <a:t>Accommodation</a:t>
            </a:r>
            <a:endParaRPr sz="2400">
              <a:latin typeface="Tw Cen MT"/>
              <a:cs typeface="Tw Cen MT"/>
            </a:endParaRPr>
          </a:p>
          <a:p>
            <a:pPr>
              <a:lnSpc>
                <a:spcPct val="100000"/>
              </a:lnSpc>
            </a:pP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Implications:</a:t>
            </a:r>
            <a:endParaRPr sz="2400">
              <a:latin typeface="Tw Cen MT"/>
              <a:cs typeface="Tw Cen MT"/>
            </a:endParaRPr>
          </a:p>
          <a:p>
            <a:pPr marL="12700" marR="5080">
              <a:lnSpc>
                <a:spcPts val="2520"/>
              </a:lnSpc>
              <a:spcBef>
                <a:spcPts val="705"/>
              </a:spcBef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not </a:t>
            </a:r>
            <a:r>
              <a:rPr sz="2400" spc="-15" dirty="0">
                <a:solidFill>
                  <a:srgbClr val="B42F15"/>
                </a:solidFill>
                <a:latin typeface="Tw Cen MT"/>
                <a:cs typeface="Tw Cen MT"/>
              </a:rPr>
              <a:t>have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secure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or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appropriate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accommodation 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conducive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to</a:t>
            </a:r>
            <a:r>
              <a:rPr sz="2400" spc="0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studying.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7952105" cy="2651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w Cen MT"/>
                <a:cs typeface="Tw Cen MT"/>
              </a:rPr>
              <a:t>Limited</a:t>
            </a:r>
            <a:r>
              <a:rPr sz="2400" spc="-10" dirty="0">
                <a:latin typeface="Tw Cen MT"/>
                <a:cs typeface="Tw Cen MT"/>
              </a:rPr>
              <a:t> expectations.</a:t>
            </a:r>
            <a:endParaRPr sz="2400">
              <a:latin typeface="Tw Cen MT"/>
              <a:cs typeface="Tw Cen MT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Implications:</a:t>
            </a:r>
            <a:endParaRPr sz="2400">
              <a:latin typeface="Tw Cen MT"/>
              <a:cs typeface="Tw Cen MT"/>
            </a:endParaRPr>
          </a:p>
          <a:p>
            <a:pPr marL="12700" marR="5080">
              <a:lnSpc>
                <a:spcPct val="90700"/>
              </a:lnSpc>
              <a:spcBef>
                <a:spcPts val="489"/>
              </a:spcBef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not </a:t>
            </a:r>
            <a:r>
              <a:rPr sz="2400" spc="-15" dirty="0">
                <a:solidFill>
                  <a:srgbClr val="B42F15"/>
                </a:solidFill>
                <a:latin typeface="Tw Cen MT"/>
                <a:cs typeface="Tw Cen MT"/>
              </a:rPr>
              <a:t>have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mentors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in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their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family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and community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that 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believe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in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their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ability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to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succeed in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higher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education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or </a:t>
            </a:r>
            <a:r>
              <a:rPr sz="2400" spc="-15" dirty="0">
                <a:solidFill>
                  <a:srgbClr val="B42F15"/>
                </a:solidFill>
                <a:latin typeface="Tw Cen MT"/>
                <a:cs typeface="Tw Cen MT"/>
              </a:rPr>
              <a:t>have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the 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capacity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to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encourage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them at times of</a:t>
            </a:r>
            <a:r>
              <a:rPr sz="2400" spc="65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spc="-15" dirty="0">
                <a:solidFill>
                  <a:srgbClr val="B42F15"/>
                </a:solidFill>
                <a:latin typeface="Tw Cen MT"/>
                <a:cs typeface="Tw Cen MT"/>
              </a:rPr>
              <a:t>difficulty.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8060055" cy="298196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14604">
              <a:lnSpc>
                <a:spcPts val="2500"/>
              </a:lnSpc>
              <a:spcBef>
                <a:spcPts val="500"/>
              </a:spcBef>
            </a:pPr>
            <a:r>
              <a:rPr sz="2400" spc="-5" dirty="0">
                <a:latin typeface="Tw Cen MT"/>
                <a:cs typeface="Tw Cen MT"/>
              </a:rPr>
              <a:t>Cultural </a:t>
            </a:r>
            <a:r>
              <a:rPr sz="2400" spc="-10" dirty="0">
                <a:latin typeface="Tw Cen MT"/>
                <a:cs typeface="Tw Cen MT"/>
              </a:rPr>
              <a:t>perspective </a:t>
            </a:r>
            <a:r>
              <a:rPr sz="2400" dirty="0">
                <a:latin typeface="Tw Cen MT"/>
                <a:cs typeface="Tw Cen MT"/>
              </a:rPr>
              <a:t>of </a:t>
            </a:r>
            <a:r>
              <a:rPr sz="2400" spc="-5" dirty="0">
                <a:latin typeface="Tw Cen MT"/>
                <a:cs typeface="Tw Cen MT"/>
              </a:rPr>
              <a:t>disability </a:t>
            </a:r>
            <a:r>
              <a:rPr sz="2400" dirty="0">
                <a:latin typeface="Tw Cen MT"/>
                <a:cs typeface="Tw Cen MT"/>
              </a:rPr>
              <a:t>and </a:t>
            </a:r>
            <a:r>
              <a:rPr sz="2400" spc="-5" dirty="0">
                <a:latin typeface="Tw Cen MT"/>
                <a:cs typeface="Tw Cen MT"/>
              </a:rPr>
              <a:t>cultural interface </a:t>
            </a:r>
            <a:r>
              <a:rPr sz="2400" dirty="0">
                <a:latin typeface="Tw Cen MT"/>
                <a:cs typeface="Tw Cen MT"/>
              </a:rPr>
              <a:t>with higher  </a:t>
            </a:r>
            <a:r>
              <a:rPr sz="2400" spc="-5" dirty="0">
                <a:latin typeface="Tw Cen MT"/>
                <a:cs typeface="Tw Cen MT"/>
              </a:rPr>
              <a:t>education </a:t>
            </a:r>
            <a:r>
              <a:rPr sz="2400" dirty="0">
                <a:latin typeface="Tw Cen MT"/>
                <a:cs typeface="Tw Cen MT"/>
              </a:rPr>
              <a:t>support </a:t>
            </a:r>
            <a:r>
              <a:rPr sz="2400" spc="0" dirty="0">
                <a:latin typeface="Tw Cen MT"/>
                <a:cs typeface="Tw Cen MT"/>
              </a:rPr>
              <a:t>services.</a:t>
            </a:r>
            <a:endParaRPr sz="24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Implications:</a:t>
            </a:r>
            <a:endParaRPr sz="2400">
              <a:latin typeface="Tw Cen MT"/>
              <a:cs typeface="Tw Cen MT"/>
            </a:endParaRPr>
          </a:p>
          <a:p>
            <a:pPr marL="355600" marR="517525" indent="-342900">
              <a:lnSpc>
                <a:spcPts val="2520"/>
              </a:lnSpc>
              <a:spcBef>
                <a:spcPts val="705"/>
              </a:spcBef>
              <a:buFont typeface="Lucida Sans"/>
              <a:buChar char="–"/>
              <a:tabLst>
                <a:tab pos="354965" algn="l"/>
                <a:tab pos="355600" algn="l"/>
                <a:tab pos="3331845" algn="l"/>
              </a:tabLst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not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recognise that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their particular challenge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is  labelled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as</a:t>
            </a:r>
            <a:r>
              <a:rPr sz="2400" spc="15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</a:t>
            </a:r>
            <a:r>
              <a:rPr sz="2400" spc="5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disability	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for </a:t>
            </a:r>
            <a:r>
              <a:rPr sz="2400" spc="10" dirty="0">
                <a:solidFill>
                  <a:srgbClr val="B42F15"/>
                </a:solidFill>
                <a:latin typeface="Tw Cen MT"/>
                <a:cs typeface="Tw Cen MT"/>
              </a:rPr>
              <a:t>which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assistance is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available</a:t>
            </a:r>
            <a:endParaRPr sz="2400">
              <a:latin typeface="Tw Cen MT"/>
              <a:cs typeface="Tw Cen MT"/>
            </a:endParaRPr>
          </a:p>
          <a:p>
            <a:pPr marL="355600" marR="5080" indent="-342900">
              <a:lnSpc>
                <a:spcPts val="2620"/>
              </a:lnSpc>
              <a:spcBef>
                <a:spcPts val="580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not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wish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to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identify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and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adopt what </a:t>
            </a:r>
            <a:r>
              <a:rPr sz="2400" spc="-25" dirty="0">
                <a:solidFill>
                  <a:srgbClr val="B42F15"/>
                </a:solidFill>
                <a:latin typeface="Tw Cen MT"/>
                <a:cs typeface="Tw Cen MT"/>
              </a:rPr>
              <a:t>they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perceive 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to be a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deficit label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8049895" cy="298196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2500"/>
              </a:lnSpc>
              <a:spcBef>
                <a:spcPts val="500"/>
              </a:spcBef>
            </a:pPr>
            <a:r>
              <a:rPr sz="2400" spc="-5" dirty="0">
                <a:latin typeface="Tw Cen MT"/>
                <a:cs typeface="Tw Cen MT"/>
              </a:rPr>
              <a:t>Cultural </a:t>
            </a:r>
            <a:r>
              <a:rPr sz="2400" spc="-10" dirty="0">
                <a:latin typeface="Tw Cen MT"/>
                <a:cs typeface="Tw Cen MT"/>
              </a:rPr>
              <a:t>perspective </a:t>
            </a:r>
            <a:r>
              <a:rPr sz="2400" dirty="0">
                <a:latin typeface="Tw Cen MT"/>
                <a:cs typeface="Tw Cen MT"/>
              </a:rPr>
              <a:t>of </a:t>
            </a:r>
            <a:r>
              <a:rPr sz="2400" spc="-5" dirty="0">
                <a:latin typeface="Tw Cen MT"/>
                <a:cs typeface="Tw Cen MT"/>
              </a:rPr>
              <a:t>disability </a:t>
            </a:r>
            <a:r>
              <a:rPr sz="2400" dirty="0">
                <a:latin typeface="Tw Cen MT"/>
                <a:cs typeface="Tw Cen MT"/>
              </a:rPr>
              <a:t>and </a:t>
            </a:r>
            <a:r>
              <a:rPr sz="2400" spc="-5" dirty="0">
                <a:latin typeface="Tw Cen MT"/>
                <a:cs typeface="Tw Cen MT"/>
              </a:rPr>
              <a:t>cultural interface </a:t>
            </a:r>
            <a:r>
              <a:rPr sz="2400" dirty="0">
                <a:latin typeface="Tw Cen MT"/>
                <a:cs typeface="Tw Cen MT"/>
              </a:rPr>
              <a:t>with higher  </a:t>
            </a:r>
            <a:r>
              <a:rPr sz="2400" spc="-5" dirty="0">
                <a:latin typeface="Tw Cen MT"/>
                <a:cs typeface="Tw Cen MT"/>
              </a:rPr>
              <a:t>education </a:t>
            </a:r>
            <a:r>
              <a:rPr sz="2400" dirty="0">
                <a:latin typeface="Tw Cen MT"/>
                <a:cs typeface="Tw Cen MT"/>
              </a:rPr>
              <a:t>support </a:t>
            </a:r>
            <a:r>
              <a:rPr sz="2400" spc="5" dirty="0">
                <a:latin typeface="Tw Cen MT"/>
                <a:cs typeface="Tw Cen MT"/>
              </a:rPr>
              <a:t>services </a:t>
            </a:r>
            <a:r>
              <a:rPr sz="2400" dirty="0">
                <a:latin typeface="Tw Cen MT"/>
                <a:cs typeface="Tw Cen MT"/>
              </a:rPr>
              <a:t>continued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…</a:t>
            </a:r>
            <a:endParaRPr sz="24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Implications:</a:t>
            </a:r>
            <a:endParaRPr sz="2400">
              <a:latin typeface="Tw Cen MT"/>
              <a:cs typeface="Tw Cen MT"/>
            </a:endParaRPr>
          </a:p>
          <a:p>
            <a:pPr marL="355600" marR="1278890" indent="-342900">
              <a:lnSpc>
                <a:spcPts val="2520"/>
              </a:lnSpc>
              <a:spcBef>
                <a:spcPts val="705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find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the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requirements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for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verifying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their  entitlement to support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onerous</a:t>
            </a:r>
            <a:endParaRPr sz="2400">
              <a:latin typeface="Tw Cen MT"/>
              <a:cs typeface="Tw Cen MT"/>
            </a:endParaRPr>
          </a:p>
          <a:p>
            <a:pPr marL="355600" marR="788670" indent="-342900">
              <a:lnSpc>
                <a:spcPts val="2620"/>
              </a:lnSpc>
              <a:spcBef>
                <a:spcPts val="580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not </a:t>
            </a:r>
            <a:r>
              <a:rPr sz="2400" spc="-15" dirty="0">
                <a:solidFill>
                  <a:srgbClr val="B42F15"/>
                </a:solidFill>
                <a:latin typeface="Tw Cen MT"/>
                <a:cs typeface="Tw Cen MT"/>
              </a:rPr>
              <a:t>have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undergone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the testing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required </a:t>
            </a:r>
            <a:r>
              <a:rPr sz="2400" spc="-60" dirty="0">
                <a:solidFill>
                  <a:srgbClr val="B42F15"/>
                </a:solidFill>
                <a:latin typeface="Tw Cen MT"/>
                <a:cs typeface="Tw Cen MT"/>
              </a:rPr>
              <a:t>by 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support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spc="5" dirty="0">
                <a:solidFill>
                  <a:srgbClr val="B42F15"/>
                </a:solidFill>
                <a:latin typeface="Tw Cen MT"/>
                <a:cs typeface="Tw Cen MT"/>
              </a:rPr>
              <a:t>services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7941945" cy="290576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730250">
              <a:lnSpc>
                <a:spcPts val="2500"/>
              </a:lnSpc>
              <a:spcBef>
                <a:spcPts val="500"/>
              </a:spcBef>
            </a:pPr>
            <a:r>
              <a:rPr sz="2400" spc="-5" dirty="0">
                <a:latin typeface="Tw Cen MT"/>
                <a:cs typeface="Tw Cen MT"/>
              </a:rPr>
              <a:t>Access barriers relating directly </a:t>
            </a:r>
            <a:r>
              <a:rPr sz="2400" dirty="0">
                <a:latin typeface="Tw Cen MT"/>
                <a:cs typeface="Tw Cen MT"/>
              </a:rPr>
              <a:t>to </a:t>
            </a:r>
            <a:r>
              <a:rPr sz="2400" spc="-5" dirty="0">
                <a:latin typeface="Tw Cen MT"/>
                <a:cs typeface="Tw Cen MT"/>
              </a:rPr>
              <a:t>having </a:t>
            </a:r>
            <a:r>
              <a:rPr sz="2400" dirty="0">
                <a:latin typeface="Tw Cen MT"/>
                <a:cs typeface="Tw Cen MT"/>
              </a:rPr>
              <a:t>a </a:t>
            </a:r>
            <a:r>
              <a:rPr sz="2400" spc="-5" dirty="0">
                <a:latin typeface="Tw Cen MT"/>
                <a:cs typeface="Tw Cen MT"/>
              </a:rPr>
              <a:t>disability (both  diagnosed </a:t>
            </a:r>
            <a:r>
              <a:rPr sz="2400" dirty="0">
                <a:latin typeface="Tw Cen MT"/>
                <a:cs typeface="Tw Cen MT"/>
              </a:rPr>
              <a:t>and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undiagnosed)</a:t>
            </a:r>
            <a:endParaRPr sz="24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Implications:</a:t>
            </a:r>
            <a:endParaRPr sz="2400">
              <a:latin typeface="Tw Cen MT"/>
              <a:cs typeface="Tw Cen MT"/>
            </a:endParaRPr>
          </a:p>
          <a:p>
            <a:pPr marL="355600" marR="5080" indent="-342900">
              <a:lnSpc>
                <a:spcPct val="89400"/>
              </a:lnSpc>
              <a:spcBef>
                <a:spcPts val="625"/>
              </a:spcBef>
              <a:tabLst>
                <a:tab pos="354965" algn="l"/>
              </a:tabLst>
            </a:pPr>
            <a:r>
              <a:rPr sz="2400" dirty="0">
                <a:solidFill>
                  <a:srgbClr val="B42F15"/>
                </a:solidFill>
                <a:latin typeface="Lucida Sans"/>
                <a:cs typeface="Lucida Sans"/>
              </a:rPr>
              <a:t>–	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not be </a:t>
            </a:r>
            <a:r>
              <a:rPr sz="2400" spc="-25" dirty="0">
                <a:solidFill>
                  <a:srgbClr val="B42F15"/>
                </a:solidFill>
                <a:latin typeface="Tw Cen MT"/>
                <a:cs typeface="Tw Cen MT"/>
              </a:rPr>
              <a:t>aware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that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their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education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provider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has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  </a:t>
            </a:r>
            <a:r>
              <a:rPr sz="2400" spc="-15" dirty="0">
                <a:solidFill>
                  <a:srgbClr val="B42F15"/>
                </a:solidFill>
                <a:latin typeface="Tw Cen MT"/>
                <a:cs typeface="Tw Cen MT"/>
              </a:rPr>
              <a:t>legal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obligation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to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provide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learning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materials in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an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accessible  format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and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therefore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not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seek alternative formats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of </a:t>
            </a:r>
            <a:r>
              <a:rPr sz="2400" spc="-15" dirty="0">
                <a:solidFill>
                  <a:srgbClr val="B42F15"/>
                </a:solidFill>
                <a:latin typeface="Tw Cen MT"/>
                <a:cs typeface="Tw Cen MT"/>
              </a:rPr>
              <a:t>texts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to 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enable access.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8067675" cy="331216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855980">
              <a:lnSpc>
                <a:spcPts val="2500"/>
              </a:lnSpc>
              <a:spcBef>
                <a:spcPts val="500"/>
              </a:spcBef>
            </a:pPr>
            <a:r>
              <a:rPr sz="2400" spc="-5" dirty="0">
                <a:latin typeface="Tw Cen MT"/>
                <a:cs typeface="Tw Cen MT"/>
              </a:rPr>
              <a:t>Access barriers relating directly </a:t>
            </a:r>
            <a:r>
              <a:rPr sz="2400" dirty="0">
                <a:latin typeface="Tw Cen MT"/>
                <a:cs typeface="Tw Cen MT"/>
              </a:rPr>
              <a:t>to </a:t>
            </a:r>
            <a:r>
              <a:rPr sz="2400" spc="-5" dirty="0">
                <a:latin typeface="Tw Cen MT"/>
                <a:cs typeface="Tw Cen MT"/>
              </a:rPr>
              <a:t>having </a:t>
            </a:r>
            <a:r>
              <a:rPr sz="2400" dirty="0">
                <a:latin typeface="Tw Cen MT"/>
                <a:cs typeface="Tw Cen MT"/>
              </a:rPr>
              <a:t>a </a:t>
            </a:r>
            <a:r>
              <a:rPr sz="2400" spc="-5" dirty="0">
                <a:latin typeface="Tw Cen MT"/>
                <a:cs typeface="Tw Cen MT"/>
              </a:rPr>
              <a:t>disability (both  diagnosed </a:t>
            </a:r>
            <a:r>
              <a:rPr sz="2400" dirty="0">
                <a:latin typeface="Tw Cen MT"/>
                <a:cs typeface="Tw Cen MT"/>
              </a:rPr>
              <a:t>and </a:t>
            </a:r>
            <a:r>
              <a:rPr sz="2400" spc="-5" dirty="0">
                <a:latin typeface="Tw Cen MT"/>
                <a:cs typeface="Tw Cen MT"/>
              </a:rPr>
              <a:t>undiagnosed) continued…</a:t>
            </a:r>
            <a:endParaRPr sz="24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Implications:</a:t>
            </a:r>
            <a:endParaRPr sz="2400">
              <a:latin typeface="Tw Cen MT"/>
              <a:cs typeface="Tw Cen MT"/>
            </a:endParaRPr>
          </a:p>
          <a:p>
            <a:pPr marL="355600" marR="176530" indent="-342900">
              <a:lnSpc>
                <a:spcPts val="2520"/>
              </a:lnSpc>
              <a:spcBef>
                <a:spcPts val="705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not be </a:t>
            </a:r>
            <a:r>
              <a:rPr sz="2400" spc="-25" dirty="0">
                <a:solidFill>
                  <a:srgbClr val="B42F15"/>
                </a:solidFill>
                <a:latin typeface="Tw Cen MT"/>
                <a:cs typeface="Tw Cen MT"/>
              </a:rPr>
              <a:t>aware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of the use of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assistive </a:t>
            </a:r>
            <a:r>
              <a:rPr sz="2400" spc="0" dirty="0">
                <a:solidFill>
                  <a:srgbClr val="B42F15"/>
                </a:solidFill>
                <a:latin typeface="Tw Cen MT"/>
                <a:cs typeface="Tw Cen MT"/>
              </a:rPr>
              <a:t>technologies 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to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enable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access</a:t>
            </a:r>
            <a:endParaRPr sz="2400">
              <a:latin typeface="Tw Cen MT"/>
              <a:cs typeface="Tw Cen MT"/>
            </a:endParaRPr>
          </a:p>
          <a:p>
            <a:pPr marL="355600" marR="5080" indent="-342900">
              <a:lnSpc>
                <a:spcPct val="90700"/>
              </a:lnSpc>
              <a:spcBef>
                <a:spcPts val="545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interpret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their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inability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to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engage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with learning as  a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personal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shortcoming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rather than recognising that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support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is 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available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for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what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be a learning or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sensory</a:t>
            </a:r>
            <a:r>
              <a:rPr sz="2400" spc="55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disability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8070215" cy="2649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w Cen MT"/>
                <a:cs typeface="Tw Cen MT"/>
              </a:rPr>
              <a:t>Geographic location</a:t>
            </a:r>
            <a:endParaRPr sz="2400">
              <a:latin typeface="Tw Cen MT"/>
              <a:cs typeface="Tw Cen MT"/>
            </a:endParaRPr>
          </a:p>
          <a:p>
            <a:pPr>
              <a:lnSpc>
                <a:spcPct val="100000"/>
              </a:lnSpc>
            </a:pP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Implications:</a:t>
            </a:r>
            <a:endParaRPr sz="2400">
              <a:latin typeface="Tw Cen MT"/>
              <a:cs typeface="Tw Cen MT"/>
            </a:endParaRPr>
          </a:p>
          <a:p>
            <a:pPr marL="355600" marR="5080" indent="-342900">
              <a:lnSpc>
                <a:spcPct val="89000"/>
              </a:lnSpc>
              <a:spcBef>
                <a:spcPts val="640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not </a:t>
            </a:r>
            <a:r>
              <a:rPr sz="2400" spc="-15" dirty="0">
                <a:solidFill>
                  <a:srgbClr val="B42F15"/>
                </a:solidFill>
                <a:latin typeface="Tw Cen MT"/>
                <a:cs typeface="Tw Cen MT"/>
              </a:rPr>
              <a:t>have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access to good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public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transport and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also </a:t>
            </a:r>
            <a:r>
              <a:rPr sz="2400" spc="-15" dirty="0">
                <a:solidFill>
                  <a:srgbClr val="B42F15"/>
                </a:solidFill>
                <a:latin typeface="Tw Cen MT"/>
                <a:cs typeface="Tw Cen MT"/>
              </a:rPr>
              <a:t>have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issues associated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with not </a:t>
            </a:r>
            <a:r>
              <a:rPr sz="2400" spc="-15" dirty="0">
                <a:solidFill>
                  <a:srgbClr val="B42F15"/>
                </a:solidFill>
                <a:latin typeface="Tw Cen MT"/>
                <a:cs typeface="Tw Cen MT"/>
              </a:rPr>
              <a:t>wanting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to </a:t>
            </a:r>
            <a:r>
              <a:rPr sz="2400" spc="-15" dirty="0">
                <a:solidFill>
                  <a:srgbClr val="B42F15"/>
                </a:solidFill>
                <a:latin typeface="Tw Cen MT"/>
                <a:cs typeface="Tw Cen MT"/>
              </a:rPr>
              <a:t>leave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their 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families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to go and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study</a:t>
            </a:r>
            <a:endParaRPr sz="2400">
              <a:latin typeface="Tw Cen MT"/>
              <a:cs typeface="Tw Cen MT"/>
            </a:endParaRPr>
          </a:p>
          <a:p>
            <a:pPr marL="355600" indent="-342900">
              <a:lnSpc>
                <a:spcPct val="100000"/>
              </a:lnSpc>
              <a:spcBef>
                <a:spcPts val="295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not </a:t>
            </a:r>
            <a:r>
              <a:rPr sz="2400" spc="-15" dirty="0">
                <a:solidFill>
                  <a:srgbClr val="B42F15"/>
                </a:solidFill>
                <a:latin typeface="Tw Cen MT"/>
                <a:cs typeface="Tw Cen MT"/>
              </a:rPr>
              <a:t>have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access to</a:t>
            </a:r>
            <a:r>
              <a:rPr sz="2400" spc="30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internet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7905115" cy="257556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>
              <a:lnSpc>
                <a:spcPct val="88500"/>
              </a:lnSpc>
              <a:spcBef>
                <a:spcPts val="430"/>
              </a:spcBef>
            </a:pPr>
            <a:r>
              <a:rPr sz="2400" spc="-5" dirty="0">
                <a:latin typeface="Tw Cen MT"/>
                <a:cs typeface="Tw Cen MT"/>
              </a:rPr>
              <a:t>Barriers </a:t>
            </a:r>
            <a:r>
              <a:rPr sz="2400" spc="-20" dirty="0">
                <a:latin typeface="Tw Cen MT"/>
                <a:cs typeface="Tw Cen MT"/>
              </a:rPr>
              <a:t>for </a:t>
            </a:r>
            <a:r>
              <a:rPr sz="2400" spc="-10" dirty="0">
                <a:latin typeface="Tw Cen MT"/>
                <a:cs typeface="Tw Cen MT"/>
              </a:rPr>
              <a:t>Indigenous </a:t>
            </a:r>
            <a:r>
              <a:rPr sz="2400" spc="-5" dirty="0">
                <a:latin typeface="Tw Cen MT"/>
                <a:cs typeface="Tw Cen MT"/>
              </a:rPr>
              <a:t>students </a:t>
            </a:r>
            <a:r>
              <a:rPr sz="2400" dirty="0">
                <a:latin typeface="Tw Cen MT"/>
                <a:cs typeface="Tw Cen MT"/>
              </a:rPr>
              <a:t>with a </a:t>
            </a:r>
            <a:r>
              <a:rPr sz="2400" spc="-5" dirty="0">
                <a:latin typeface="Tw Cen MT"/>
                <a:cs typeface="Tw Cen MT"/>
              </a:rPr>
              <a:t>disability are </a:t>
            </a:r>
            <a:r>
              <a:rPr sz="2400" dirty="0">
                <a:latin typeface="Tw Cen MT"/>
                <a:cs typeface="Tw Cen MT"/>
              </a:rPr>
              <a:t>multiple and  </a:t>
            </a:r>
            <a:r>
              <a:rPr sz="2400" spc="-5" dirty="0">
                <a:latin typeface="Tw Cen MT"/>
                <a:cs typeface="Tw Cen MT"/>
              </a:rPr>
              <a:t>real </a:t>
            </a:r>
            <a:r>
              <a:rPr sz="2400" dirty="0">
                <a:latin typeface="Tw Cen MT"/>
                <a:cs typeface="Tw Cen MT"/>
              </a:rPr>
              <a:t>– as </a:t>
            </a:r>
            <a:r>
              <a:rPr sz="2400" spc="-5" dirty="0">
                <a:latin typeface="Tw Cen MT"/>
                <a:cs typeface="Tw Cen MT"/>
              </a:rPr>
              <a:t>institutions </a:t>
            </a:r>
            <a:r>
              <a:rPr sz="2400" dirty="0">
                <a:latin typeface="Tw Cen MT"/>
                <a:cs typeface="Tw Cen MT"/>
              </a:rPr>
              <a:t>there </a:t>
            </a:r>
            <a:r>
              <a:rPr sz="2400" spc="-5" dirty="0">
                <a:latin typeface="Tw Cen MT"/>
                <a:cs typeface="Tw Cen MT"/>
              </a:rPr>
              <a:t>is </a:t>
            </a:r>
            <a:r>
              <a:rPr sz="2400" spc="25" dirty="0">
                <a:latin typeface="Tw Cen MT"/>
                <a:cs typeface="Tw Cen MT"/>
              </a:rPr>
              <a:t>much </a:t>
            </a:r>
            <a:r>
              <a:rPr sz="2400" spc="-25" dirty="0">
                <a:latin typeface="Tw Cen MT"/>
                <a:cs typeface="Tw Cen MT"/>
              </a:rPr>
              <a:t>we </a:t>
            </a:r>
            <a:r>
              <a:rPr sz="2400" dirty="0">
                <a:latin typeface="Tw Cen MT"/>
                <a:cs typeface="Tw Cen MT"/>
              </a:rPr>
              <a:t>can do to support our  </a:t>
            </a:r>
            <a:r>
              <a:rPr sz="2400" spc="-5" dirty="0">
                <a:latin typeface="Tw Cen MT"/>
                <a:cs typeface="Tw Cen MT"/>
              </a:rPr>
              <a:t>students </a:t>
            </a:r>
            <a:r>
              <a:rPr sz="2400" dirty="0">
                <a:latin typeface="Tw Cen MT"/>
                <a:cs typeface="Tw Cen MT"/>
              </a:rPr>
              <a:t>and </a:t>
            </a:r>
            <a:r>
              <a:rPr sz="2400" spc="-10" dirty="0">
                <a:latin typeface="Tw Cen MT"/>
                <a:cs typeface="Tw Cen MT"/>
              </a:rPr>
              <a:t>mitigate </a:t>
            </a:r>
            <a:r>
              <a:rPr sz="2400" dirty="0">
                <a:latin typeface="Tw Cen MT"/>
                <a:cs typeface="Tw Cen MT"/>
              </a:rPr>
              <a:t>the </a:t>
            </a:r>
            <a:r>
              <a:rPr sz="2400" spc="-5" dirty="0">
                <a:latin typeface="Tw Cen MT"/>
                <a:cs typeface="Tw Cen MT"/>
              </a:rPr>
              <a:t>impact </a:t>
            </a:r>
            <a:r>
              <a:rPr sz="2400" dirty="0">
                <a:latin typeface="Tw Cen MT"/>
                <a:cs typeface="Tw Cen MT"/>
              </a:rPr>
              <a:t>of these</a:t>
            </a:r>
            <a:r>
              <a:rPr sz="2400" spc="7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barriers.</a:t>
            </a:r>
            <a:endParaRPr sz="2400">
              <a:latin typeface="Tw Cen MT"/>
              <a:cs typeface="Tw Cen MT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50">
              <a:latin typeface="Times New Roman"/>
              <a:cs typeface="Times New Roman"/>
            </a:endParaRPr>
          </a:p>
          <a:p>
            <a:pPr marL="12700" marR="441959">
              <a:lnSpc>
                <a:spcPts val="2520"/>
              </a:lnSpc>
              <a:spcBef>
                <a:spcPts val="5"/>
              </a:spcBef>
              <a:tabLst>
                <a:tab pos="2938780" algn="l"/>
              </a:tabLst>
            </a:pP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Let’s </a:t>
            </a:r>
            <a:r>
              <a:rPr sz="2400" spc="-15" dirty="0">
                <a:solidFill>
                  <a:srgbClr val="B42F15"/>
                </a:solidFill>
                <a:latin typeface="Tw Cen MT"/>
                <a:cs typeface="Tw Cen MT"/>
              </a:rPr>
              <a:t>take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look</a:t>
            </a:r>
            <a:r>
              <a:rPr sz="2400" spc="30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at the	current approach of our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institutions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to  supporting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Indigenous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with a</a:t>
            </a:r>
            <a:r>
              <a:rPr sz="2400" spc="10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disability.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412366"/>
            <a:ext cx="8039100" cy="317563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5080">
              <a:lnSpc>
                <a:spcPts val="2620"/>
              </a:lnSpc>
              <a:spcBef>
                <a:spcPts val="405"/>
              </a:spcBef>
            </a:pPr>
            <a:r>
              <a:rPr sz="2400" dirty="0">
                <a:latin typeface="Tw Cen MT"/>
                <a:cs typeface="Tw Cen MT"/>
              </a:rPr>
              <a:t>A 2016 </a:t>
            </a:r>
            <a:r>
              <a:rPr sz="2400" spc="-5" dirty="0">
                <a:latin typeface="Tw Cen MT"/>
                <a:cs typeface="Tw Cen MT"/>
              </a:rPr>
              <a:t>audit </a:t>
            </a:r>
            <a:r>
              <a:rPr sz="2400" dirty="0">
                <a:latin typeface="Tw Cen MT"/>
                <a:cs typeface="Tw Cen MT"/>
              </a:rPr>
              <a:t>of the </a:t>
            </a:r>
            <a:r>
              <a:rPr sz="2400" spc="-15" dirty="0">
                <a:latin typeface="Tw Cen MT"/>
                <a:cs typeface="Tw Cen MT"/>
              </a:rPr>
              <a:t>websites </a:t>
            </a:r>
            <a:r>
              <a:rPr sz="2400" dirty="0">
                <a:latin typeface="Tw Cen MT"/>
                <a:cs typeface="Tw Cen MT"/>
              </a:rPr>
              <a:t>and </a:t>
            </a:r>
            <a:r>
              <a:rPr sz="2400" spc="-5" dirty="0">
                <a:latin typeface="Tw Cen MT"/>
                <a:cs typeface="Tw Cen MT"/>
              </a:rPr>
              <a:t>public information </a:t>
            </a:r>
            <a:r>
              <a:rPr sz="2400" dirty="0">
                <a:latin typeface="Tw Cen MT"/>
                <a:cs typeface="Tw Cen MT"/>
              </a:rPr>
              <a:t>of </a:t>
            </a:r>
            <a:r>
              <a:rPr sz="2400" spc="-10" dirty="0">
                <a:latin typeface="Tw Cen MT"/>
                <a:cs typeface="Tw Cen MT"/>
              </a:rPr>
              <a:t>Australia’s  </a:t>
            </a:r>
            <a:r>
              <a:rPr sz="2400" dirty="0">
                <a:latin typeface="Tw Cen MT"/>
                <a:cs typeface="Tw Cen MT"/>
              </a:rPr>
              <a:t>40 </a:t>
            </a:r>
            <a:r>
              <a:rPr sz="2400" spc="-5" dirty="0">
                <a:latin typeface="Tw Cen MT"/>
                <a:cs typeface="Tw Cen MT"/>
              </a:rPr>
              <a:t>Universities </a:t>
            </a:r>
            <a:r>
              <a:rPr sz="2400" spc="-10" dirty="0">
                <a:latin typeface="Tw Cen MT"/>
                <a:cs typeface="Tw Cen MT"/>
              </a:rPr>
              <a:t>revealed:</a:t>
            </a:r>
            <a:endParaRPr sz="2400">
              <a:latin typeface="Tw Cen MT"/>
              <a:cs typeface="Tw Cen MT"/>
            </a:endParaRPr>
          </a:p>
          <a:p>
            <a:pPr marL="355600" marR="113030" indent="-342900">
              <a:lnSpc>
                <a:spcPts val="2620"/>
              </a:lnSpc>
              <a:spcBef>
                <a:spcPts val="560"/>
              </a:spcBef>
              <a:buChar char="-"/>
              <a:tabLst>
                <a:tab pos="354965" algn="l"/>
                <a:tab pos="355600" algn="l"/>
              </a:tabLst>
            </a:pPr>
            <a:r>
              <a:rPr sz="2400" dirty="0">
                <a:latin typeface="Tw Cen MT"/>
                <a:cs typeface="Tw Cen MT"/>
              </a:rPr>
              <a:t>35 of the </a:t>
            </a:r>
            <a:r>
              <a:rPr sz="2400" spc="-5" dirty="0">
                <a:latin typeface="Tw Cen MT"/>
                <a:cs typeface="Tw Cen MT"/>
              </a:rPr>
              <a:t>university disability </a:t>
            </a:r>
            <a:r>
              <a:rPr sz="2400" dirty="0">
                <a:latin typeface="Tw Cen MT"/>
                <a:cs typeface="Tw Cen MT"/>
              </a:rPr>
              <a:t>support </a:t>
            </a:r>
            <a:r>
              <a:rPr sz="2400" spc="5" dirty="0">
                <a:latin typeface="Tw Cen MT"/>
                <a:cs typeface="Tw Cen MT"/>
              </a:rPr>
              <a:t>services </a:t>
            </a:r>
            <a:r>
              <a:rPr sz="2400" b="1" dirty="0">
                <a:latin typeface="Tw Cen MT"/>
                <a:cs typeface="Tw Cen MT"/>
              </a:rPr>
              <a:t>did not </a:t>
            </a:r>
            <a:r>
              <a:rPr sz="2400" spc="-5" dirty="0">
                <a:latin typeface="Tw Cen MT"/>
                <a:cs typeface="Tw Cen MT"/>
              </a:rPr>
              <a:t>indicate  </a:t>
            </a:r>
            <a:r>
              <a:rPr sz="2400" dirty="0">
                <a:latin typeface="Tw Cen MT"/>
                <a:cs typeface="Tw Cen MT"/>
              </a:rPr>
              <a:t>support </a:t>
            </a:r>
            <a:r>
              <a:rPr sz="2400" spc="5" dirty="0">
                <a:latin typeface="Tw Cen MT"/>
                <a:cs typeface="Tw Cen MT"/>
              </a:rPr>
              <a:t>services </a:t>
            </a:r>
            <a:r>
              <a:rPr sz="2400" spc="-10" dirty="0">
                <a:latin typeface="Tw Cen MT"/>
                <a:cs typeface="Tw Cen MT"/>
              </a:rPr>
              <a:t>available </a:t>
            </a:r>
            <a:r>
              <a:rPr sz="2400" dirty="0">
                <a:latin typeface="Tw Cen MT"/>
                <a:cs typeface="Tw Cen MT"/>
              </a:rPr>
              <a:t>to </a:t>
            </a:r>
            <a:r>
              <a:rPr sz="2400" spc="-10" dirty="0">
                <a:latin typeface="Tw Cen MT"/>
                <a:cs typeface="Tw Cen MT"/>
              </a:rPr>
              <a:t>Indigenous</a:t>
            </a:r>
            <a:r>
              <a:rPr sz="2400" spc="-5" dirty="0">
                <a:latin typeface="Tw Cen MT"/>
                <a:cs typeface="Tw Cen MT"/>
              </a:rPr>
              <a:t> students.</a:t>
            </a:r>
            <a:endParaRPr sz="2400">
              <a:latin typeface="Tw Cen MT"/>
              <a:cs typeface="Tw Cen MT"/>
            </a:endParaRPr>
          </a:p>
          <a:p>
            <a:pPr marL="355600" marR="92075" indent="-342900">
              <a:lnSpc>
                <a:spcPct val="89600"/>
              </a:lnSpc>
              <a:spcBef>
                <a:spcPts val="555"/>
              </a:spcBef>
              <a:buChar char="-"/>
              <a:tabLst>
                <a:tab pos="354965" algn="l"/>
                <a:tab pos="355600" algn="l"/>
              </a:tabLst>
            </a:pPr>
            <a:r>
              <a:rPr sz="2400" dirty="0">
                <a:latin typeface="Tw Cen MT"/>
                <a:cs typeface="Tw Cen MT"/>
              </a:rPr>
              <a:t>Of the </a:t>
            </a:r>
            <a:r>
              <a:rPr sz="2400" spc="-15" dirty="0">
                <a:latin typeface="Tw Cen MT"/>
                <a:cs typeface="Tw Cen MT"/>
              </a:rPr>
              <a:t>five </a:t>
            </a:r>
            <a:r>
              <a:rPr sz="2400" spc="-5" dirty="0">
                <a:latin typeface="Tw Cen MT"/>
                <a:cs typeface="Tw Cen MT"/>
              </a:rPr>
              <a:t>universities </a:t>
            </a:r>
            <a:r>
              <a:rPr sz="2400" b="1" spc="5" dirty="0">
                <a:latin typeface="Tw Cen MT"/>
                <a:cs typeface="Tw Cen MT"/>
              </a:rPr>
              <a:t>that </a:t>
            </a:r>
            <a:r>
              <a:rPr sz="2400" b="1" dirty="0">
                <a:latin typeface="Tw Cen MT"/>
                <a:cs typeface="Tw Cen MT"/>
              </a:rPr>
              <a:t>did </a:t>
            </a:r>
            <a:r>
              <a:rPr sz="2400" spc="-5" dirty="0">
                <a:latin typeface="Tw Cen MT"/>
                <a:cs typeface="Tw Cen MT"/>
              </a:rPr>
              <a:t>indicate </a:t>
            </a:r>
            <a:r>
              <a:rPr sz="2400" dirty="0">
                <a:latin typeface="Tw Cen MT"/>
                <a:cs typeface="Tw Cen MT"/>
              </a:rPr>
              <a:t>support </a:t>
            </a:r>
            <a:r>
              <a:rPr sz="2400" spc="5" dirty="0">
                <a:latin typeface="Tw Cen MT"/>
                <a:cs typeface="Tw Cen MT"/>
              </a:rPr>
              <a:t>services  </a:t>
            </a:r>
            <a:r>
              <a:rPr sz="2400" spc="-10" dirty="0">
                <a:latin typeface="Tw Cen MT"/>
                <a:cs typeface="Tw Cen MT"/>
              </a:rPr>
              <a:t>available </a:t>
            </a:r>
            <a:r>
              <a:rPr sz="2400" dirty="0">
                <a:latin typeface="Tw Cen MT"/>
                <a:cs typeface="Tw Cen MT"/>
              </a:rPr>
              <a:t>to </a:t>
            </a:r>
            <a:r>
              <a:rPr sz="2400" spc="-10" dirty="0">
                <a:latin typeface="Tw Cen MT"/>
                <a:cs typeface="Tw Cen MT"/>
              </a:rPr>
              <a:t>Indigenous </a:t>
            </a:r>
            <a:r>
              <a:rPr sz="2400" spc="-5" dirty="0">
                <a:latin typeface="Tw Cen MT"/>
                <a:cs typeface="Tw Cen MT"/>
              </a:rPr>
              <a:t>students </a:t>
            </a:r>
            <a:r>
              <a:rPr sz="2400" dirty="0">
                <a:latin typeface="Tw Cen MT"/>
                <a:cs typeface="Tw Cen MT"/>
              </a:rPr>
              <a:t>on their </a:t>
            </a:r>
            <a:r>
              <a:rPr sz="2400" spc="-20" dirty="0">
                <a:latin typeface="Tw Cen MT"/>
                <a:cs typeface="Tw Cen MT"/>
              </a:rPr>
              <a:t>websites, </a:t>
            </a:r>
            <a:r>
              <a:rPr sz="2400" dirty="0">
                <a:latin typeface="Tw Cen MT"/>
                <a:cs typeface="Tw Cen MT"/>
              </a:rPr>
              <a:t>three of  these </a:t>
            </a:r>
            <a:r>
              <a:rPr sz="2400" spc="0" dirty="0">
                <a:latin typeface="Tw Cen MT"/>
                <a:cs typeface="Tw Cen MT"/>
              </a:rPr>
              <a:t>achieved </a:t>
            </a:r>
            <a:r>
              <a:rPr sz="2400" dirty="0">
                <a:latin typeface="Tw Cen MT"/>
                <a:cs typeface="Tw Cen MT"/>
              </a:rPr>
              <a:t>this </a:t>
            </a:r>
            <a:r>
              <a:rPr sz="2400" spc="-10" dirty="0">
                <a:latin typeface="Tw Cen MT"/>
                <a:cs typeface="Tw Cen MT"/>
              </a:rPr>
              <a:t>through </a:t>
            </a:r>
            <a:r>
              <a:rPr sz="2400" dirty="0">
                <a:latin typeface="Tw Cen MT"/>
                <a:cs typeface="Tw Cen MT"/>
              </a:rPr>
              <a:t>the design element of </a:t>
            </a:r>
            <a:r>
              <a:rPr sz="2400" spc="-5" dirty="0">
                <a:latin typeface="Tw Cen MT"/>
                <a:cs typeface="Tw Cen MT"/>
              </a:rPr>
              <a:t>having </a:t>
            </a:r>
            <a:r>
              <a:rPr sz="2400" dirty="0">
                <a:latin typeface="Tw Cen MT"/>
                <a:cs typeface="Tw Cen MT"/>
              </a:rPr>
              <a:t>a </a:t>
            </a:r>
            <a:r>
              <a:rPr sz="2400" spc="-5" dirty="0">
                <a:latin typeface="Tw Cen MT"/>
                <a:cs typeface="Tw Cen MT"/>
              </a:rPr>
              <a:t>link  </a:t>
            </a:r>
            <a:r>
              <a:rPr sz="2400" dirty="0">
                <a:latin typeface="Tw Cen MT"/>
                <a:cs typeface="Tw Cen MT"/>
              </a:rPr>
              <a:t>to </a:t>
            </a:r>
            <a:r>
              <a:rPr sz="2400" spc="-5" dirty="0">
                <a:latin typeface="Tw Cen MT"/>
                <a:cs typeface="Tw Cen MT"/>
              </a:rPr>
              <a:t>all student </a:t>
            </a:r>
            <a:r>
              <a:rPr sz="2400" dirty="0">
                <a:latin typeface="Tw Cen MT"/>
                <a:cs typeface="Tw Cen MT"/>
              </a:rPr>
              <a:t>services, </a:t>
            </a:r>
            <a:r>
              <a:rPr sz="2400" spc="-5" dirty="0">
                <a:latin typeface="Tw Cen MT"/>
                <a:cs typeface="Tw Cen MT"/>
              </a:rPr>
              <a:t>including </a:t>
            </a:r>
            <a:r>
              <a:rPr sz="2400" spc="-10" dirty="0">
                <a:latin typeface="Tw Cen MT"/>
                <a:cs typeface="Tw Cen MT"/>
              </a:rPr>
              <a:t>Indigenous </a:t>
            </a:r>
            <a:r>
              <a:rPr sz="2400" spc="-5" dirty="0">
                <a:latin typeface="Tw Cen MT"/>
                <a:cs typeface="Tw Cen MT"/>
              </a:rPr>
              <a:t>student </a:t>
            </a:r>
            <a:r>
              <a:rPr sz="2400" dirty="0">
                <a:latin typeface="Tw Cen MT"/>
                <a:cs typeface="Tw Cen MT"/>
              </a:rPr>
              <a:t>support  </a:t>
            </a:r>
            <a:r>
              <a:rPr sz="2400" spc="5" dirty="0">
                <a:latin typeface="Tw Cen MT"/>
                <a:cs typeface="Tw Cen MT"/>
              </a:rPr>
              <a:t>services </a:t>
            </a:r>
            <a:r>
              <a:rPr sz="2400" dirty="0">
                <a:latin typeface="Tw Cen MT"/>
                <a:cs typeface="Tw Cen MT"/>
              </a:rPr>
              <a:t>on the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spc="-30" dirty="0">
                <a:latin typeface="Tw Cen MT"/>
                <a:cs typeface="Tw Cen MT"/>
              </a:rPr>
              <a:t>sidebar.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8061" y="4839765"/>
            <a:ext cx="364490" cy="149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z="900" spc="-20" dirty="0">
                <a:latin typeface="Tw Cen MT"/>
                <a:cs typeface="Tw Cen MT"/>
              </a:rPr>
              <a:t>Page</a:t>
            </a:r>
            <a:r>
              <a:rPr sz="900" spc="-55" dirty="0">
                <a:latin typeface="Tw Cen MT"/>
                <a:cs typeface="Tw Cen MT"/>
              </a:rPr>
              <a:t> </a:t>
            </a:r>
            <a:fld id="{81D60167-4931-47E6-BA6A-407CBD079E47}" type="slidenum">
              <a:rPr sz="900" dirty="0">
                <a:latin typeface="Tw Cen MT"/>
                <a:cs typeface="Tw Cen MT"/>
              </a:rPr>
              <a:t>2</a:t>
            </a:fld>
            <a:endParaRPr sz="900">
              <a:latin typeface="Tw Cen MT"/>
              <a:cs typeface="Tw Cen M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277876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Acknowledgement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559" y="1021716"/>
            <a:ext cx="8076565" cy="302006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 algn="ctr">
              <a:lnSpc>
                <a:spcPct val="89800"/>
              </a:lnSpc>
              <a:spcBef>
                <a:spcPts val="390"/>
              </a:spcBef>
            </a:pPr>
            <a:r>
              <a:rPr sz="2400" i="1" spc="-5" dirty="0">
                <a:latin typeface="Tw Cen MT"/>
                <a:cs typeface="Tw Cen MT"/>
              </a:rPr>
              <a:t>Before </a:t>
            </a:r>
            <a:r>
              <a:rPr sz="2400" i="1" dirty="0">
                <a:latin typeface="Tw Cen MT"/>
                <a:cs typeface="Tw Cen MT"/>
              </a:rPr>
              <a:t>I </a:t>
            </a:r>
            <a:r>
              <a:rPr sz="2400" i="1" spc="-15" dirty="0">
                <a:latin typeface="Tw Cen MT"/>
                <a:cs typeface="Tw Cen MT"/>
              </a:rPr>
              <a:t>start </a:t>
            </a:r>
            <a:r>
              <a:rPr sz="2400" i="1" dirty="0">
                <a:latin typeface="Tw Cen MT"/>
                <a:cs typeface="Tw Cen MT"/>
              </a:rPr>
              <a:t>I would </a:t>
            </a:r>
            <a:r>
              <a:rPr sz="2400" i="1" spc="-15" dirty="0">
                <a:latin typeface="Tw Cen MT"/>
                <a:cs typeface="Tw Cen MT"/>
              </a:rPr>
              <a:t>like </a:t>
            </a:r>
            <a:r>
              <a:rPr sz="2400" i="1" dirty="0">
                <a:latin typeface="Tw Cen MT"/>
                <a:cs typeface="Tw Cen MT"/>
              </a:rPr>
              <a:t>to </a:t>
            </a:r>
            <a:r>
              <a:rPr sz="2400" i="1" spc="-10" dirty="0">
                <a:latin typeface="Tw Cen MT"/>
                <a:cs typeface="Tw Cen MT"/>
              </a:rPr>
              <a:t>acknowledge </a:t>
            </a:r>
            <a:r>
              <a:rPr sz="2400" i="1" dirty="0">
                <a:latin typeface="Tw Cen MT"/>
                <a:cs typeface="Tw Cen MT"/>
              </a:rPr>
              <a:t>the traditional </a:t>
            </a:r>
            <a:r>
              <a:rPr sz="2400" i="1" spc="-35" dirty="0">
                <a:latin typeface="Tw Cen MT"/>
                <a:cs typeface="Tw Cen MT"/>
              </a:rPr>
              <a:t>owners </a:t>
            </a:r>
            <a:r>
              <a:rPr sz="2400" i="1" dirty="0">
                <a:latin typeface="Tw Cen MT"/>
                <a:cs typeface="Tw Cen MT"/>
              </a:rPr>
              <a:t>of  the </a:t>
            </a:r>
            <a:r>
              <a:rPr sz="2400" i="1" spc="-5" dirty="0">
                <a:latin typeface="Tw Cen MT"/>
                <a:cs typeface="Tw Cen MT"/>
              </a:rPr>
              <a:t>land </a:t>
            </a:r>
            <a:r>
              <a:rPr sz="2400" i="1" dirty="0">
                <a:latin typeface="Tw Cen MT"/>
                <a:cs typeface="Tw Cen MT"/>
              </a:rPr>
              <a:t>on </a:t>
            </a:r>
            <a:r>
              <a:rPr sz="2400" i="1" spc="10" dirty="0">
                <a:latin typeface="Tw Cen MT"/>
                <a:cs typeface="Tw Cen MT"/>
              </a:rPr>
              <a:t>which </a:t>
            </a:r>
            <a:r>
              <a:rPr sz="2400" i="1" spc="15" dirty="0">
                <a:latin typeface="Tw Cen MT"/>
                <a:cs typeface="Tw Cen MT"/>
              </a:rPr>
              <a:t>we </a:t>
            </a:r>
            <a:r>
              <a:rPr sz="2400" i="1" spc="-5" dirty="0">
                <a:latin typeface="Tw Cen MT"/>
                <a:cs typeface="Tw Cen MT"/>
              </a:rPr>
              <a:t>meet </a:t>
            </a:r>
            <a:r>
              <a:rPr sz="2400" i="1" dirty="0">
                <a:latin typeface="Tw Cen MT"/>
                <a:cs typeface="Tw Cen MT"/>
              </a:rPr>
              <a:t>and </a:t>
            </a:r>
            <a:r>
              <a:rPr sz="2400" i="1" spc="-15" dirty="0">
                <a:latin typeface="Tw Cen MT"/>
                <a:cs typeface="Tw Cen MT"/>
              </a:rPr>
              <a:t>elders </a:t>
            </a:r>
            <a:r>
              <a:rPr sz="2400" i="1" dirty="0">
                <a:latin typeface="Tw Cen MT"/>
                <a:cs typeface="Tw Cen MT"/>
              </a:rPr>
              <a:t>both past and present. I would  </a:t>
            </a:r>
            <a:r>
              <a:rPr sz="2400" i="1" spc="-5" dirty="0">
                <a:latin typeface="Tw Cen MT"/>
                <a:cs typeface="Tw Cen MT"/>
              </a:rPr>
              <a:t>also </a:t>
            </a:r>
            <a:r>
              <a:rPr sz="2400" i="1" spc="-15" dirty="0">
                <a:latin typeface="Tw Cen MT"/>
                <a:cs typeface="Tw Cen MT"/>
              </a:rPr>
              <a:t>like </a:t>
            </a:r>
            <a:r>
              <a:rPr sz="2400" i="1" dirty="0">
                <a:latin typeface="Tw Cen MT"/>
                <a:cs typeface="Tw Cen MT"/>
              </a:rPr>
              <a:t>to </a:t>
            </a:r>
            <a:r>
              <a:rPr sz="2400" i="1" spc="-10" dirty="0">
                <a:latin typeface="Tw Cen MT"/>
                <a:cs typeface="Tw Cen MT"/>
              </a:rPr>
              <a:t>acknowledge </a:t>
            </a:r>
            <a:r>
              <a:rPr sz="2400" i="1" dirty="0">
                <a:latin typeface="Tw Cen MT"/>
                <a:cs typeface="Tw Cen MT"/>
              </a:rPr>
              <a:t>the traditional </a:t>
            </a:r>
            <a:r>
              <a:rPr sz="2400" i="1" spc="-35" dirty="0">
                <a:latin typeface="Tw Cen MT"/>
                <a:cs typeface="Tw Cen MT"/>
              </a:rPr>
              <a:t>owners </a:t>
            </a:r>
            <a:r>
              <a:rPr sz="2400" i="1" dirty="0">
                <a:latin typeface="Tw Cen MT"/>
                <a:cs typeface="Tw Cen MT"/>
              </a:rPr>
              <a:t>of the </a:t>
            </a:r>
            <a:r>
              <a:rPr sz="2400" i="1" spc="-15" dirty="0">
                <a:latin typeface="Tw Cen MT"/>
                <a:cs typeface="Tw Cen MT"/>
              </a:rPr>
              <a:t>knowledge  </a:t>
            </a:r>
            <a:r>
              <a:rPr sz="2400" i="1" spc="10" dirty="0">
                <a:latin typeface="Tw Cen MT"/>
                <a:cs typeface="Tw Cen MT"/>
              </a:rPr>
              <a:t>which </a:t>
            </a:r>
            <a:r>
              <a:rPr sz="2400" i="1" dirty="0">
                <a:latin typeface="Tw Cen MT"/>
                <a:cs typeface="Tw Cen MT"/>
              </a:rPr>
              <a:t>I am </a:t>
            </a:r>
            <a:r>
              <a:rPr sz="2400" i="1" spc="-5" dirty="0">
                <a:latin typeface="Tw Cen MT"/>
                <a:cs typeface="Tw Cen MT"/>
              </a:rPr>
              <a:t>going </a:t>
            </a:r>
            <a:r>
              <a:rPr sz="2400" i="1" dirty="0">
                <a:latin typeface="Tw Cen MT"/>
                <a:cs typeface="Tw Cen MT"/>
              </a:rPr>
              <a:t>to </a:t>
            </a:r>
            <a:r>
              <a:rPr sz="2400" i="1" spc="-10" dirty="0">
                <a:latin typeface="Tw Cen MT"/>
                <a:cs typeface="Tw Cen MT"/>
              </a:rPr>
              <a:t>share. </a:t>
            </a:r>
            <a:r>
              <a:rPr sz="2400" i="1" dirty="0">
                <a:latin typeface="Tw Cen MT"/>
                <a:cs typeface="Tw Cen MT"/>
              </a:rPr>
              <a:t>In </a:t>
            </a:r>
            <a:r>
              <a:rPr sz="2400" i="1" spc="-5" dirty="0">
                <a:latin typeface="Tw Cen MT"/>
                <a:cs typeface="Tw Cen MT"/>
              </a:rPr>
              <a:t>particular </a:t>
            </a:r>
            <a:r>
              <a:rPr sz="2400" i="1" dirty="0">
                <a:latin typeface="Tw Cen MT"/>
                <a:cs typeface="Tw Cen MT"/>
              </a:rPr>
              <a:t>the </a:t>
            </a:r>
            <a:r>
              <a:rPr sz="2400" i="1" spc="-5" dirty="0">
                <a:latin typeface="Tw Cen MT"/>
                <a:cs typeface="Tw Cen MT"/>
              </a:rPr>
              <a:t>input </a:t>
            </a:r>
            <a:r>
              <a:rPr sz="2400" i="1" dirty="0">
                <a:latin typeface="Tw Cen MT"/>
                <a:cs typeface="Tw Cen MT"/>
              </a:rPr>
              <a:t>of Dr </a:t>
            </a:r>
            <a:r>
              <a:rPr sz="2400" i="1" spc="-15" dirty="0">
                <a:latin typeface="Tw Cen MT"/>
                <a:cs typeface="Tw Cen MT"/>
              </a:rPr>
              <a:t>John </a:t>
            </a:r>
            <a:r>
              <a:rPr sz="2400" i="1" spc="-10" dirty="0">
                <a:latin typeface="Tw Cen MT"/>
                <a:cs typeface="Tw Cen MT"/>
              </a:rPr>
              <a:t>Gilroy  (my </a:t>
            </a:r>
            <a:r>
              <a:rPr sz="2400" i="1" dirty="0">
                <a:latin typeface="Tw Cen MT"/>
                <a:cs typeface="Tw Cen MT"/>
              </a:rPr>
              <a:t>supervisor), </a:t>
            </a:r>
            <a:r>
              <a:rPr sz="2400" i="1" spc="-20" dirty="0">
                <a:latin typeface="Tw Cen MT"/>
                <a:cs typeface="Tw Cen MT"/>
              </a:rPr>
              <a:t>members </a:t>
            </a:r>
            <a:r>
              <a:rPr sz="2400" i="1" dirty="0">
                <a:latin typeface="Tw Cen MT"/>
                <a:cs typeface="Tw Cen MT"/>
              </a:rPr>
              <a:t>of </a:t>
            </a:r>
            <a:r>
              <a:rPr sz="2400" i="1" spc="-15" dirty="0">
                <a:latin typeface="Tw Cen MT"/>
                <a:cs typeface="Tw Cen MT"/>
              </a:rPr>
              <a:t>my </a:t>
            </a:r>
            <a:r>
              <a:rPr sz="2400" i="1" dirty="0">
                <a:latin typeface="Tw Cen MT"/>
                <a:cs typeface="Tw Cen MT"/>
              </a:rPr>
              <a:t>Indigenous </a:t>
            </a:r>
            <a:r>
              <a:rPr sz="2400" i="1" spc="0" dirty="0">
                <a:latin typeface="Tw Cen MT"/>
                <a:cs typeface="Tw Cen MT"/>
              </a:rPr>
              <a:t>Advisory </a:t>
            </a:r>
            <a:r>
              <a:rPr sz="2400" i="1" spc="-5" dirty="0">
                <a:latin typeface="Tw Cen MT"/>
                <a:cs typeface="Tw Cen MT"/>
              </a:rPr>
              <a:t>Group: </a:t>
            </a:r>
            <a:r>
              <a:rPr sz="2400" i="1" spc="-15" dirty="0">
                <a:latin typeface="Tw Cen MT"/>
                <a:cs typeface="Tw Cen MT"/>
              </a:rPr>
              <a:t>Roslyn  </a:t>
            </a:r>
            <a:r>
              <a:rPr sz="2400" i="1" spc="-35" dirty="0">
                <a:latin typeface="Tw Cen MT"/>
                <a:cs typeface="Tw Cen MT"/>
              </a:rPr>
              <a:t>Sackley, </a:t>
            </a:r>
            <a:r>
              <a:rPr sz="2400" i="1" dirty="0">
                <a:latin typeface="Tw Cen MT"/>
                <a:cs typeface="Tw Cen MT"/>
              </a:rPr>
              <a:t>Maria </a:t>
            </a:r>
            <a:r>
              <a:rPr sz="2400" i="1" spc="-15" dirty="0">
                <a:latin typeface="Tw Cen MT"/>
                <a:cs typeface="Tw Cen MT"/>
              </a:rPr>
              <a:t>Robinson </a:t>
            </a:r>
            <a:r>
              <a:rPr sz="2400" i="1" dirty="0">
                <a:latin typeface="Tw Cen MT"/>
                <a:cs typeface="Tw Cen MT"/>
              </a:rPr>
              <a:t>and Naomi </a:t>
            </a:r>
            <a:r>
              <a:rPr sz="2400" i="1" spc="-5" dirty="0">
                <a:latin typeface="Tw Cen MT"/>
                <a:cs typeface="Tw Cen MT"/>
              </a:rPr>
              <a:t>Carolin </a:t>
            </a:r>
            <a:r>
              <a:rPr sz="2400" i="1" spc="5" dirty="0">
                <a:latin typeface="Tw Cen MT"/>
                <a:cs typeface="Tw Cen MT"/>
              </a:rPr>
              <a:t>who </a:t>
            </a:r>
            <a:r>
              <a:rPr sz="2400" i="1" spc="-5" dirty="0">
                <a:latin typeface="Tw Cen MT"/>
                <a:cs typeface="Tw Cen MT"/>
              </a:rPr>
              <a:t>continue </a:t>
            </a:r>
            <a:r>
              <a:rPr sz="2400" i="1" dirty="0">
                <a:latin typeface="Tw Cen MT"/>
                <a:cs typeface="Tw Cen MT"/>
              </a:rPr>
              <a:t>to </a:t>
            </a:r>
            <a:r>
              <a:rPr sz="2400" i="1" spc="-15" dirty="0">
                <a:latin typeface="Tw Cen MT"/>
                <a:cs typeface="Tw Cen MT"/>
              </a:rPr>
              <a:t>provide  </a:t>
            </a:r>
            <a:r>
              <a:rPr sz="2400" i="1" spc="-5" dirty="0">
                <a:latin typeface="Tw Cen MT"/>
                <a:cs typeface="Tw Cen MT"/>
              </a:rPr>
              <a:t>guidance </a:t>
            </a:r>
            <a:r>
              <a:rPr sz="2400" i="1" dirty="0">
                <a:latin typeface="Tw Cen MT"/>
                <a:cs typeface="Tw Cen MT"/>
              </a:rPr>
              <a:t>and </a:t>
            </a:r>
            <a:r>
              <a:rPr sz="2400" i="1" spc="-5" dirty="0">
                <a:latin typeface="Tw Cen MT"/>
                <a:cs typeface="Tw Cen MT"/>
              </a:rPr>
              <a:t>insight </a:t>
            </a:r>
            <a:r>
              <a:rPr sz="2400" i="1" dirty="0">
                <a:latin typeface="Tw Cen MT"/>
                <a:cs typeface="Tw Cen MT"/>
              </a:rPr>
              <a:t>with </a:t>
            </a:r>
            <a:r>
              <a:rPr sz="2400" i="1" spc="-5" dirty="0">
                <a:latin typeface="Tw Cen MT"/>
                <a:cs typeface="Tw Cen MT"/>
              </a:rPr>
              <a:t>regard </a:t>
            </a:r>
            <a:r>
              <a:rPr sz="2400" i="1" dirty="0">
                <a:latin typeface="Tw Cen MT"/>
                <a:cs typeface="Tw Cen MT"/>
              </a:rPr>
              <a:t>to Indigenous </a:t>
            </a:r>
            <a:r>
              <a:rPr sz="2400" i="1" spc="-15" dirty="0">
                <a:latin typeface="Tw Cen MT"/>
                <a:cs typeface="Tw Cen MT"/>
              </a:rPr>
              <a:t>knowledge </a:t>
            </a:r>
            <a:r>
              <a:rPr sz="2400" i="1" dirty="0">
                <a:latin typeface="Tw Cen MT"/>
                <a:cs typeface="Tw Cen MT"/>
              </a:rPr>
              <a:t>and  cultural </a:t>
            </a:r>
            <a:r>
              <a:rPr sz="2400" i="1" spc="-10" dirty="0">
                <a:latin typeface="Tw Cen MT"/>
                <a:cs typeface="Tw Cen MT"/>
              </a:rPr>
              <a:t>safety; </a:t>
            </a:r>
            <a:r>
              <a:rPr sz="2400" i="1" dirty="0">
                <a:latin typeface="Tw Cen MT"/>
                <a:cs typeface="Tw Cen MT"/>
              </a:rPr>
              <a:t>and people </a:t>
            </a:r>
            <a:r>
              <a:rPr sz="2400" i="1" spc="5" dirty="0">
                <a:latin typeface="Tw Cen MT"/>
                <a:cs typeface="Tw Cen MT"/>
              </a:rPr>
              <a:t>who </a:t>
            </a:r>
            <a:r>
              <a:rPr sz="2400" i="1" dirty="0">
                <a:latin typeface="Tw Cen MT"/>
                <a:cs typeface="Tw Cen MT"/>
              </a:rPr>
              <a:t>have </a:t>
            </a:r>
            <a:r>
              <a:rPr sz="2400" i="1" spc="-5" dirty="0">
                <a:latin typeface="Tw Cen MT"/>
                <a:cs typeface="Tw Cen MT"/>
              </a:rPr>
              <a:t>generously shared </a:t>
            </a:r>
            <a:r>
              <a:rPr sz="2400" i="1" dirty="0">
                <a:latin typeface="Tw Cen MT"/>
                <a:cs typeface="Tw Cen MT"/>
              </a:rPr>
              <a:t>their </a:t>
            </a:r>
            <a:r>
              <a:rPr sz="2400" i="1" spc="-5" dirty="0">
                <a:latin typeface="Tw Cen MT"/>
                <a:cs typeface="Tw Cen MT"/>
              </a:rPr>
              <a:t>stories  </a:t>
            </a:r>
            <a:r>
              <a:rPr sz="2400" i="1" dirty="0">
                <a:latin typeface="Tw Cen MT"/>
                <a:cs typeface="Tw Cen MT"/>
              </a:rPr>
              <a:t>with </a:t>
            </a:r>
            <a:r>
              <a:rPr sz="2400" i="1" spc="-5" dirty="0">
                <a:latin typeface="Tw Cen MT"/>
                <a:cs typeface="Tw Cen MT"/>
              </a:rPr>
              <a:t>me </a:t>
            </a:r>
            <a:r>
              <a:rPr sz="2400" i="1" spc="-10" dirty="0">
                <a:latin typeface="Tw Cen MT"/>
                <a:cs typeface="Tw Cen MT"/>
              </a:rPr>
              <a:t>for </a:t>
            </a:r>
            <a:r>
              <a:rPr sz="2400" i="1" dirty="0">
                <a:latin typeface="Tw Cen MT"/>
                <a:cs typeface="Tw Cen MT"/>
              </a:rPr>
              <a:t>this</a:t>
            </a:r>
            <a:r>
              <a:rPr sz="2400" i="1" spc="0" dirty="0">
                <a:latin typeface="Tw Cen MT"/>
                <a:cs typeface="Tw Cen MT"/>
              </a:rPr>
              <a:t> </a:t>
            </a:r>
            <a:r>
              <a:rPr sz="2400" i="1" spc="-5" dirty="0">
                <a:latin typeface="Tw Cen MT"/>
                <a:cs typeface="Tw Cen MT"/>
              </a:rPr>
              <a:t>research.</a:t>
            </a:r>
            <a:endParaRPr sz="2400" dirty="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7988934" cy="315976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55600" marR="103505" indent="-342900">
              <a:lnSpc>
                <a:spcPct val="88500"/>
              </a:lnSpc>
              <a:spcBef>
                <a:spcPts val="430"/>
              </a:spcBef>
              <a:buChar char="-"/>
              <a:tabLst>
                <a:tab pos="354965" algn="l"/>
                <a:tab pos="355600" algn="l"/>
              </a:tabLst>
            </a:pPr>
            <a:r>
              <a:rPr sz="2400" dirty="0">
                <a:latin typeface="Tw Cen MT"/>
                <a:cs typeface="Tw Cen MT"/>
              </a:rPr>
              <a:t>One </a:t>
            </a:r>
            <a:r>
              <a:rPr sz="2400" spc="-5" dirty="0">
                <a:latin typeface="Tw Cen MT"/>
                <a:cs typeface="Tw Cen MT"/>
              </a:rPr>
              <a:t>university included </a:t>
            </a:r>
            <a:r>
              <a:rPr sz="2400" spc="-10" dirty="0">
                <a:latin typeface="Tw Cen MT"/>
                <a:cs typeface="Tw Cen MT"/>
              </a:rPr>
              <a:t>acknowledgement </a:t>
            </a:r>
            <a:r>
              <a:rPr sz="2400" dirty="0">
                <a:latin typeface="Tw Cen MT"/>
                <a:cs typeface="Tw Cen MT"/>
              </a:rPr>
              <a:t>of country on </a:t>
            </a:r>
            <a:r>
              <a:rPr sz="2400" spc="-10" dirty="0">
                <a:latin typeface="Tw Cen MT"/>
                <a:cs typeface="Tw Cen MT"/>
              </a:rPr>
              <a:t>every  </a:t>
            </a:r>
            <a:r>
              <a:rPr sz="2400" spc="-15" dirty="0">
                <a:latin typeface="Tw Cen MT"/>
                <a:cs typeface="Tw Cen MT"/>
              </a:rPr>
              <a:t>page </a:t>
            </a:r>
            <a:r>
              <a:rPr sz="2400" dirty="0">
                <a:latin typeface="Tw Cen MT"/>
                <a:cs typeface="Tw Cen MT"/>
              </a:rPr>
              <a:t>of the </a:t>
            </a:r>
            <a:r>
              <a:rPr sz="2400" spc="-15" dirty="0">
                <a:latin typeface="Tw Cen MT"/>
                <a:cs typeface="Tw Cen MT"/>
              </a:rPr>
              <a:t>website </a:t>
            </a:r>
            <a:r>
              <a:rPr sz="2400" spc="10" dirty="0">
                <a:latin typeface="Tw Cen MT"/>
                <a:cs typeface="Tw Cen MT"/>
              </a:rPr>
              <a:t>which </a:t>
            </a:r>
            <a:r>
              <a:rPr sz="2400" spc="-10" dirty="0">
                <a:latin typeface="Tw Cen MT"/>
                <a:cs typeface="Tw Cen MT"/>
              </a:rPr>
              <a:t>hyperlinked through </a:t>
            </a:r>
            <a:r>
              <a:rPr sz="2400" dirty="0">
                <a:latin typeface="Tw Cen MT"/>
                <a:cs typeface="Tw Cen MT"/>
              </a:rPr>
              <a:t>to the  </a:t>
            </a:r>
            <a:r>
              <a:rPr sz="2400" spc="-10" dirty="0">
                <a:latin typeface="Tw Cen MT"/>
                <a:cs typeface="Tw Cen MT"/>
              </a:rPr>
              <a:t>Indigenous </a:t>
            </a:r>
            <a:r>
              <a:rPr sz="2400" spc="-5" dirty="0">
                <a:latin typeface="Tw Cen MT"/>
                <a:cs typeface="Tw Cen MT"/>
              </a:rPr>
              <a:t>student </a:t>
            </a:r>
            <a:r>
              <a:rPr sz="2400" dirty="0">
                <a:latin typeface="Tw Cen MT"/>
                <a:cs typeface="Tw Cen MT"/>
              </a:rPr>
              <a:t>support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page.</a:t>
            </a:r>
            <a:endParaRPr sz="2400">
              <a:latin typeface="Tw Cen MT"/>
              <a:cs typeface="Tw Cen MT"/>
            </a:endParaRPr>
          </a:p>
          <a:p>
            <a:pPr marL="355600" marR="5080" indent="-342900">
              <a:lnSpc>
                <a:spcPct val="90700"/>
              </a:lnSpc>
              <a:spcBef>
                <a:spcPts val="565"/>
              </a:spcBef>
              <a:buFont typeface="Tw Cen MT"/>
              <a:buChar char="-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Tw Cen MT"/>
                <a:cs typeface="Tw Cen MT"/>
              </a:rPr>
              <a:t>None </a:t>
            </a:r>
            <a:r>
              <a:rPr sz="2400" b="1" dirty="0">
                <a:latin typeface="Tw Cen MT"/>
                <a:cs typeface="Tw Cen MT"/>
              </a:rPr>
              <a:t>of the 40 </a:t>
            </a:r>
            <a:r>
              <a:rPr sz="2400" b="1" spc="-5" dirty="0">
                <a:latin typeface="Tw Cen MT"/>
                <a:cs typeface="Tw Cen MT"/>
              </a:rPr>
              <a:t>universities </a:t>
            </a:r>
            <a:r>
              <a:rPr sz="2400" spc="-5" dirty="0">
                <a:latin typeface="Tw Cen MT"/>
                <a:cs typeface="Tw Cen MT"/>
              </a:rPr>
              <a:t>had information </a:t>
            </a:r>
            <a:r>
              <a:rPr sz="2400" dirty="0">
                <a:latin typeface="Tw Cen MT"/>
                <a:cs typeface="Tw Cen MT"/>
              </a:rPr>
              <a:t>on their </a:t>
            </a:r>
            <a:r>
              <a:rPr sz="2400" spc="-5" dirty="0">
                <a:latin typeface="Tw Cen MT"/>
                <a:cs typeface="Tw Cen MT"/>
              </a:rPr>
              <a:t>disability  </a:t>
            </a:r>
            <a:r>
              <a:rPr sz="2400" spc="5" dirty="0">
                <a:latin typeface="Tw Cen MT"/>
                <a:cs typeface="Tw Cen MT"/>
              </a:rPr>
              <a:t>services </a:t>
            </a:r>
            <a:r>
              <a:rPr sz="2400" spc="-15" dirty="0">
                <a:latin typeface="Tw Cen MT"/>
                <a:cs typeface="Tw Cen MT"/>
              </a:rPr>
              <a:t>website </a:t>
            </a:r>
            <a:r>
              <a:rPr sz="2400" spc="-10" dirty="0">
                <a:latin typeface="Tw Cen MT"/>
                <a:cs typeface="Tw Cen MT"/>
              </a:rPr>
              <a:t>regarding </a:t>
            </a:r>
            <a:r>
              <a:rPr sz="2400" dirty="0">
                <a:latin typeface="Tw Cen MT"/>
                <a:cs typeface="Tw Cen MT"/>
              </a:rPr>
              <a:t>the </a:t>
            </a:r>
            <a:r>
              <a:rPr sz="2400" spc="-10" dirty="0">
                <a:latin typeface="Tw Cen MT"/>
                <a:cs typeface="Tw Cen MT"/>
              </a:rPr>
              <a:t>availability </a:t>
            </a:r>
            <a:r>
              <a:rPr sz="2400" dirty="0">
                <a:latin typeface="Tw Cen MT"/>
                <a:cs typeface="Tw Cen MT"/>
              </a:rPr>
              <a:t>of </a:t>
            </a:r>
            <a:r>
              <a:rPr sz="2400" spc="-10" dirty="0">
                <a:latin typeface="Tw Cen MT"/>
                <a:cs typeface="Tw Cen MT"/>
              </a:rPr>
              <a:t>Indigenous </a:t>
            </a:r>
            <a:r>
              <a:rPr sz="2400" spc="-5" dirty="0">
                <a:latin typeface="Tw Cen MT"/>
                <a:cs typeface="Tw Cen MT"/>
              </a:rPr>
              <a:t>staff  </a:t>
            </a:r>
            <a:r>
              <a:rPr sz="2400" spc="-20" dirty="0">
                <a:latin typeface="Tw Cen MT"/>
                <a:cs typeface="Tw Cen MT"/>
              </a:rPr>
              <a:t>for </a:t>
            </a:r>
            <a:r>
              <a:rPr sz="2400" spc="-5" dirty="0">
                <a:latin typeface="Tw Cen MT"/>
                <a:cs typeface="Tw Cen MT"/>
              </a:rPr>
              <a:t>students </a:t>
            </a:r>
            <a:r>
              <a:rPr sz="2400" dirty="0">
                <a:latin typeface="Tw Cen MT"/>
                <a:cs typeface="Tw Cen MT"/>
              </a:rPr>
              <a:t>to</a:t>
            </a:r>
            <a:r>
              <a:rPr sz="2400" spc="1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contact.</a:t>
            </a:r>
            <a:endParaRPr sz="2400">
              <a:latin typeface="Tw Cen MT"/>
              <a:cs typeface="Tw Cen MT"/>
            </a:endParaRPr>
          </a:p>
          <a:p>
            <a:pPr marL="355600" marR="52705" indent="-342900">
              <a:lnSpc>
                <a:spcPct val="89000"/>
              </a:lnSpc>
              <a:spcBef>
                <a:spcPts val="610"/>
              </a:spcBef>
              <a:buChar char="-"/>
              <a:tabLst>
                <a:tab pos="354965" algn="l"/>
                <a:tab pos="355600" algn="l"/>
              </a:tabLst>
            </a:pPr>
            <a:r>
              <a:rPr sz="2400" dirty="0">
                <a:latin typeface="Tw Cen MT"/>
                <a:cs typeface="Tw Cen MT"/>
              </a:rPr>
              <a:t>38 of the 40 </a:t>
            </a:r>
            <a:r>
              <a:rPr sz="2400" spc="-5" dirty="0">
                <a:latin typeface="Tw Cen MT"/>
                <a:cs typeface="Tw Cen MT"/>
              </a:rPr>
              <a:t>universities had information </a:t>
            </a:r>
            <a:r>
              <a:rPr sz="2400" dirty="0">
                <a:latin typeface="Tw Cen MT"/>
                <a:cs typeface="Tw Cen MT"/>
              </a:rPr>
              <a:t>about </a:t>
            </a:r>
            <a:r>
              <a:rPr sz="2400" spc="-10" dirty="0">
                <a:latin typeface="Tw Cen MT"/>
                <a:cs typeface="Tw Cen MT"/>
              </a:rPr>
              <a:t>Indigenous  </a:t>
            </a:r>
            <a:r>
              <a:rPr sz="2400" dirty="0">
                <a:latin typeface="Tw Cen MT"/>
                <a:cs typeface="Tw Cen MT"/>
              </a:rPr>
              <a:t>support </a:t>
            </a:r>
            <a:r>
              <a:rPr sz="2400" spc="0" dirty="0">
                <a:latin typeface="Tw Cen MT"/>
                <a:cs typeface="Tw Cen MT"/>
              </a:rPr>
              <a:t>services. </a:t>
            </a:r>
            <a:r>
              <a:rPr sz="2400" spc="-60" dirty="0">
                <a:latin typeface="Tw Cen MT"/>
                <a:cs typeface="Tw Cen MT"/>
              </a:rPr>
              <a:t>Two </a:t>
            </a:r>
            <a:r>
              <a:rPr sz="2400" spc="-5" dirty="0">
                <a:latin typeface="Tw Cen MT"/>
                <a:cs typeface="Tw Cen MT"/>
              </a:rPr>
              <a:t>universities did </a:t>
            </a:r>
            <a:r>
              <a:rPr sz="2400" dirty="0">
                <a:latin typeface="Tw Cen MT"/>
                <a:cs typeface="Tw Cen MT"/>
              </a:rPr>
              <a:t>not </a:t>
            </a:r>
            <a:r>
              <a:rPr sz="2400" spc="-15" dirty="0">
                <a:latin typeface="Tw Cen MT"/>
                <a:cs typeface="Tw Cen MT"/>
              </a:rPr>
              <a:t>have </a:t>
            </a:r>
            <a:r>
              <a:rPr sz="2400" spc="-25" dirty="0">
                <a:latin typeface="Tw Cen MT"/>
                <a:cs typeface="Tw Cen MT"/>
              </a:rPr>
              <a:t>any </a:t>
            </a:r>
            <a:r>
              <a:rPr sz="2400" spc="-5" dirty="0">
                <a:latin typeface="Tw Cen MT"/>
                <a:cs typeface="Tw Cen MT"/>
              </a:rPr>
              <a:t>information.  </a:t>
            </a:r>
            <a:r>
              <a:rPr sz="2400" dirty="0">
                <a:latin typeface="Tw Cen MT"/>
                <a:cs typeface="Tw Cen MT"/>
              </a:rPr>
              <a:t>Both of these </a:t>
            </a:r>
            <a:r>
              <a:rPr sz="2400" spc="-15" dirty="0">
                <a:latin typeface="Tw Cen MT"/>
                <a:cs typeface="Tw Cen MT"/>
              </a:rPr>
              <a:t>were </a:t>
            </a:r>
            <a:r>
              <a:rPr sz="2400" spc="-10" dirty="0">
                <a:latin typeface="Tw Cen MT"/>
                <a:cs typeface="Tw Cen MT"/>
              </a:rPr>
              <a:t>private</a:t>
            </a:r>
            <a:r>
              <a:rPr sz="2400" spc="75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universities.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7791450" cy="290576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355600" marR="5080" indent="-342900">
              <a:lnSpc>
                <a:spcPts val="2500"/>
              </a:lnSpc>
              <a:spcBef>
                <a:spcPts val="500"/>
              </a:spcBef>
              <a:buChar char="-"/>
              <a:tabLst>
                <a:tab pos="354965" algn="l"/>
                <a:tab pos="355600" algn="l"/>
              </a:tabLst>
            </a:pPr>
            <a:r>
              <a:rPr sz="2400" dirty="0">
                <a:latin typeface="Tw Cen MT"/>
                <a:cs typeface="Tw Cen MT"/>
              </a:rPr>
              <a:t>33 </a:t>
            </a:r>
            <a:r>
              <a:rPr sz="2400" spc="-5" dirty="0">
                <a:latin typeface="Tw Cen MT"/>
                <a:cs typeface="Tw Cen MT"/>
              </a:rPr>
              <a:t>universities </a:t>
            </a:r>
            <a:r>
              <a:rPr sz="2400" b="1" dirty="0">
                <a:latin typeface="Tw Cen MT"/>
                <a:cs typeface="Tw Cen MT"/>
              </a:rPr>
              <a:t>did not </a:t>
            </a:r>
            <a:r>
              <a:rPr sz="2400" spc="-5" dirty="0">
                <a:latin typeface="Tw Cen MT"/>
                <a:cs typeface="Tw Cen MT"/>
              </a:rPr>
              <a:t>indicate </a:t>
            </a:r>
            <a:r>
              <a:rPr sz="2400" dirty="0">
                <a:latin typeface="Tw Cen MT"/>
                <a:cs typeface="Tw Cen MT"/>
              </a:rPr>
              <a:t>support </a:t>
            </a:r>
            <a:r>
              <a:rPr sz="2400" spc="-10" dirty="0">
                <a:latin typeface="Tw Cen MT"/>
                <a:cs typeface="Tw Cen MT"/>
              </a:rPr>
              <a:t>available </a:t>
            </a:r>
            <a:r>
              <a:rPr sz="2400" spc="-20" dirty="0">
                <a:latin typeface="Tw Cen MT"/>
                <a:cs typeface="Tw Cen MT"/>
              </a:rPr>
              <a:t>for </a:t>
            </a:r>
            <a:r>
              <a:rPr sz="2400" spc="-5" dirty="0">
                <a:latin typeface="Tw Cen MT"/>
                <a:cs typeface="Tw Cen MT"/>
              </a:rPr>
              <a:t>students  </a:t>
            </a:r>
            <a:r>
              <a:rPr sz="2400" dirty="0">
                <a:latin typeface="Tw Cen MT"/>
                <a:cs typeface="Tw Cen MT"/>
              </a:rPr>
              <a:t>with a </a:t>
            </a:r>
            <a:r>
              <a:rPr sz="2400" spc="-5" dirty="0">
                <a:latin typeface="Tw Cen MT"/>
                <a:cs typeface="Tw Cen MT"/>
              </a:rPr>
              <a:t>disability </a:t>
            </a:r>
            <a:r>
              <a:rPr sz="2400" dirty="0">
                <a:latin typeface="Tw Cen MT"/>
                <a:cs typeface="Tw Cen MT"/>
              </a:rPr>
              <a:t>on their </a:t>
            </a:r>
            <a:r>
              <a:rPr sz="2400" spc="-10" dirty="0">
                <a:latin typeface="Tw Cen MT"/>
                <a:cs typeface="Tw Cen MT"/>
              </a:rPr>
              <a:t>Indigenous </a:t>
            </a:r>
            <a:r>
              <a:rPr sz="2400" dirty="0">
                <a:latin typeface="Tw Cen MT"/>
                <a:cs typeface="Tw Cen MT"/>
              </a:rPr>
              <a:t>support </a:t>
            </a:r>
            <a:r>
              <a:rPr sz="2400" spc="5" dirty="0">
                <a:latin typeface="Tw Cen MT"/>
                <a:cs typeface="Tw Cen MT"/>
              </a:rPr>
              <a:t>services </a:t>
            </a:r>
            <a:r>
              <a:rPr sz="2400" spc="-15" dirty="0">
                <a:latin typeface="Tw Cen MT"/>
                <a:cs typeface="Tw Cen MT"/>
              </a:rPr>
              <a:t>page</a:t>
            </a:r>
            <a:r>
              <a:rPr sz="2400" spc="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.</a:t>
            </a:r>
            <a:endParaRPr sz="2400">
              <a:latin typeface="Tw Cen MT"/>
              <a:cs typeface="Tw Cen MT"/>
            </a:endParaRPr>
          </a:p>
          <a:p>
            <a:pPr marL="355600" marR="260985" indent="-342900">
              <a:lnSpc>
                <a:spcPts val="2620"/>
              </a:lnSpc>
              <a:spcBef>
                <a:spcPts val="580"/>
              </a:spcBef>
              <a:buFont typeface="Tw Cen MT"/>
              <a:buChar char="-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Tw Cen MT"/>
                <a:cs typeface="Tw Cen MT"/>
              </a:rPr>
              <a:t>None </a:t>
            </a:r>
            <a:r>
              <a:rPr sz="2400" dirty="0">
                <a:latin typeface="Tw Cen MT"/>
                <a:cs typeface="Tw Cen MT"/>
              </a:rPr>
              <a:t>of the </a:t>
            </a:r>
            <a:r>
              <a:rPr sz="2400" spc="-5" dirty="0">
                <a:latin typeface="Tw Cen MT"/>
                <a:cs typeface="Tw Cen MT"/>
              </a:rPr>
              <a:t>universities had information </a:t>
            </a:r>
            <a:r>
              <a:rPr sz="2400" spc="-10" dirty="0">
                <a:latin typeface="Tw Cen MT"/>
                <a:cs typeface="Tw Cen MT"/>
              </a:rPr>
              <a:t>regarding </a:t>
            </a:r>
            <a:r>
              <a:rPr sz="2400" spc="-5" dirty="0">
                <a:latin typeface="Tw Cen MT"/>
                <a:cs typeface="Tw Cen MT"/>
              </a:rPr>
              <a:t>male </a:t>
            </a:r>
            <a:r>
              <a:rPr sz="2400" dirty="0">
                <a:latin typeface="Tw Cen MT"/>
                <a:cs typeface="Tw Cen MT"/>
              </a:rPr>
              <a:t>or  </a:t>
            </a:r>
            <a:r>
              <a:rPr sz="2400" spc="-5" dirty="0">
                <a:latin typeface="Tw Cen MT"/>
                <a:cs typeface="Tw Cen MT"/>
              </a:rPr>
              <a:t>female counsellors </a:t>
            </a:r>
            <a:r>
              <a:rPr sz="2400" spc="-10" dirty="0">
                <a:latin typeface="Tw Cen MT"/>
                <a:cs typeface="Tw Cen MT"/>
              </a:rPr>
              <a:t>available </a:t>
            </a:r>
            <a:r>
              <a:rPr sz="2400" spc="-20" dirty="0">
                <a:latin typeface="Tw Cen MT"/>
                <a:cs typeface="Tw Cen MT"/>
              </a:rPr>
              <a:t>for </a:t>
            </a:r>
            <a:r>
              <a:rPr sz="2400" spc="-10" dirty="0">
                <a:latin typeface="Tw Cen MT"/>
                <a:cs typeface="Tw Cen MT"/>
              </a:rPr>
              <a:t>Indigenous</a:t>
            </a:r>
            <a:r>
              <a:rPr sz="2400" spc="4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students.</a:t>
            </a:r>
            <a:endParaRPr sz="2400">
              <a:latin typeface="Tw Cen MT"/>
              <a:cs typeface="Tw Cen MT"/>
            </a:endParaRPr>
          </a:p>
          <a:p>
            <a:pPr marL="355600" marR="217804" indent="-342900">
              <a:lnSpc>
                <a:spcPts val="2620"/>
              </a:lnSpc>
              <a:spcBef>
                <a:spcPts val="560"/>
              </a:spcBef>
              <a:buFont typeface="Tw Cen MT"/>
              <a:buChar char="-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Tw Cen MT"/>
                <a:cs typeface="Tw Cen MT"/>
              </a:rPr>
              <a:t>None </a:t>
            </a:r>
            <a:r>
              <a:rPr sz="2400" dirty="0">
                <a:latin typeface="Tw Cen MT"/>
                <a:cs typeface="Tw Cen MT"/>
              </a:rPr>
              <a:t>of the </a:t>
            </a:r>
            <a:r>
              <a:rPr sz="2400" spc="-5" dirty="0">
                <a:latin typeface="Tw Cen MT"/>
                <a:cs typeface="Tw Cen MT"/>
              </a:rPr>
              <a:t>universities had information </a:t>
            </a:r>
            <a:r>
              <a:rPr sz="2400" spc="-10" dirty="0">
                <a:latin typeface="Tw Cen MT"/>
                <a:cs typeface="Tw Cen MT"/>
              </a:rPr>
              <a:t>regarding assistive  </a:t>
            </a:r>
            <a:r>
              <a:rPr sz="2400" spc="0" dirty="0">
                <a:latin typeface="Tw Cen MT"/>
                <a:cs typeface="Tw Cen MT"/>
              </a:rPr>
              <a:t>technologies </a:t>
            </a:r>
            <a:r>
              <a:rPr sz="2400" spc="-10" dirty="0">
                <a:latin typeface="Tw Cen MT"/>
                <a:cs typeface="Tw Cen MT"/>
              </a:rPr>
              <a:t>available </a:t>
            </a:r>
            <a:r>
              <a:rPr sz="2400" dirty="0">
                <a:latin typeface="Tw Cen MT"/>
                <a:cs typeface="Tw Cen MT"/>
              </a:rPr>
              <a:t>to </a:t>
            </a:r>
            <a:r>
              <a:rPr sz="2400" spc="-10" dirty="0">
                <a:latin typeface="Tw Cen MT"/>
                <a:cs typeface="Tw Cen MT"/>
              </a:rPr>
              <a:t>Indigenous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students.</a:t>
            </a:r>
            <a:endParaRPr sz="2400">
              <a:latin typeface="Tw Cen MT"/>
              <a:cs typeface="Tw Cen MT"/>
            </a:endParaRPr>
          </a:p>
          <a:p>
            <a:pPr marL="355600" marR="665480" indent="-342900">
              <a:lnSpc>
                <a:spcPts val="2520"/>
              </a:lnSpc>
              <a:spcBef>
                <a:spcPts val="640"/>
              </a:spcBef>
              <a:buChar char="-"/>
              <a:tabLst>
                <a:tab pos="354965" algn="l"/>
                <a:tab pos="355600" algn="l"/>
              </a:tabLst>
            </a:pPr>
            <a:r>
              <a:rPr sz="2400" dirty="0">
                <a:latin typeface="Tw Cen MT"/>
                <a:cs typeface="Tw Cen MT"/>
              </a:rPr>
              <a:t>Only </a:t>
            </a:r>
            <a:r>
              <a:rPr sz="2400" b="1" dirty="0">
                <a:latin typeface="Tw Cen MT"/>
                <a:cs typeface="Tw Cen MT"/>
              </a:rPr>
              <a:t>7 </a:t>
            </a:r>
            <a:r>
              <a:rPr sz="2400" dirty="0">
                <a:latin typeface="Tw Cen MT"/>
                <a:cs typeface="Tw Cen MT"/>
              </a:rPr>
              <a:t>of the </a:t>
            </a:r>
            <a:r>
              <a:rPr sz="2400" spc="-5" dirty="0">
                <a:latin typeface="Tw Cen MT"/>
                <a:cs typeface="Tw Cen MT"/>
              </a:rPr>
              <a:t>universities had information </a:t>
            </a:r>
            <a:r>
              <a:rPr sz="2400" spc="-10" dirty="0">
                <a:latin typeface="Tw Cen MT"/>
                <a:cs typeface="Tw Cen MT"/>
              </a:rPr>
              <a:t>regarding  employment </a:t>
            </a:r>
            <a:r>
              <a:rPr sz="2400" spc="-5" dirty="0">
                <a:latin typeface="Tw Cen MT"/>
                <a:cs typeface="Tw Cen MT"/>
              </a:rPr>
              <a:t>while </a:t>
            </a:r>
            <a:r>
              <a:rPr sz="2400" spc="-15" dirty="0">
                <a:latin typeface="Tw Cen MT"/>
                <a:cs typeface="Tw Cen MT"/>
              </a:rPr>
              <a:t>studying </a:t>
            </a:r>
            <a:r>
              <a:rPr sz="2400" spc="-20" dirty="0">
                <a:latin typeface="Tw Cen MT"/>
                <a:cs typeface="Tw Cen MT"/>
              </a:rPr>
              <a:t>for </a:t>
            </a:r>
            <a:r>
              <a:rPr sz="2400" dirty="0">
                <a:latin typeface="Tw Cen MT"/>
                <a:cs typeface="Tw Cen MT"/>
              </a:rPr>
              <a:t>their </a:t>
            </a:r>
            <a:r>
              <a:rPr sz="2400" spc="-10" dirty="0">
                <a:latin typeface="Tw Cen MT"/>
                <a:cs typeface="Tw Cen MT"/>
              </a:rPr>
              <a:t>Indigenous</a:t>
            </a:r>
            <a:r>
              <a:rPr sz="2400" spc="7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students.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996825"/>
            <a:ext cx="7951470" cy="241998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2400" dirty="0">
                <a:latin typeface="Tw Cen MT"/>
                <a:cs typeface="Tw Cen MT"/>
              </a:rPr>
              <a:t>On the </a:t>
            </a:r>
            <a:r>
              <a:rPr sz="2400" spc="-10" dirty="0">
                <a:latin typeface="Tw Cen MT"/>
                <a:cs typeface="Tw Cen MT"/>
              </a:rPr>
              <a:t>positive</a:t>
            </a:r>
            <a:r>
              <a:rPr sz="2400" spc="-5" dirty="0">
                <a:latin typeface="Tw Cen MT"/>
                <a:cs typeface="Tw Cen MT"/>
              </a:rPr>
              <a:t> side:</a:t>
            </a:r>
            <a:endParaRPr sz="2400">
              <a:latin typeface="Tw Cen MT"/>
              <a:cs typeface="Tw Cen MT"/>
            </a:endParaRPr>
          </a:p>
          <a:p>
            <a:pPr marL="366395" indent="-353695">
              <a:lnSpc>
                <a:spcPct val="100000"/>
              </a:lnSpc>
              <a:spcBef>
                <a:spcPts val="195"/>
              </a:spcBef>
              <a:buChar char="-"/>
              <a:tabLst>
                <a:tab pos="366395" algn="l"/>
                <a:tab pos="367030" algn="l"/>
              </a:tabLst>
            </a:pPr>
            <a:r>
              <a:rPr sz="2400" dirty="0">
                <a:latin typeface="Tw Cen MT"/>
                <a:cs typeface="Tw Cen MT"/>
              </a:rPr>
              <a:t>34 </a:t>
            </a:r>
            <a:r>
              <a:rPr sz="2400" spc="-5" dirty="0">
                <a:latin typeface="Tw Cen MT"/>
                <a:cs typeface="Tw Cen MT"/>
              </a:rPr>
              <a:t>Universities had supportive spaces </a:t>
            </a:r>
            <a:r>
              <a:rPr sz="2400" spc="-20" dirty="0">
                <a:latin typeface="Tw Cen MT"/>
                <a:cs typeface="Tw Cen MT"/>
              </a:rPr>
              <a:t>for </a:t>
            </a:r>
            <a:r>
              <a:rPr sz="2400" spc="-10" dirty="0">
                <a:latin typeface="Tw Cen MT"/>
                <a:cs typeface="Tw Cen MT"/>
              </a:rPr>
              <a:t>Indigenous</a:t>
            </a:r>
            <a:r>
              <a:rPr sz="2400" spc="60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students,</a:t>
            </a:r>
            <a:endParaRPr sz="2400">
              <a:latin typeface="Tw Cen MT"/>
              <a:cs typeface="Tw Cen MT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Char char="-"/>
              <a:tabLst>
                <a:tab pos="354965" algn="l"/>
                <a:tab pos="355600" algn="l"/>
              </a:tabLst>
            </a:pPr>
            <a:r>
              <a:rPr sz="2400" dirty="0">
                <a:latin typeface="Tw Cen MT"/>
                <a:cs typeface="Tw Cen MT"/>
              </a:rPr>
              <a:t>35 </a:t>
            </a:r>
            <a:r>
              <a:rPr sz="2400" spc="-5" dirty="0">
                <a:latin typeface="Tw Cen MT"/>
                <a:cs typeface="Tw Cen MT"/>
              </a:rPr>
              <a:t>Universities </a:t>
            </a:r>
            <a:r>
              <a:rPr sz="2400" spc="-10" dirty="0">
                <a:latin typeface="Tw Cen MT"/>
                <a:cs typeface="Tw Cen MT"/>
              </a:rPr>
              <a:t>provided </a:t>
            </a:r>
            <a:r>
              <a:rPr sz="2400" dirty="0">
                <a:latin typeface="Tw Cen MT"/>
                <a:cs typeface="Tw Cen MT"/>
              </a:rPr>
              <a:t>academic and </a:t>
            </a:r>
            <a:r>
              <a:rPr sz="2400" spc="-10" dirty="0">
                <a:latin typeface="Tw Cen MT"/>
                <a:cs typeface="Tw Cen MT"/>
              </a:rPr>
              <a:t>administrative</a:t>
            </a:r>
            <a:r>
              <a:rPr sz="2400" spc="2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support,</a:t>
            </a:r>
            <a:endParaRPr sz="2400">
              <a:latin typeface="Tw Cen MT"/>
              <a:cs typeface="Tw Cen MT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Char char="-"/>
              <a:tabLst>
                <a:tab pos="354965" algn="l"/>
                <a:tab pos="355600" algn="l"/>
              </a:tabLst>
            </a:pPr>
            <a:r>
              <a:rPr sz="2400" dirty="0">
                <a:latin typeface="Tw Cen MT"/>
                <a:cs typeface="Tw Cen MT"/>
              </a:rPr>
              <a:t>35 </a:t>
            </a:r>
            <a:r>
              <a:rPr sz="2400" spc="-5" dirty="0">
                <a:latin typeface="Tw Cen MT"/>
                <a:cs typeface="Tw Cen MT"/>
              </a:rPr>
              <a:t>Universities </a:t>
            </a:r>
            <a:r>
              <a:rPr sz="2400" spc="-10" dirty="0">
                <a:latin typeface="Tw Cen MT"/>
                <a:cs typeface="Tw Cen MT"/>
              </a:rPr>
              <a:t>provided </a:t>
            </a:r>
            <a:r>
              <a:rPr sz="2400" dirty="0">
                <a:latin typeface="Tw Cen MT"/>
                <a:cs typeface="Tw Cen MT"/>
              </a:rPr>
              <a:t>tutoring </a:t>
            </a:r>
            <a:r>
              <a:rPr sz="2400" spc="-20" dirty="0">
                <a:latin typeface="Tw Cen MT"/>
                <a:cs typeface="Tw Cen MT"/>
              </a:rPr>
              <a:t>for </a:t>
            </a:r>
            <a:r>
              <a:rPr sz="2400" spc="-10" dirty="0">
                <a:latin typeface="Tw Cen MT"/>
                <a:cs typeface="Tw Cen MT"/>
              </a:rPr>
              <a:t>Indigenous</a:t>
            </a:r>
            <a:r>
              <a:rPr sz="2400" spc="25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students,</a:t>
            </a:r>
            <a:endParaRPr sz="2400">
              <a:latin typeface="Tw Cen MT"/>
              <a:cs typeface="Tw Cen MT"/>
            </a:endParaRPr>
          </a:p>
          <a:p>
            <a:pPr marL="355600" indent="-342900">
              <a:lnSpc>
                <a:spcPct val="100000"/>
              </a:lnSpc>
              <a:spcBef>
                <a:spcPts val="220"/>
              </a:spcBef>
              <a:buChar char="-"/>
              <a:tabLst>
                <a:tab pos="354965" algn="l"/>
                <a:tab pos="355600" algn="l"/>
              </a:tabLst>
            </a:pPr>
            <a:r>
              <a:rPr sz="2400" dirty="0">
                <a:latin typeface="Tw Cen MT"/>
                <a:cs typeface="Tw Cen MT"/>
              </a:rPr>
              <a:t>34 </a:t>
            </a:r>
            <a:r>
              <a:rPr sz="2400" spc="-5" dirty="0">
                <a:latin typeface="Tw Cen MT"/>
                <a:cs typeface="Tw Cen MT"/>
              </a:rPr>
              <a:t>Universities </a:t>
            </a:r>
            <a:r>
              <a:rPr sz="2400" spc="-10" dirty="0">
                <a:latin typeface="Tw Cen MT"/>
                <a:cs typeface="Tw Cen MT"/>
              </a:rPr>
              <a:t>provided </a:t>
            </a:r>
            <a:r>
              <a:rPr sz="2400" dirty="0">
                <a:latin typeface="Tw Cen MT"/>
                <a:cs typeface="Tw Cen MT"/>
              </a:rPr>
              <a:t>support with</a:t>
            </a:r>
            <a:r>
              <a:rPr sz="2400" spc="0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finances,</a:t>
            </a:r>
            <a:endParaRPr sz="2400">
              <a:latin typeface="Tw Cen MT"/>
              <a:cs typeface="Tw Cen MT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Char char="-"/>
              <a:tabLst>
                <a:tab pos="354965" algn="l"/>
                <a:tab pos="355600" algn="l"/>
              </a:tabLst>
            </a:pPr>
            <a:r>
              <a:rPr sz="2400" dirty="0">
                <a:latin typeface="Tw Cen MT"/>
                <a:cs typeface="Tw Cen MT"/>
              </a:rPr>
              <a:t>28 </a:t>
            </a:r>
            <a:r>
              <a:rPr sz="2400" spc="-5" dirty="0">
                <a:latin typeface="Tw Cen MT"/>
                <a:cs typeface="Tw Cen MT"/>
              </a:rPr>
              <a:t>Universities </a:t>
            </a:r>
            <a:r>
              <a:rPr sz="2400" spc="-10" dirty="0">
                <a:latin typeface="Tw Cen MT"/>
                <a:cs typeface="Tw Cen MT"/>
              </a:rPr>
              <a:t>provided </a:t>
            </a:r>
            <a:r>
              <a:rPr sz="2400" dirty="0">
                <a:latin typeface="Tw Cen MT"/>
                <a:cs typeface="Tw Cen MT"/>
              </a:rPr>
              <a:t>alternate entry</a:t>
            </a:r>
            <a:r>
              <a:rPr sz="2400" spc="0" dirty="0">
                <a:latin typeface="Tw Cen MT"/>
                <a:cs typeface="Tw Cen MT"/>
              </a:rPr>
              <a:t> </a:t>
            </a:r>
            <a:r>
              <a:rPr sz="2400" spc="-20" dirty="0">
                <a:latin typeface="Tw Cen MT"/>
                <a:cs typeface="Tw Cen MT"/>
              </a:rPr>
              <a:t>pathways.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5240" marR="325120">
              <a:lnSpc>
                <a:spcPct val="88500"/>
              </a:lnSpc>
              <a:spcBef>
                <a:spcPts val="430"/>
              </a:spcBef>
            </a:pPr>
            <a:r>
              <a:rPr b="1" spc="-5" dirty="0">
                <a:latin typeface="Tw Cen MT"/>
                <a:cs typeface="Tw Cen MT"/>
              </a:rPr>
              <a:t>Only </a:t>
            </a:r>
            <a:r>
              <a:rPr b="1" spc="-15" dirty="0">
                <a:latin typeface="Tw Cen MT"/>
                <a:cs typeface="Tw Cen MT"/>
              </a:rPr>
              <a:t>seven </a:t>
            </a:r>
            <a:r>
              <a:rPr spc="-5" dirty="0"/>
              <a:t>universities </a:t>
            </a:r>
            <a:r>
              <a:rPr spc="-10" dirty="0"/>
              <a:t>provided </a:t>
            </a:r>
            <a:r>
              <a:rPr dirty="0"/>
              <a:t>the opportunity </a:t>
            </a:r>
            <a:r>
              <a:rPr spc="-20" dirty="0"/>
              <a:t>for </a:t>
            </a:r>
            <a:r>
              <a:rPr spc="-10" dirty="0"/>
              <a:t>Indigenous  </a:t>
            </a:r>
            <a:r>
              <a:rPr spc="-5" dirty="0"/>
              <a:t>students </a:t>
            </a:r>
            <a:r>
              <a:rPr dirty="0"/>
              <a:t>with a </a:t>
            </a:r>
            <a:r>
              <a:rPr spc="-5" dirty="0"/>
              <a:t>disability </a:t>
            </a:r>
            <a:r>
              <a:rPr dirty="0"/>
              <a:t>to </a:t>
            </a:r>
            <a:r>
              <a:rPr spc="-5" dirty="0"/>
              <a:t>present directly </a:t>
            </a:r>
            <a:r>
              <a:rPr spc="-20" dirty="0"/>
              <a:t>for </a:t>
            </a:r>
            <a:r>
              <a:rPr dirty="0"/>
              <a:t>help without  supporting</a:t>
            </a:r>
            <a:r>
              <a:rPr spc="-10" dirty="0"/>
              <a:t> </a:t>
            </a:r>
            <a:r>
              <a:rPr spc="-5" dirty="0"/>
              <a:t>documentation.</a:t>
            </a:r>
          </a:p>
          <a:p>
            <a:pPr marL="15240" marR="5080">
              <a:lnSpc>
                <a:spcPct val="90400"/>
              </a:lnSpc>
              <a:spcBef>
                <a:spcPts val="570"/>
              </a:spcBef>
              <a:tabLst>
                <a:tab pos="6318885" algn="l"/>
              </a:tabLst>
            </a:pPr>
            <a:r>
              <a:rPr b="1" dirty="0">
                <a:latin typeface="Tw Cen MT"/>
                <a:cs typeface="Tw Cen MT"/>
              </a:rPr>
              <a:t>33 </a:t>
            </a:r>
            <a:r>
              <a:rPr b="1" spc="-5" dirty="0">
                <a:latin typeface="Tw Cen MT"/>
                <a:cs typeface="Tw Cen MT"/>
              </a:rPr>
              <a:t>universities </a:t>
            </a:r>
            <a:r>
              <a:rPr b="1" spc="0" dirty="0">
                <a:latin typeface="Tw Cen MT"/>
                <a:cs typeface="Tw Cen MT"/>
              </a:rPr>
              <a:t>required </a:t>
            </a:r>
            <a:r>
              <a:rPr b="1" spc="-5" dirty="0">
                <a:latin typeface="Tw Cen MT"/>
                <a:cs typeface="Tw Cen MT"/>
              </a:rPr>
              <a:t>students </a:t>
            </a:r>
            <a:r>
              <a:rPr b="1" dirty="0">
                <a:latin typeface="Tw Cen MT"/>
                <a:cs typeface="Tw Cen MT"/>
              </a:rPr>
              <a:t>to </a:t>
            </a:r>
            <a:r>
              <a:rPr b="1" spc="-15" dirty="0">
                <a:latin typeface="Tw Cen MT"/>
                <a:cs typeface="Tw Cen MT"/>
              </a:rPr>
              <a:t>provide </a:t>
            </a:r>
            <a:r>
              <a:rPr b="1" dirty="0">
                <a:latin typeface="Tw Cen MT"/>
                <a:cs typeface="Tw Cen MT"/>
              </a:rPr>
              <a:t>documentation  </a:t>
            </a:r>
            <a:r>
              <a:rPr b="1" spc="-5" dirty="0">
                <a:latin typeface="Tw Cen MT"/>
                <a:cs typeface="Tw Cen MT"/>
              </a:rPr>
              <a:t>from </a:t>
            </a:r>
            <a:r>
              <a:rPr b="1" dirty="0">
                <a:latin typeface="Tw Cen MT"/>
                <a:cs typeface="Tw Cen MT"/>
              </a:rPr>
              <a:t>a </a:t>
            </a:r>
            <a:r>
              <a:rPr b="1" spc="-5" dirty="0">
                <a:latin typeface="Tw Cen MT"/>
                <a:cs typeface="Tw Cen MT"/>
              </a:rPr>
              <a:t>specialist medical </a:t>
            </a:r>
            <a:r>
              <a:rPr b="1" dirty="0">
                <a:latin typeface="Tw Cen MT"/>
                <a:cs typeface="Tw Cen MT"/>
              </a:rPr>
              <a:t>or </a:t>
            </a:r>
            <a:r>
              <a:rPr b="1" spc="-5" dirty="0">
                <a:latin typeface="Tw Cen MT"/>
                <a:cs typeface="Tw Cen MT"/>
              </a:rPr>
              <a:t>allied health </a:t>
            </a:r>
            <a:r>
              <a:rPr b="1" dirty="0">
                <a:latin typeface="Tw Cen MT"/>
                <a:cs typeface="Tw Cen MT"/>
              </a:rPr>
              <a:t>practitioner </a:t>
            </a:r>
            <a:r>
              <a:rPr b="1" spc="-5" dirty="0">
                <a:latin typeface="Tw Cen MT"/>
                <a:cs typeface="Tw Cen MT"/>
              </a:rPr>
              <a:t>prior </a:t>
            </a:r>
            <a:r>
              <a:rPr b="1" dirty="0">
                <a:latin typeface="Tw Cen MT"/>
                <a:cs typeface="Tw Cen MT"/>
              </a:rPr>
              <a:t>to  the </a:t>
            </a:r>
            <a:r>
              <a:rPr b="1" spc="-5" dirty="0">
                <a:latin typeface="Tw Cen MT"/>
                <a:cs typeface="Tw Cen MT"/>
              </a:rPr>
              <a:t>process </a:t>
            </a:r>
            <a:r>
              <a:rPr b="1" spc="-10" dirty="0">
                <a:latin typeface="Tw Cen MT"/>
                <a:cs typeface="Tw Cen MT"/>
              </a:rPr>
              <a:t>for </a:t>
            </a:r>
            <a:r>
              <a:rPr b="1" spc="10" dirty="0">
                <a:latin typeface="Tw Cen MT"/>
                <a:cs typeface="Tw Cen MT"/>
              </a:rPr>
              <a:t>support </a:t>
            </a:r>
            <a:r>
              <a:rPr b="1" spc="-5" dirty="0">
                <a:latin typeface="Tw Cen MT"/>
                <a:cs typeface="Tw Cen MT"/>
              </a:rPr>
              <a:t>being able</a:t>
            </a:r>
            <a:r>
              <a:rPr b="1" spc="65" dirty="0">
                <a:latin typeface="Tw Cen MT"/>
                <a:cs typeface="Tw Cen MT"/>
              </a:rPr>
              <a:t> </a:t>
            </a:r>
            <a:r>
              <a:rPr b="1" dirty="0">
                <a:latin typeface="Tw Cen MT"/>
                <a:cs typeface="Tw Cen MT"/>
              </a:rPr>
              <a:t>to</a:t>
            </a:r>
            <a:r>
              <a:rPr b="1" spc="5" dirty="0">
                <a:latin typeface="Tw Cen MT"/>
                <a:cs typeface="Tw Cen MT"/>
              </a:rPr>
              <a:t> </a:t>
            </a:r>
            <a:r>
              <a:rPr b="1" spc="-5" dirty="0">
                <a:latin typeface="Tw Cen MT"/>
                <a:cs typeface="Tw Cen MT"/>
              </a:rPr>
              <a:t>commence.	</a:t>
            </a:r>
            <a:r>
              <a:rPr b="1" i="1" dirty="0">
                <a:latin typeface="Tw Cen MT"/>
                <a:cs typeface="Tw Cen MT"/>
              </a:rPr>
              <a:t>(</a:t>
            </a:r>
            <a:r>
              <a:rPr i="1" dirty="0">
                <a:latin typeface="Tw Cen MT"/>
                <a:cs typeface="Tw Cen MT"/>
              </a:rPr>
              <a:t>One  </a:t>
            </a:r>
            <a:r>
              <a:rPr i="1" spc="-15" dirty="0">
                <a:latin typeface="Tw Cen MT"/>
                <a:cs typeface="Tw Cen MT"/>
              </a:rPr>
              <a:t>university </a:t>
            </a:r>
            <a:r>
              <a:rPr i="1" spc="-5" dirty="0">
                <a:latin typeface="Tw Cen MT"/>
                <a:cs typeface="Tw Cen MT"/>
              </a:rPr>
              <a:t>noted </a:t>
            </a:r>
            <a:r>
              <a:rPr i="1" dirty="0">
                <a:latin typeface="Tw Cen MT"/>
                <a:cs typeface="Tw Cen MT"/>
              </a:rPr>
              <a:t>a ten </a:t>
            </a:r>
            <a:r>
              <a:rPr i="1" spc="-5" dirty="0">
                <a:latin typeface="Tw Cen MT"/>
                <a:cs typeface="Tw Cen MT"/>
              </a:rPr>
              <a:t>step process </a:t>
            </a:r>
            <a:r>
              <a:rPr i="1" spc="-10" dirty="0">
                <a:latin typeface="Tw Cen MT"/>
                <a:cs typeface="Tw Cen MT"/>
              </a:rPr>
              <a:t>for </a:t>
            </a:r>
            <a:r>
              <a:rPr i="1" dirty="0">
                <a:latin typeface="Tw Cen MT"/>
                <a:cs typeface="Tw Cen MT"/>
              </a:rPr>
              <a:t>all </a:t>
            </a:r>
            <a:r>
              <a:rPr i="1" spc="-5" dirty="0">
                <a:latin typeface="Tw Cen MT"/>
                <a:cs typeface="Tw Cen MT"/>
              </a:rPr>
              <a:t>students </a:t>
            </a:r>
            <a:r>
              <a:rPr i="1" dirty="0">
                <a:latin typeface="Tw Cen MT"/>
                <a:cs typeface="Tw Cen MT"/>
              </a:rPr>
              <a:t>to </a:t>
            </a:r>
            <a:r>
              <a:rPr i="1" spc="-5" dirty="0">
                <a:latin typeface="Tw Cen MT"/>
                <a:cs typeface="Tw Cen MT"/>
              </a:rPr>
              <a:t>proceed  through in </a:t>
            </a:r>
            <a:r>
              <a:rPr i="1" dirty="0">
                <a:latin typeface="Tw Cen MT"/>
                <a:cs typeface="Tw Cen MT"/>
              </a:rPr>
              <a:t>order to </a:t>
            </a:r>
            <a:r>
              <a:rPr i="1" spc="-10" dirty="0">
                <a:latin typeface="Tw Cen MT"/>
                <a:cs typeface="Tw Cen MT"/>
              </a:rPr>
              <a:t>receive </a:t>
            </a:r>
            <a:r>
              <a:rPr i="1" dirty="0">
                <a:latin typeface="Tw Cen MT"/>
                <a:cs typeface="Tw Cen MT"/>
              </a:rPr>
              <a:t>a </a:t>
            </a:r>
            <a:r>
              <a:rPr i="1" spc="-5" dirty="0">
                <a:latin typeface="Tw Cen MT"/>
                <a:cs typeface="Tw Cen MT"/>
              </a:rPr>
              <a:t>Learning Action </a:t>
            </a:r>
            <a:r>
              <a:rPr i="1" dirty="0">
                <a:latin typeface="Tw Cen MT"/>
                <a:cs typeface="Tw Cen MT"/>
              </a:rPr>
              <a:t>Plan </a:t>
            </a:r>
            <a:r>
              <a:rPr i="1" spc="-5" dirty="0">
                <a:latin typeface="Tw Cen MT"/>
                <a:cs typeface="Tw Cen MT"/>
              </a:rPr>
              <a:t>(LAP), noting </a:t>
            </a:r>
            <a:r>
              <a:rPr i="1" spc="5" dirty="0">
                <a:latin typeface="Tw Cen MT"/>
                <a:cs typeface="Tw Cen MT"/>
              </a:rPr>
              <a:t>that  </a:t>
            </a:r>
            <a:r>
              <a:rPr i="1" spc="-5" dirty="0">
                <a:latin typeface="Tw Cen MT"/>
                <a:cs typeface="Tw Cen MT"/>
              </a:rPr>
              <a:t>once it lapsed, </a:t>
            </a:r>
            <a:r>
              <a:rPr i="1" dirty="0">
                <a:latin typeface="Tw Cen MT"/>
                <a:cs typeface="Tw Cen MT"/>
              </a:rPr>
              <a:t>a </a:t>
            </a:r>
            <a:r>
              <a:rPr i="1" spc="-10" dirty="0">
                <a:latin typeface="Tw Cen MT"/>
                <a:cs typeface="Tw Cen MT"/>
              </a:rPr>
              <a:t>new </a:t>
            </a:r>
            <a:r>
              <a:rPr i="1" spc="-5" dirty="0">
                <a:latin typeface="Tw Cen MT"/>
                <a:cs typeface="Tw Cen MT"/>
              </a:rPr>
              <a:t>LAP </a:t>
            </a:r>
            <a:r>
              <a:rPr i="1" dirty="0">
                <a:latin typeface="Tw Cen MT"/>
                <a:cs typeface="Tw Cen MT"/>
              </a:rPr>
              <a:t>would </a:t>
            </a:r>
            <a:r>
              <a:rPr i="1" spc="-5" dirty="0">
                <a:latin typeface="Tw Cen MT"/>
                <a:cs typeface="Tw Cen MT"/>
              </a:rPr>
              <a:t>need </a:t>
            </a:r>
            <a:r>
              <a:rPr i="1" dirty="0">
                <a:latin typeface="Tw Cen MT"/>
                <a:cs typeface="Tw Cen MT"/>
              </a:rPr>
              <a:t>to be </a:t>
            </a:r>
            <a:r>
              <a:rPr i="1" spc="-5" dirty="0">
                <a:latin typeface="Tw Cen MT"/>
                <a:cs typeface="Tw Cen MT"/>
              </a:rPr>
              <a:t>applied </a:t>
            </a:r>
            <a:r>
              <a:rPr i="1" spc="-10" dirty="0">
                <a:latin typeface="Tw Cen MT"/>
                <a:cs typeface="Tw Cen MT"/>
              </a:rPr>
              <a:t>for </a:t>
            </a:r>
            <a:r>
              <a:rPr i="1" dirty="0">
                <a:latin typeface="Tw Cen MT"/>
                <a:cs typeface="Tw Cen MT"/>
              </a:rPr>
              <a:t>and </a:t>
            </a:r>
            <a:r>
              <a:rPr i="1" spc="-5" dirty="0">
                <a:latin typeface="Tw Cen MT"/>
                <a:cs typeface="Tw Cen MT"/>
              </a:rPr>
              <a:t>secured  </a:t>
            </a:r>
            <a:r>
              <a:rPr i="1" dirty="0">
                <a:latin typeface="Tw Cen MT"/>
                <a:cs typeface="Tw Cen MT"/>
              </a:rPr>
              <a:t>prior to </a:t>
            </a:r>
            <a:r>
              <a:rPr i="1" spc="-10" dirty="0">
                <a:latin typeface="Tw Cen MT"/>
                <a:cs typeface="Tw Cen MT"/>
              </a:rPr>
              <a:t>further </a:t>
            </a:r>
            <a:r>
              <a:rPr i="1" spc="-5" dirty="0">
                <a:latin typeface="Tw Cen MT"/>
                <a:cs typeface="Tw Cen MT"/>
              </a:rPr>
              <a:t>assistance being</a:t>
            </a:r>
            <a:r>
              <a:rPr i="1" spc="0" dirty="0">
                <a:latin typeface="Tw Cen MT"/>
                <a:cs typeface="Tw Cen MT"/>
              </a:rPr>
              <a:t> </a:t>
            </a:r>
            <a:r>
              <a:rPr i="1" spc="-5" dirty="0">
                <a:latin typeface="Tw Cen MT"/>
                <a:cs typeface="Tw Cen MT"/>
              </a:rPr>
              <a:t>given.)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68898"/>
            <a:ext cx="7051040" cy="883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questions </a:t>
            </a:r>
            <a:r>
              <a:rPr dirty="0"/>
              <a:t>–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5" dirty="0"/>
              <a:t>What </a:t>
            </a:r>
            <a:r>
              <a:rPr spc="-5" dirty="0"/>
              <a:t>can </a:t>
            </a:r>
            <a:r>
              <a:rPr spc="-45" dirty="0"/>
              <a:t>my </a:t>
            </a:r>
            <a:r>
              <a:rPr dirty="0"/>
              <a:t>institution do to </a:t>
            </a:r>
            <a:r>
              <a:rPr spc="-20" dirty="0"/>
              <a:t>improve</a:t>
            </a:r>
            <a:r>
              <a:rPr spc="-5" dirty="0"/>
              <a:t> </a:t>
            </a:r>
            <a:r>
              <a:rPr spc="10" dirty="0"/>
              <a:t>support?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7873365" cy="348996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401320">
              <a:lnSpc>
                <a:spcPct val="88500"/>
              </a:lnSpc>
              <a:spcBef>
                <a:spcPts val="430"/>
              </a:spcBef>
            </a:pPr>
            <a:r>
              <a:rPr sz="2400" dirty="0">
                <a:latin typeface="Tw Cen MT"/>
                <a:cs typeface="Tw Cen MT"/>
              </a:rPr>
              <a:t>When </a:t>
            </a:r>
            <a:r>
              <a:rPr sz="2400" spc="-25" dirty="0">
                <a:latin typeface="Tw Cen MT"/>
                <a:cs typeface="Tw Cen MT"/>
              </a:rPr>
              <a:t>we </a:t>
            </a:r>
            <a:r>
              <a:rPr sz="2400" spc="-5" dirty="0">
                <a:latin typeface="Tw Cen MT"/>
                <a:cs typeface="Tw Cen MT"/>
              </a:rPr>
              <a:t>are speaking </a:t>
            </a:r>
            <a:r>
              <a:rPr sz="2400" dirty="0">
                <a:latin typeface="Tw Cen MT"/>
                <a:cs typeface="Tw Cen MT"/>
              </a:rPr>
              <a:t>with our </a:t>
            </a:r>
            <a:r>
              <a:rPr sz="2400" spc="-10" dirty="0">
                <a:latin typeface="Tw Cen MT"/>
                <a:cs typeface="Tw Cen MT"/>
              </a:rPr>
              <a:t>Indigenous </a:t>
            </a:r>
            <a:r>
              <a:rPr sz="2400" spc="-5" dirty="0">
                <a:latin typeface="Tw Cen MT"/>
                <a:cs typeface="Tw Cen MT"/>
              </a:rPr>
              <a:t>students </a:t>
            </a:r>
            <a:r>
              <a:rPr sz="2400" dirty="0">
                <a:latin typeface="Tw Cen MT"/>
                <a:cs typeface="Tw Cen MT"/>
              </a:rPr>
              <a:t>and their  support </a:t>
            </a:r>
            <a:r>
              <a:rPr sz="2400" spc="-5" dirty="0">
                <a:latin typeface="Tw Cen MT"/>
                <a:cs typeface="Tw Cen MT"/>
              </a:rPr>
              <a:t>networks </a:t>
            </a:r>
            <a:r>
              <a:rPr sz="2400" spc="-25" dirty="0">
                <a:latin typeface="Tw Cen MT"/>
                <a:cs typeface="Tw Cen MT"/>
              </a:rPr>
              <a:t>we </a:t>
            </a:r>
            <a:r>
              <a:rPr sz="2400" dirty="0">
                <a:latin typeface="Tw Cen MT"/>
                <a:cs typeface="Tw Cen MT"/>
              </a:rPr>
              <a:t>need to </a:t>
            </a:r>
            <a:r>
              <a:rPr sz="2400" spc="-5" dirty="0">
                <a:latin typeface="Tw Cen MT"/>
                <a:cs typeface="Tw Cen MT"/>
              </a:rPr>
              <a:t>listen </a:t>
            </a:r>
            <a:r>
              <a:rPr sz="2400" dirty="0">
                <a:latin typeface="Tw Cen MT"/>
                <a:cs typeface="Tw Cen MT"/>
              </a:rPr>
              <a:t>and be committed to  </a:t>
            </a:r>
            <a:r>
              <a:rPr sz="2400" spc="-5" dirty="0">
                <a:latin typeface="Tw Cen MT"/>
                <a:cs typeface="Tw Cen MT"/>
              </a:rPr>
              <a:t>responding </a:t>
            </a:r>
            <a:r>
              <a:rPr sz="2400" spc="-15" dirty="0">
                <a:latin typeface="Tw Cen MT"/>
                <a:cs typeface="Tw Cen MT"/>
              </a:rPr>
              <a:t>appropriately. </a:t>
            </a:r>
            <a:r>
              <a:rPr sz="2400" dirty="0">
                <a:latin typeface="Tw Cen MT"/>
                <a:cs typeface="Tw Cen MT"/>
              </a:rPr>
              <a:t>By </a:t>
            </a:r>
            <a:r>
              <a:rPr sz="2400" spc="-50" dirty="0">
                <a:latin typeface="Tw Cen MT"/>
                <a:cs typeface="Tw Cen MT"/>
              </a:rPr>
              <a:t>way </a:t>
            </a:r>
            <a:r>
              <a:rPr sz="2400" dirty="0">
                <a:latin typeface="Tw Cen MT"/>
                <a:cs typeface="Tw Cen MT"/>
              </a:rPr>
              <a:t>of</a:t>
            </a:r>
            <a:r>
              <a:rPr sz="2400" spc="125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example:</a:t>
            </a:r>
            <a:endParaRPr sz="2400">
              <a:latin typeface="Tw Cen MT"/>
              <a:cs typeface="Tw Cen MT"/>
            </a:endParaRPr>
          </a:p>
          <a:p>
            <a:pPr marL="355600" marR="434340" indent="-342900">
              <a:lnSpc>
                <a:spcPts val="2620"/>
              </a:lnSpc>
              <a:spcBef>
                <a:spcPts val="600"/>
              </a:spcBef>
              <a:buChar char="-"/>
              <a:tabLst>
                <a:tab pos="354965" algn="l"/>
                <a:tab pos="355600" algn="l"/>
              </a:tabLst>
            </a:pPr>
            <a:r>
              <a:rPr sz="2400" spc="-5" dirty="0">
                <a:latin typeface="Tw Cen MT"/>
                <a:cs typeface="Tw Cen MT"/>
              </a:rPr>
              <a:t>If </a:t>
            </a:r>
            <a:r>
              <a:rPr sz="2400" dirty="0">
                <a:latin typeface="Tw Cen MT"/>
                <a:cs typeface="Tw Cen MT"/>
              </a:rPr>
              <a:t>our </a:t>
            </a:r>
            <a:r>
              <a:rPr sz="2400" spc="-10" dirty="0">
                <a:latin typeface="Tw Cen MT"/>
                <a:cs typeface="Tw Cen MT"/>
              </a:rPr>
              <a:t>processes </a:t>
            </a:r>
            <a:r>
              <a:rPr sz="2400" dirty="0">
                <a:latin typeface="Tw Cen MT"/>
                <a:cs typeface="Tw Cen MT"/>
              </a:rPr>
              <a:t>and </a:t>
            </a:r>
            <a:r>
              <a:rPr sz="2400" spc="-5" dirty="0">
                <a:latin typeface="Tw Cen MT"/>
                <a:cs typeface="Tw Cen MT"/>
              </a:rPr>
              <a:t>requirements </a:t>
            </a:r>
            <a:r>
              <a:rPr sz="2400" spc="-20" dirty="0">
                <a:latin typeface="Tw Cen MT"/>
                <a:cs typeface="Tw Cen MT"/>
              </a:rPr>
              <a:t>for </a:t>
            </a:r>
            <a:r>
              <a:rPr sz="2400" dirty="0">
                <a:latin typeface="Tw Cen MT"/>
                <a:cs typeface="Tw Cen MT"/>
              </a:rPr>
              <a:t>support </a:t>
            </a:r>
            <a:r>
              <a:rPr sz="2400" spc="-5" dirty="0">
                <a:latin typeface="Tw Cen MT"/>
                <a:cs typeface="Tw Cen MT"/>
              </a:rPr>
              <a:t>are creating  barriers </a:t>
            </a:r>
            <a:r>
              <a:rPr sz="2400" dirty="0">
                <a:latin typeface="Tw Cen MT"/>
                <a:cs typeface="Tw Cen MT"/>
              </a:rPr>
              <a:t>– </a:t>
            </a:r>
            <a:r>
              <a:rPr sz="2400" spc="0" dirty="0">
                <a:latin typeface="Tw Cen MT"/>
                <a:cs typeface="Tw Cen MT"/>
              </a:rPr>
              <a:t>change</a:t>
            </a:r>
            <a:r>
              <a:rPr sz="2400" dirty="0">
                <a:latin typeface="Tw Cen MT"/>
                <a:cs typeface="Tw Cen MT"/>
              </a:rPr>
              <a:t> them.</a:t>
            </a:r>
            <a:endParaRPr sz="2400">
              <a:latin typeface="Tw Cen MT"/>
              <a:cs typeface="Tw Cen MT"/>
            </a:endParaRPr>
          </a:p>
          <a:p>
            <a:pPr marL="355600" marR="5080" indent="-342900">
              <a:lnSpc>
                <a:spcPct val="89600"/>
              </a:lnSpc>
              <a:spcBef>
                <a:spcPts val="555"/>
              </a:spcBef>
              <a:buChar char="-"/>
              <a:tabLst>
                <a:tab pos="354965" algn="l"/>
                <a:tab pos="355600" algn="l"/>
              </a:tabLst>
            </a:pPr>
            <a:r>
              <a:rPr sz="2400" spc="-5" dirty="0">
                <a:latin typeface="Tw Cen MT"/>
                <a:cs typeface="Tw Cen MT"/>
              </a:rPr>
              <a:t>If </a:t>
            </a:r>
            <a:r>
              <a:rPr sz="2400" dirty="0">
                <a:latin typeface="Tw Cen MT"/>
                <a:cs typeface="Tw Cen MT"/>
              </a:rPr>
              <a:t>there </a:t>
            </a:r>
            <a:r>
              <a:rPr sz="2400" spc="-5" dirty="0">
                <a:latin typeface="Tw Cen MT"/>
                <a:cs typeface="Tw Cen MT"/>
              </a:rPr>
              <a:t>is </a:t>
            </a:r>
            <a:r>
              <a:rPr sz="2400" dirty="0">
                <a:latin typeface="Tw Cen MT"/>
                <a:cs typeface="Tw Cen MT"/>
              </a:rPr>
              <a:t>a </a:t>
            </a:r>
            <a:r>
              <a:rPr sz="2400" spc="-5" dirty="0">
                <a:latin typeface="Tw Cen MT"/>
                <a:cs typeface="Tw Cen MT"/>
              </a:rPr>
              <a:t>reluctance </a:t>
            </a:r>
            <a:r>
              <a:rPr sz="2400" dirty="0">
                <a:latin typeface="Tw Cen MT"/>
                <a:cs typeface="Tw Cen MT"/>
              </a:rPr>
              <a:t>to be </a:t>
            </a:r>
            <a:r>
              <a:rPr sz="2400" spc="-5" dirty="0">
                <a:latin typeface="Tw Cen MT"/>
                <a:cs typeface="Tw Cen MT"/>
              </a:rPr>
              <a:t>saddled </a:t>
            </a:r>
            <a:r>
              <a:rPr sz="2400" dirty="0">
                <a:latin typeface="Tw Cen MT"/>
                <a:cs typeface="Tw Cen MT"/>
              </a:rPr>
              <a:t>with a </a:t>
            </a:r>
            <a:r>
              <a:rPr sz="2400" spc="-5" dirty="0">
                <a:latin typeface="Tw Cen MT"/>
                <a:cs typeface="Tw Cen MT"/>
              </a:rPr>
              <a:t>deficit label </a:t>
            </a:r>
            <a:r>
              <a:rPr sz="2400" dirty="0">
                <a:latin typeface="Tw Cen MT"/>
                <a:cs typeface="Tw Cen MT"/>
              </a:rPr>
              <a:t>–  </a:t>
            </a:r>
            <a:r>
              <a:rPr sz="2400" spc="-15" dirty="0">
                <a:latin typeface="Tw Cen MT"/>
                <a:cs typeface="Tw Cen MT"/>
              </a:rPr>
              <a:t>don’t </a:t>
            </a:r>
            <a:r>
              <a:rPr sz="2400" spc="-5" dirty="0">
                <a:latin typeface="Tw Cen MT"/>
                <a:cs typeface="Tw Cen MT"/>
              </a:rPr>
              <a:t>insist </a:t>
            </a:r>
            <a:r>
              <a:rPr sz="2400" dirty="0">
                <a:latin typeface="Tw Cen MT"/>
                <a:cs typeface="Tw Cen MT"/>
              </a:rPr>
              <a:t>on using them – normalise the support </a:t>
            </a:r>
            <a:r>
              <a:rPr sz="2400" spc="-5" dirty="0">
                <a:latin typeface="Tw Cen MT"/>
                <a:cs typeface="Tw Cen MT"/>
              </a:rPr>
              <a:t>requirements  </a:t>
            </a:r>
            <a:r>
              <a:rPr sz="2400" dirty="0">
                <a:latin typeface="Tw Cen MT"/>
                <a:cs typeface="Tw Cen MT"/>
              </a:rPr>
              <a:t>of the </a:t>
            </a:r>
            <a:r>
              <a:rPr sz="2400" spc="-5" dirty="0">
                <a:latin typeface="Tw Cen MT"/>
                <a:cs typeface="Tw Cen MT"/>
              </a:rPr>
              <a:t>student </a:t>
            </a:r>
            <a:r>
              <a:rPr sz="2400" dirty="0">
                <a:latin typeface="Tw Cen MT"/>
                <a:cs typeface="Tw Cen MT"/>
              </a:rPr>
              <a:t>– offer </a:t>
            </a:r>
            <a:r>
              <a:rPr sz="2400" spc="-10" dirty="0">
                <a:latin typeface="Tw Cen MT"/>
                <a:cs typeface="Tw Cen MT"/>
              </a:rPr>
              <a:t>assistive </a:t>
            </a:r>
            <a:r>
              <a:rPr sz="2400" spc="0" dirty="0">
                <a:latin typeface="Tw Cen MT"/>
                <a:cs typeface="Tw Cen MT"/>
              </a:rPr>
              <a:t>technologies </a:t>
            </a:r>
            <a:r>
              <a:rPr sz="2400" dirty="0">
                <a:latin typeface="Tw Cen MT"/>
                <a:cs typeface="Tw Cen MT"/>
              </a:rPr>
              <a:t>the </a:t>
            </a:r>
            <a:r>
              <a:rPr sz="2400" spc="-5" dirty="0">
                <a:latin typeface="Tw Cen MT"/>
                <a:cs typeface="Tw Cen MT"/>
              </a:rPr>
              <a:t>same </a:t>
            </a:r>
            <a:r>
              <a:rPr sz="2400" dirty="0">
                <a:latin typeface="Tw Cen MT"/>
                <a:cs typeface="Tw Cen MT"/>
              </a:rPr>
              <a:t>as </a:t>
            </a:r>
            <a:r>
              <a:rPr sz="2400" spc="-25" dirty="0">
                <a:latin typeface="Tw Cen MT"/>
                <a:cs typeface="Tw Cen MT"/>
              </a:rPr>
              <a:t>you  </a:t>
            </a:r>
            <a:r>
              <a:rPr sz="2400" spc="-20" dirty="0">
                <a:latin typeface="Tw Cen MT"/>
                <a:cs typeface="Tw Cen MT"/>
              </a:rPr>
              <a:t>may </a:t>
            </a:r>
            <a:r>
              <a:rPr sz="2400" spc="-25" dirty="0">
                <a:latin typeface="Tw Cen MT"/>
                <a:cs typeface="Tw Cen MT"/>
              </a:rPr>
              <a:t>any </a:t>
            </a:r>
            <a:r>
              <a:rPr sz="2400" dirty="0">
                <a:latin typeface="Tw Cen MT"/>
                <a:cs typeface="Tw Cen MT"/>
              </a:rPr>
              <a:t>other technology to support </a:t>
            </a:r>
            <a:r>
              <a:rPr sz="2400" spc="-5" dirty="0">
                <a:latin typeface="Tw Cen MT"/>
                <a:cs typeface="Tw Cen MT"/>
              </a:rPr>
              <a:t>success </a:t>
            </a:r>
            <a:r>
              <a:rPr sz="2400" spc="-20" dirty="0">
                <a:latin typeface="Tw Cen MT"/>
                <a:cs typeface="Tw Cen MT"/>
              </a:rPr>
              <a:t>(e.g.  </a:t>
            </a:r>
            <a:r>
              <a:rPr sz="2400" dirty="0">
                <a:latin typeface="Tw Cen MT"/>
                <a:cs typeface="Tw Cen MT"/>
              </a:rPr>
              <a:t>“Grammarly’)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68898"/>
            <a:ext cx="7051040" cy="883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questions </a:t>
            </a:r>
            <a:r>
              <a:rPr dirty="0"/>
              <a:t>–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5" dirty="0"/>
              <a:t>What </a:t>
            </a:r>
            <a:r>
              <a:rPr spc="-5" dirty="0"/>
              <a:t>can </a:t>
            </a:r>
            <a:r>
              <a:rPr spc="-45" dirty="0"/>
              <a:t>my </a:t>
            </a:r>
            <a:r>
              <a:rPr dirty="0"/>
              <a:t>institution do to </a:t>
            </a:r>
            <a:r>
              <a:rPr spc="-20" dirty="0"/>
              <a:t>improve</a:t>
            </a:r>
            <a:r>
              <a:rPr spc="-5" dirty="0"/>
              <a:t> </a:t>
            </a:r>
            <a:r>
              <a:rPr spc="10" dirty="0"/>
              <a:t>support?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7858125" cy="38201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355600" marR="5080" indent="-342900">
              <a:lnSpc>
                <a:spcPct val="89100"/>
              </a:lnSpc>
              <a:spcBef>
                <a:spcPts val="409"/>
              </a:spcBef>
              <a:buChar char="-"/>
              <a:tabLst>
                <a:tab pos="354965" algn="l"/>
                <a:tab pos="355600" algn="l"/>
              </a:tabLst>
            </a:pPr>
            <a:r>
              <a:rPr sz="2400" spc="-40" dirty="0">
                <a:latin typeface="Tw Cen MT"/>
                <a:cs typeface="Tw Cen MT"/>
              </a:rPr>
              <a:t>Work </a:t>
            </a:r>
            <a:r>
              <a:rPr sz="2400" spc="-5" dirty="0">
                <a:latin typeface="Tw Cen MT"/>
                <a:cs typeface="Tw Cen MT"/>
              </a:rPr>
              <a:t>shoulder </a:t>
            </a:r>
            <a:r>
              <a:rPr sz="2400" dirty="0">
                <a:latin typeface="Tw Cen MT"/>
                <a:cs typeface="Tw Cen MT"/>
              </a:rPr>
              <a:t>to </a:t>
            </a:r>
            <a:r>
              <a:rPr sz="2400" spc="-5" dirty="0">
                <a:latin typeface="Tw Cen MT"/>
                <a:cs typeface="Tw Cen MT"/>
              </a:rPr>
              <a:t>shoulder </a:t>
            </a:r>
            <a:r>
              <a:rPr sz="2400" dirty="0">
                <a:latin typeface="Tw Cen MT"/>
                <a:cs typeface="Tw Cen MT"/>
              </a:rPr>
              <a:t>with the </a:t>
            </a:r>
            <a:r>
              <a:rPr sz="2400" spc="-10" dirty="0">
                <a:latin typeface="Tw Cen MT"/>
                <a:cs typeface="Tw Cen MT"/>
              </a:rPr>
              <a:t>Indigenous </a:t>
            </a:r>
            <a:r>
              <a:rPr sz="2400" dirty="0">
                <a:latin typeface="Tw Cen MT"/>
                <a:cs typeface="Tw Cen MT"/>
              </a:rPr>
              <a:t>support </a:t>
            </a:r>
            <a:r>
              <a:rPr sz="2400" spc="-5" dirty="0">
                <a:latin typeface="Tw Cen MT"/>
                <a:cs typeface="Tw Cen MT"/>
              </a:rPr>
              <a:t>staff in  </a:t>
            </a:r>
            <a:r>
              <a:rPr sz="2400" spc="-20" dirty="0">
                <a:latin typeface="Tw Cen MT"/>
                <a:cs typeface="Tw Cen MT"/>
              </a:rPr>
              <a:t>your </a:t>
            </a:r>
            <a:r>
              <a:rPr sz="2400" spc="-5" dirty="0">
                <a:latin typeface="Tw Cen MT"/>
                <a:cs typeface="Tw Cen MT"/>
              </a:rPr>
              <a:t>institution </a:t>
            </a:r>
            <a:r>
              <a:rPr sz="2400" dirty="0">
                <a:latin typeface="Tw Cen MT"/>
                <a:cs typeface="Tw Cen MT"/>
              </a:rPr>
              <a:t>to ensure </a:t>
            </a:r>
            <a:r>
              <a:rPr sz="2400" spc="-5" dirty="0">
                <a:latin typeface="Tw Cen MT"/>
                <a:cs typeface="Tw Cen MT"/>
              </a:rPr>
              <a:t>that </a:t>
            </a:r>
            <a:r>
              <a:rPr sz="2400" dirty="0">
                <a:latin typeface="Tw Cen MT"/>
                <a:cs typeface="Tw Cen MT"/>
              </a:rPr>
              <a:t>support </a:t>
            </a:r>
            <a:r>
              <a:rPr sz="2400" spc="-5" dirty="0">
                <a:latin typeface="Tw Cen MT"/>
                <a:cs typeface="Tw Cen MT"/>
              </a:rPr>
              <a:t>is co-ordinated </a:t>
            </a:r>
            <a:r>
              <a:rPr sz="2400" dirty="0">
                <a:latin typeface="Tw Cen MT"/>
                <a:cs typeface="Tw Cen MT"/>
              </a:rPr>
              <a:t>and  </a:t>
            </a:r>
            <a:r>
              <a:rPr sz="2400" spc="-10" dirty="0">
                <a:latin typeface="Tw Cen MT"/>
                <a:cs typeface="Tw Cen MT"/>
              </a:rPr>
              <a:t>responsive </a:t>
            </a:r>
            <a:r>
              <a:rPr sz="2400" dirty="0">
                <a:latin typeface="Tw Cen MT"/>
                <a:cs typeface="Tw Cen MT"/>
              </a:rPr>
              <a:t>to the </a:t>
            </a:r>
            <a:r>
              <a:rPr sz="2400" spc="-5" dirty="0">
                <a:latin typeface="Tw Cen MT"/>
                <a:cs typeface="Tw Cen MT"/>
              </a:rPr>
              <a:t>needs </a:t>
            </a:r>
            <a:r>
              <a:rPr sz="2400" dirty="0">
                <a:latin typeface="Tw Cen MT"/>
                <a:cs typeface="Tw Cen MT"/>
              </a:rPr>
              <a:t>of </a:t>
            </a:r>
            <a:r>
              <a:rPr sz="2400" spc="-20" dirty="0">
                <a:latin typeface="Tw Cen MT"/>
                <a:cs typeface="Tw Cen MT"/>
              </a:rPr>
              <a:t>your </a:t>
            </a:r>
            <a:r>
              <a:rPr sz="2400" spc="-10" dirty="0">
                <a:latin typeface="Tw Cen MT"/>
                <a:cs typeface="Tw Cen MT"/>
              </a:rPr>
              <a:t>Indigenous </a:t>
            </a:r>
            <a:r>
              <a:rPr sz="2400" spc="-5" dirty="0">
                <a:latin typeface="Tw Cen MT"/>
                <a:cs typeface="Tw Cen MT"/>
              </a:rPr>
              <a:t>students </a:t>
            </a:r>
            <a:r>
              <a:rPr sz="2400" dirty="0">
                <a:latin typeface="Tw Cen MT"/>
                <a:cs typeface="Tw Cen MT"/>
              </a:rPr>
              <a:t>with a  </a:t>
            </a:r>
            <a:r>
              <a:rPr sz="2400" spc="-20" dirty="0">
                <a:latin typeface="Tw Cen MT"/>
                <a:cs typeface="Tw Cen MT"/>
              </a:rPr>
              <a:t>disability.</a:t>
            </a:r>
            <a:endParaRPr sz="2400">
              <a:latin typeface="Tw Cen MT"/>
              <a:cs typeface="Tw Cen MT"/>
            </a:endParaRPr>
          </a:p>
          <a:p>
            <a:pPr marL="355600" marR="86995" indent="-342900">
              <a:lnSpc>
                <a:spcPct val="90600"/>
              </a:lnSpc>
              <a:spcBef>
                <a:spcPts val="570"/>
              </a:spcBef>
              <a:buChar char="-"/>
              <a:tabLst>
                <a:tab pos="354965" algn="l"/>
                <a:tab pos="355600" algn="l"/>
              </a:tabLst>
            </a:pPr>
            <a:r>
              <a:rPr sz="2400" dirty="0">
                <a:latin typeface="Tw Cen MT"/>
                <a:cs typeface="Tw Cen MT"/>
              </a:rPr>
              <a:t>Ensure </a:t>
            </a:r>
            <a:r>
              <a:rPr sz="2400" spc="-5" dirty="0">
                <a:latin typeface="Tw Cen MT"/>
                <a:cs typeface="Tw Cen MT"/>
              </a:rPr>
              <a:t>that all disability </a:t>
            </a:r>
            <a:r>
              <a:rPr sz="2400" dirty="0">
                <a:latin typeface="Tw Cen MT"/>
                <a:cs typeface="Tw Cen MT"/>
              </a:rPr>
              <a:t>support </a:t>
            </a:r>
            <a:r>
              <a:rPr sz="2400" spc="-5" dirty="0">
                <a:latin typeface="Tw Cen MT"/>
                <a:cs typeface="Tw Cen MT"/>
              </a:rPr>
              <a:t>staff are </a:t>
            </a:r>
            <a:r>
              <a:rPr sz="2400" dirty="0">
                <a:latin typeface="Tw Cen MT"/>
                <a:cs typeface="Tw Cen MT"/>
              </a:rPr>
              <a:t>committed to  ensuring a </a:t>
            </a:r>
            <a:r>
              <a:rPr sz="2400" spc="-5" dirty="0">
                <a:latin typeface="Tw Cen MT"/>
                <a:cs typeface="Tw Cen MT"/>
              </a:rPr>
              <a:t>culturally safe </a:t>
            </a:r>
            <a:r>
              <a:rPr sz="2400" dirty="0">
                <a:latin typeface="Tw Cen MT"/>
                <a:cs typeface="Tw Cen MT"/>
              </a:rPr>
              <a:t>support </a:t>
            </a:r>
            <a:r>
              <a:rPr sz="2400" spc="-5" dirty="0">
                <a:latin typeface="Tw Cen MT"/>
                <a:cs typeface="Tw Cen MT"/>
              </a:rPr>
              <a:t>environment </a:t>
            </a:r>
            <a:r>
              <a:rPr sz="2400" spc="-20" dirty="0">
                <a:latin typeface="Tw Cen MT"/>
                <a:cs typeface="Tw Cen MT"/>
              </a:rPr>
              <a:t>for </a:t>
            </a:r>
            <a:r>
              <a:rPr sz="2400" spc="-10" dirty="0">
                <a:latin typeface="Tw Cen MT"/>
                <a:cs typeface="Tw Cen MT"/>
              </a:rPr>
              <a:t>Indigenous  </a:t>
            </a:r>
            <a:r>
              <a:rPr sz="2400" spc="-5" dirty="0">
                <a:latin typeface="Tw Cen MT"/>
                <a:cs typeface="Tw Cen MT"/>
              </a:rPr>
              <a:t>students </a:t>
            </a:r>
            <a:r>
              <a:rPr sz="2400" dirty="0">
                <a:latin typeface="Tw Cen MT"/>
                <a:cs typeface="Tw Cen MT"/>
              </a:rPr>
              <a:t>with a </a:t>
            </a:r>
            <a:r>
              <a:rPr sz="2400" spc="-5" dirty="0">
                <a:latin typeface="Tw Cen MT"/>
                <a:cs typeface="Tw Cen MT"/>
              </a:rPr>
              <a:t>disability </a:t>
            </a:r>
            <a:r>
              <a:rPr sz="2400" dirty="0">
                <a:latin typeface="Tw Cen MT"/>
                <a:cs typeface="Tw Cen MT"/>
              </a:rPr>
              <a:t>and be </a:t>
            </a:r>
            <a:r>
              <a:rPr sz="2400" spc="-25" dirty="0">
                <a:latin typeface="Tw Cen MT"/>
                <a:cs typeface="Tw Cen MT"/>
              </a:rPr>
              <a:t>aware </a:t>
            </a:r>
            <a:r>
              <a:rPr sz="2400" dirty="0">
                <a:latin typeface="Tw Cen MT"/>
                <a:cs typeface="Tw Cen MT"/>
              </a:rPr>
              <a:t>of the </a:t>
            </a:r>
            <a:r>
              <a:rPr sz="2400" spc="-10" dirty="0">
                <a:latin typeface="Tw Cen MT"/>
                <a:cs typeface="Tw Cen MT"/>
              </a:rPr>
              <a:t>perspective </a:t>
            </a:r>
            <a:r>
              <a:rPr sz="2400" dirty="0">
                <a:latin typeface="Tw Cen MT"/>
                <a:cs typeface="Tw Cen MT"/>
              </a:rPr>
              <a:t>of  </a:t>
            </a:r>
            <a:r>
              <a:rPr sz="2400" spc="-5" dirty="0">
                <a:latin typeface="Tw Cen MT"/>
                <a:cs typeface="Tw Cen MT"/>
              </a:rPr>
              <a:t>disability </a:t>
            </a:r>
            <a:r>
              <a:rPr sz="2400" dirty="0">
                <a:latin typeface="Tw Cen MT"/>
                <a:cs typeface="Tw Cen MT"/>
              </a:rPr>
              <a:t>held </a:t>
            </a:r>
            <a:r>
              <a:rPr sz="2400" spc="-60" dirty="0">
                <a:latin typeface="Tw Cen MT"/>
                <a:cs typeface="Tw Cen MT"/>
              </a:rPr>
              <a:t>by </a:t>
            </a:r>
            <a:r>
              <a:rPr sz="2400" spc="-10" dirty="0">
                <a:latin typeface="Tw Cen MT"/>
                <a:cs typeface="Tw Cen MT"/>
              </a:rPr>
              <a:t>Indigenous </a:t>
            </a:r>
            <a:r>
              <a:rPr sz="2400" spc="-5" dirty="0">
                <a:latin typeface="Tw Cen MT"/>
                <a:cs typeface="Tw Cen MT"/>
              </a:rPr>
              <a:t>staff </a:t>
            </a:r>
            <a:r>
              <a:rPr sz="2400" dirty="0">
                <a:latin typeface="Tw Cen MT"/>
                <a:cs typeface="Tw Cen MT"/>
              </a:rPr>
              <a:t>and</a:t>
            </a:r>
            <a:r>
              <a:rPr sz="2400" spc="13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students.</a:t>
            </a:r>
            <a:endParaRPr sz="2400">
              <a:latin typeface="Tw Cen MT"/>
              <a:cs typeface="Tw Cen MT"/>
            </a:endParaRPr>
          </a:p>
          <a:p>
            <a:pPr marL="355600" marR="201930" indent="-342900">
              <a:lnSpc>
                <a:spcPct val="89000"/>
              </a:lnSpc>
              <a:spcBef>
                <a:spcPts val="610"/>
              </a:spcBef>
              <a:buChar char="-"/>
              <a:tabLst>
                <a:tab pos="354965" algn="l"/>
                <a:tab pos="355600" algn="l"/>
              </a:tabLst>
            </a:pPr>
            <a:r>
              <a:rPr sz="2400" spc="-15" dirty="0">
                <a:latin typeface="Tw Cen MT"/>
                <a:cs typeface="Tw Cen MT"/>
              </a:rPr>
              <a:t>Don’t </a:t>
            </a:r>
            <a:r>
              <a:rPr sz="2400" spc="-20" dirty="0">
                <a:latin typeface="Tw Cen MT"/>
                <a:cs typeface="Tw Cen MT"/>
              </a:rPr>
              <a:t>forget </a:t>
            </a:r>
            <a:r>
              <a:rPr sz="2400" dirty="0">
                <a:latin typeface="Tw Cen MT"/>
                <a:cs typeface="Tw Cen MT"/>
              </a:rPr>
              <a:t>the </a:t>
            </a:r>
            <a:r>
              <a:rPr sz="2400" spc="-5" dirty="0">
                <a:latin typeface="Tw Cen MT"/>
                <a:cs typeface="Tw Cen MT"/>
              </a:rPr>
              <a:t>needs </a:t>
            </a:r>
            <a:r>
              <a:rPr sz="2400" dirty="0">
                <a:latin typeface="Tw Cen MT"/>
                <a:cs typeface="Tw Cen MT"/>
              </a:rPr>
              <a:t>of </a:t>
            </a:r>
            <a:r>
              <a:rPr sz="2400" spc="-10" dirty="0">
                <a:latin typeface="Tw Cen MT"/>
                <a:cs typeface="Tw Cen MT"/>
              </a:rPr>
              <a:t>part-time, </a:t>
            </a:r>
            <a:r>
              <a:rPr sz="2400" spc="-5" dirty="0">
                <a:latin typeface="Tw Cen MT"/>
                <a:cs typeface="Tw Cen MT"/>
              </a:rPr>
              <a:t>distance </a:t>
            </a:r>
            <a:r>
              <a:rPr sz="2400" dirty="0">
                <a:latin typeface="Tw Cen MT"/>
                <a:cs typeface="Tw Cen MT"/>
              </a:rPr>
              <a:t>and </a:t>
            </a:r>
            <a:r>
              <a:rPr sz="2400" spc="-5" dirty="0">
                <a:latin typeface="Tw Cen MT"/>
                <a:cs typeface="Tw Cen MT"/>
              </a:rPr>
              <a:t>online  </a:t>
            </a:r>
            <a:r>
              <a:rPr sz="2400" spc="-10" dirty="0">
                <a:latin typeface="Tw Cen MT"/>
                <a:cs typeface="Tw Cen MT"/>
              </a:rPr>
              <a:t>Indigenous </a:t>
            </a:r>
            <a:r>
              <a:rPr sz="2400" spc="-5" dirty="0">
                <a:latin typeface="Tw Cen MT"/>
                <a:cs typeface="Tw Cen MT"/>
              </a:rPr>
              <a:t>students </a:t>
            </a:r>
            <a:r>
              <a:rPr sz="2400" dirty="0">
                <a:latin typeface="Tw Cen MT"/>
                <a:cs typeface="Tw Cen MT"/>
              </a:rPr>
              <a:t>with a </a:t>
            </a:r>
            <a:r>
              <a:rPr sz="2400" spc="-20" dirty="0">
                <a:latin typeface="Tw Cen MT"/>
                <a:cs typeface="Tw Cen MT"/>
              </a:rPr>
              <a:t>disability. </a:t>
            </a:r>
            <a:r>
              <a:rPr sz="2400" dirty="0">
                <a:latin typeface="Tw Cen MT"/>
                <a:cs typeface="Tw Cen MT"/>
              </a:rPr>
              <a:t>(</a:t>
            </a:r>
            <a:r>
              <a:rPr sz="2400" i="1" dirty="0">
                <a:latin typeface="Tw Cen MT"/>
                <a:cs typeface="Tw Cen MT"/>
              </a:rPr>
              <a:t>Our </a:t>
            </a:r>
            <a:r>
              <a:rPr sz="2400" i="1" spc="-5" dirty="0">
                <a:latin typeface="Tw Cen MT"/>
                <a:cs typeface="Tw Cen MT"/>
              </a:rPr>
              <a:t>responsibility is </a:t>
            </a:r>
            <a:r>
              <a:rPr sz="2400" i="1" dirty="0">
                <a:latin typeface="Tw Cen MT"/>
                <a:cs typeface="Tw Cen MT"/>
              </a:rPr>
              <a:t>the  </a:t>
            </a:r>
            <a:r>
              <a:rPr sz="2400" i="1" spc="-5" dirty="0">
                <a:latin typeface="Tw Cen MT"/>
                <a:cs typeface="Tw Cen MT"/>
              </a:rPr>
              <a:t>same </a:t>
            </a:r>
            <a:r>
              <a:rPr sz="2400" i="1" dirty="0">
                <a:latin typeface="Tw Cen MT"/>
                <a:cs typeface="Tw Cen MT"/>
              </a:rPr>
              <a:t>to them as </a:t>
            </a:r>
            <a:r>
              <a:rPr sz="2400" i="1" spc="-5" dirty="0">
                <a:latin typeface="Tw Cen MT"/>
                <a:cs typeface="Tw Cen MT"/>
              </a:rPr>
              <a:t>it is </a:t>
            </a:r>
            <a:r>
              <a:rPr sz="2400" i="1" dirty="0">
                <a:latin typeface="Tw Cen MT"/>
                <a:cs typeface="Tw Cen MT"/>
              </a:rPr>
              <a:t>our </a:t>
            </a:r>
            <a:r>
              <a:rPr sz="2400" i="1" spc="-5" dirty="0">
                <a:latin typeface="Tw Cen MT"/>
                <a:cs typeface="Tw Cen MT"/>
              </a:rPr>
              <a:t>internal students</a:t>
            </a:r>
            <a:r>
              <a:rPr sz="2400" spc="-5" dirty="0">
                <a:latin typeface="Tw Cen MT"/>
                <a:cs typeface="Tw Cen MT"/>
              </a:rPr>
              <a:t>.)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pc="-20" dirty="0"/>
              <a:t>Page</a:t>
            </a:r>
            <a:r>
              <a:rPr spc="-55" dirty="0"/>
              <a:t> </a:t>
            </a: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162115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References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36956"/>
            <a:ext cx="8069580" cy="3497579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5600" marR="289560" indent="-342900">
              <a:lnSpc>
                <a:spcPts val="1200"/>
              </a:lnSpc>
              <a:spcBef>
                <a:spcPts val="340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1200" spc="-10" dirty="0">
                <a:latin typeface="Tw Cen MT"/>
                <a:cs typeface="Tw Cen MT"/>
              </a:rPr>
              <a:t>ABS. </a:t>
            </a:r>
            <a:r>
              <a:rPr sz="1200" spc="-5" dirty="0">
                <a:latin typeface="Tw Cen MT"/>
                <a:cs typeface="Tw Cen MT"/>
              </a:rPr>
              <a:t>(2018). </a:t>
            </a:r>
            <a:r>
              <a:rPr sz="1200" i="1" spc="-15" dirty="0">
                <a:latin typeface="Tw Cen MT"/>
                <a:cs typeface="Tw Cen MT"/>
              </a:rPr>
              <a:t>Disability, </a:t>
            </a:r>
            <a:r>
              <a:rPr sz="1200" i="1" spc="-5" dirty="0">
                <a:latin typeface="Tw Cen MT"/>
                <a:cs typeface="Tw Cen MT"/>
              </a:rPr>
              <a:t>Ageing </a:t>
            </a:r>
            <a:r>
              <a:rPr sz="1200" i="1" dirty="0">
                <a:latin typeface="Tw Cen MT"/>
                <a:cs typeface="Tw Cen MT"/>
              </a:rPr>
              <a:t>and </a:t>
            </a:r>
            <a:r>
              <a:rPr sz="1200" i="1" spc="-25" dirty="0">
                <a:latin typeface="Tw Cen MT"/>
                <a:cs typeface="Tw Cen MT"/>
              </a:rPr>
              <a:t>Carers, </a:t>
            </a:r>
            <a:r>
              <a:rPr sz="1200" i="1" spc="-5" dirty="0">
                <a:latin typeface="Tw Cen MT"/>
                <a:cs typeface="Tw Cen MT"/>
              </a:rPr>
              <a:t>Australia: </a:t>
            </a:r>
            <a:r>
              <a:rPr sz="1200" i="1" dirty="0">
                <a:latin typeface="Tw Cen MT"/>
                <a:cs typeface="Tw Cen MT"/>
              </a:rPr>
              <a:t>Summary of </a:t>
            </a:r>
            <a:r>
              <a:rPr sz="1200" i="1" spc="-15" dirty="0">
                <a:latin typeface="Tw Cen MT"/>
                <a:cs typeface="Tw Cen MT"/>
              </a:rPr>
              <a:t>Findings, </a:t>
            </a:r>
            <a:r>
              <a:rPr sz="1200" i="1" dirty="0">
                <a:latin typeface="Tw Cen MT"/>
                <a:cs typeface="Tw Cen MT"/>
              </a:rPr>
              <a:t>2015 </a:t>
            </a:r>
            <a:r>
              <a:rPr sz="1200" i="1" spc="-5" dirty="0">
                <a:latin typeface="Tw Cen MT"/>
                <a:cs typeface="Tw Cen MT"/>
              </a:rPr>
              <a:t>ABS4430.0</a:t>
            </a:r>
            <a:r>
              <a:rPr sz="1200" spc="-5" dirty="0">
                <a:latin typeface="Tw Cen MT"/>
                <a:cs typeface="Tw Cen MT"/>
              </a:rPr>
              <a:t>. Canberra: Commonwealth </a:t>
            </a:r>
            <a:r>
              <a:rPr sz="1200" dirty="0">
                <a:latin typeface="Tw Cen MT"/>
                <a:cs typeface="Tw Cen MT"/>
              </a:rPr>
              <a:t>of  </a:t>
            </a:r>
            <a:r>
              <a:rPr sz="1200" spc="-5" dirty="0">
                <a:latin typeface="Tw Cen MT"/>
                <a:cs typeface="Tw Cen MT"/>
              </a:rPr>
              <a:t>Australia.</a:t>
            </a:r>
            <a:endParaRPr sz="1200">
              <a:latin typeface="Tw Cen MT"/>
              <a:cs typeface="Tw Cen MT"/>
            </a:endParaRPr>
          </a:p>
          <a:p>
            <a:pPr marL="355600" marR="5080" indent="-342900">
              <a:lnSpc>
                <a:spcPts val="1310"/>
              </a:lnSpc>
              <a:spcBef>
                <a:spcPts val="300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1200" spc="-25" dirty="0">
                <a:latin typeface="Tw Cen MT"/>
                <a:cs typeface="Tw Cen MT"/>
              </a:rPr>
              <a:t>AIHW,. </a:t>
            </a:r>
            <a:r>
              <a:rPr sz="1200" spc="-5" dirty="0">
                <a:latin typeface="Tw Cen MT"/>
                <a:cs typeface="Tw Cen MT"/>
              </a:rPr>
              <a:t>(2011). Australian Institute </a:t>
            </a:r>
            <a:r>
              <a:rPr sz="1200" dirty="0">
                <a:latin typeface="Tw Cen MT"/>
                <a:cs typeface="Tw Cen MT"/>
              </a:rPr>
              <a:t>of </a:t>
            </a:r>
            <a:r>
              <a:rPr sz="1200" spc="-5" dirty="0">
                <a:latin typeface="Tw Cen MT"/>
                <a:cs typeface="Tw Cen MT"/>
              </a:rPr>
              <a:t>Health </a:t>
            </a:r>
            <a:r>
              <a:rPr sz="1200" dirty="0">
                <a:latin typeface="Tw Cen MT"/>
                <a:cs typeface="Tw Cen MT"/>
              </a:rPr>
              <a:t>and </a:t>
            </a:r>
            <a:r>
              <a:rPr sz="1200" spc="-20" dirty="0">
                <a:latin typeface="Tw Cen MT"/>
                <a:cs typeface="Tw Cen MT"/>
              </a:rPr>
              <a:t>Welfare </a:t>
            </a:r>
            <a:r>
              <a:rPr sz="1200" dirty="0">
                <a:latin typeface="Tw Cen MT"/>
                <a:cs typeface="Tw Cen MT"/>
              </a:rPr>
              <a:t>: </a:t>
            </a:r>
            <a:r>
              <a:rPr sz="1200" i="1" spc="-5" dirty="0">
                <a:latin typeface="Tw Cen MT"/>
                <a:cs typeface="Tw Cen MT"/>
              </a:rPr>
              <a:t>Aboriginal </a:t>
            </a:r>
            <a:r>
              <a:rPr sz="1200" i="1" dirty="0">
                <a:latin typeface="Tw Cen MT"/>
                <a:cs typeface="Tw Cen MT"/>
              </a:rPr>
              <a:t>and </a:t>
            </a:r>
            <a:r>
              <a:rPr sz="1200" i="1" spc="-15" dirty="0">
                <a:latin typeface="Tw Cen MT"/>
                <a:cs typeface="Tw Cen MT"/>
              </a:rPr>
              <a:t>Torres </a:t>
            </a:r>
            <a:r>
              <a:rPr sz="1200" i="1" dirty="0">
                <a:latin typeface="Tw Cen MT"/>
                <a:cs typeface="Tw Cen MT"/>
              </a:rPr>
              <a:t>Strait Islander people with </a:t>
            </a:r>
            <a:r>
              <a:rPr sz="1200" i="1" spc="-5" dirty="0">
                <a:latin typeface="Tw Cen MT"/>
                <a:cs typeface="Tw Cen MT"/>
              </a:rPr>
              <a:t>disability: </a:t>
            </a:r>
            <a:r>
              <a:rPr sz="1200" i="1" spc="-10" dirty="0">
                <a:latin typeface="Tw Cen MT"/>
                <a:cs typeface="Tw Cen MT"/>
              </a:rPr>
              <a:t>wellbeing,  </a:t>
            </a:r>
            <a:r>
              <a:rPr sz="1200" i="1" spc="-5" dirty="0">
                <a:latin typeface="Tw Cen MT"/>
                <a:cs typeface="Tw Cen MT"/>
              </a:rPr>
              <a:t>participation </a:t>
            </a:r>
            <a:r>
              <a:rPr sz="1200" i="1" dirty="0">
                <a:latin typeface="Tw Cen MT"/>
                <a:cs typeface="Tw Cen MT"/>
              </a:rPr>
              <a:t>and </a:t>
            </a:r>
            <a:r>
              <a:rPr sz="1200" i="1" spc="-5" dirty="0">
                <a:latin typeface="Tw Cen MT"/>
                <a:cs typeface="Tw Cen MT"/>
              </a:rPr>
              <a:t>support </a:t>
            </a:r>
            <a:r>
              <a:rPr sz="1200" spc="-5" dirty="0">
                <a:latin typeface="Tw Cen MT"/>
                <a:cs typeface="Tw Cen MT"/>
              </a:rPr>
              <a:t>IHW </a:t>
            </a:r>
            <a:r>
              <a:rPr sz="1200" dirty="0">
                <a:latin typeface="Tw Cen MT"/>
                <a:cs typeface="Tw Cen MT"/>
              </a:rPr>
              <a:t>45. </a:t>
            </a:r>
            <a:r>
              <a:rPr sz="1200" spc="-5" dirty="0">
                <a:latin typeface="Tw Cen MT"/>
                <a:cs typeface="Tw Cen MT"/>
              </a:rPr>
              <a:t>Canberra: Commonwealth Government </a:t>
            </a:r>
            <a:r>
              <a:rPr sz="1200" dirty="0">
                <a:latin typeface="Tw Cen MT"/>
                <a:cs typeface="Tw Cen MT"/>
              </a:rPr>
              <a:t>of</a:t>
            </a:r>
            <a:r>
              <a:rPr sz="1200" spc="65" dirty="0">
                <a:latin typeface="Tw Cen MT"/>
                <a:cs typeface="Tw Cen MT"/>
              </a:rPr>
              <a:t> </a:t>
            </a:r>
            <a:r>
              <a:rPr sz="1200" spc="-5" dirty="0">
                <a:latin typeface="Tw Cen MT"/>
                <a:cs typeface="Tw Cen MT"/>
              </a:rPr>
              <a:t>Australia.</a:t>
            </a:r>
            <a:endParaRPr sz="1200">
              <a:latin typeface="Tw Cen MT"/>
              <a:cs typeface="Tw Cen MT"/>
            </a:endParaRPr>
          </a:p>
          <a:p>
            <a:pPr marL="355600" marR="121285" indent="-342900">
              <a:lnSpc>
                <a:spcPct val="90700"/>
              </a:lnSpc>
              <a:spcBef>
                <a:spcPts val="260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1200" spc="-10" dirty="0">
                <a:latin typeface="Tw Cen MT"/>
                <a:cs typeface="Tw Cen MT"/>
              </a:rPr>
              <a:t>Craven, </a:t>
            </a:r>
            <a:r>
              <a:rPr sz="1200" dirty="0">
                <a:latin typeface="Tw Cen MT"/>
                <a:cs typeface="Tw Cen MT"/>
              </a:rPr>
              <a:t>R., &amp; </a:t>
            </a:r>
            <a:r>
              <a:rPr sz="1200" spc="-5" dirty="0">
                <a:latin typeface="Tw Cen MT"/>
                <a:cs typeface="Tw Cen MT"/>
              </a:rPr>
              <a:t>Dillon, </a:t>
            </a:r>
            <a:r>
              <a:rPr sz="1200" dirty="0">
                <a:latin typeface="Tw Cen MT"/>
                <a:cs typeface="Tw Cen MT"/>
              </a:rPr>
              <a:t>A. </a:t>
            </a:r>
            <a:r>
              <a:rPr sz="1200" spc="-5" dirty="0">
                <a:latin typeface="Tw Cen MT"/>
                <a:cs typeface="Tw Cen MT"/>
              </a:rPr>
              <a:t>(2013). Indigenous Australian Student's Participation in </a:t>
            </a:r>
            <a:r>
              <a:rPr sz="1200" dirty="0">
                <a:latin typeface="Tw Cen MT"/>
                <a:cs typeface="Tw Cen MT"/>
              </a:rPr>
              <a:t>Higher </a:t>
            </a:r>
            <a:r>
              <a:rPr sz="1200" spc="-5" dirty="0">
                <a:latin typeface="Tw Cen MT"/>
                <a:cs typeface="Tw Cen MT"/>
              </a:rPr>
              <a:t>Education </a:t>
            </a:r>
            <a:r>
              <a:rPr sz="1200" dirty="0">
                <a:latin typeface="Tw Cen MT"/>
                <a:cs typeface="Tw Cen MT"/>
              </a:rPr>
              <a:t>and </a:t>
            </a:r>
            <a:r>
              <a:rPr sz="1200" spc="-10" dirty="0">
                <a:latin typeface="Tw Cen MT"/>
                <a:cs typeface="Tw Cen MT"/>
              </a:rPr>
              <a:t>Potential </a:t>
            </a:r>
            <a:r>
              <a:rPr sz="1200" spc="-30" dirty="0">
                <a:latin typeface="Tw Cen MT"/>
                <a:cs typeface="Tw Cen MT"/>
              </a:rPr>
              <a:t>Ways </a:t>
            </a:r>
            <a:r>
              <a:rPr sz="1200" spc="-10" dirty="0">
                <a:latin typeface="Tw Cen MT"/>
                <a:cs typeface="Tw Cen MT"/>
              </a:rPr>
              <a:t>Forward.  </a:t>
            </a:r>
            <a:r>
              <a:rPr sz="1200" spc="-5" dirty="0">
                <a:latin typeface="Tw Cen MT"/>
                <a:cs typeface="Tw Cen MT"/>
              </a:rPr>
              <a:t>In </a:t>
            </a:r>
            <a:r>
              <a:rPr sz="1200" dirty="0">
                <a:latin typeface="Tw Cen MT"/>
                <a:cs typeface="Tw Cen MT"/>
              </a:rPr>
              <a:t>R. </a:t>
            </a:r>
            <a:r>
              <a:rPr sz="1200" spc="-10" dirty="0">
                <a:latin typeface="Tw Cen MT"/>
                <a:cs typeface="Tw Cen MT"/>
              </a:rPr>
              <a:t>Craven </a:t>
            </a:r>
            <a:r>
              <a:rPr sz="1200" dirty="0">
                <a:latin typeface="Tw Cen MT"/>
                <a:cs typeface="Tw Cen MT"/>
              </a:rPr>
              <a:t>&amp; </a:t>
            </a:r>
            <a:r>
              <a:rPr sz="1200" spc="-30" dirty="0">
                <a:latin typeface="Tw Cen MT"/>
                <a:cs typeface="Tw Cen MT"/>
              </a:rPr>
              <a:t>J. </a:t>
            </a:r>
            <a:r>
              <a:rPr sz="1200" spc="-20" dirty="0">
                <a:latin typeface="Tw Cen MT"/>
                <a:cs typeface="Tw Cen MT"/>
              </a:rPr>
              <a:t>Mooney, </a:t>
            </a:r>
            <a:r>
              <a:rPr sz="1200" i="1" spc="-5" dirty="0">
                <a:latin typeface="Tw Cen MT"/>
                <a:cs typeface="Tw Cen MT"/>
              </a:rPr>
              <a:t>Seeding Success in </a:t>
            </a:r>
            <a:r>
              <a:rPr sz="1200" i="1" dirty="0">
                <a:latin typeface="Tw Cen MT"/>
                <a:cs typeface="Tw Cen MT"/>
              </a:rPr>
              <a:t>Indigenous </a:t>
            </a:r>
            <a:r>
              <a:rPr sz="1200" i="1" spc="-5" dirty="0">
                <a:latin typeface="Tw Cen MT"/>
                <a:cs typeface="Tw Cen MT"/>
              </a:rPr>
              <a:t>Australian Higher </a:t>
            </a:r>
            <a:r>
              <a:rPr sz="1200" i="1" dirty="0">
                <a:latin typeface="Tw Cen MT"/>
                <a:cs typeface="Tw Cen MT"/>
              </a:rPr>
              <a:t>Education: </a:t>
            </a:r>
            <a:r>
              <a:rPr sz="1200" spc="-5" dirty="0">
                <a:latin typeface="Tw Cen MT"/>
                <a:cs typeface="Tw Cen MT"/>
              </a:rPr>
              <a:t>(1st ed.). </a:t>
            </a:r>
            <a:r>
              <a:rPr sz="1200" dirty="0">
                <a:latin typeface="Tw Cen MT"/>
                <a:cs typeface="Tw Cen MT"/>
              </a:rPr>
              <a:t>City The </a:t>
            </a:r>
            <a:r>
              <a:rPr sz="1200" spc="-5" dirty="0">
                <a:latin typeface="Tw Cen MT"/>
                <a:cs typeface="Tw Cen MT"/>
              </a:rPr>
              <a:t>Emerald Publishing  Group</a:t>
            </a:r>
            <a:r>
              <a:rPr sz="1200" spc="-10" dirty="0">
                <a:latin typeface="Tw Cen MT"/>
                <a:cs typeface="Tw Cen MT"/>
              </a:rPr>
              <a:t> </a:t>
            </a:r>
            <a:r>
              <a:rPr sz="1200" spc="-5" dirty="0">
                <a:latin typeface="Tw Cen MT"/>
                <a:cs typeface="Tw Cen MT"/>
              </a:rPr>
              <a:t>Limited.</a:t>
            </a:r>
            <a:endParaRPr sz="1200">
              <a:latin typeface="Tw Cen MT"/>
              <a:cs typeface="Tw Cen MT"/>
            </a:endParaRPr>
          </a:p>
          <a:p>
            <a:pPr marL="355600" indent="-342900">
              <a:lnSpc>
                <a:spcPct val="100000"/>
              </a:lnSpc>
              <a:spcBef>
                <a:spcPts val="150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1200" spc="-10" dirty="0">
                <a:latin typeface="Tw Cen MT"/>
                <a:cs typeface="Tw Cen MT"/>
              </a:rPr>
              <a:t>Craven, </a:t>
            </a:r>
            <a:r>
              <a:rPr sz="1200" dirty="0">
                <a:latin typeface="Tw Cen MT"/>
                <a:cs typeface="Tw Cen MT"/>
              </a:rPr>
              <a:t>R., &amp; </a:t>
            </a:r>
            <a:r>
              <a:rPr sz="1200" spc="-20" dirty="0">
                <a:latin typeface="Tw Cen MT"/>
                <a:cs typeface="Tw Cen MT"/>
              </a:rPr>
              <a:t>Mooney, </a:t>
            </a:r>
            <a:r>
              <a:rPr sz="1200" spc="-30" dirty="0">
                <a:latin typeface="Tw Cen MT"/>
                <a:cs typeface="Tw Cen MT"/>
              </a:rPr>
              <a:t>J. </a:t>
            </a:r>
            <a:r>
              <a:rPr sz="1200" spc="-5" dirty="0">
                <a:latin typeface="Tw Cen MT"/>
                <a:cs typeface="Tw Cen MT"/>
              </a:rPr>
              <a:t>(2013). </a:t>
            </a:r>
            <a:r>
              <a:rPr sz="1200" i="1" spc="-5" dirty="0">
                <a:latin typeface="Tw Cen MT"/>
                <a:cs typeface="Tw Cen MT"/>
              </a:rPr>
              <a:t>Seeding success in indigenous Australian higher </a:t>
            </a:r>
            <a:r>
              <a:rPr sz="1200" i="1" dirty="0">
                <a:latin typeface="Tw Cen MT"/>
                <a:cs typeface="Tw Cen MT"/>
              </a:rPr>
              <a:t>education</a:t>
            </a:r>
            <a:r>
              <a:rPr sz="1200" dirty="0">
                <a:latin typeface="Tw Cen MT"/>
                <a:cs typeface="Tw Cen MT"/>
              </a:rPr>
              <a:t>. </a:t>
            </a:r>
            <a:r>
              <a:rPr sz="1200" spc="-5" dirty="0">
                <a:latin typeface="Tw Cen MT"/>
                <a:cs typeface="Tw Cen MT"/>
              </a:rPr>
              <a:t>London: Emerald</a:t>
            </a:r>
            <a:r>
              <a:rPr sz="1200" spc="155" dirty="0">
                <a:latin typeface="Tw Cen MT"/>
                <a:cs typeface="Tw Cen MT"/>
              </a:rPr>
              <a:t> </a:t>
            </a:r>
            <a:r>
              <a:rPr sz="1200" spc="-10" dirty="0">
                <a:latin typeface="Tw Cen MT"/>
                <a:cs typeface="Tw Cen MT"/>
              </a:rPr>
              <a:t>Group.</a:t>
            </a:r>
            <a:endParaRPr sz="1200">
              <a:latin typeface="Tw Cen MT"/>
              <a:cs typeface="Tw Cen MT"/>
            </a:endParaRPr>
          </a:p>
          <a:p>
            <a:pPr marL="355600" marR="350520" indent="-342900">
              <a:lnSpc>
                <a:spcPts val="1310"/>
              </a:lnSpc>
              <a:spcBef>
                <a:spcPts val="310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1200" spc="-30" dirty="0">
                <a:latin typeface="Tw Cen MT"/>
                <a:cs typeface="Tw Cen MT"/>
              </a:rPr>
              <a:t>Day, </a:t>
            </a:r>
            <a:r>
              <a:rPr sz="1200" spc="-15" dirty="0">
                <a:latin typeface="Tw Cen MT"/>
                <a:cs typeface="Tw Cen MT"/>
              </a:rPr>
              <a:t>D., </a:t>
            </a:r>
            <a:r>
              <a:rPr sz="1200" dirty="0">
                <a:latin typeface="Tw Cen MT"/>
                <a:cs typeface="Tw Cen MT"/>
              </a:rPr>
              <a:t>&amp; </a:t>
            </a:r>
            <a:r>
              <a:rPr sz="1200" spc="-10" dirty="0">
                <a:latin typeface="Tw Cen MT"/>
                <a:cs typeface="Tw Cen MT"/>
              </a:rPr>
              <a:t>Nolde, </a:t>
            </a:r>
            <a:r>
              <a:rPr sz="1200" dirty="0">
                <a:latin typeface="Tw Cen MT"/>
                <a:cs typeface="Tw Cen MT"/>
              </a:rPr>
              <a:t>R. </a:t>
            </a:r>
            <a:r>
              <a:rPr sz="1200" spc="-5" dirty="0">
                <a:latin typeface="Tw Cen MT"/>
                <a:cs typeface="Tw Cen MT"/>
              </a:rPr>
              <a:t>(2009). </a:t>
            </a:r>
            <a:r>
              <a:rPr sz="1200" dirty="0">
                <a:latin typeface="Tw Cen MT"/>
                <a:cs typeface="Tw Cen MT"/>
              </a:rPr>
              <a:t>Arresting the </a:t>
            </a:r>
            <a:r>
              <a:rPr sz="1200" spc="-5" dirty="0">
                <a:latin typeface="Tw Cen MT"/>
                <a:cs typeface="Tw Cen MT"/>
              </a:rPr>
              <a:t>decline in Australian indigenous representation </a:t>
            </a:r>
            <a:r>
              <a:rPr sz="1200" dirty="0">
                <a:latin typeface="Tw Cen MT"/>
                <a:cs typeface="Tw Cen MT"/>
              </a:rPr>
              <a:t>at </a:t>
            </a:r>
            <a:r>
              <a:rPr sz="1200" spc="-10" dirty="0">
                <a:latin typeface="Tw Cen MT"/>
                <a:cs typeface="Tw Cen MT"/>
              </a:rPr>
              <a:t>university. </a:t>
            </a:r>
            <a:r>
              <a:rPr sz="1200" i="1" dirty="0">
                <a:latin typeface="Tw Cen MT"/>
                <a:cs typeface="Tw Cen MT"/>
              </a:rPr>
              <a:t>Equal </a:t>
            </a:r>
            <a:r>
              <a:rPr sz="1200" i="1" spc="-5" dirty="0">
                <a:latin typeface="Tw Cen MT"/>
                <a:cs typeface="Tw Cen MT"/>
              </a:rPr>
              <a:t>Opportunities  </a:t>
            </a:r>
            <a:r>
              <a:rPr sz="1200" i="1" dirty="0">
                <a:latin typeface="Tw Cen MT"/>
                <a:cs typeface="Tw Cen MT"/>
              </a:rPr>
              <a:t>International</a:t>
            </a:r>
            <a:r>
              <a:rPr sz="1200" dirty="0">
                <a:latin typeface="Tw Cen MT"/>
                <a:cs typeface="Tw Cen MT"/>
              </a:rPr>
              <a:t>, </a:t>
            </a:r>
            <a:r>
              <a:rPr sz="1200" i="1" spc="-5" dirty="0">
                <a:latin typeface="Tw Cen MT"/>
                <a:cs typeface="Tw Cen MT"/>
              </a:rPr>
              <a:t>28</a:t>
            </a:r>
            <a:r>
              <a:rPr sz="1200" spc="-5" dirty="0">
                <a:latin typeface="Tw Cen MT"/>
                <a:cs typeface="Tw Cen MT"/>
              </a:rPr>
              <a:t>(2), 135-161.</a:t>
            </a:r>
            <a:endParaRPr sz="1200">
              <a:latin typeface="Tw Cen MT"/>
              <a:cs typeface="Tw Cen MT"/>
            </a:endParaRPr>
          </a:p>
          <a:p>
            <a:pPr marL="355600" marR="415925" indent="-342900">
              <a:lnSpc>
                <a:spcPts val="1210"/>
              </a:lnSpc>
              <a:spcBef>
                <a:spcPts val="360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1200" spc="-20" dirty="0">
                <a:latin typeface="Tw Cen MT"/>
                <a:cs typeface="Tw Cen MT"/>
              </a:rPr>
              <a:t>Gilroy, </a:t>
            </a:r>
            <a:r>
              <a:rPr sz="1200" spc="-30" dirty="0">
                <a:latin typeface="Tw Cen MT"/>
                <a:cs typeface="Tw Cen MT"/>
              </a:rPr>
              <a:t>J. </a:t>
            </a:r>
            <a:r>
              <a:rPr sz="1200" spc="-5" dirty="0">
                <a:latin typeface="Tw Cen MT"/>
                <a:cs typeface="Tw Cen MT"/>
              </a:rPr>
              <a:t>(2015). </a:t>
            </a:r>
            <a:r>
              <a:rPr sz="1200" dirty="0">
                <a:latin typeface="Tw Cen MT"/>
                <a:cs typeface="Tw Cen MT"/>
              </a:rPr>
              <a:t>The theory of the </a:t>
            </a:r>
            <a:r>
              <a:rPr sz="1200" spc="-5" dirty="0">
                <a:latin typeface="Tw Cen MT"/>
                <a:cs typeface="Tw Cen MT"/>
              </a:rPr>
              <a:t>cultural interface </a:t>
            </a:r>
            <a:r>
              <a:rPr sz="1200" dirty="0">
                <a:latin typeface="Tw Cen MT"/>
                <a:cs typeface="Tw Cen MT"/>
              </a:rPr>
              <a:t>and </a:t>
            </a:r>
            <a:r>
              <a:rPr sz="1200" spc="-5" dirty="0">
                <a:latin typeface="Tw Cen MT"/>
                <a:cs typeface="Tw Cen MT"/>
              </a:rPr>
              <a:t>Indigenous people </a:t>
            </a:r>
            <a:r>
              <a:rPr sz="1200" dirty="0">
                <a:latin typeface="Tw Cen MT"/>
                <a:cs typeface="Tw Cen MT"/>
              </a:rPr>
              <a:t>with </a:t>
            </a:r>
            <a:r>
              <a:rPr sz="1200" spc="-5" dirty="0">
                <a:latin typeface="Tw Cen MT"/>
                <a:cs typeface="Tw Cen MT"/>
              </a:rPr>
              <a:t>disabilities in </a:t>
            </a:r>
            <a:r>
              <a:rPr sz="1200" spc="-10" dirty="0">
                <a:latin typeface="Tw Cen MT"/>
                <a:cs typeface="Tw Cen MT"/>
              </a:rPr>
              <a:t>New </a:t>
            </a:r>
            <a:r>
              <a:rPr sz="1200" dirty="0">
                <a:latin typeface="Tw Cen MT"/>
                <a:cs typeface="Tw Cen MT"/>
              </a:rPr>
              <a:t>South </a:t>
            </a:r>
            <a:r>
              <a:rPr sz="1200" spc="-20" dirty="0">
                <a:latin typeface="Tw Cen MT"/>
                <a:cs typeface="Tw Cen MT"/>
              </a:rPr>
              <a:t>Wales. </a:t>
            </a:r>
            <a:r>
              <a:rPr sz="1200" i="1" spc="-5" dirty="0">
                <a:latin typeface="Tw Cen MT"/>
                <a:cs typeface="Tw Cen MT"/>
              </a:rPr>
              <a:t>Balayi:  </a:t>
            </a:r>
            <a:r>
              <a:rPr sz="1200" i="1" spc="-10" dirty="0">
                <a:latin typeface="Tw Cen MT"/>
                <a:cs typeface="Tw Cen MT"/>
              </a:rPr>
              <a:t>Culture, </a:t>
            </a:r>
            <a:r>
              <a:rPr sz="1200" i="1" dirty="0">
                <a:latin typeface="Tw Cen MT"/>
                <a:cs typeface="Tw Cen MT"/>
              </a:rPr>
              <a:t>Law And </a:t>
            </a:r>
            <a:r>
              <a:rPr sz="1200" i="1" spc="-5" dirty="0">
                <a:latin typeface="Tw Cen MT"/>
                <a:cs typeface="Tw Cen MT"/>
              </a:rPr>
              <a:t>Colonialism</a:t>
            </a:r>
            <a:r>
              <a:rPr sz="1200" spc="-5" dirty="0">
                <a:latin typeface="Tw Cen MT"/>
                <a:cs typeface="Tw Cen MT"/>
              </a:rPr>
              <a:t>, </a:t>
            </a:r>
            <a:r>
              <a:rPr sz="1200" i="1" spc="-5" dirty="0">
                <a:latin typeface="Tw Cen MT"/>
                <a:cs typeface="Tw Cen MT"/>
              </a:rPr>
              <a:t>10</a:t>
            </a:r>
            <a:r>
              <a:rPr sz="1200" spc="-5" dirty="0">
                <a:latin typeface="Tw Cen MT"/>
                <a:cs typeface="Tw Cen MT"/>
              </a:rPr>
              <a:t>, </a:t>
            </a:r>
            <a:r>
              <a:rPr sz="1200" dirty="0">
                <a:latin typeface="Tw Cen MT"/>
                <a:cs typeface="Tw Cen MT"/>
              </a:rPr>
              <a:t>44 –</a:t>
            </a:r>
            <a:r>
              <a:rPr sz="1200" spc="10" dirty="0">
                <a:latin typeface="Tw Cen MT"/>
                <a:cs typeface="Tw Cen MT"/>
              </a:rPr>
              <a:t> </a:t>
            </a:r>
            <a:r>
              <a:rPr sz="1200" dirty="0">
                <a:latin typeface="Tw Cen MT"/>
                <a:cs typeface="Tw Cen MT"/>
              </a:rPr>
              <a:t>58.</a:t>
            </a:r>
            <a:endParaRPr sz="1200">
              <a:latin typeface="Tw Cen MT"/>
              <a:cs typeface="Tw Cen MT"/>
            </a:endParaRPr>
          </a:p>
          <a:p>
            <a:pPr marL="355600" marR="274320" indent="-342900">
              <a:lnSpc>
                <a:spcPts val="1310"/>
              </a:lnSpc>
              <a:spcBef>
                <a:spcPts val="300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1200" spc="-20" dirty="0">
                <a:latin typeface="Tw Cen MT"/>
                <a:cs typeface="Tw Cen MT"/>
              </a:rPr>
              <a:t>Gilroy, </a:t>
            </a:r>
            <a:r>
              <a:rPr sz="1200" spc="-25" dirty="0">
                <a:latin typeface="Tw Cen MT"/>
                <a:cs typeface="Tw Cen MT"/>
              </a:rPr>
              <a:t>J., </a:t>
            </a:r>
            <a:r>
              <a:rPr sz="1200" spc="-15" dirty="0">
                <a:latin typeface="Tw Cen MT"/>
                <a:cs typeface="Tw Cen MT"/>
              </a:rPr>
              <a:t>Donelly, </a:t>
            </a:r>
            <a:r>
              <a:rPr sz="1200" dirty="0">
                <a:latin typeface="Tw Cen MT"/>
                <a:cs typeface="Tw Cen MT"/>
              </a:rPr>
              <a:t>M., </a:t>
            </a:r>
            <a:r>
              <a:rPr sz="1200" spc="-15" dirty="0">
                <a:latin typeface="Tw Cen MT"/>
                <a:cs typeface="Tw Cen MT"/>
              </a:rPr>
              <a:t>Colmar, </a:t>
            </a:r>
            <a:r>
              <a:rPr sz="1200" spc="-10" dirty="0">
                <a:latin typeface="Tw Cen MT"/>
                <a:cs typeface="Tw Cen MT"/>
              </a:rPr>
              <a:t>S., </a:t>
            </a:r>
            <a:r>
              <a:rPr sz="1200" dirty="0">
                <a:latin typeface="Tw Cen MT"/>
                <a:cs typeface="Tw Cen MT"/>
              </a:rPr>
              <a:t>&amp; </a:t>
            </a:r>
            <a:r>
              <a:rPr sz="1200" spc="-15" dirty="0">
                <a:latin typeface="Tw Cen MT"/>
                <a:cs typeface="Tw Cen MT"/>
              </a:rPr>
              <a:t>Parmenter, </a:t>
            </a:r>
            <a:r>
              <a:rPr sz="1200" spc="-50" dirty="0">
                <a:latin typeface="Tw Cen MT"/>
                <a:cs typeface="Tw Cen MT"/>
              </a:rPr>
              <a:t>T. </a:t>
            </a:r>
            <a:r>
              <a:rPr sz="1200" spc="-5" dirty="0">
                <a:latin typeface="Tw Cen MT"/>
                <a:cs typeface="Tw Cen MT"/>
              </a:rPr>
              <a:t>(2013). Conceptual </a:t>
            </a:r>
            <a:r>
              <a:rPr sz="1200" spc="-10" dirty="0">
                <a:latin typeface="Tw Cen MT"/>
                <a:cs typeface="Tw Cen MT"/>
              </a:rPr>
              <a:t>framework for </a:t>
            </a:r>
            <a:r>
              <a:rPr sz="1200" dirty="0">
                <a:latin typeface="Tw Cen MT"/>
                <a:cs typeface="Tw Cen MT"/>
              </a:rPr>
              <a:t>policy and research </a:t>
            </a:r>
            <a:r>
              <a:rPr sz="1200" spc="-5" dirty="0">
                <a:latin typeface="Tw Cen MT"/>
                <a:cs typeface="Tw Cen MT"/>
              </a:rPr>
              <a:t>development </a:t>
            </a:r>
            <a:r>
              <a:rPr sz="1200" dirty="0">
                <a:latin typeface="Tw Cen MT"/>
                <a:cs typeface="Tw Cen MT"/>
              </a:rPr>
              <a:t>with  </a:t>
            </a:r>
            <a:r>
              <a:rPr sz="1200" spc="-5" dirty="0">
                <a:latin typeface="Tw Cen MT"/>
                <a:cs typeface="Tw Cen MT"/>
              </a:rPr>
              <a:t>indigenous people </a:t>
            </a:r>
            <a:r>
              <a:rPr sz="1200" dirty="0">
                <a:latin typeface="Tw Cen MT"/>
                <a:cs typeface="Tw Cen MT"/>
              </a:rPr>
              <a:t>with </a:t>
            </a:r>
            <a:r>
              <a:rPr sz="1200" spc="-5" dirty="0">
                <a:latin typeface="Tw Cen MT"/>
                <a:cs typeface="Tw Cen MT"/>
              </a:rPr>
              <a:t>disabilities. </a:t>
            </a:r>
            <a:r>
              <a:rPr sz="1200" i="1" spc="-5" dirty="0">
                <a:latin typeface="Tw Cen MT"/>
                <a:cs typeface="Tw Cen MT"/>
              </a:rPr>
              <a:t>Australian Aboriginal Studies</a:t>
            </a:r>
            <a:r>
              <a:rPr sz="1200" spc="-5" dirty="0">
                <a:latin typeface="Tw Cen MT"/>
                <a:cs typeface="Tw Cen MT"/>
              </a:rPr>
              <a:t>, </a:t>
            </a:r>
            <a:r>
              <a:rPr sz="1200" i="1" dirty="0">
                <a:latin typeface="Tw Cen MT"/>
                <a:cs typeface="Tw Cen MT"/>
              </a:rPr>
              <a:t>2</a:t>
            </a:r>
            <a:r>
              <a:rPr sz="1200" dirty="0">
                <a:latin typeface="Tw Cen MT"/>
                <a:cs typeface="Tw Cen MT"/>
              </a:rPr>
              <a:t>,</a:t>
            </a:r>
            <a:r>
              <a:rPr sz="1200" spc="30" dirty="0">
                <a:latin typeface="Tw Cen MT"/>
                <a:cs typeface="Tw Cen MT"/>
              </a:rPr>
              <a:t> </a:t>
            </a:r>
            <a:r>
              <a:rPr sz="1200" dirty="0">
                <a:latin typeface="Tw Cen MT"/>
                <a:cs typeface="Tw Cen MT"/>
              </a:rPr>
              <a:t>42+.</a:t>
            </a:r>
            <a:endParaRPr sz="1200">
              <a:latin typeface="Tw Cen MT"/>
              <a:cs typeface="Tw Cen MT"/>
            </a:endParaRPr>
          </a:p>
          <a:p>
            <a:pPr marL="355600" marR="119380" indent="-342900">
              <a:lnSpc>
                <a:spcPts val="1310"/>
              </a:lnSpc>
              <a:spcBef>
                <a:spcPts val="280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1200" spc="-5" dirty="0">
                <a:latin typeface="Tw Cen MT"/>
                <a:cs typeface="Tw Cen MT"/>
              </a:rPr>
              <a:t>Harrison, </a:t>
            </a:r>
            <a:r>
              <a:rPr sz="1200" dirty="0">
                <a:latin typeface="Tw Cen MT"/>
                <a:cs typeface="Tw Cen MT"/>
              </a:rPr>
              <a:t>L. </a:t>
            </a:r>
            <a:r>
              <a:rPr sz="1200" spc="-5" dirty="0">
                <a:latin typeface="Tw Cen MT"/>
                <a:cs typeface="Tw Cen MT"/>
              </a:rPr>
              <a:t>(2014). Prisoners </a:t>
            </a:r>
            <a:r>
              <a:rPr sz="1200" dirty="0">
                <a:latin typeface="Tw Cen MT"/>
                <a:cs typeface="Tw Cen MT"/>
              </a:rPr>
              <a:t>and their access to the internet </a:t>
            </a:r>
            <a:r>
              <a:rPr sz="1200" spc="-5" dirty="0">
                <a:latin typeface="Tw Cen MT"/>
                <a:cs typeface="Tw Cen MT"/>
              </a:rPr>
              <a:t>in </a:t>
            </a:r>
            <a:r>
              <a:rPr sz="1200" dirty="0">
                <a:latin typeface="Tw Cen MT"/>
                <a:cs typeface="Tw Cen MT"/>
              </a:rPr>
              <a:t>the pursuit of </a:t>
            </a:r>
            <a:r>
              <a:rPr sz="1200" spc="-5" dirty="0">
                <a:latin typeface="Tw Cen MT"/>
                <a:cs typeface="Tw Cen MT"/>
              </a:rPr>
              <a:t>education. </a:t>
            </a:r>
            <a:r>
              <a:rPr sz="1200" i="1" dirty="0">
                <a:latin typeface="Tw Cen MT"/>
                <a:cs typeface="Tw Cen MT"/>
              </a:rPr>
              <a:t>Alternative Law </a:t>
            </a:r>
            <a:r>
              <a:rPr sz="1200" i="1" spc="-5" dirty="0">
                <a:latin typeface="Tw Cen MT"/>
                <a:cs typeface="Tw Cen MT"/>
              </a:rPr>
              <a:t>Journal,</a:t>
            </a:r>
            <a:r>
              <a:rPr sz="1200" spc="-5" dirty="0">
                <a:latin typeface="Tw Cen MT"/>
                <a:cs typeface="Tw Cen MT"/>
              </a:rPr>
              <a:t>, </a:t>
            </a:r>
            <a:r>
              <a:rPr sz="1200" i="1" spc="-5" dirty="0">
                <a:latin typeface="Tw Cen MT"/>
                <a:cs typeface="Tw Cen MT"/>
              </a:rPr>
              <a:t>39</a:t>
            </a:r>
            <a:r>
              <a:rPr sz="1200" spc="-5" dirty="0">
                <a:latin typeface="Tw Cen MT"/>
                <a:cs typeface="Tw Cen MT"/>
              </a:rPr>
              <a:t>(3), </a:t>
            </a:r>
            <a:r>
              <a:rPr sz="1200" dirty="0">
                <a:latin typeface="Tw Cen MT"/>
                <a:cs typeface="Tw Cen MT"/>
              </a:rPr>
              <a:t>159 –  162.</a:t>
            </a:r>
            <a:endParaRPr sz="1200">
              <a:latin typeface="Tw Cen MT"/>
              <a:cs typeface="Tw Cen MT"/>
            </a:endParaRPr>
          </a:p>
          <a:p>
            <a:pPr marL="355600" indent="-342900">
              <a:lnSpc>
                <a:spcPct val="100000"/>
              </a:lnSpc>
              <a:spcBef>
                <a:spcPts val="130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1200" spc="-5" dirty="0">
                <a:latin typeface="Tw Cen MT"/>
                <a:cs typeface="Tw Cen MT"/>
              </a:rPr>
              <a:t>Harrison, </a:t>
            </a:r>
            <a:r>
              <a:rPr sz="1200" dirty="0">
                <a:latin typeface="Tw Cen MT"/>
                <a:cs typeface="Tw Cen MT"/>
              </a:rPr>
              <a:t>N. </a:t>
            </a:r>
            <a:r>
              <a:rPr sz="1200" spc="-5" dirty="0">
                <a:latin typeface="Tw Cen MT"/>
                <a:cs typeface="Tw Cen MT"/>
              </a:rPr>
              <a:t>(2011). </a:t>
            </a:r>
            <a:r>
              <a:rPr sz="1200" i="1" spc="-10" dirty="0">
                <a:latin typeface="Tw Cen MT"/>
                <a:cs typeface="Tw Cen MT"/>
              </a:rPr>
              <a:t>Teaching </a:t>
            </a:r>
            <a:r>
              <a:rPr sz="1200" i="1" dirty="0">
                <a:latin typeface="Tw Cen MT"/>
                <a:cs typeface="Tw Cen MT"/>
              </a:rPr>
              <a:t>and </a:t>
            </a:r>
            <a:r>
              <a:rPr sz="1200" i="1" spc="-5" dirty="0">
                <a:latin typeface="Tw Cen MT"/>
                <a:cs typeface="Tw Cen MT"/>
              </a:rPr>
              <a:t>learning in Aboriginal </a:t>
            </a:r>
            <a:r>
              <a:rPr sz="1200" i="1" dirty="0">
                <a:latin typeface="Tw Cen MT"/>
                <a:cs typeface="Tw Cen MT"/>
              </a:rPr>
              <a:t>education</a:t>
            </a:r>
            <a:r>
              <a:rPr sz="1200" dirty="0">
                <a:latin typeface="Tw Cen MT"/>
                <a:cs typeface="Tw Cen MT"/>
              </a:rPr>
              <a:t>. South </a:t>
            </a:r>
            <a:r>
              <a:rPr sz="1200" spc="-5" dirty="0">
                <a:latin typeface="Tw Cen MT"/>
                <a:cs typeface="Tw Cen MT"/>
              </a:rPr>
              <a:t>Melbourne, Vic.: Oxford University</a:t>
            </a:r>
            <a:r>
              <a:rPr sz="1200" spc="80" dirty="0">
                <a:latin typeface="Tw Cen MT"/>
                <a:cs typeface="Tw Cen MT"/>
              </a:rPr>
              <a:t> </a:t>
            </a:r>
            <a:r>
              <a:rPr sz="1200" spc="-5" dirty="0">
                <a:latin typeface="Tw Cen MT"/>
                <a:cs typeface="Tw Cen MT"/>
              </a:rPr>
              <a:t>Press.</a:t>
            </a:r>
            <a:endParaRPr sz="1200">
              <a:latin typeface="Tw Cen MT"/>
              <a:cs typeface="Tw Cen MT"/>
            </a:endParaRPr>
          </a:p>
          <a:p>
            <a:pPr marL="355600" marR="356235" indent="-342900">
              <a:lnSpc>
                <a:spcPts val="1310"/>
              </a:lnSpc>
              <a:spcBef>
                <a:spcPts val="310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1200" spc="-25" dirty="0">
                <a:latin typeface="Tw Cen MT"/>
                <a:cs typeface="Tw Cen MT"/>
              </a:rPr>
              <a:t>Kutay, </a:t>
            </a:r>
            <a:r>
              <a:rPr sz="1200" dirty="0">
                <a:latin typeface="Tw Cen MT"/>
                <a:cs typeface="Tw Cen MT"/>
              </a:rPr>
              <a:t>C., </a:t>
            </a:r>
            <a:r>
              <a:rPr sz="1200" spc="-20" dirty="0">
                <a:latin typeface="Tw Cen MT"/>
                <a:cs typeface="Tw Cen MT"/>
              </a:rPr>
              <a:t>Mooney, </a:t>
            </a:r>
            <a:r>
              <a:rPr sz="1200" spc="-25" dirty="0">
                <a:latin typeface="Tw Cen MT"/>
                <a:cs typeface="Tw Cen MT"/>
              </a:rPr>
              <a:t>J., Riley, </a:t>
            </a:r>
            <a:r>
              <a:rPr sz="1200" spc="-5" dirty="0">
                <a:latin typeface="Tw Cen MT"/>
                <a:cs typeface="Tw Cen MT"/>
              </a:rPr>
              <a:t>L., </a:t>
            </a:r>
            <a:r>
              <a:rPr sz="1200" dirty="0">
                <a:latin typeface="Tw Cen MT"/>
                <a:cs typeface="Tw Cen MT"/>
              </a:rPr>
              <a:t>&amp; </a:t>
            </a:r>
            <a:r>
              <a:rPr sz="1200" spc="-20" dirty="0">
                <a:latin typeface="Tw Cen MT"/>
                <a:cs typeface="Tw Cen MT"/>
              </a:rPr>
              <a:t>Howard-Wagner, D. </a:t>
            </a:r>
            <a:r>
              <a:rPr sz="1200" spc="-5" dirty="0">
                <a:latin typeface="Tw Cen MT"/>
                <a:cs typeface="Tw Cen MT"/>
              </a:rPr>
              <a:t>(2012). Experiencing Indigenous </a:t>
            </a:r>
            <a:r>
              <a:rPr sz="1200" spc="-10" dirty="0">
                <a:latin typeface="Tw Cen MT"/>
                <a:cs typeface="Tw Cen MT"/>
              </a:rPr>
              <a:t>Knowledge </a:t>
            </a:r>
            <a:r>
              <a:rPr sz="1200" spc="-5" dirty="0">
                <a:latin typeface="Tw Cen MT"/>
                <a:cs typeface="Tw Cen MT"/>
              </a:rPr>
              <a:t>Online </a:t>
            </a:r>
            <a:r>
              <a:rPr sz="1200" dirty="0">
                <a:latin typeface="Tw Cen MT"/>
                <a:cs typeface="Tw Cen MT"/>
              </a:rPr>
              <a:t>as a Community  </a:t>
            </a:r>
            <a:r>
              <a:rPr sz="1200" spc="-10" dirty="0">
                <a:latin typeface="Tw Cen MT"/>
                <a:cs typeface="Tw Cen MT"/>
              </a:rPr>
              <a:t>Narrative. </a:t>
            </a:r>
            <a:r>
              <a:rPr sz="1200" i="1" dirty="0">
                <a:latin typeface="Tw Cen MT"/>
                <a:cs typeface="Tw Cen MT"/>
              </a:rPr>
              <a:t>The </a:t>
            </a:r>
            <a:r>
              <a:rPr sz="1200" i="1" spc="-5" dirty="0">
                <a:latin typeface="Tw Cen MT"/>
                <a:cs typeface="Tw Cen MT"/>
              </a:rPr>
              <a:t>Australian Journal </a:t>
            </a:r>
            <a:r>
              <a:rPr sz="1200" i="1" dirty="0">
                <a:latin typeface="Tw Cen MT"/>
                <a:cs typeface="Tw Cen MT"/>
              </a:rPr>
              <a:t>Of Indigenous Education</a:t>
            </a:r>
            <a:r>
              <a:rPr sz="1200" dirty="0">
                <a:latin typeface="Tw Cen MT"/>
                <a:cs typeface="Tw Cen MT"/>
              </a:rPr>
              <a:t>, </a:t>
            </a:r>
            <a:r>
              <a:rPr sz="1200" i="1" spc="-5" dirty="0">
                <a:latin typeface="Tw Cen MT"/>
                <a:cs typeface="Tw Cen MT"/>
              </a:rPr>
              <a:t>41</a:t>
            </a:r>
            <a:r>
              <a:rPr sz="1200" spc="-5" dirty="0">
                <a:latin typeface="Tw Cen MT"/>
                <a:cs typeface="Tw Cen MT"/>
              </a:rPr>
              <a:t>(01),</a:t>
            </a:r>
            <a:r>
              <a:rPr sz="1200" spc="114" dirty="0">
                <a:latin typeface="Tw Cen MT"/>
                <a:cs typeface="Tw Cen MT"/>
              </a:rPr>
              <a:t> </a:t>
            </a:r>
            <a:r>
              <a:rPr sz="1200" spc="-5" dirty="0">
                <a:latin typeface="Tw Cen MT"/>
                <a:cs typeface="Tw Cen MT"/>
              </a:rPr>
              <a:t>47-59.</a:t>
            </a:r>
            <a:endParaRPr sz="12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8061" y="4839765"/>
            <a:ext cx="364490" cy="149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z="900" spc="-20" dirty="0">
                <a:latin typeface="Tw Cen MT"/>
                <a:cs typeface="Tw Cen MT"/>
              </a:rPr>
              <a:t>Page</a:t>
            </a:r>
            <a:r>
              <a:rPr sz="900" spc="-55" dirty="0">
                <a:latin typeface="Tw Cen MT"/>
                <a:cs typeface="Tw Cen MT"/>
              </a:rPr>
              <a:t> </a:t>
            </a:r>
            <a:fld id="{81D60167-4931-47E6-BA6A-407CBD079E47}" type="slidenum">
              <a:rPr sz="900" dirty="0">
                <a:latin typeface="Tw Cen MT"/>
                <a:cs typeface="Tw Cen MT"/>
              </a:rPr>
              <a:t>3</a:t>
            </a:fld>
            <a:endParaRPr sz="900">
              <a:latin typeface="Tw Cen MT"/>
              <a:cs typeface="Tw Cen M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92379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questions </a:t>
            </a:r>
            <a:r>
              <a:rPr dirty="0"/>
              <a:t>–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8045450" cy="330962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66675">
              <a:lnSpc>
                <a:spcPct val="88500"/>
              </a:lnSpc>
              <a:spcBef>
                <a:spcPts val="430"/>
              </a:spcBef>
              <a:tabLst>
                <a:tab pos="6256020" algn="l"/>
              </a:tabLst>
            </a:pPr>
            <a:r>
              <a:rPr sz="2400" spc="-5" dirty="0">
                <a:latin typeface="Tw Cen MT"/>
                <a:cs typeface="Tw Cen MT"/>
              </a:rPr>
              <a:t>As </a:t>
            </a:r>
            <a:r>
              <a:rPr sz="2400" dirty="0">
                <a:latin typeface="Tw Cen MT"/>
                <a:cs typeface="Tw Cen MT"/>
              </a:rPr>
              <a:t>a </a:t>
            </a:r>
            <a:r>
              <a:rPr sz="2400" spc="5" dirty="0">
                <a:latin typeface="Tw Cen MT"/>
                <a:cs typeface="Tw Cen MT"/>
              </a:rPr>
              <a:t>teacher </a:t>
            </a:r>
            <a:r>
              <a:rPr sz="2400" dirty="0">
                <a:latin typeface="Tw Cen MT"/>
                <a:cs typeface="Tw Cen MT"/>
              </a:rPr>
              <a:t>and a support </a:t>
            </a:r>
            <a:r>
              <a:rPr sz="2400" spc="-5" dirty="0">
                <a:latin typeface="Tw Cen MT"/>
                <a:cs typeface="Tw Cen MT"/>
              </a:rPr>
              <a:t>practitioner </a:t>
            </a:r>
            <a:r>
              <a:rPr sz="2400" dirty="0">
                <a:latin typeface="Tw Cen MT"/>
                <a:cs typeface="Tw Cen MT"/>
              </a:rPr>
              <a:t>I </a:t>
            </a:r>
            <a:r>
              <a:rPr sz="2400" spc="-5" dirty="0">
                <a:latin typeface="Tw Cen MT"/>
                <a:cs typeface="Tw Cen MT"/>
              </a:rPr>
              <a:t>had </a:t>
            </a:r>
            <a:r>
              <a:rPr sz="2400" dirty="0">
                <a:latin typeface="Tw Cen MT"/>
                <a:cs typeface="Tw Cen MT"/>
              </a:rPr>
              <a:t>a </a:t>
            </a:r>
            <a:r>
              <a:rPr sz="2400" spc="-5" dirty="0">
                <a:latin typeface="Tw Cen MT"/>
                <a:cs typeface="Tw Cen MT"/>
              </a:rPr>
              <a:t>number </a:t>
            </a:r>
            <a:r>
              <a:rPr sz="2400" dirty="0">
                <a:latin typeface="Tw Cen MT"/>
                <a:cs typeface="Tw Cen MT"/>
              </a:rPr>
              <a:t>of  questions </a:t>
            </a:r>
            <a:r>
              <a:rPr sz="2400" spc="-5" dirty="0">
                <a:latin typeface="Tw Cen MT"/>
                <a:cs typeface="Tw Cen MT"/>
              </a:rPr>
              <a:t>that </a:t>
            </a:r>
            <a:r>
              <a:rPr sz="2400" dirty="0">
                <a:latin typeface="Tw Cen MT"/>
                <a:cs typeface="Tw Cen MT"/>
              </a:rPr>
              <a:t>I </a:t>
            </a:r>
            <a:r>
              <a:rPr sz="2400" spc="-15" dirty="0">
                <a:latin typeface="Tw Cen MT"/>
                <a:cs typeface="Tw Cen MT"/>
              </a:rPr>
              <a:t>have </a:t>
            </a:r>
            <a:r>
              <a:rPr sz="2400" spc="-5" dirty="0">
                <a:latin typeface="Tw Cen MT"/>
                <a:cs typeface="Tw Cen MT"/>
              </a:rPr>
              <a:t>set </a:t>
            </a:r>
            <a:r>
              <a:rPr sz="2400" dirty="0">
                <a:latin typeface="Tw Cen MT"/>
                <a:cs typeface="Tw Cen MT"/>
              </a:rPr>
              <a:t>out to </a:t>
            </a:r>
            <a:r>
              <a:rPr sz="2400" spc="-5" dirty="0">
                <a:latin typeface="Tw Cen MT"/>
                <a:cs typeface="Tw Cen MT"/>
              </a:rPr>
              <a:t>find </a:t>
            </a:r>
            <a:r>
              <a:rPr sz="2400" dirty="0">
                <a:latin typeface="Tw Cen MT"/>
                <a:cs typeface="Tw Cen MT"/>
              </a:rPr>
              <a:t>the</a:t>
            </a:r>
            <a:r>
              <a:rPr sz="2400" spc="80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answers</a:t>
            </a:r>
            <a:r>
              <a:rPr sz="2400" spc="0" dirty="0">
                <a:latin typeface="Tw Cen MT"/>
                <a:cs typeface="Tw Cen MT"/>
              </a:rPr>
              <a:t> </a:t>
            </a:r>
            <a:r>
              <a:rPr sz="2400" spc="-20" dirty="0">
                <a:latin typeface="Tw Cen MT"/>
                <a:cs typeface="Tw Cen MT"/>
              </a:rPr>
              <a:t>to.	</a:t>
            </a:r>
            <a:r>
              <a:rPr sz="2400" dirty="0">
                <a:latin typeface="Tw Cen MT"/>
                <a:cs typeface="Tw Cen MT"/>
              </a:rPr>
              <a:t>Some of</a:t>
            </a:r>
            <a:r>
              <a:rPr sz="2400" spc="-3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these  </a:t>
            </a:r>
            <a:r>
              <a:rPr sz="2400" spc="-25" dirty="0">
                <a:latin typeface="Tw Cen MT"/>
                <a:cs typeface="Tw Cen MT"/>
              </a:rPr>
              <a:t>you </a:t>
            </a:r>
            <a:r>
              <a:rPr sz="2400" spc="-20" dirty="0">
                <a:latin typeface="Tw Cen MT"/>
                <a:cs typeface="Tw Cen MT"/>
              </a:rPr>
              <a:t>may</a:t>
            </a:r>
            <a:r>
              <a:rPr sz="2400" spc="1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share:</a:t>
            </a:r>
            <a:endParaRPr sz="24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2400" b="1" dirty="0">
                <a:latin typeface="Tw Cen MT"/>
                <a:cs typeface="Tw Cen MT"/>
              </a:rPr>
              <a:t>My</a:t>
            </a:r>
            <a:r>
              <a:rPr sz="2400" b="1" spc="-10" dirty="0">
                <a:latin typeface="Tw Cen MT"/>
                <a:cs typeface="Tw Cen MT"/>
              </a:rPr>
              <a:t> </a:t>
            </a:r>
            <a:r>
              <a:rPr sz="2400" b="1" spc="-5" dirty="0">
                <a:latin typeface="Tw Cen MT"/>
                <a:cs typeface="Tw Cen MT"/>
              </a:rPr>
              <a:t>questions:</a:t>
            </a:r>
            <a:endParaRPr sz="2400">
              <a:latin typeface="Tw Cen MT"/>
              <a:cs typeface="Tw Cen MT"/>
            </a:endParaRPr>
          </a:p>
          <a:p>
            <a:pPr marL="469900" marR="5080" indent="-457200">
              <a:lnSpc>
                <a:spcPts val="2620"/>
              </a:lnSpc>
              <a:spcBef>
                <a:spcPts val="62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20" dirty="0">
                <a:latin typeface="Tw Cen MT"/>
                <a:cs typeface="Tw Cen MT"/>
              </a:rPr>
              <a:t>Why </a:t>
            </a:r>
            <a:r>
              <a:rPr sz="2400" spc="-5" dirty="0">
                <a:latin typeface="Tw Cen MT"/>
                <a:cs typeface="Tw Cen MT"/>
              </a:rPr>
              <a:t>it is that Aboriginal and/or </a:t>
            </a:r>
            <a:r>
              <a:rPr sz="2400" spc="-35" dirty="0">
                <a:latin typeface="Tw Cen MT"/>
                <a:cs typeface="Tw Cen MT"/>
              </a:rPr>
              <a:t>Torres </a:t>
            </a:r>
            <a:r>
              <a:rPr sz="2400" spc="-5" dirty="0">
                <a:latin typeface="Tw Cen MT"/>
                <a:cs typeface="Tw Cen MT"/>
              </a:rPr>
              <a:t>Strait Islander students  </a:t>
            </a:r>
            <a:r>
              <a:rPr sz="2400" dirty="0">
                <a:latin typeface="Tw Cen MT"/>
                <a:cs typeface="Tw Cen MT"/>
              </a:rPr>
              <a:t>with </a:t>
            </a:r>
            <a:r>
              <a:rPr sz="2400" spc="-5" dirty="0">
                <a:latin typeface="Tw Cen MT"/>
                <a:cs typeface="Tw Cen MT"/>
              </a:rPr>
              <a:t>disability are </a:t>
            </a:r>
            <a:r>
              <a:rPr sz="2400" dirty="0">
                <a:latin typeface="Tw Cen MT"/>
                <a:cs typeface="Tw Cen MT"/>
              </a:rPr>
              <a:t>not </a:t>
            </a:r>
            <a:r>
              <a:rPr sz="2400" spc="-5" dirty="0">
                <a:latin typeface="Tw Cen MT"/>
                <a:cs typeface="Tw Cen MT"/>
              </a:rPr>
              <a:t>presenting </a:t>
            </a:r>
            <a:r>
              <a:rPr sz="2400" spc="-20" dirty="0">
                <a:latin typeface="Tw Cen MT"/>
                <a:cs typeface="Tw Cen MT"/>
              </a:rPr>
              <a:t>for</a:t>
            </a:r>
            <a:r>
              <a:rPr sz="2400" spc="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support?</a:t>
            </a:r>
            <a:endParaRPr sz="2400">
              <a:latin typeface="Tw Cen MT"/>
              <a:cs typeface="Tw Cen MT"/>
            </a:endParaRPr>
          </a:p>
          <a:p>
            <a:pPr marL="469900" marR="362585" indent="-457200">
              <a:lnSpc>
                <a:spcPts val="2520"/>
              </a:lnSpc>
              <a:spcBef>
                <a:spcPts val="64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Tw Cen MT"/>
                <a:cs typeface="Tw Cen MT"/>
              </a:rPr>
              <a:t>What are </a:t>
            </a:r>
            <a:r>
              <a:rPr sz="2400" dirty="0">
                <a:latin typeface="Tw Cen MT"/>
                <a:cs typeface="Tw Cen MT"/>
              </a:rPr>
              <a:t>the </a:t>
            </a:r>
            <a:r>
              <a:rPr sz="2400" spc="-5" dirty="0">
                <a:latin typeface="Tw Cen MT"/>
                <a:cs typeface="Tw Cen MT"/>
              </a:rPr>
              <a:t>barriers </a:t>
            </a:r>
            <a:r>
              <a:rPr sz="2400" dirty="0">
                <a:latin typeface="Tw Cen MT"/>
                <a:cs typeface="Tw Cen MT"/>
              </a:rPr>
              <a:t>both </a:t>
            </a:r>
            <a:r>
              <a:rPr sz="2400" spc="-5" dirty="0">
                <a:latin typeface="Tw Cen MT"/>
                <a:cs typeface="Tw Cen MT"/>
              </a:rPr>
              <a:t>real </a:t>
            </a:r>
            <a:r>
              <a:rPr sz="2400" dirty="0">
                <a:latin typeface="Tw Cen MT"/>
                <a:cs typeface="Tw Cen MT"/>
              </a:rPr>
              <a:t>and </a:t>
            </a:r>
            <a:r>
              <a:rPr sz="2400" spc="-10" dirty="0">
                <a:latin typeface="Tw Cen MT"/>
                <a:cs typeface="Tw Cen MT"/>
              </a:rPr>
              <a:t>perceived </a:t>
            </a:r>
            <a:r>
              <a:rPr sz="2400" spc="-20" dirty="0">
                <a:latin typeface="Tw Cen MT"/>
                <a:cs typeface="Tw Cen MT"/>
              </a:rPr>
              <a:t>for </a:t>
            </a:r>
            <a:r>
              <a:rPr sz="2400" spc="-5" dirty="0">
                <a:latin typeface="Tw Cen MT"/>
                <a:cs typeface="Tw Cen MT"/>
              </a:rPr>
              <a:t>students  </a:t>
            </a:r>
            <a:r>
              <a:rPr sz="2400" dirty="0">
                <a:latin typeface="Tw Cen MT"/>
                <a:cs typeface="Tw Cen MT"/>
              </a:rPr>
              <a:t>who need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support?</a:t>
            </a:r>
            <a:endParaRPr sz="2400">
              <a:latin typeface="Tw Cen MT"/>
              <a:cs typeface="Tw Cen MT"/>
            </a:endParaRPr>
          </a:p>
          <a:p>
            <a:pPr marL="469900" indent="-457200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25" dirty="0">
                <a:latin typeface="Tw Cen MT"/>
                <a:cs typeface="Tw Cen MT"/>
              </a:rPr>
              <a:t>How </a:t>
            </a:r>
            <a:r>
              <a:rPr sz="2400" dirty="0">
                <a:latin typeface="Tw Cen MT"/>
                <a:cs typeface="Tw Cen MT"/>
              </a:rPr>
              <a:t>can </a:t>
            </a:r>
            <a:r>
              <a:rPr sz="2400" spc="-25" dirty="0">
                <a:latin typeface="Tw Cen MT"/>
                <a:cs typeface="Tw Cen MT"/>
              </a:rPr>
              <a:t>we </a:t>
            </a:r>
            <a:r>
              <a:rPr sz="2400" spc="-10" dirty="0">
                <a:latin typeface="Tw Cen MT"/>
                <a:cs typeface="Tw Cen MT"/>
              </a:rPr>
              <a:t>mitigate </a:t>
            </a:r>
            <a:r>
              <a:rPr sz="2400" dirty="0">
                <a:latin typeface="Tw Cen MT"/>
                <a:cs typeface="Tw Cen MT"/>
              </a:rPr>
              <a:t>the </a:t>
            </a:r>
            <a:r>
              <a:rPr sz="2400" spc="-5" dirty="0">
                <a:latin typeface="Tw Cen MT"/>
                <a:cs typeface="Tw Cen MT"/>
              </a:rPr>
              <a:t>impact </a:t>
            </a:r>
            <a:r>
              <a:rPr sz="2400" dirty="0">
                <a:latin typeface="Tw Cen MT"/>
                <a:cs typeface="Tw Cen MT"/>
              </a:rPr>
              <a:t>of these</a:t>
            </a:r>
            <a:r>
              <a:rPr sz="2400" spc="12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barriers?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8061" y="4839765"/>
            <a:ext cx="364490" cy="149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z="900" spc="-20" dirty="0">
                <a:latin typeface="Tw Cen MT"/>
                <a:cs typeface="Tw Cen MT"/>
              </a:rPr>
              <a:t>Page</a:t>
            </a:r>
            <a:r>
              <a:rPr sz="900" spc="-55" dirty="0">
                <a:latin typeface="Tw Cen MT"/>
                <a:cs typeface="Tw Cen MT"/>
              </a:rPr>
              <a:t> </a:t>
            </a:r>
            <a:fld id="{81D60167-4931-47E6-BA6A-407CBD079E47}" type="slidenum">
              <a:rPr sz="900" dirty="0">
                <a:latin typeface="Tw Cen MT"/>
                <a:cs typeface="Tw Cen MT"/>
              </a:rPr>
              <a:t>4</a:t>
            </a:fld>
            <a:endParaRPr sz="900">
              <a:latin typeface="Tw Cen MT"/>
              <a:cs typeface="Tw Cen M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92379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questions </a:t>
            </a:r>
            <a:r>
              <a:rPr dirty="0"/>
              <a:t>–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8034020" cy="27660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800100">
              <a:lnSpc>
                <a:spcPct val="89100"/>
              </a:lnSpc>
              <a:spcBef>
                <a:spcPts val="409"/>
              </a:spcBef>
            </a:pPr>
            <a:r>
              <a:rPr sz="2400" dirty="0">
                <a:latin typeface="Tw Cen MT"/>
                <a:cs typeface="Tw Cen MT"/>
              </a:rPr>
              <a:t>A report </a:t>
            </a:r>
            <a:r>
              <a:rPr sz="2400" spc="-5" dirty="0">
                <a:latin typeface="Tw Cen MT"/>
                <a:cs typeface="Tw Cen MT"/>
              </a:rPr>
              <a:t>compiled </a:t>
            </a:r>
            <a:r>
              <a:rPr sz="2400" spc="-60" dirty="0">
                <a:latin typeface="Tw Cen MT"/>
                <a:cs typeface="Tw Cen MT"/>
              </a:rPr>
              <a:t>by </a:t>
            </a:r>
            <a:r>
              <a:rPr sz="2400" dirty="0">
                <a:latin typeface="Tw Cen MT"/>
                <a:cs typeface="Tw Cen MT"/>
              </a:rPr>
              <a:t>the </a:t>
            </a:r>
            <a:r>
              <a:rPr sz="2400" spc="-5" dirty="0">
                <a:latin typeface="Tw Cen MT"/>
                <a:cs typeface="Tw Cen MT"/>
              </a:rPr>
              <a:t>Australian Institute </a:t>
            </a:r>
            <a:r>
              <a:rPr sz="2400" dirty="0">
                <a:latin typeface="Tw Cen MT"/>
                <a:cs typeface="Tw Cen MT"/>
              </a:rPr>
              <a:t>of </a:t>
            </a:r>
            <a:r>
              <a:rPr sz="2400" spc="-5" dirty="0">
                <a:latin typeface="Tw Cen MT"/>
                <a:cs typeface="Tw Cen MT"/>
              </a:rPr>
              <a:t>Health </a:t>
            </a:r>
            <a:r>
              <a:rPr sz="2400" dirty="0">
                <a:latin typeface="Tw Cen MT"/>
                <a:cs typeface="Tw Cen MT"/>
              </a:rPr>
              <a:t>and  </a:t>
            </a:r>
            <a:r>
              <a:rPr sz="2400" spc="-30" dirty="0">
                <a:latin typeface="Tw Cen MT"/>
                <a:cs typeface="Tw Cen MT"/>
              </a:rPr>
              <a:t>Welfare </a:t>
            </a:r>
            <a:r>
              <a:rPr sz="2400" spc="-5" dirty="0">
                <a:latin typeface="Tw Cen MT"/>
                <a:cs typeface="Tw Cen MT"/>
              </a:rPr>
              <a:t>(AIHW) (2011) </a:t>
            </a:r>
            <a:r>
              <a:rPr sz="2400" dirty="0">
                <a:latin typeface="Tw Cen MT"/>
                <a:cs typeface="Tw Cen MT"/>
              </a:rPr>
              <a:t>using 2006 census </a:t>
            </a:r>
            <a:r>
              <a:rPr sz="2400" spc="-5" dirty="0">
                <a:latin typeface="Tw Cen MT"/>
                <a:cs typeface="Tw Cen MT"/>
              </a:rPr>
              <a:t>data, </a:t>
            </a:r>
            <a:r>
              <a:rPr sz="2400" spc="-10" dirty="0">
                <a:latin typeface="Tw Cen MT"/>
                <a:cs typeface="Tw Cen MT"/>
              </a:rPr>
              <a:t>examined  </a:t>
            </a:r>
            <a:r>
              <a:rPr sz="2400" spc="-5" dirty="0">
                <a:latin typeface="Tw Cen MT"/>
                <a:cs typeface="Tw Cen MT"/>
              </a:rPr>
              <a:t>responses </a:t>
            </a:r>
            <a:r>
              <a:rPr sz="2400" spc="-15" dirty="0">
                <a:latin typeface="Tw Cen MT"/>
                <a:cs typeface="Tw Cen MT"/>
              </a:rPr>
              <a:t>from </a:t>
            </a:r>
            <a:r>
              <a:rPr sz="2400" spc="-10" dirty="0">
                <a:latin typeface="Tw Cen MT"/>
                <a:cs typeface="Tw Cen MT"/>
              </a:rPr>
              <a:t>Indigenous </a:t>
            </a:r>
            <a:r>
              <a:rPr sz="2400" dirty="0">
                <a:latin typeface="Tw Cen MT"/>
                <a:cs typeface="Tw Cen MT"/>
              </a:rPr>
              <a:t>adults with a </a:t>
            </a:r>
            <a:r>
              <a:rPr sz="2400" spc="-5" dirty="0">
                <a:latin typeface="Tw Cen MT"/>
                <a:cs typeface="Tw Cen MT"/>
              </a:rPr>
              <a:t>disability </a:t>
            </a:r>
            <a:r>
              <a:rPr sz="2400" dirty="0">
                <a:latin typeface="Tw Cen MT"/>
                <a:cs typeface="Tw Cen MT"/>
              </a:rPr>
              <a:t>and their  </a:t>
            </a:r>
            <a:r>
              <a:rPr sz="2400" spc="-5" dirty="0">
                <a:latin typeface="Tw Cen MT"/>
                <a:cs typeface="Tw Cen MT"/>
              </a:rPr>
              <a:t>attitudes </a:t>
            </a:r>
            <a:r>
              <a:rPr sz="2400" spc="-30" dirty="0">
                <a:latin typeface="Tw Cen MT"/>
                <a:cs typeface="Tw Cen MT"/>
              </a:rPr>
              <a:t>towards </a:t>
            </a:r>
            <a:r>
              <a:rPr sz="2400" dirty="0">
                <a:latin typeface="Tw Cen MT"/>
                <a:cs typeface="Tw Cen MT"/>
              </a:rPr>
              <a:t>further </a:t>
            </a:r>
            <a:r>
              <a:rPr sz="2400" spc="-20" dirty="0">
                <a:latin typeface="Tw Cen MT"/>
                <a:cs typeface="Tw Cen MT"/>
              </a:rPr>
              <a:t>study </a:t>
            </a:r>
            <a:r>
              <a:rPr sz="2400" dirty="0">
                <a:latin typeface="Tw Cen MT"/>
                <a:cs typeface="Tw Cen MT"/>
              </a:rPr>
              <a:t>and </a:t>
            </a:r>
            <a:r>
              <a:rPr sz="2400" spc="-5" dirty="0">
                <a:latin typeface="Tw Cen MT"/>
                <a:cs typeface="Tw Cen MT"/>
              </a:rPr>
              <a:t>documented</a:t>
            </a:r>
            <a:r>
              <a:rPr sz="2400" spc="6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that:</a:t>
            </a:r>
            <a:endParaRPr sz="2400">
              <a:latin typeface="Tw Cen MT"/>
              <a:cs typeface="Tw Cen MT"/>
            </a:endParaRPr>
          </a:p>
          <a:p>
            <a:pPr marL="355600" marR="5080" indent="-342900">
              <a:lnSpc>
                <a:spcPct val="90600"/>
              </a:lnSpc>
              <a:spcBef>
                <a:spcPts val="570"/>
              </a:spcBef>
              <a:tabLst>
                <a:tab pos="354965" algn="l"/>
              </a:tabLst>
            </a:pPr>
            <a:r>
              <a:rPr sz="2400" dirty="0">
                <a:latin typeface="Lucida Sans"/>
                <a:cs typeface="Lucida Sans"/>
              </a:rPr>
              <a:t>–	</a:t>
            </a:r>
            <a:r>
              <a:rPr sz="2400" dirty="0">
                <a:latin typeface="Tw Cen MT"/>
                <a:cs typeface="Tw Cen MT"/>
              </a:rPr>
              <a:t>30% of </a:t>
            </a:r>
            <a:r>
              <a:rPr sz="2400" spc="-10" dirty="0">
                <a:latin typeface="Tw Cen MT"/>
                <a:cs typeface="Tw Cen MT"/>
              </a:rPr>
              <a:t>Indigenous </a:t>
            </a:r>
            <a:r>
              <a:rPr sz="2400" spc="-5" dirty="0">
                <a:latin typeface="Tw Cen MT"/>
                <a:cs typeface="Tw Cen MT"/>
              </a:rPr>
              <a:t>Australians </a:t>
            </a:r>
            <a:r>
              <a:rPr sz="2400" spc="-15" dirty="0">
                <a:latin typeface="Tw Cen MT"/>
                <a:cs typeface="Tw Cen MT"/>
              </a:rPr>
              <a:t>aged </a:t>
            </a:r>
            <a:r>
              <a:rPr sz="2400" spc="-5" dirty="0">
                <a:latin typeface="Tw Cen MT"/>
                <a:cs typeface="Tw Cen MT"/>
              </a:rPr>
              <a:t>18–64 </a:t>
            </a:r>
            <a:r>
              <a:rPr sz="2400" spc="-15" dirty="0">
                <a:latin typeface="Tw Cen MT"/>
                <a:cs typeface="Tw Cen MT"/>
              </a:rPr>
              <a:t>years </a:t>
            </a:r>
            <a:r>
              <a:rPr sz="2400" dirty="0">
                <a:latin typeface="Tw Cen MT"/>
                <a:cs typeface="Tw Cen MT"/>
              </a:rPr>
              <a:t>with the  most </a:t>
            </a:r>
            <a:r>
              <a:rPr sz="2400" spc="-10" dirty="0">
                <a:latin typeface="Tw Cen MT"/>
                <a:cs typeface="Tw Cen MT"/>
              </a:rPr>
              <a:t>severe levels </a:t>
            </a:r>
            <a:r>
              <a:rPr sz="2400" dirty="0">
                <a:latin typeface="Tw Cen MT"/>
                <a:cs typeface="Tw Cen MT"/>
              </a:rPr>
              <a:t>of </a:t>
            </a:r>
            <a:r>
              <a:rPr sz="2400" spc="-5" dirty="0">
                <a:latin typeface="Tw Cen MT"/>
                <a:cs typeface="Tw Cen MT"/>
              </a:rPr>
              <a:t>disability had </a:t>
            </a:r>
            <a:r>
              <a:rPr sz="2400" spc="-20" dirty="0">
                <a:latin typeface="Tw Cen MT"/>
                <a:cs typeface="Tw Cen MT"/>
              </a:rPr>
              <a:t>wanted </a:t>
            </a:r>
            <a:r>
              <a:rPr sz="2400" dirty="0">
                <a:latin typeface="Tw Cen MT"/>
                <a:cs typeface="Tw Cen MT"/>
              </a:rPr>
              <a:t>to pursue further  </a:t>
            </a:r>
            <a:r>
              <a:rPr sz="2400" spc="-20" dirty="0">
                <a:latin typeface="Tw Cen MT"/>
                <a:cs typeface="Tw Cen MT"/>
              </a:rPr>
              <a:t>study </a:t>
            </a:r>
            <a:r>
              <a:rPr sz="2400" spc="-5" dirty="0">
                <a:latin typeface="Tw Cen MT"/>
                <a:cs typeface="Tw Cen MT"/>
              </a:rPr>
              <a:t>in </a:t>
            </a:r>
            <a:r>
              <a:rPr sz="2400" dirty="0">
                <a:latin typeface="Tw Cen MT"/>
                <a:cs typeface="Tw Cen MT"/>
              </a:rPr>
              <a:t>the 12 months </a:t>
            </a:r>
            <a:r>
              <a:rPr sz="2400" spc="-5" dirty="0">
                <a:latin typeface="Tw Cen MT"/>
                <a:cs typeface="Tw Cen MT"/>
              </a:rPr>
              <a:t>prior </a:t>
            </a:r>
            <a:r>
              <a:rPr sz="2400" dirty="0">
                <a:latin typeface="Tw Cen MT"/>
                <a:cs typeface="Tw Cen MT"/>
              </a:rPr>
              <a:t>to </a:t>
            </a:r>
            <a:r>
              <a:rPr sz="2400" spc="-15" dirty="0">
                <a:latin typeface="Tw Cen MT"/>
                <a:cs typeface="Tw Cen MT"/>
              </a:rPr>
              <a:t>survey </a:t>
            </a:r>
            <a:r>
              <a:rPr sz="2400" dirty="0">
                <a:latin typeface="Tw Cen MT"/>
                <a:cs typeface="Tw Cen MT"/>
              </a:rPr>
              <a:t>and 13% </a:t>
            </a:r>
            <a:r>
              <a:rPr sz="2400" spc="-15" dirty="0">
                <a:latin typeface="Tw Cen MT"/>
                <a:cs typeface="Tw Cen MT"/>
              </a:rPr>
              <a:t>were </a:t>
            </a:r>
            <a:r>
              <a:rPr sz="2400" spc="-5" dirty="0">
                <a:latin typeface="Tw Cen MT"/>
                <a:cs typeface="Tw Cen MT"/>
              </a:rPr>
              <a:t>unable </a:t>
            </a:r>
            <a:r>
              <a:rPr sz="2400" dirty="0">
                <a:latin typeface="Tw Cen MT"/>
                <a:cs typeface="Tw Cen MT"/>
              </a:rPr>
              <a:t>to  do </a:t>
            </a:r>
            <a:r>
              <a:rPr sz="2400" spc="-5" dirty="0">
                <a:latin typeface="Tw Cen MT"/>
                <a:cs typeface="Tw Cen MT"/>
              </a:rPr>
              <a:t>so because </a:t>
            </a:r>
            <a:r>
              <a:rPr sz="2400" dirty="0">
                <a:latin typeface="Tw Cen MT"/>
                <a:cs typeface="Tw Cen MT"/>
              </a:rPr>
              <a:t>of </a:t>
            </a:r>
            <a:r>
              <a:rPr sz="2400" spc="-5" dirty="0">
                <a:latin typeface="Tw Cen MT"/>
                <a:cs typeface="Tw Cen MT"/>
              </a:rPr>
              <a:t>caring </a:t>
            </a:r>
            <a:r>
              <a:rPr sz="2400" dirty="0">
                <a:latin typeface="Tw Cen MT"/>
                <a:cs typeface="Tw Cen MT"/>
              </a:rPr>
              <a:t>or </a:t>
            </a:r>
            <a:r>
              <a:rPr sz="2400" spc="-5" dirty="0">
                <a:latin typeface="Tw Cen MT"/>
                <a:cs typeface="Tw Cen MT"/>
              </a:rPr>
              <a:t>family</a:t>
            </a:r>
            <a:r>
              <a:rPr sz="2400" spc="7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reasons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90774" y="559540"/>
            <a:ext cx="1369060" cy="387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955"/>
              </a:lnSpc>
            </a:pPr>
            <a:r>
              <a:rPr sz="2800" b="1" dirty="0">
                <a:solidFill>
                  <a:srgbClr val="E64626"/>
                </a:solidFill>
                <a:latin typeface="Tw Cen MT"/>
                <a:cs typeface="Tw Cen MT"/>
              </a:rPr>
              <a:t>disability</a:t>
            </a:r>
            <a:endParaRPr sz="2800">
              <a:latin typeface="Tw Cen MT"/>
              <a:cs typeface="Tw Cen MT"/>
            </a:endParaRPr>
          </a:p>
        </p:txBody>
      </p:sp>
      <p:sp>
        <p:nvSpPr>
          <p:cNvPr id="3" name="object 3" descr="Chart from ABS providing stats for Indigenous people with a disability.  Two arrows pointingto the graphics showing that in 201 39%of ATSI  Pwd reported Year 11 or higher as their highest level of education. In 2015 52.7%  Also that experience of discrimination due to disability were almost twice a likely"/>
          <p:cNvSpPr/>
          <p:nvPr/>
        </p:nvSpPr>
        <p:spPr>
          <a:xfrm>
            <a:off x="2312394" y="48884"/>
            <a:ext cx="3369878" cy="48700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166544" y="3548052"/>
            <a:ext cx="1270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(ABS,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2018)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99457" y="3258589"/>
            <a:ext cx="694112" cy="7232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50064" y="3292904"/>
            <a:ext cx="591737" cy="6081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50064" y="3292904"/>
            <a:ext cx="591820" cy="608330"/>
          </a:xfrm>
          <a:custGeom>
            <a:avLst/>
            <a:gdLst/>
            <a:ahLst/>
            <a:cxnLst/>
            <a:rect l="l" t="t" r="r" b="b"/>
            <a:pathLst>
              <a:path w="591819" h="608329">
                <a:moveTo>
                  <a:pt x="0" y="152030"/>
                </a:moveTo>
                <a:lnTo>
                  <a:pt x="295868" y="152030"/>
                </a:lnTo>
                <a:lnTo>
                  <a:pt x="295868" y="0"/>
                </a:lnTo>
                <a:lnTo>
                  <a:pt x="591737" y="304062"/>
                </a:lnTo>
                <a:lnTo>
                  <a:pt x="295868" y="608124"/>
                </a:lnTo>
                <a:lnTo>
                  <a:pt x="295868" y="456093"/>
                </a:lnTo>
                <a:lnTo>
                  <a:pt x="0" y="456093"/>
                </a:lnTo>
                <a:lnTo>
                  <a:pt x="0" y="152030"/>
                </a:lnTo>
                <a:close/>
              </a:path>
            </a:pathLst>
          </a:custGeom>
          <a:ln w="9524">
            <a:solidFill>
              <a:srgbClr val="ED58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34840" y="2896985"/>
            <a:ext cx="590203" cy="51538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87261" y="2924619"/>
            <a:ext cx="486958" cy="4155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87261" y="2924618"/>
            <a:ext cx="487045" cy="415925"/>
          </a:xfrm>
          <a:custGeom>
            <a:avLst/>
            <a:gdLst/>
            <a:ahLst/>
            <a:cxnLst/>
            <a:rect l="l" t="t" r="r" b="b"/>
            <a:pathLst>
              <a:path w="487045" h="415925">
                <a:moveTo>
                  <a:pt x="0" y="162722"/>
                </a:moveTo>
                <a:lnTo>
                  <a:pt x="252789" y="0"/>
                </a:lnTo>
                <a:lnTo>
                  <a:pt x="230272" y="103878"/>
                </a:lnTo>
                <a:lnTo>
                  <a:pt x="486958" y="159517"/>
                </a:lnTo>
                <a:lnTo>
                  <a:pt x="441925" y="367274"/>
                </a:lnTo>
                <a:lnTo>
                  <a:pt x="185239" y="311634"/>
                </a:lnTo>
                <a:lnTo>
                  <a:pt x="162723" y="415512"/>
                </a:lnTo>
                <a:lnTo>
                  <a:pt x="0" y="162722"/>
                </a:lnTo>
                <a:close/>
              </a:path>
            </a:pathLst>
          </a:custGeom>
          <a:ln w="9524">
            <a:solidFill>
              <a:srgbClr val="ED58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338061" y="4839765"/>
            <a:ext cx="364490" cy="149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z="900" spc="-20" dirty="0">
                <a:latin typeface="Tw Cen MT"/>
                <a:cs typeface="Tw Cen MT"/>
              </a:rPr>
              <a:t>Page</a:t>
            </a:r>
            <a:r>
              <a:rPr sz="900" spc="-55" dirty="0">
                <a:latin typeface="Tw Cen MT"/>
                <a:cs typeface="Tw Cen MT"/>
              </a:rPr>
              <a:t> </a:t>
            </a:r>
            <a:fld id="{81D60167-4931-47E6-BA6A-407CBD079E47}" type="slidenum">
              <a:rPr sz="900" dirty="0">
                <a:latin typeface="Tw Cen MT"/>
                <a:cs typeface="Tw Cen MT"/>
              </a:rPr>
              <a:t>5</a:t>
            </a:fld>
            <a:endParaRPr sz="9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E64626"/>
                </a:solidFill>
                <a:latin typeface="Tw Cen MT"/>
                <a:cs typeface="Tw Cen MT"/>
              </a:rPr>
              <a:t>White </a:t>
            </a:r>
            <a:r>
              <a:rPr sz="2800" b="1" spc="-10" dirty="0">
                <a:solidFill>
                  <a:srgbClr val="E64626"/>
                </a:solidFill>
                <a:latin typeface="Tw Cen MT"/>
                <a:cs typeface="Tw Cen MT"/>
              </a:rPr>
              <a:t>questions. </a:t>
            </a:r>
            <a:r>
              <a:rPr sz="2800" b="1" spc="-5" dirty="0">
                <a:solidFill>
                  <a:srgbClr val="E64626"/>
                </a:solidFill>
                <a:latin typeface="Tw Cen MT"/>
                <a:cs typeface="Tw Cen MT"/>
              </a:rPr>
              <a:t>Black</a:t>
            </a:r>
            <a:r>
              <a:rPr sz="2800" b="1" spc="5" dirty="0">
                <a:solidFill>
                  <a:srgbClr val="E64626"/>
                </a:solidFill>
                <a:latin typeface="Tw Cen MT"/>
                <a:cs typeface="Tw Cen MT"/>
              </a:rPr>
              <a:t> </a:t>
            </a:r>
            <a:r>
              <a:rPr sz="2800" b="1" spc="-20" dirty="0">
                <a:solidFill>
                  <a:srgbClr val="E64626"/>
                </a:solidFill>
                <a:latin typeface="Tw Cen MT"/>
                <a:cs typeface="Tw Cen MT"/>
              </a:rPr>
              <a:t>answers.</a:t>
            </a:r>
            <a:endParaRPr sz="28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901" y="1245665"/>
            <a:ext cx="8641080" cy="56642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>
              <a:lnSpc>
                <a:spcPts val="2100"/>
              </a:lnSpc>
              <a:spcBef>
                <a:spcPts val="219"/>
              </a:spcBef>
            </a:pPr>
            <a:r>
              <a:rPr sz="1800" spc="-5" dirty="0">
                <a:latin typeface="Arial"/>
                <a:cs typeface="Arial"/>
              </a:rPr>
              <a:t>Multiple barriers </a:t>
            </a:r>
            <a:r>
              <a:rPr sz="1800" dirty="0">
                <a:latin typeface="Arial"/>
                <a:cs typeface="Arial"/>
              </a:rPr>
              <a:t>exist </a:t>
            </a:r>
            <a:r>
              <a:rPr sz="1800" spc="-5" dirty="0">
                <a:latin typeface="Arial"/>
                <a:cs typeface="Arial"/>
              </a:rPr>
              <a:t>for Indigenous students with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5" dirty="0">
                <a:latin typeface="Arial"/>
                <a:cs typeface="Arial"/>
              </a:rPr>
              <a:t>disability. </a:t>
            </a:r>
            <a:r>
              <a:rPr sz="1800" spc="-5" dirty="0">
                <a:latin typeface="Arial"/>
                <a:cs typeface="Arial"/>
              </a:rPr>
              <a:t>These are different for  </a:t>
            </a:r>
            <a:r>
              <a:rPr sz="1800" dirty="0">
                <a:latin typeface="Arial"/>
                <a:cs typeface="Arial"/>
              </a:rPr>
              <a:t>each individual, </a:t>
            </a:r>
            <a:r>
              <a:rPr sz="1800" spc="-5" dirty="0">
                <a:latin typeface="Arial"/>
                <a:cs typeface="Arial"/>
              </a:rPr>
              <a:t>thus the </a:t>
            </a:r>
            <a:r>
              <a:rPr sz="1800" dirty="0">
                <a:latin typeface="Arial"/>
                <a:cs typeface="Arial"/>
              </a:rPr>
              <a:t>need </a:t>
            </a:r>
            <a:r>
              <a:rPr sz="1800" spc="-5" dirty="0">
                <a:latin typeface="Arial"/>
                <a:cs typeface="Arial"/>
              </a:rPr>
              <a:t>to listen to </a:t>
            </a:r>
            <a:r>
              <a:rPr sz="1800" b="1" dirty="0">
                <a:latin typeface="Arial"/>
                <a:cs typeface="Arial"/>
              </a:rPr>
              <a:t>your </a:t>
            </a:r>
            <a:r>
              <a:rPr sz="1800" spc="-5" dirty="0">
                <a:latin typeface="Arial"/>
                <a:cs typeface="Arial"/>
              </a:rPr>
              <a:t>students </a:t>
            </a:r>
            <a:r>
              <a:rPr sz="180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identify </a:t>
            </a:r>
            <a:r>
              <a:rPr sz="1800" b="1" spc="-5" dirty="0">
                <a:latin typeface="Arial"/>
                <a:cs typeface="Arial"/>
              </a:rPr>
              <a:t>their</a:t>
            </a:r>
            <a:r>
              <a:rPr sz="1800" b="1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needs.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 descr="Support worker sitting with Aboriginal man talking and smiling ... equal footing.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2228644" y="1961372"/>
            <a:ext cx="4915717" cy="2632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338061" y="4839765"/>
            <a:ext cx="364490" cy="149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z="900" spc="-20" dirty="0">
                <a:latin typeface="Tw Cen MT"/>
                <a:cs typeface="Tw Cen MT"/>
              </a:rPr>
              <a:t>Page</a:t>
            </a:r>
            <a:r>
              <a:rPr sz="900" spc="-55" dirty="0">
                <a:latin typeface="Tw Cen MT"/>
                <a:cs typeface="Tw Cen MT"/>
              </a:rPr>
              <a:t> </a:t>
            </a:r>
            <a:fld id="{81D60167-4931-47E6-BA6A-407CBD079E47}" type="slidenum">
              <a:rPr sz="900" dirty="0">
                <a:latin typeface="Tw Cen MT"/>
                <a:cs typeface="Tw Cen MT"/>
              </a:rPr>
              <a:t>6</a:t>
            </a:fld>
            <a:endParaRPr sz="9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8061" y="4839765"/>
            <a:ext cx="364490" cy="149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z="900" spc="-20" dirty="0">
                <a:latin typeface="Tw Cen MT"/>
                <a:cs typeface="Tw Cen MT"/>
              </a:rPr>
              <a:t>Page</a:t>
            </a:r>
            <a:r>
              <a:rPr sz="900" spc="-55" dirty="0">
                <a:latin typeface="Tw Cen MT"/>
                <a:cs typeface="Tw Cen MT"/>
              </a:rPr>
              <a:t> </a:t>
            </a:r>
            <a:fld id="{81D60167-4931-47E6-BA6A-407CBD079E47}" type="slidenum">
              <a:rPr sz="900" dirty="0">
                <a:latin typeface="Tw Cen MT"/>
                <a:cs typeface="Tw Cen MT"/>
              </a:rPr>
              <a:t>7</a:t>
            </a:fld>
            <a:endParaRPr sz="900">
              <a:latin typeface="Tw Cen MT"/>
              <a:cs typeface="Tw Cen M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7183120" cy="1988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Tw Cen MT"/>
                <a:cs typeface="Tw Cen MT"/>
              </a:rPr>
              <a:t>From </a:t>
            </a:r>
            <a:r>
              <a:rPr sz="2400" dirty="0">
                <a:latin typeface="Tw Cen MT"/>
                <a:cs typeface="Tw Cen MT"/>
              </a:rPr>
              <a:t>the </a:t>
            </a:r>
            <a:r>
              <a:rPr sz="2400" spc="-5" dirty="0">
                <a:latin typeface="Tw Cen MT"/>
                <a:cs typeface="Tw Cen MT"/>
              </a:rPr>
              <a:t>literature barriers</a:t>
            </a:r>
            <a:r>
              <a:rPr sz="2400" spc="1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include:</a:t>
            </a:r>
            <a:endParaRPr sz="24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5080">
              <a:lnSpc>
                <a:spcPct val="111100"/>
              </a:lnSpc>
              <a:spcBef>
                <a:spcPts val="5"/>
              </a:spcBef>
            </a:pPr>
            <a:r>
              <a:rPr sz="2400" spc="-30" dirty="0">
                <a:latin typeface="Tw Cen MT"/>
                <a:cs typeface="Tw Cen MT"/>
              </a:rPr>
              <a:t>Poor </a:t>
            </a:r>
            <a:r>
              <a:rPr sz="2400" dirty="0">
                <a:latin typeface="Tw Cen MT"/>
                <a:cs typeface="Tw Cen MT"/>
              </a:rPr>
              <a:t>access to </a:t>
            </a:r>
            <a:r>
              <a:rPr sz="2400" spc="-5" dirty="0">
                <a:latin typeface="Tw Cen MT"/>
                <a:cs typeface="Tw Cen MT"/>
              </a:rPr>
              <a:t>quality education </a:t>
            </a:r>
            <a:r>
              <a:rPr sz="2400" spc="-15" dirty="0">
                <a:latin typeface="Tw Cen MT"/>
                <a:cs typeface="Tw Cen MT"/>
              </a:rPr>
              <a:t>from </a:t>
            </a:r>
            <a:r>
              <a:rPr sz="2400" spc="0" dirty="0">
                <a:latin typeface="Tw Cen MT"/>
                <a:cs typeface="Tw Cen MT"/>
              </a:rPr>
              <a:t>preschool </a:t>
            </a:r>
            <a:r>
              <a:rPr sz="2400" dirty="0">
                <a:latin typeface="Tw Cen MT"/>
                <a:cs typeface="Tw Cen MT"/>
              </a:rPr>
              <a:t>to </a:t>
            </a:r>
            <a:r>
              <a:rPr sz="2400" spc="-15" dirty="0">
                <a:latin typeface="Tw Cen MT"/>
                <a:cs typeface="Tw Cen MT"/>
              </a:rPr>
              <a:t>year </a:t>
            </a:r>
            <a:r>
              <a:rPr sz="2400" dirty="0">
                <a:latin typeface="Tw Cen MT"/>
                <a:cs typeface="Tw Cen MT"/>
              </a:rPr>
              <a:t>12 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Implication:</a:t>
            </a:r>
            <a:endParaRPr sz="24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spc="-15" dirty="0">
                <a:solidFill>
                  <a:srgbClr val="B42F15"/>
                </a:solidFill>
                <a:latin typeface="Tw Cen MT"/>
                <a:cs typeface="Tw Cen MT"/>
              </a:rPr>
              <a:t>have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poor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foundational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learning</a:t>
            </a:r>
            <a:r>
              <a:rPr sz="2400" spc="25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skills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8061" y="4839765"/>
            <a:ext cx="364490" cy="149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z="900" spc="-20" dirty="0">
                <a:latin typeface="Tw Cen MT"/>
                <a:cs typeface="Tw Cen MT"/>
              </a:rPr>
              <a:t>Page</a:t>
            </a:r>
            <a:r>
              <a:rPr sz="900" spc="-55" dirty="0">
                <a:latin typeface="Tw Cen MT"/>
                <a:cs typeface="Tw Cen MT"/>
              </a:rPr>
              <a:t> </a:t>
            </a:r>
            <a:fld id="{81D60167-4931-47E6-BA6A-407CBD079E47}" type="slidenum">
              <a:rPr sz="900" dirty="0">
                <a:latin typeface="Tw Cen MT"/>
                <a:cs typeface="Tw Cen MT"/>
              </a:rPr>
              <a:t>8</a:t>
            </a:fld>
            <a:endParaRPr sz="900">
              <a:latin typeface="Tw Cen MT"/>
              <a:cs typeface="Tw Cen M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7857490" cy="2319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w Cen MT"/>
                <a:cs typeface="Tw Cen MT"/>
              </a:rPr>
              <a:t>Unemployment</a:t>
            </a:r>
            <a:endParaRPr sz="2400">
              <a:latin typeface="Tw Cen MT"/>
              <a:cs typeface="Tw Cen MT"/>
            </a:endParaRPr>
          </a:p>
          <a:p>
            <a:pPr>
              <a:lnSpc>
                <a:spcPct val="100000"/>
              </a:lnSpc>
            </a:pP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Implications:</a:t>
            </a:r>
            <a:endParaRPr sz="2400">
              <a:latin typeface="Tw Cen MT"/>
              <a:cs typeface="Tw Cen MT"/>
            </a:endParaRPr>
          </a:p>
          <a:p>
            <a:pPr marL="355600" marR="311150" indent="-342900">
              <a:lnSpc>
                <a:spcPts val="2520"/>
              </a:lnSpc>
              <a:spcBef>
                <a:spcPts val="705"/>
              </a:spcBef>
              <a:buFont typeface="Lucida Sans"/>
              <a:buChar char="–"/>
              <a:tabLst>
                <a:tab pos="354965" algn="l"/>
                <a:tab pos="355600" algn="l"/>
                <a:tab pos="2165350" algn="l"/>
              </a:tabLst>
            </a:pP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both the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world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of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education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and the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world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of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work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be 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foreign</a:t>
            </a:r>
            <a:r>
              <a:rPr sz="2400" spc="0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to</a:t>
            </a:r>
            <a:r>
              <a:rPr sz="2400" spc="0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the	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and their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families</a:t>
            </a:r>
            <a:endParaRPr sz="2400">
              <a:latin typeface="Tw Cen MT"/>
              <a:cs typeface="Tw Cen MT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be </a:t>
            </a:r>
            <a:r>
              <a:rPr sz="2400" spc="-15" dirty="0">
                <a:solidFill>
                  <a:srgbClr val="B42F15"/>
                </a:solidFill>
                <a:latin typeface="Tw Cen MT"/>
                <a:cs typeface="Tw Cen MT"/>
              </a:rPr>
              <a:t>studying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in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an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environment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of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economic</a:t>
            </a:r>
            <a:r>
              <a:rPr sz="2400" spc="114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stress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The </a:t>
            </a:r>
            <a:r>
              <a:rPr spc="-5" dirty="0"/>
              <a:t>University </a:t>
            </a:r>
            <a:r>
              <a:rPr dirty="0"/>
              <a:t>of</a:t>
            </a:r>
            <a:r>
              <a:rPr spc="-25" dirty="0"/>
              <a:t> </a:t>
            </a:r>
            <a:r>
              <a:rPr spc="-15" dirty="0"/>
              <a:t>Sydney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8061" y="4839765"/>
            <a:ext cx="364490" cy="149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z="900" spc="-20" dirty="0">
                <a:latin typeface="Tw Cen MT"/>
                <a:cs typeface="Tw Cen MT"/>
              </a:rPr>
              <a:t>Page</a:t>
            </a:r>
            <a:r>
              <a:rPr sz="900" spc="-55" dirty="0">
                <a:latin typeface="Tw Cen MT"/>
                <a:cs typeface="Tw Cen MT"/>
              </a:rPr>
              <a:t> </a:t>
            </a:r>
            <a:fld id="{81D60167-4931-47E6-BA6A-407CBD079E47}" type="slidenum">
              <a:rPr sz="900" dirty="0">
                <a:latin typeface="Tw Cen MT"/>
                <a:cs typeface="Tw Cen MT"/>
              </a:rPr>
              <a:t>9</a:t>
            </a:fld>
            <a:endParaRPr sz="900">
              <a:latin typeface="Tw Cen MT"/>
              <a:cs typeface="Tw Cen M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9878"/>
            <a:ext cx="4736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White </a:t>
            </a:r>
            <a:r>
              <a:rPr spc="-10" dirty="0"/>
              <a:t>questions. </a:t>
            </a:r>
            <a:r>
              <a:rPr spc="-5" dirty="0"/>
              <a:t>Black</a:t>
            </a:r>
            <a:r>
              <a:rPr spc="5" dirty="0"/>
              <a:t> </a:t>
            </a:r>
            <a:r>
              <a:rPr spc="-20" dirty="0"/>
              <a:t>answers.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21716"/>
            <a:ext cx="8054975" cy="2981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w Cen MT"/>
                <a:cs typeface="Tw Cen MT"/>
              </a:rPr>
              <a:t>Incarceration</a:t>
            </a:r>
            <a:endParaRPr sz="2400">
              <a:latin typeface="Tw Cen MT"/>
              <a:cs typeface="Tw Cen MT"/>
            </a:endParaRPr>
          </a:p>
          <a:p>
            <a:pPr>
              <a:lnSpc>
                <a:spcPct val="100000"/>
              </a:lnSpc>
            </a:pP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Implications:</a:t>
            </a:r>
            <a:endParaRPr sz="2400">
              <a:latin typeface="Tw Cen MT"/>
              <a:cs typeface="Tw Cen MT"/>
            </a:endParaRPr>
          </a:p>
          <a:p>
            <a:pPr marL="355600" marR="5080" indent="-342900">
              <a:lnSpc>
                <a:spcPts val="2520"/>
              </a:lnSpc>
              <a:spcBef>
                <a:spcPts val="705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incarcerated students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not </a:t>
            </a:r>
            <a:r>
              <a:rPr sz="2400" spc="-15" dirty="0">
                <a:solidFill>
                  <a:srgbClr val="B42F15"/>
                </a:solidFill>
                <a:latin typeface="Tw Cen MT"/>
                <a:cs typeface="Tw Cen MT"/>
              </a:rPr>
              <a:t>have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access to the internet or the  learning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resources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and support of other</a:t>
            </a:r>
            <a:r>
              <a:rPr sz="2400" spc="55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students</a:t>
            </a:r>
            <a:endParaRPr sz="2400">
              <a:latin typeface="Tw Cen MT"/>
              <a:cs typeface="Tw Cen MT"/>
            </a:endParaRPr>
          </a:p>
          <a:p>
            <a:pPr marL="355600" marR="310515" indent="-342900">
              <a:lnSpc>
                <a:spcPct val="90700"/>
              </a:lnSpc>
              <a:spcBef>
                <a:spcPts val="545"/>
              </a:spcBef>
              <a:buFont typeface="Lucida Sans"/>
              <a:buChar char="–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personal, family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or community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experience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with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incarceration 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may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impact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on a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student’s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personal confidence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of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succeeding 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at </a:t>
            </a:r>
            <a:r>
              <a:rPr sz="2400" spc="-20" dirty="0">
                <a:solidFill>
                  <a:srgbClr val="B42F15"/>
                </a:solidFill>
                <a:latin typeface="Tw Cen MT"/>
                <a:cs typeface="Tw Cen MT"/>
              </a:rPr>
              <a:t>study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and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transitioning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to </a:t>
            </a:r>
            <a:r>
              <a:rPr sz="2400" spc="-10" dirty="0">
                <a:solidFill>
                  <a:srgbClr val="B42F15"/>
                </a:solidFill>
                <a:latin typeface="Tw Cen MT"/>
                <a:cs typeface="Tw Cen MT"/>
              </a:rPr>
              <a:t>employment </a:t>
            </a:r>
            <a:r>
              <a:rPr sz="2400" dirty="0">
                <a:solidFill>
                  <a:srgbClr val="B42F15"/>
                </a:solidFill>
                <a:latin typeface="Tw Cen MT"/>
                <a:cs typeface="Tw Cen MT"/>
              </a:rPr>
              <a:t>and a</a:t>
            </a:r>
            <a:r>
              <a:rPr sz="2400" spc="15" dirty="0">
                <a:solidFill>
                  <a:srgbClr val="B42F15"/>
                </a:solidFill>
                <a:latin typeface="Tw Cen MT"/>
                <a:cs typeface="Tw Cen MT"/>
              </a:rPr>
              <a:t> </a:t>
            </a:r>
            <a:r>
              <a:rPr sz="2400" spc="-5" dirty="0">
                <a:solidFill>
                  <a:srgbClr val="B42F15"/>
                </a:solidFill>
                <a:latin typeface="Tw Cen MT"/>
                <a:cs typeface="Tw Cen MT"/>
              </a:rPr>
              <a:t>career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1728</Words>
  <Application>Microsoft Office PowerPoint</Application>
  <PresentationFormat>On-screen Show (16:9)</PresentationFormat>
  <Paragraphs>182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Lucida Sans</vt:lpstr>
      <vt:lpstr>Times New Roman</vt:lpstr>
      <vt:lpstr>Tw Cen MT</vt:lpstr>
      <vt:lpstr>Office Theme</vt:lpstr>
      <vt:lpstr>White Questions – Black  Answers</vt:lpstr>
      <vt:lpstr>Acknowledgement</vt:lpstr>
      <vt:lpstr>White questions – Black answers.</vt:lpstr>
      <vt:lpstr>White questions – Black answers.</vt:lpstr>
      <vt:lpstr>PowerPoint Presentation</vt:lpstr>
      <vt:lpstr>PowerPoint Presentation</vt:lpstr>
      <vt:lpstr>White questions. Black answers.</vt:lpstr>
      <vt:lpstr>White questions. Black answers.</vt:lpstr>
      <vt:lpstr>White questions. Black answers.</vt:lpstr>
      <vt:lpstr>White questions. Black answers.</vt:lpstr>
      <vt:lpstr>White questions. Black answers.</vt:lpstr>
      <vt:lpstr>White questions. Black answers.</vt:lpstr>
      <vt:lpstr>White questions. Black answers.</vt:lpstr>
      <vt:lpstr>White questions. Black answers.</vt:lpstr>
      <vt:lpstr>White questions. Black answers.</vt:lpstr>
      <vt:lpstr>White questions. Black answers.</vt:lpstr>
      <vt:lpstr>White questions. Black answers.</vt:lpstr>
      <vt:lpstr>White questions. Black answers.</vt:lpstr>
      <vt:lpstr>White questions. Black answers.</vt:lpstr>
      <vt:lpstr>White questions. Black answers.</vt:lpstr>
      <vt:lpstr>White questions. Black answers.</vt:lpstr>
      <vt:lpstr>White questions. Black answers.</vt:lpstr>
      <vt:lpstr>White questions. Black answers.</vt:lpstr>
      <vt:lpstr>White questions – black answers. What can my institution do to improve support?</vt:lpstr>
      <vt:lpstr>White questions – black answers. What can my institution do to improve support?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 Questions – Black  Answers</dc:title>
  <dc:creator>Jane Hawkeswood</dc:creator>
  <cp:lastModifiedBy>Jane Hawkeswood</cp:lastModifiedBy>
  <cp:revision>2</cp:revision>
  <dcterms:created xsi:type="dcterms:W3CDTF">2019-04-24T02:05:23Z</dcterms:created>
  <dcterms:modified xsi:type="dcterms:W3CDTF">2019-05-09T05:43:28Z</dcterms:modified>
</cp:coreProperties>
</file>