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3" r:id="rId2"/>
    <p:sldId id="256" r:id="rId3"/>
    <p:sldId id="283" r:id="rId4"/>
    <p:sldId id="257" r:id="rId5"/>
    <p:sldId id="285" r:id="rId6"/>
    <p:sldId id="261" r:id="rId7"/>
    <p:sldId id="259" r:id="rId8"/>
    <p:sldId id="287" r:id="rId9"/>
    <p:sldId id="292" r:id="rId10"/>
    <p:sldId id="286" r:id="rId11"/>
    <p:sldId id="264" r:id="rId12"/>
    <p:sldId id="290" r:id="rId13"/>
    <p:sldId id="267" r:id="rId14"/>
    <p:sldId id="272" r:id="rId15"/>
    <p:sldId id="288" r:id="rId16"/>
    <p:sldId id="269" r:id="rId17"/>
    <p:sldId id="270" r:id="rId18"/>
    <p:sldId id="305" r:id="rId19"/>
    <p:sldId id="295" r:id="rId20"/>
    <p:sldId id="296" r:id="rId21"/>
    <p:sldId id="297" r:id="rId22"/>
    <p:sldId id="298" r:id="rId23"/>
    <p:sldId id="268" r:id="rId24"/>
    <p:sldId id="299" r:id="rId25"/>
    <p:sldId id="304" r:id="rId26"/>
    <p:sldId id="300" r:id="rId27"/>
    <p:sldId id="301" r:id="rId28"/>
    <p:sldId id="302" r:id="rId29"/>
    <p:sldId id="279" r:id="rId30"/>
    <p:sldId id="294" r:id="rId31"/>
    <p:sldId id="280" r:id="rId32"/>
  </p:sldIdLst>
  <p:sldSz cx="9144000" cy="6858000" type="screen4x3"/>
  <p:notesSz cx="6858000" cy="9144000"/>
  <p:defaultTextStyle>
    <a:defPPr>
      <a:defRPr lang="en-AU"/>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645" autoAdjust="0"/>
    <p:restoredTop sz="98711" autoAdjust="0"/>
  </p:normalViewPr>
  <p:slideViewPr>
    <p:cSldViewPr>
      <p:cViewPr>
        <p:scale>
          <a:sx n="72" d="100"/>
          <a:sy n="72" d="100"/>
        </p:scale>
        <p:origin x="-828"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820"/>
    </p:cViewPr>
  </p:sorterViewPr>
  <p:notesViewPr>
    <p:cSldViewPr>
      <p:cViewPr>
        <p:scale>
          <a:sx n="66" d="100"/>
          <a:sy n="66" d="100"/>
        </p:scale>
        <p:origin x="-2364" y="7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AU"/>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AU"/>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63E46581-55AC-4239-9CCE-7F6BB9BB4DEE}" type="slidenum">
              <a:rPr lang="en-AU"/>
              <a:pPr>
                <a:defRPr/>
              </a:pPr>
              <a:t>‹#›</a:t>
            </a:fld>
            <a:endParaRPr lang="en-AU"/>
          </a:p>
        </p:txBody>
      </p:sp>
    </p:spTree>
    <p:extLst>
      <p:ext uri="{BB962C8B-B14F-4D97-AF65-F5344CB8AC3E}">
        <p14:creationId xmlns:p14="http://schemas.microsoft.com/office/powerpoint/2010/main" val="1563362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9FD1A1B3-E2BC-481F-9FFD-63332D3A157F}" type="slidenum">
              <a:rPr lang="en-AU" smtClean="0"/>
              <a:pPr/>
              <a:t>1</a:t>
            </a:fld>
            <a:endParaRPr lang="en-AU"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924E1C4A-B7E8-4E04-A042-F4EE5EC795EB}" type="slidenum">
              <a:rPr lang="en-AU" smtClean="0"/>
              <a:pPr/>
              <a:t>10</a:t>
            </a:fld>
            <a:endParaRPr lang="en-AU"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92150" y="4356100"/>
            <a:ext cx="5486400" cy="4114800"/>
          </a:xfrm>
          <a:noFill/>
        </p:spPr>
        <p:txBody>
          <a:bodyPr/>
          <a:lstStyle/>
          <a:p>
            <a:pPr eaLnBrk="1" hangingPunct="1"/>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76A0F2A9-33A2-4C33-8C25-8D02CE3E23ED}" type="slidenum">
              <a:rPr lang="en-AU" smtClean="0"/>
              <a:pPr/>
              <a:t>11</a:t>
            </a:fld>
            <a:endParaRPr lang="en-AU" smtClean="0"/>
          </a:p>
        </p:txBody>
      </p:sp>
      <p:sp>
        <p:nvSpPr>
          <p:cNvPr id="35842" name="Rectangle 2"/>
          <p:cNvSpPr>
            <a:spLocks noGrp="1" noRot="1" noChangeAspect="1" noChangeArrowheads="1" noTextEdit="1"/>
          </p:cNvSpPr>
          <p:nvPr>
            <p:ph type="sldImg"/>
          </p:nvPr>
        </p:nvSpPr>
        <p:spPr>
          <a:xfrm>
            <a:off x="1125538" y="684213"/>
            <a:ext cx="4572000" cy="3429000"/>
          </a:xfrm>
          <a:ln/>
        </p:spPr>
      </p:sp>
      <p:sp>
        <p:nvSpPr>
          <p:cNvPr id="35843"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C72AE0F5-8277-426A-AEEB-96F014FA6E06}" type="slidenum">
              <a:rPr lang="en-AU" smtClean="0"/>
              <a:pPr/>
              <a:t>12</a:t>
            </a:fld>
            <a:endParaRPr lang="en-AU" smtClean="0"/>
          </a:p>
        </p:txBody>
      </p:sp>
      <p:sp>
        <p:nvSpPr>
          <p:cNvPr id="37890" name="Rectangle 2"/>
          <p:cNvSpPr>
            <a:spLocks noGrp="1" noRot="1" noChangeAspect="1" noChangeArrowheads="1" noTextEdit="1"/>
          </p:cNvSpPr>
          <p:nvPr>
            <p:ph type="sldImg"/>
          </p:nvPr>
        </p:nvSpPr>
        <p:spPr>
          <a:xfrm>
            <a:off x="1125538" y="684213"/>
            <a:ext cx="4572000" cy="3429000"/>
          </a:xfrm>
          <a:ln/>
        </p:spPr>
      </p:sp>
      <p:sp>
        <p:nvSpPr>
          <p:cNvPr id="37891"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47C728E7-F931-4F7B-8135-11EF5223BA7C}" type="slidenum">
              <a:rPr lang="en-AU" smtClean="0"/>
              <a:pPr/>
              <a:t>13</a:t>
            </a:fld>
            <a:endParaRPr lang="en-AU" smtClean="0"/>
          </a:p>
        </p:txBody>
      </p:sp>
      <p:sp>
        <p:nvSpPr>
          <p:cNvPr id="39938" name="Rectangle 2"/>
          <p:cNvSpPr>
            <a:spLocks noGrp="1" noRot="1" noChangeAspect="1" noChangeArrowheads="1" noTextEdit="1"/>
          </p:cNvSpPr>
          <p:nvPr>
            <p:ph type="sldImg"/>
          </p:nvPr>
        </p:nvSpPr>
        <p:spPr>
          <a:xfrm>
            <a:off x="1196975" y="684213"/>
            <a:ext cx="4572000" cy="3429000"/>
          </a:xfrm>
          <a:ln/>
        </p:spPr>
      </p:sp>
      <p:sp>
        <p:nvSpPr>
          <p:cNvPr id="39939"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EDDCDD98-0770-4B3C-BA03-D849BB881A72}" type="slidenum">
              <a:rPr lang="en-AU" smtClean="0"/>
              <a:pPr/>
              <a:t>14</a:t>
            </a:fld>
            <a:endParaRPr lang="en-AU" smtClean="0"/>
          </a:p>
        </p:txBody>
      </p:sp>
      <p:sp>
        <p:nvSpPr>
          <p:cNvPr id="41986" name="Rectangle 2"/>
          <p:cNvSpPr>
            <a:spLocks noGrp="1" noRot="1" noChangeAspect="1" noChangeArrowheads="1" noTextEdit="1"/>
          </p:cNvSpPr>
          <p:nvPr>
            <p:ph type="sldImg"/>
          </p:nvPr>
        </p:nvSpPr>
        <p:spPr>
          <a:xfrm>
            <a:off x="1125538" y="684213"/>
            <a:ext cx="4572000" cy="3429000"/>
          </a:xfrm>
          <a:ln/>
        </p:spPr>
      </p:sp>
      <p:sp>
        <p:nvSpPr>
          <p:cNvPr id="41987" name="Rectangle 3"/>
          <p:cNvSpPr>
            <a:spLocks noGrp="1" noChangeArrowheads="1"/>
          </p:cNvSpPr>
          <p:nvPr>
            <p:ph type="body" idx="1"/>
          </p:nvPr>
        </p:nvSpPr>
        <p:spPr>
          <a:noFill/>
        </p:spPr>
        <p:txBody>
          <a:bodyPr/>
          <a:lstStyle/>
          <a:p>
            <a:pPr eaLnBrk="1" hangingPunct="1"/>
            <a:endParaRPr lang="en-AU" sz="16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AFB23635-7866-4E4B-B448-0842132A3226}" type="slidenum">
              <a:rPr lang="en-AU" smtClean="0"/>
              <a:pPr/>
              <a:t>15</a:t>
            </a:fld>
            <a:endParaRPr lang="en-AU" smtClean="0"/>
          </a:p>
        </p:txBody>
      </p:sp>
      <p:sp>
        <p:nvSpPr>
          <p:cNvPr id="44034" name="Rectangle 2"/>
          <p:cNvSpPr>
            <a:spLocks noGrp="1" noRot="1" noChangeAspect="1" noChangeArrowheads="1" noTextEdit="1"/>
          </p:cNvSpPr>
          <p:nvPr>
            <p:ph type="sldImg"/>
          </p:nvPr>
        </p:nvSpPr>
        <p:spPr>
          <a:xfrm>
            <a:off x="1125538" y="684213"/>
            <a:ext cx="4572000" cy="3429000"/>
          </a:xfrm>
          <a:ln/>
        </p:spPr>
      </p:sp>
      <p:sp>
        <p:nvSpPr>
          <p:cNvPr id="44035"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AFB8703D-2125-47D0-8D12-F5741877F1F9}" type="slidenum">
              <a:rPr lang="en-AU" smtClean="0"/>
              <a:pPr/>
              <a:t>16</a:t>
            </a:fld>
            <a:endParaRPr lang="en-AU" smtClean="0"/>
          </a:p>
        </p:txBody>
      </p:sp>
      <p:sp>
        <p:nvSpPr>
          <p:cNvPr id="46082" name="Rectangle 2"/>
          <p:cNvSpPr>
            <a:spLocks noGrp="1" noRot="1" noChangeAspect="1" noChangeArrowheads="1" noTextEdit="1"/>
          </p:cNvSpPr>
          <p:nvPr>
            <p:ph type="sldImg"/>
          </p:nvPr>
        </p:nvSpPr>
        <p:spPr>
          <a:xfrm>
            <a:off x="981075" y="684213"/>
            <a:ext cx="4572000" cy="3429000"/>
          </a:xfrm>
          <a:ln/>
        </p:spPr>
      </p:sp>
      <p:sp>
        <p:nvSpPr>
          <p:cNvPr id="46083" name="Rectangle 3"/>
          <p:cNvSpPr>
            <a:spLocks noGrp="1" noChangeArrowheads="1"/>
          </p:cNvSpPr>
          <p:nvPr>
            <p:ph type="body" idx="1"/>
          </p:nvPr>
        </p:nvSpPr>
        <p:spPr>
          <a:noFill/>
        </p:spPr>
        <p:txBody>
          <a:bodyPr/>
          <a:lstStyle/>
          <a:p>
            <a:pPr eaLnBrk="1" hangingPunct="1">
              <a:lnSpc>
                <a:spcPct val="90000"/>
              </a:lnSpc>
            </a:pPr>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470DC2C3-6C4F-4993-A0E6-B1655B36AF11}" type="slidenum">
              <a:rPr lang="en-AU" smtClean="0"/>
              <a:pPr/>
              <a:t>17</a:t>
            </a:fld>
            <a:endParaRPr lang="en-AU" smtClean="0"/>
          </a:p>
        </p:txBody>
      </p:sp>
      <p:sp>
        <p:nvSpPr>
          <p:cNvPr id="48130" name="Rectangle 2"/>
          <p:cNvSpPr>
            <a:spLocks noGrp="1" noRot="1" noChangeAspect="1" noChangeArrowheads="1" noTextEdit="1"/>
          </p:cNvSpPr>
          <p:nvPr>
            <p:ph type="sldImg"/>
          </p:nvPr>
        </p:nvSpPr>
        <p:spPr>
          <a:xfrm>
            <a:off x="1125538" y="684213"/>
            <a:ext cx="4572000" cy="3429000"/>
          </a:xfrm>
          <a:ln/>
        </p:spPr>
      </p:sp>
      <p:sp>
        <p:nvSpPr>
          <p:cNvPr id="48131" name="Rectangle 3"/>
          <p:cNvSpPr>
            <a:spLocks noGrp="1" noChangeArrowheads="1"/>
          </p:cNvSpPr>
          <p:nvPr>
            <p:ph type="body" idx="1"/>
          </p:nvPr>
        </p:nvSpPr>
        <p:spPr>
          <a:noFill/>
        </p:spPr>
        <p:txBody>
          <a:bodyPr/>
          <a:lstStyle/>
          <a:p>
            <a:pPr eaLnBrk="1" hangingPunct="1"/>
            <a:endParaRPr lang="en-AU" sz="1600" dirty="0" smtClean="0"/>
          </a:p>
          <a:p>
            <a:pPr eaLnBrk="1" hangingPunct="1"/>
            <a:endParaRPr lang="en-AU" sz="1600" dirty="0" smtClean="0"/>
          </a:p>
          <a:p>
            <a:pPr eaLnBrk="1" hangingPunct="1"/>
            <a:endParaRPr lang="en-AU" sz="1600" dirty="0" smtClean="0"/>
          </a:p>
          <a:p>
            <a:pPr eaLnBrk="1" hangingPunct="1"/>
            <a:endParaRPr lang="en-AU" sz="16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3E46581-55AC-4239-9CCE-7F6BB9BB4DEE}" type="slidenum">
              <a:rPr lang="en-AU" smtClean="0"/>
              <a:pPr>
                <a:defRPr/>
              </a:pPr>
              <a:t>18</a:t>
            </a:fld>
            <a:endParaRPr lang="en-AU"/>
          </a:p>
        </p:txBody>
      </p:sp>
    </p:spTree>
    <p:extLst>
      <p:ext uri="{BB962C8B-B14F-4D97-AF65-F5344CB8AC3E}">
        <p14:creationId xmlns:p14="http://schemas.microsoft.com/office/powerpoint/2010/main" val="192183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E91B855E-F8F3-4B5F-A074-36CD90227FE2}" type="slidenum">
              <a:rPr lang="en-AU" smtClean="0"/>
              <a:pPr/>
              <a:t>19</a:t>
            </a:fld>
            <a:endParaRPr lang="en-AU" smtClean="0"/>
          </a:p>
        </p:txBody>
      </p:sp>
      <p:sp>
        <p:nvSpPr>
          <p:cNvPr id="54274" name="Rectangle 2"/>
          <p:cNvSpPr>
            <a:spLocks noGrp="1" noRot="1" noChangeAspect="1" noChangeArrowheads="1" noTextEdit="1"/>
          </p:cNvSpPr>
          <p:nvPr>
            <p:ph type="sldImg"/>
          </p:nvPr>
        </p:nvSpPr>
        <p:spPr>
          <a:xfrm>
            <a:off x="1196975" y="684213"/>
            <a:ext cx="4572000" cy="3429000"/>
          </a:xfrm>
          <a:ln/>
        </p:spPr>
      </p:sp>
      <p:sp>
        <p:nvSpPr>
          <p:cNvPr id="54275"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sz="1600" dirty="0" smtClean="0"/>
          </a:p>
          <a:p>
            <a:pPr eaLnBrk="1" hangingPunct="1">
              <a:lnSpc>
                <a:spcPct val="90000"/>
              </a:lnSpc>
            </a:pPr>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77F0099F-98EB-477E-8E7E-FD045FE2933D}" type="slidenum">
              <a:rPr lang="en-AU" smtClean="0"/>
              <a:pPr/>
              <a:t>2</a:t>
            </a:fld>
            <a:endParaRPr lang="en-AU" smtClean="0"/>
          </a:p>
        </p:txBody>
      </p:sp>
      <p:sp>
        <p:nvSpPr>
          <p:cNvPr id="17410" name="Rectangle 2"/>
          <p:cNvSpPr>
            <a:spLocks noGrp="1" noRot="1" noChangeAspect="1" noChangeArrowheads="1" noTextEdit="1"/>
          </p:cNvSpPr>
          <p:nvPr>
            <p:ph type="sldImg"/>
          </p:nvPr>
        </p:nvSpPr>
        <p:spPr>
          <a:xfrm>
            <a:off x="1125538" y="684213"/>
            <a:ext cx="4572000" cy="3429000"/>
          </a:xfrm>
          <a:ln/>
        </p:spPr>
      </p:sp>
      <p:sp>
        <p:nvSpPr>
          <p:cNvPr id="17411" name="Rectangle 3"/>
          <p:cNvSpPr>
            <a:spLocks noGrp="1" noChangeArrowheads="1"/>
          </p:cNvSpPr>
          <p:nvPr>
            <p:ph type="body" idx="1"/>
          </p:nvPr>
        </p:nvSpPr>
        <p:spPr>
          <a:noFill/>
        </p:spPr>
        <p:txBody>
          <a:bodyPr/>
          <a:lstStyle/>
          <a:p>
            <a:pPr eaLnBrk="1" hangingPunct="1"/>
            <a:r>
              <a:rPr lang="en-AU" sz="1600" dirty="0" smtClean="0"/>
              <a:t>packages</a:t>
            </a:r>
            <a:endParaRPr lang="en-AU" sz="16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082B7781-BF91-4131-802F-8B59928ECE6B}" type="slidenum">
              <a:rPr lang="en-AU" smtClean="0"/>
              <a:pPr/>
              <a:t>20</a:t>
            </a:fld>
            <a:endParaRPr lang="en-AU" smtClean="0"/>
          </a:p>
        </p:txBody>
      </p:sp>
      <p:sp>
        <p:nvSpPr>
          <p:cNvPr id="56322" name="Rectangle 2"/>
          <p:cNvSpPr>
            <a:spLocks noGrp="1" noRot="1" noChangeAspect="1" noChangeArrowheads="1" noTextEdit="1"/>
          </p:cNvSpPr>
          <p:nvPr>
            <p:ph type="sldImg"/>
          </p:nvPr>
        </p:nvSpPr>
        <p:spPr>
          <a:xfrm>
            <a:off x="1196975" y="684213"/>
            <a:ext cx="4572000" cy="3429000"/>
          </a:xfrm>
          <a:ln/>
        </p:spPr>
      </p:sp>
      <p:sp>
        <p:nvSpPr>
          <p:cNvPr id="56323"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30256FDC-18CF-462E-B19B-C46F39ACB843}" type="slidenum">
              <a:rPr lang="en-AU" smtClean="0"/>
              <a:pPr/>
              <a:t>21</a:t>
            </a:fld>
            <a:endParaRPr lang="en-AU" smtClean="0"/>
          </a:p>
        </p:txBody>
      </p:sp>
      <p:sp>
        <p:nvSpPr>
          <p:cNvPr id="58370" name="Rectangle 2"/>
          <p:cNvSpPr>
            <a:spLocks noGrp="1" noRot="1" noChangeAspect="1" noChangeArrowheads="1" noTextEdit="1"/>
          </p:cNvSpPr>
          <p:nvPr>
            <p:ph type="sldImg"/>
          </p:nvPr>
        </p:nvSpPr>
        <p:spPr>
          <a:xfrm>
            <a:off x="1196975" y="684213"/>
            <a:ext cx="4572000" cy="3429000"/>
          </a:xfrm>
          <a:ln/>
        </p:spPr>
      </p:sp>
      <p:sp>
        <p:nvSpPr>
          <p:cNvPr id="58371"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7779AAFD-8C21-4D56-98E2-C298B1A530C7}" type="slidenum">
              <a:rPr lang="en-AU" smtClean="0"/>
              <a:pPr/>
              <a:t>22</a:t>
            </a:fld>
            <a:endParaRPr lang="en-AU" smtClean="0"/>
          </a:p>
        </p:txBody>
      </p:sp>
      <p:sp>
        <p:nvSpPr>
          <p:cNvPr id="60418" name="Rectangle 2"/>
          <p:cNvSpPr>
            <a:spLocks noGrp="1" noRot="1" noChangeAspect="1" noChangeArrowheads="1" noTextEdit="1"/>
          </p:cNvSpPr>
          <p:nvPr>
            <p:ph type="sldImg"/>
          </p:nvPr>
        </p:nvSpPr>
        <p:spPr>
          <a:xfrm>
            <a:off x="1196975" y="684213"/>
            <a:ext cx="4572000" cy="3429000"/>
          </a:xfrm>
          <a:ln/>
        </p:spPr>
      </p:sp>
      <p:sp>
        <p:nvSpPr>
          <p:cNvPr id="60419"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EB3B03FF-FE17-43E2-B469-6D402359151C}" type="slidenum">
              <a:rPr lang="en-AU" smtClean="0"/>
              <a:pPr/>
              <a:t>23</a:t>
            </a:fld>
            <a:endParaRPr lang="en-AU" smtClean="0"/>
          </a:p>
        </p:txBody>
      </p:sp>
      <p:sp>
        <p:nvSpPr>
          <p:cNvPr id="62466" name="Rectangle 2"/>
          <p:cNvSpPr>
            <a:spLocks noGrp="1" noRot="1" noChangeAspect="1" noChangeArrowheads="1" noTextEdit="1"/>
          </p:cNvSpPr>
          <p:nvPr>
            <p:ph type="sldImg"/>
          </p:nvPr>
        </p:nvSpPr>
        <p:spPr>
          <a:xfrm>
            <a:off x="1125538" y="684213"/>
            <a:ext cx="4572000" cy="3429000"/>
          </a:xfrm>
          <a:ln/>
        </p:spPr>
      </p:sp>
      <p:sp>
        <p:nvSpPr>
          <p:cNvPr id="62467"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miter lim="800000"/>
            <a:headEnd/>
            <a:tailEnd/>
          </a:ln>
        </p:spPr>
        <p:txBody>
          <a:bodyPr/>
          <a:lstStyle/>
          <a:p>
            <a:fld id="{77FC47F7-B543-4BB2-99C2-9E943E6AF39D}" type="slidenum">
              <a:rPr lang="en-AU" smtClean="0"/>
              <a:pPr/>
              <a:t>24</a:t>
            </a:fld>
            <a:endParaRPr lang="en-AU" smtClean="0"/>
          </a:p>
        </p:txBody>
      </p:sp>
      <p:sp>
        <p:nvSpPr>
          <p:cNvPr id="64514" name="Rectangle 2"/>
          <p:cNvSpPr>
            <a:spLocks noGrp="1" noRot="1" noChangeAspect="1" noChangeArrowheads="1" noTextEdit="1"/>
          </p:cNvSpPr>
          <p:nvPr>
            <p:ph type="sldImg"/>
          </p:nvPr>
        </p:nvSpPr>
        <p:spPr>
          <a:xfrm>
            <a:off x="1196975" y="684213"/>
            <a:ext cx="4572000" cy="3429000"/>
          </a:xfrm>
          <a:ln/>
        </p:spPr>
      </p:sp>
      <p:sp>
        <p:nvSpPr>
          <p:cNvPr id="64515"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sz="1400" dirty="0" smtClean="0"/>
          </a:p>
          <a:p>
            <a:pPr eaLnBrk="1" hangingPunct="1">
              <a:lnSpc>
                <a:spcPct val="90000"/>
              </a:lnSpc>
            </a:pPr>
            <a:endParaRPr lang="en-AU" sz="1600" dirty="0" smtClean="0"/>
          </a:p>
          <a:p>
            <a:pPr eaLnBrk="1" hangingPunct="1">
              <a:lnSpc>
                <a:spcPct val="90000"/>
              </a:lnSpc>
            </a:pPr>
            <a:endParaRPr lang="en-A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3E46581-55AC-4239-9CCE-7F6BB9BB4DEE}" type="slidenum">
              <a:rPr lang="en-AU" smtClean="0"/>
              <a:pPr>
                <a:defRPr/>
              </a:pPr>
              <a:t>25</a:t>
            </a:fld>
            <a:endParaRPr lang="en-AU"/>
          </a:p>
        </p:txBody>
      </p:sp>
    </p:spTree>
    <p:extLst>
      <p:ext uri="{BB962C8B-B14F-4D97-AF65-F5344CB8AC3E}">
        <p14:creationId xmlns:p14="http://schemas.microsoft.com/office/powerpoint/2010/main" val="973696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0F1D4B7C-6B78-4706-90CB-080F6F4B1F39}" type="slidenum">
              <a:rPr lang="en-AU" smtClean="0"/>
              <a:pPr/>
              <a:t>26</a:t>
            </a:fld>
            <a:endParaRPr lang="en-AU" smtClean="0"/>
          </a:p>
        </p:txBody>
      </p:sp>
      <p:sp>
        <p:nvSpPr>
          <p:cNvPr id="66562" name="Rectangle 2"/>
          <p:cNvSpPr>
            <a:spLocks noGrp="1" noRot="1" noChangeAspect="1" noChangeArrowheads="1" noTextEdit="1"/>
          </p:cNvSpPr>
          <p:nvPr>
            <p:ph type="sldImg"/>
          </p:nvPr>
        </p:nvSpPr>
        <p:spPr>
          <a:xfrm>
            <a:off x="1196975" y="684213"/>
            <a:ext cx="4572000" cy="3429000"/>
          </a:xfrm>
          <a:ln/>
        </p:spPr>
      </p:sp>
      <p:sp>
        <p:nvSpPr>
          <p:cNvPr id="66563" name="Rectangle 3"/>
          <p:cNvSpPr>
            <a:spLocks noGrp="1" noChangeArrowheads="1"/>
          </p:cNvSpPr>
          <p:nvPr>
            <p:ph type="body" idx="1"/>
          </p:nvPr>
        </p:nvSpPr>
        <p:spPr>
          <a:xfrm>
            <a:off x="333375" y="4356100"/>
            <a:ext cx="5486400" cy="4114800"/>
          </a:xfrm>
          <a:noFill/>
        </p:spPr>
        <p:txBody>
          <a:bodyPr/>
          <a:lstStyle/>
          <a:p>
            <a:pPr eaLnBrk="1" hangingPunct="1">
              <a:lnSpc>
                <a:spcPct val="90000"/>
              </a:lnSpc>
            </a:pPr>
            <a:endParaRPr lang="en-AU" sz="1600" dirty="0" smtClean="0"/>
          </a:p>
          <a:p>
            <a:pPr eaLnBrk="1" hangingPunct="1">
              <a:lnSpc>
                <a:spcPct val="90000"/>
              </a:lnSpc>
            </a:pPr>
            <a:endParaRPr lang="en-A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3E46581-55AC-4239-9CCE-7F6BB9BB4DEE}" type="slidenum">
              <a:rPr lang="en-AU" smtClean="0"/>
              <a:pPr>
                <a:defRPr/>
              </a:pPr>
              <a:t>27</a:t>
            </a:fld>
            <a:endParaRPr lang="en-AU"/>
          </a:p>
        </p:txBody>
      </p:sp>
    </p:spTree>
    <p:extLst>
      <p:ext uri="{BB962C8B-B14F-4D97-AF65-F5344CB8AC3E}">
        <p14:creationId xmlns:p14="http://schemas.microsoft.com/office/powerpoint/2010/main" val="112386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3E46581-55AC-4239-9CCE-7F6BB9BB4DEE}" type="slidenum">
              <a:rPr lang="en-AU" smtClean="0"/>
              <a:pPr>
                <a:defRPr/>
              </a:pPr>
              <a:t>28</a:t>
            </a:fld>
            <a:endParaRPr lang="en-AU"/>
          </a:p>
        </p:txBody>
      </p:sp>
    </p:spTree>
    <p:extLst>
      <p:ext uri="{BB962C8B-B14F-4D97-AF65-F5344CB8AC3E}">
        <p14:creationId xmlns:p14="http://schemas.microsoft.com/office/powerpoint/2010/main" val="63591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EBCB1B9C-62B8-4FDD-A38E-7EECB66D1998}" type="slidenum">
              <a:rPr lang="en-AU" smtClean="0"/>
              <a:pPr/>
              <a:t>29</a:t>
            </a:fld>
            <a:endParaRPr lang="en-AU" smtClean="0"/>
          </a:p>
        </p:txBody>
      </p:sp>
      <p:sp>
        <p:nvSpPr>
          <p:cNvPr id="70658" name="Rectangle 2"/>
          <p:cNvSpPr>
            <a:spLocks noGrp="1" noRot="1" noChangeAspect="1" noChangeArrowheads="1" noTextEdit="1"/>
          </p:cNvSpPr>
          <p:nvPr>
            <p:ph type="sldImg"/>
          </p:nvPr>
        </p:nvSpPr>
        <p:spPr>
          <a:xfrm>
            <a:off x="1125538" y="684213"/>
            <a:ext cx="4572000" cy="3429000"/>
          </a:xfrm>
          <a:ln/>
        </p:spPr>
      </p:sp>
      <p:sp>
        <p:nvSpPr>
          <p:cNvPr id="70659" name="Rectangle 3"/>
          <p:cNvSpPr>
            <a:spLocks noGrp="1" noChangeArrowheads="1"/>
          </p:cNvSpPr>
          <p:nvPr>
            <p:ph type="body" idx="1"/>
          </p:nvPr>
        </p:nvSpPr>
        <p:spPr>
          <a:xfrm>
            <a:off x="692150" y="4356100"/>
            <a:ext cx="5486400" cy="4114800"/>
          </a:xfrm>
          <a:noFill/>
        </p:spPr>
        <p:txBody>
          <a:bodyPr/>
          <a:lstStyle/>
          <a:p>
            <a:pPr eaLnBrk="1" hangingPunct="1"/>
            <a:r>
              <a:rPr lang="en-AU" dirty="0" smtClean="0"/>
              <a:t> </a:t>
            </a:r>
          </a:p>
          <a:p>
            <a:pPr eaLnBrk="1" hangingPunct="1"/>
            <a:endParaRPr lang="en-AU" dirty="0" smtClean="0"/>
          </a:p>
          <a:p>
            <a:pPr eaLnBrk="1" hangingPunct="1"/>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5DF3F0E-65CF-4E3D-882E-3D93730D8BD5}" type="slidenum">
              <a:rPr lang="en-AU" smtClean="0"/>
              <a:pPr/>
              <a:t>3</a:t>
            </a:fld>
            <a:endParaRPr lang="en-AU"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06E7BC12-F2CF-4741-92D7-64B6B7FDBC81}" type="slidenum">
              <a:rPr lang="en-AU" smtClean="0"/>
              <a:pPr/>
              <a:t>30</a:t>
            </a:fld>
            <a:endParaRPr lang="en-AU" smtClean="0"/>
          </a:p>
        </p:txBody>
      </p:sp>
      <p:sp>
        <p:nvSpPr>
          <p:cNvPr id="72706" name="Rectangle 2"/>
          <p:cNvSpPr>
            <a:spLocks noGrp="1" noRot="1" noChangeAspect="1" noChangeArrowheads="1" noTextEdit="1"/>
          </p:cNvSpPr>
          <p:nvPr>
            <p:ph type="sldImg"/>
          </p:nvPr>
        </p:nvSpPr>
        <p:spPr>
          <a:xfrm>
            <a:off x="1125538" y="684213"/>
            <a:ext cx="4572000" cy="3429000"/>
          </a:xfrm>
          <a:ln/>
        </p:spPr>
      </p:sp>
      <p:sp>
        <p:nvSpPr>
          <p:cNvPr id="72707" name="Rectangle 3"/>
          <p:cNvSpPr>
            <a:spLocks noGrp="1" noChangeArrowheads="1"/>
          </p:cNvSpPr>
          <p:nvPr>
            <p:ph type="body" idx="1"/>
          </p:nvPr>
        </p:nvSpPr>
        <p:spPr>
          <a:xfrm>
            <a:off x="692150" y="4356100"/>
            <a:ext cx="5486400" cy="4114800"/>
          </a:xfrm>
          <a:noFill/>
        </p:spPr>
        <p:txBody>
          <a:bodyPr/>
          <a:lstStyle/>
          <a:p>
            <a:pPr eaLnBrk="1" hangingPunct="1"/>
            <a:endParaRPr lang="en-A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02D88145-D233-49AB-B602-794D0B7CEF23}" type="slidenum">
              <a:rPr lang="en-AU" smtClean="0"/>
              <a:pPr/>
              <a:t>31</a:t>
            </a:fld>
            <a:endParaRPr lang="en-AU" smtClean="0"/>
          </a:p>
        </p:txBody>
      </p:sp>
      <p:sp>
        <p:nvSpPr>
          <p:cNvPr id="74754" name="Rectangle 2"/>
          <p:cNvSpPr>
            <a:spLocks noGrp="1" noRot="1" noChangeAspect="1" noChangeArrowheads="1" noTextEdit="1"/>
          </p:cNvSpPr>
          <p:nvPr>
            <p:ph type="sldImg"/>
          </p:nvPr>
        </p:nvSpPr>
        <p:spPr>
          <a:xfrm>
            <a:off x="1125538" y="684213"/>
            <a:ext cx="4572000" cy="3429000"/>
          </a:xfrm>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E4CC0BDA-E180-4CEC-A7EE-0D42829C622E}" type="slidenum">
              <a:rPr lang="en-AU" smtClean="0"/>
              <a:pPr/>
              <a:t>4</a:t>
            </a:fld>
            <a:endParaRPr lang="en-AU" smtClean="0"/>
          </a:p>
        </p:txBody>
      </p:sp>
      <p:sp>
        <p:nvSpPr>
          <p:cNvPr id="21506" name="Rectangle 2"/>
          <p:cNvSpPr>
            <a:spLocks noGrp="1" noRot="1" noChangeAspect="1" noChangeArrowheads="1" noTextEdit="1"/>
          </p:cNvSpPr>
          <p:nvPr>
            <p:ph type="sldImg"/>
          </p:nvPr>
        </p:nvSpPr>
        <p:spPr>
          <a:xfrm>
            <a:off x="1125538" y="684213"/>
            <a:ext cx="4572000" cy="3429000"/>
          </a:xfrm>
          <a:ln/>
        </p:spPr>
      </p:sp>
      <p:sp>
        <p:nvSpPr>
          <p:cNvPr id="21507" name="Rectangle 3"/>
          <p:cNvSpPr>
            <a:spLocks noGrp="1" noChangeArrowheads="1"/>
          </p:cNvSpPr>
          <p:nvPr>
            <p:ph type="body" idx="1"/>
          </p:nvPr>
        </p:nvSpPr>
        <p:spPr>
          <a:xfrm>
            <a:off x="692150" y="4356100"/>
            <a:ext cx="5486400" cy="4114800"/>
          </a:xfrm>
          <a:noFill/>
        </p:spPr>
        <p:txBody>
          <a:bodyPr/>
          <a:lstStyle/>
          <a:p>
            <a:pPr eaLnBrk="1" hangingPunct="1"/>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C88BBF00-06DA-493A-8164-330891214808}" type="slidenum">
              <a:rPr lang="en-AU" smtClean="0"/>
              <a:pPr/>
              <a:t>5</a:t>
            </a:fld>
            <a:endParaRPr lang="en-AU" smtClean="0"/>
          </a:p>
        </p:txBody>
      </p:sp>
      <p:sp>
        <p:nvSpPr>
          <p:cNvPr id="23554" name="Rectangle 2"/>
          <p:cNvSpPr>
            <a:spLocks noGrp="1" noRot="1" noChangeAspect="1" noChangeArrowheads="1" noTextEdit="1"/>
          </p:cNvSpPr>
          <p:nvPr>
            <p:ph type="sldImg"/>
          </p:nvPr>
        </p:nvSpPr>
        <p:spPr>
          <a:xfrm>
            <a:off x="1125538" y="468313"/>
            <a:ext cx="4572000" cy="3429000"/>
          </a:xfrm>
          <a:ln/>
        </p:spPr>
      </p:sp>
      <p:sp>
        <p:nvSpPr>
          <p:cNvPr id="23555"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D7469686-1B04-4A92-8F5D-A11FE1FCC269}" type="slidenum">
              <a:rPr lang="en-AU" smtClean="0"/>
              <a:pPr/>
              <a:t>6</a:t>
            </a:fld>
            <a:endParaRPr lang="en-AU" smtClean="0"/>
          </a:p>
        </p:txBody>
      </p:sp>
      <p:sp>
        <p:nvSpPr>
          <p:cNvPr id="25602" name="Rectangle 2"/>
          <p:cNvSpPr>
            <a:spLocks noGrp="1" noRot="1" noChangeAspect="1" noChangeArrowheads="1" noTextEdit="1"/>
          </p:cNvSpPr>
          <p:nvPr>
            <p:ph type="sldImg"/>
          </p:nvPr>
        </p:nvSpPr>
        <p:spPr>
          <a:xfrm>
            <a:off x="1125538" y="684213"/>
            <a:ext cx="4572000" cy="3429000"/>
          </a:xfrm>
          <a:ln/>
        </p:spPr>
      </p:sp>
      <p:sp>
        <p:nvSpPr>
          <p:cNvPr id="25603" name="Rectangle 3"/>
          <p:cNvSpPr>
            <a:spLocks noGrp="1" noChangeArrowheads="1"/>
          </p:cNvSpPr>
          <p:nvPr>
            <p:ph type="body" idx="1"/>
          </p:nvPr>
        </p:nvSpPr>
        <p:spPr>
          <a:noFill/>
        </p:spPr>
        <p:txBody>
          <a:bodyPr/>
          <a:lstStyle/>
          <a:p>
            <a:pPr lvl="2" eaLnBrk="1" hangingPunct="1"/>
            <a:r>
              <a:rPr lang="en-AU" dirty="0" smtClean="0"/>
              <a:t>I am going to read out a description of a simple line graph. </a:t>
            </a:r>
          </a:p>
          <a:p>
            <a:pPr lvl="2" eaLnBrk="1" hangingPunct="1"/>
            <a:endParaRPr lang="en-AU" dirty="0" smtClean="0"/>
          </a:p>
          <a:p>
            <a:pPr lvl="2" eaLnBrk="1" hangingPunct="1"/>
            <a:r>
              <a:rPr lang="en-AU" dirty="0" smtClean="0"/>
              <a:t>When I ask you to open your eyes, you’ll see the graphic of the item…</a:t>
            </a:r>
          </a:p>
          <a:p>
            <a:pPr lvl="2" eaLnBrk="1" hangingPunct="1"/>
            <a:endParaRPr lang="en-AU" dirty="0" smtClean="0"/>
          </a:p>
          <a:p>
            <a:pPr lvl="2" eaLnBrk="1" hangingPunct="1"/>
            <a:endParaRPr lang="en-AU" dirty="0" smtClean="0"/>
          </a:p>
          <a:p>
            <a:pPr lvl="2" eaLnBrk="1" hangingPunct="1"/>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A1DE0187-3F58-4ED7-987F-1E7BFF570E64}" type="slidenum">
              <a:rPr lang="en-AU" smtClean="0"/>
              <a:pPr/>
              <a:t>7</a:t>
            </a:fld>
            <a:endParaRPr lang="en-AU" smtClean="0"/>
          </a:p>
        </p:txBody>
      </p:sp>
      <p:sp>
        <p:nvSpPr>
          <p:cNvPr id="27650" name="Rectangle 2"/>
          <p:cNvSpPr>
            <a:spLocks noGrp="1" noRot="1" noChangeAspect="1" noChangeArrowheads="1" noTextEdit="1"/>
          </p:cNvSpPr>
          <p:nvPr>
            <p:ph type="sldImg"/>
          </p:nvPr>
        </p:nvSpPr>
        <p:spPr>
          <a:xfrm>
            <a:off x="1125538" y="684213"/>
            <a:ext cx="4572000" cy="3429000"/>
          </a:xfrm>
          <a:ln/>
        </p:spPr>
      </p:sp>
      <p:sp>
        <p:nvSpPr>
          <p:cNvPr id="27651" name="Rectangle 3"/>
          <p:cNvSpPr>
            <a:spLocks noGrp="1" noChangeArrowheads="1"/>
          </p:cNvSpPr>
          <p:nvPr>
            <p:ph type="body" idx="1"/>
          </p:nvPr>
        </p:nvSpPr>
        <p:spPr>
          <a:xfrm>
            <a:off x="692150" y="4356100"/>
            <a:ext cx="5486400" cy="4114800"/>
          </a:xfrm>
          <a:noFill/>
        </p:spPr>
        <p:txBody>
          <a:bodyPr/>
          <a:lstStyle/>
          <a:p>
            <a:pPr lvl="2" eaLnBrk="1" hangingPunct="1"/>
            <a:endParaRPr lang="en-AU" dirty="0" smtClean="0"/>
          </a:p>
          <a:p>
            <a:pPr lvl="2" eaLnBrk="1" hangingPunct="1"/>
            <a:endParaRPr lang="en-AU" dirty="0" smtClean="0"/>
          </a:p>
          <a:p>
            <a:pPr eaLnBrk="1" hangingPunct="1"/>
            <a:endParaRPr lang="en-AU" dirty="0" smtClean="0"/>
          </a:p>
          <a:p>
            <a:pPr lvl="2" eaLnBrk="1" hangingPunct="1"/>
            <a:endParaRPr lang="en-AU" dirty="0" smtClean="0"/>
          </a:p>
          <a:p>
            <a:pPr lvl="2" eaLnBrk="1" hangingPunct="1"/>
            <a:endParaRPr lang="en-AU" dirty="0" smtClean="0"/>
          </a:p>
          <a:p>
            <a:pPr lvl="2" eaLnBrk="1" hangingPunct="1"/>
            <a:endParaRPr lang="en-AU" dirty="0" smtClean="0"/>
          </a:p>
          <a:p>
            <a:pPr lvl="2" eaLnBrk="1" hangingPunct="1"/>
            <a:endParaRPr lang="en-AU" dirty="0" smtClean="0"/>
          </a:p>
          <a:p>
            <a:pPr eaLnBrk="1" hangingPunct="1"/>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84299F36-17DB-4305-966E-A8CE92AE8C26}" type="slidenum">
              <a:rPr lang="en-AU" smtClean="0"/>
              <a:pPr/>
              <a:t>8</a:t>
            </a:fld>
            <a:endParaRPr lang="en-AU" smtClean="0"/>
          </a:p>
        </p:txBody>
      </p:sp>
      <p:sp>
        <p:nvSpPr>
          <p:cNvPr id="29698" name="Rectangle 2"/>
          <p:cNvSpPr>
            <a:spLocks noGrp="1" noRot="1" noChangeAspect="1" noChangeArrowheads="1" noTextEdit="1"/>
          </p:cNvSpPr>
          <p:nvPr>
            <p:ph type="sldImg"/>
          </p:nvPr>
        </p:nvSpPr>
        <p:spPr>
          <a:xfrm>
            <a:off x="1125538" y="684213"/>
            <a:ext cx="4572000" cy="3429000"/>
          </a:xfrm>
          <a:ln/>
        </p:spPr>
      </p:sp>
      <p:sp>
        <p:nvSpPr>
          <p:cNvPr id="29699" name="Rectangle 3"/>
          <p:cNvSpPr>
            <a:spLocks noGrp="1" noChangeArrowheads="1"/>
          </p:cNvSpPr>
          <p:nvPr>
            <p:ph type="body" idx="1"/>
          </p:nvPr>
        </p:nvSpPr>
        <p:spPr>
          <a:noFill/>
        </p:spPr>
        <p:txBody>
          <a:bodyPr/>
          <a:lstStyle/>
          <a:p>
            <a:pPr eaLnBrk="1" hangingPunct="1"/>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53E10F4C-FEAD-4686-9BEF-9AF4EC91E3E6}" type="slidenum">
              <a:rPr lang="en-AU" smtClean="0"/>
              <a:pPr/>
              <a:t>9</a:t>
            </a:fld>
            <a:endParaRPr lang="en-AU"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r>
              <a:rPr lang="en-AU" dirty="0" smtClean="0"/>
              <a:t>?</a:t>
            </a:r>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E67F076-5F44-4905-B7EC-1279B0D5BEBD}"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96C5E36-7371-4C16-969A-06DB9E9F8E6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E6FF1C1-1074-4B40-97EF-B9BBEE130664}"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0FCB181-3A37-4C67-816B-F9769123BF3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DF3F5EE-537F-4AC4-8A2F-67350E7616EB}"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2539182-98B5-40CD-9F59-8DBC5F2A8BD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73BCC4F1-9405-4BAE-9819-522FC7213B78}"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9602AD05-D108-46E7-99D8-1A3376BE0F65}"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CE208BF3-020D-4E44-956B-54099E7B9CFD}"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BB38055-FA9B-488B-A5E6-10CCCB01A660}"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DC02671-BE86-48B0-BAA9-45F68D073785}"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66C0373-A6E5-430B-807F-2B8B037D75D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uncp.edu/academics/colleges-schools-departments/departments/sociology-and-criminal-justice/visual-impairment-and-teaching-statistics/directions-construction-teaching-artifac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youtu.be/6EwbhDFZpU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youtu.be/UEUQmLMK2_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title"/>
          </p:nvPr>
        </p:nvSpPr>
        <p:spPr>
          <a:xfrm>
            <a:off x="539750" y="274638"/>
            <a:ext cx="8353425" cy="6107112"/>
          </a:xfrm>
        </p:spPr>
        <p:txBody>
          <a:bodyPr/>
          <a:lstStyle/>
          <a:p>
            <a:pPr eaLnBrk="1" hangingPunct="1"/>
            <a:r>
              <a:rPr lang="en-AU" sz="2800" dirty="0" smtClean="0"/>
              <a:t>Making Statistics and Mathematics Courses accessible to Blind and Vision Impaired Students</a:t>
            </a:r>
            <a:br>
              <a:rPr lang="en-AU" sz="2800" dirty="0" smtClean="0"/>
            </a:br>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2000" dirty="0" smtClean="0"/>
              <a:t>Pauline Pannell, </a:t>
            </a:r>
            <a:r>
              <a:rPr lang="en-AU" sz="2000" dirty="0" err="1" smtClean="0"/>
              <a:t>Una</a:t>
            </a:r>
            <a:r>
              <a:rPr lang="en-AU" sz="2000" dirty="0" smtClean="0"/>
              <a:t> Jansen Van </a:t>
            </a:r>
            <a:r>
              <a:rPr lang="en-AU" sz="2000" dirty="0" err="1" smtClean="0"/>
              <a:t>Rensburg</a:t>
            </a:r>
            <a:r>
              <a:rPr lang="en-AU" sz="2000" dirty="0" smtClean="0"/>
              <a:t> and Kim Louw</a:t>
            </a:r>
            <a:br>
              <a:rPr lang="en-AU" sz="2000" dirty="0" smtClean="0"/>
            </a:br>
            <a:r>
              <a:rPr lang="en-AU" sz="2000" dirty="0" smtClean="0"/>
              <a:t>University of Western Australia</a:t>
            </a:r>
          </a:p>
        </p:txBody>
      </p:sp>
      <p:pic>
        <p:nvPicPr>
          <p:cNvPr id="14338" name="Picture 5" descr="Eric_Weihenmayer"/>
          <p:cNvPicPr>
            <a:picLocks noChangeAspect="1" noChangeArrowheads="1"/>
          </p:cNvPicPr>
          <p:nvPr/>
        </p:nvPicPr>
        <p:blipFill>
          <a:blip r:embed="rId3"/>
          <a:srcRect/>
          <a:stretch>
            <a:fillRect/>
          </a:stretch>
        </p:blipFill>
        <p:spPr bwMode="auto">
          <a:xfrm>
            <a:off x="1979613" y="1773238"/>
            <a:ext cx="50292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7859713" cy="850900"/>
          </a:xfrm>
        </p:spPr>
        <p:txBody>
          <a:bodyPr/>
          <a:lstStyle/>
          <a:p>
            <a:pPr eaLnBrk="1" hangingPunct="1"/>
            <a:r>
              <a:rPr lang="en-AU" sz="3600" smtClean="0"/>
              <a:t>Blocking the Road to Learning</a:t>
            </a:r>
          </a:p>
        </p:txBody>
      </p:sp>
      <p:sp>
        <p:nvSpPr>
          <p:cNvPr id="32770" name="Rectangle 3"/>
          <p:cNvSpPr>
            <a:spLocks noGrp="1" noChangeArrowheads="1"/>
          </p:cNvSpPr>
          <p:nvPr>
            <p:ph type="body" idx="1"/>
          </p:nvPr>
        </p:nvSpPr>
        <p:spPr>
          <a:xfrm>
            <a:off x="539750" y="1052513"/>
            <a:ext cx="8229600" cy="4525962"/>
          </a:xfrm>
        </p:spPr>
        <p:txBody>
          <a:bodyPr/>
          <a:lstStyle/>
          <a:p>
            <a:pPr eaLnBrk="1" hangingPunct="1">
              <a:buFontTx/>
              <a:buNone/>
            </a:pPr>
            <a:r>
              <a:rPr lang="en-AU" sz="2400" smtClean="0"/>
              <a:t>Academics can’t or won’t adapt teaching style: use of</a:t>
            </a:r>
          </a:p>
          <a:p>
            <a:pPr eaLnBrk="1" hangingPunct="1">
              <a:buFontTx/>
              <a:buNone/>
            </a:pPr>
            <a:r>
              <a:rPr lang="en-AU" sz="2400" smtClean="0"/>
              <a:t>vague verbal directional cues …look over here</a:t>
            </a:r>
            <a:br>
              <a:rPr lang="en-AU" sz="2400" smtClean="0"/>
            </a:br>
            <a:endParaRPr lang="en-AU" sz="2400" smtClean="0"/>
          </a:p>
          <a:p>
            <a:pPr eaLnBrk="1" hangingPunct="1">
              <a:buFontTx/>
              <a:buNone/>
            </a:pPr>
            <a:r>
              <a:rPr lang="en-AU" sz="2400" smtClean="0"/>
              <a:t>Mental Fatigue</a:t>
            </a:r>
          </a:p>
          <a:p>
            <a:pPr eaLnBrk="1" hangingPunct="1">
              <a:buFontTx/>
              <a:buNone/>
            </a:pPr>
            <a:endParaRPr lang="en-AU" sz="2400" smtClean="0"/>
          </a:p>
          <a:p>
            <a:pPr eaLnBrk="1" hangingPunct="1">
              <a:buFontTx/>
              <a:buNone/>
            </a:pPr>
            <a:r>
              <a:rPr lang="en-AU" sz="2400" smtClean="0"/>
              <a:t>Total additional time required to access course</a:t>
            </a:r>
            <a:br>
              <a:rPr lang="en-AU" sz="2400" smtClean="0"/>
            </a:br>
            <a:r>
              <a:rPr lang="en-AU" sz="1000" smtClean="0"/>
              <a:t>Sources: Spindler, R. (2006) Teaching mathematics to a student who is blind.  Teaching Mathematics and its Applications (25) 3 120-126.</a:t>
            </a:r>
            <a:br>
              <a:rPr lang="en-AU" sz="1000" smtClean="0"/>
            </a:br>
            <a:r>
              <a:rPr lang="en-AU" sz="1000" smtClean="0"/>
              <a:t>Gibson W.E  and Darron C. (1999) Teaching statistics to a student who is blind.  Teaching of Psychology. (26) 13-131.</a:t>
            </a:r>
            <a:br>
              <a:rPr lang="en-AU" sz="1000" smtClean="0"/>
            </a:br>
            <a:r>
              <a:rPr lang="en-AU" sz="1000" smtClean="0"/>
              <a:t/>
            </a:r>
            <a:br>
              <a:rPr lang="en-AU" sz="1000" smtClean="0"/>
            </a:br>
            <a:endParaRPr lang="en-AU" sz="1000" smtClean="0"/>
          </a:p>
        </p:txBody>
      </p:sp>
      <p:pic>
        <p:nvPicPr>
          <p:cNvPr id="32771" name="Picture 5" descr="sheep1"/>
          <p:cNvPicPr>
            <a:picLocks noChangeAspect="1" noChangeArrowheads="1"/>
          </p:cNvPicPr>
          <p:nvPr/>
        </p:nvPicPr>
        <p:blipFill>
          <a:blip r:embed="rId3"/>
          <a:srcRect/>
          <a:stretch>
            <a:fillRect/>
          </a:stretch>
        </p:blipFill>
        <p:spPr bwMode="auto">
          <a:xfrm>
            <a:off x="4705350" y="4000500"/>
            <a:ext cx="44386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468313" y="333375"/>
            <a:ext cx="8362950" cy="6107113"/>
          </a:xfrm>
        </p:spPr>
        <p:txBody>
          <a:bodyPr/>
          <a:lstStyle/>
          <a:p>
            <a:pPr algn="l" eaLnBrk="1" hangingPunct="1"/>
            <a:r>
              <a:rPr lang="en-AU" smtClean="0"/>
              <a:t>Improving Access</a:t>
            </a:r>
            <a:br>
              <a:rPr lang="en-AU" smtClean="0"/>
            </a:br>
            <a:r>
              <a:rPr lang="en-AU" smtClean="0"/>
              <a:t/>
            </a:r>
            <a:br>
              <a:rPr lang="en-AU" smtClean="0"/>
            </a:br>
            <a:r>
              <a:rPr lang="en-AU" sz="3200" smtClean="0"/>
              <a:t>Clay, wood, paper models, puff paint</a:t>
            </a:r>
            <a:br>
              <a:rPr lang="en-AU" sz="3200" smtClean="0"/>
            </a:br>
            <a:r>
              <a:rPr lang="en-AU" sz="3200" smtClean="0"/>
              <a:t/>
            </a:r>
            <a:br>
              <a:rPr lang="en-AU" sz="3200" smtClean="0"/>
            </a:br>
            <a:r>
              <a:rPr lang="en-AU" sz="3200" smtClean="0"/>
              <a:t>Tactile embossing print technology with associated software</a:t>
            </a:r>
            <a:br>
              <a:rPr lang="en-AU" sz="3200" smtClean="0"/>
            </a:br>
            <a:r>
              <a:rPr lang="en-AU" sz="3200" smtClean="0"/>
              <a:t/>
            </a:r>
            <a:br>
              <a:rPr lang="en-AU" sz="3200" smtClean="0"/>
            </a:br>
            <a:r>
              <a:rPr lang="en-AU" sz="3200" smtClean="0"/>
              <a:t>Pictures in a flash (raised line drawings on swell paper)</a:t>
            </a:r>
            <a:r>
              <a:rPr lang="en-AU" sz="2400" smtClean="0"/>
              <a:t/>
            </a:r>
            <a:br>
              <a:rPr lang="en-AU" sz="2400" smtClean="0"/>
            </a:br>
            <a:r>
              <a:rPr lang="en-AU" sz="2400" smtClean="0"/>
              <a:t/>
            </a:r>
            <a:br>
              <a:rPr lang="en-AU" sz="2400" smtClean="0"/>
            </a:br>
            <a:endParaRPr lang="en-AU"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ANd9GcRjHHxjwrqC9TPYJSC3AvYyBnvLJReOAye-vkPqq_Q5dImGQPhw"/>
          <p:cNvPicPr>
            <a:picLocks noChangeAspect="1" noChangeArrowheads="1"/>
          </p:cNvPicPr>
          <p:nvPr/>
        </p:nvPicPr>
        <p:blipFill>
          <a:blip r:embed="rId3"/>
          <a:srcRect/>
          <a:stretch>
            <a:fillRect/>
          </a:stretch>
        </p:blipFill>
        <p:spPr bwMode="auto">
          <a:xfrm>
            <a:off x="611188" y="836613"/>
            <a:ext cx="4824412" cy="2832100"/>
          </a:xfrm>
          <a:prstGeom prst="rect">
            <a:avLst/>
          </a:prstGeom>
          <a:noFill/>
          <a:ln w="9525">
            <a:noFill/>
            <a:miter lim="800000"/>
            <a:headEnd/>
            <a:tailEnd/>
          </a:ln>
        </p:spPr>
      </p:pic>
      <p:sp>
        <p:nvSpPr>
          <p:cNvPr id="36866" name="Rectangle 6"/>
          <p:cNvSpPr>
            <a:spLocks noChangeArrowheads="1"/>
          </p:cNvSpPr>
          <p:nvPr/>
        </p:nvSpPr>
        <p:spPr bwMode="auto">
          <a:xfrm rot="10800000" flipV="1">
            <a:off x="609600" y="6092825"/>
            <a:ext cx="6645275" cy="701675"/>
          </a:xfrm>
          <a:prstGeom prst="rect">
            <a:avLst/>
          </a:prstGeom>
          <a:noFill/>
          <a:ln w="9525">
            <a:noFill/>
            <a:miter lim="800000"/>
            <a:headEnd/>
            <a:tailEnd/>
          </a:ln>
        </p:spPr>
        <p:txBody>
          <a:bodyPr>
            <a:spAutoFit/>
          </a:bodyPr>
          <a:lstStyle/>
          <a:p>
            <a:r>
              <a:rPr lang="en-AU">
                <a:hlinkClick r:id="rId4"/>
              </a:rPr>
              <a:t>http://www.uncp.edu/academics/colleges-schools-departments/departments/sociology-and-criminal-justice/visual-impairment-and-teaching-statistics/directions-construction-teaching-artifacts</a:t>
            </a:r>
            <a:endParaRPr lang="en-AU"/>
          </a:p>
          <a:p>
            <a:r>
              <a:rPr lang="en-AU"/>
              <a:t>http://mathslinks.net/faculty/normal-distribution-foldable</a:t>
            </a:r>
          </a:p>
          <a:p>
            <a:endParaRPr lang="en-AU"/>
          </a:p>
        </p:txBody>
      </p:sp>
      <p:pic>
        <p:nvPicPr>
          <p:cNvPr id="36867" name="Picture 8" descr="mathsfaculty_foldable_normal-distribution_preview"/>
          <p:cNvPicPr>
            <a:picLocks noChangeAspect="1" noChangeArrowheads="1"/>
          </p:cNvPicPr>
          <p:nvPr/>
        </p:nvPicPr>
        <p:blipFill>
          <a:blip r:embed="rId5"/>
          <a:srcRect/>
          <a:stretch>
            <a:fillRect/>
          </a:stretch>
        </p:blipFill>
        <p:spPr bwMode="auto">
          <a:xfrm>
            <a:off x="5327650" y="2420938"/>
            <a:ext cx="3816350" cy="2851150"/>
          </a:xfrm>
          <a:prstGeom prst="rect">
            <a:avLst/>
          </a:prstGeom>
          <a:noFill/>
          <a:ln w="9525">
            <a:noFill/>
            <a:miter lim="800000"/>
            <a:headEnd/>
            <a:tailEnd/>
          </a:ln>
        </p:spPr>
      </p:pic>
      <p:sp>
        <p:nvSpPr>
          <p:cNvPr id="36868" name="TextBox 1"/>
          <p:cNvSpPr txBox="1">
            <a:spLocks noChangeArrowheads="1"/>
          </p:cNvSpPr>
          <p:nvPr/>
        </p:nvSpPr>
        <p:spPr bwMode="auto">
          <a:xfrm>
            <a:off x="609600" y="5272088"/>
            <a:ext cx="6624638" cy="830262"/>
          </a:xfrm>
          <a:prstGeom prst="rect">
            <a:avLst/>
          </a:prstGeom>
          <a:noFill/>
          <a:ln w="9525">
            <a:noFill/>
            <a:miter lim="800000"/>
            <a:headEnd/>
            <a:tailEnd/>
          </a:ln>
        </p:spPr>
        <p:txBody>
          <a:bodyPr>
            <a:spAutoFit/>
          </a:bodyPr>
          <a:lstStyle/>
          <a:p>
            <a:r>
              <a:rPr lang="en-AU" sz="2400"/>
              <a:t>2d and 3d models are effective tools for conveying spatial concept but time consuming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95288" y="188913"/>
            <a:ext cx="8362950" cy="6107112"/>
          </a:xfrm>
        </p:spPr>
        <p:txBody>
          <a:bodyPr/>
          <a:lstStyle/>
          <a:p>
            <a:pPr algn="l" eaLnBrk="1" hangingPunct="1"/>
            <a:r>
              <a:rPr lang="en-AU" dirty="0" smtClean="0"/>
              <a:t>Improving Access</a:t>
            </a:r>
            <a:r>
              <a:rPr lang="en-AU" sz="2800" dirty="0" smtClean="0"/>
              <a:t/>
            </a:r>
            <a:br>
              <a:rPr lang="en-AU" sz="2800" dirty="0" smtClean="0"/>
            </a:br>
            <a:r>
              <a:rPr lang="en-AU" sz="2800" dirty="0" smtClean="0"/>
              <a:t/>
            </a:r>
            <a:br>
              <a:rPr lang="en-AU" sz="2800" dirty="0" smtClean="0"/>
            </a:br>
            <a:r>
              <a:rPr lang="en-AU" sz="2800" dirty="0" smtClean="0"/>
              <a:t>Braille code to Latex and vice versa </a:t>
            </a:r>
            <a:br>
              <a:rPr lang="en-AU" sz="2800" dirty="0" smtClean="0"/>
            </a:br>
            <a:r>
              <a:rPr lang="en-AU" sz="2800" dirty="0" smtClean="0"/>
              <a:t/>
            </a:r>
            <a:br>
              <a:rPr lang="en-AU" sz="2800" dirty="0" smtClean="0"/>
            </a:br>
            <a:r>
              <a:rPr lang="en-AU" sz="2800" dirty="0" smtClean="0"/>
              <a:t>Universal Braille code for mathematics</a:t>
            </a:r>
            <a:br>
              <a:rPr lang="en-AU" sz="2800" dirty="0" smtClean="0"/>
            </a:br>
            <a:r>
              <a:rPr lang="en-AU" sz="2800" dirty="0" smtClean="0"/>
              <a:t>(LAMBDA project) </a:t>
            </a:r>
            <a:r>
              <a:rPr lang="en-AU" sz="1000" dirty="0" smtClean="0"/>
              <a:t>Edwards, A. McCartney, H. and </a:t>
            </a:r>
            <a:r>
              <a:rPr lang="en-AU" sz="1000" dirty="0" err="1" smtClean="0"/>
              <a:t>Fogarolo</a:t>
            </a:r>
            <a:r>
              <a:rPr lang="en-AU" sz="1000" dirty="0" smtClean="0"/>
              <a:t> F. (2006) Lambda: A multimodal approach to making mathematics accessible to blind students.  </a:t>
            </a:r>
            <a:r>
              <a:rPr lang="en-AU" sz="2800" dirty="0" smtClean="0"/>
              <a:t/>
            </a:r>
            <a:br>
              <a:rPr lang="en-AU" sz="2800" dirty="0" smtClean="0"/>
            </a:br>
            <a:r>
              <a:rPr lang="en-AU" sz="2800" dirty="0" smtClean="0"/>
              <a:t/>
            </a:r>
            <a:br>
              <a:rPr lang="en-AU" sz="2800" dirty="0" smtClean="0"/>
            </a:br>
            <a:r>
              <a:rPr lang="en-AU" sz="2800" dirty="0" smtClean="0"/>
              <a:t> Translation of mathematical notation into words and captioning of graphics for screen readers </a:t>
            </a:r>
            <a:br>
              <a:rPr lang="en-AU" sz="2800" dirty="0" smtClean="0"/>
            </a:br>
            <a:r>
              <a:rPr lang="en-AU" sz="2800" dirty="0" smtClean="0"/>
              <a:t/>
            </a:r>
            <a:br>
              <a:rPr lang="en-AU" sz="2800" dirty="0" smtClean="0"/>
            </a:br>
            <a:r>
              <a:rPr lang="en-AU" sz="3200" dirty="0" smtClean="0"/>
              <a:t>Course delivered and assessed over extended time</a:t>
            </a:r>
            <a:br>
              <a:rPr lang="en-AU" sz="3200" dirty="0" smtClean="0"/>
            </a:br>
            <a:endParaRPr lang="en-AU" sz="3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468313" y="765175"/>
            <a:ext cx="8207375" cy="5400675"/>
          </a:xfrm>
        </p:spPr>
        <p:txBody>
          <a:bodyPr/>
          <a:lstStyle/>
          <a:p>
            <a:pPr algn="l" eaLnBrk="1" hangingPunct="1"/>
            <a:r>
              <a:rPr lang="en-AU" smtClean="0"/>
              <a:t>Improving Access</a:t>
            </a:r>
            <a:br>
              <a:rPr lang="en-AU" smtClean="0"/>
            </a:br>
            <a:r>
              <a:rPr lang="en-AU" smtClean="0"/>
              <a:t/>
            </a:r>
            <a:br>
              <a:rPr lang="en-AU" smtClean="0"/>
            </a:br>
            <a:r>
              <a:rPr lang="en-AU" sz="2800" smtClean="0"/>
              <a:t>Open book assessment</a:t>
            </a:r>
            <a:br>
              <a:rPr lang="en-AU" sz="2800" smtClean="0"/>
            </a:br>
            <a:r>
              <a:rPr lang="en-AU" sz="2800" smtClean="0"/>
              <a:t/>
            </a:r>
            <a:br>
              <a:rPr lang="en-AU" sz="2800" smtClean="0"/>
            </a:br>
            <a:r>
              <a:rPr lang="en-AU" sz="2800" smtClean="0"/>
              <a:t>Untimed assessment </a:t>
            </a:r>
            <a:br>
              <a:rPr lang="en-AU" sz="2800" smtClean="0"/>
            </a:br>
            <a:r>
              <a:rPr lang="en-AU" sz="2800" smtClean="0"/>
              <a:t/>
            </a:r>
            <a:br>
              <a:rPr lang="en-AU" sz="2800" smtClean="0"/>
            </a:br>
            <a:r>
              <a:rPr lang="en-AU" sz="2800" smtClean="0"/>
              <a:t>Academics must be educated, coaxed to adopt accessible teaching style</a:t>
            </a:r>
            <a:br>
              <a:rPr lang="en-AU" sz="2800" smtClean="0"/>
            </a:br>
            <a:r>
              <a:rPr lang="en-AU" sz="2800" smtClean="0"/>
              <a:t> </a:t>
            </a:r>
            <a:br>
              <a:rPr lang="en-AU" sz="2800" smtClean="0"/>
            </a:br>
            <a:r>
              <a:rPr lang="en-AU" sz="2800" smtClean="0"/>
              <a:t>Proctor or sighted education assistant </a:t>
            </a:r>
            <a:br>
              <a:rPr lang="en-AU" sz="2800" smtClean="0"/>
            </a:br>
            <a:endParaRPr lang="en-AU"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1"/>
          </p:nvPr>
        </p:nvSpPr>
        <p:spPr>
          <a:xfrm>
            <a:off x="323850" y="549275"/>
            <a:ext cx="8435975" cy="6126163"/>
          </a:xfrm>
        </p:spPr>
        <p:txBody>
          <a:bodyPr/>
          <a:lstStyle/>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endParaRPr lang="en-AU" sz="1000" smtClean="0"/>
          </a:p>
          <a:p>
            <a:pPr eaLnBrk="1" hangingPunct="1">
              <a:lnSpc>
                <a:spcPct val="90000"/>
              </a:lnSpc>
              <a:buFontTx/>
              <a:buNone/>
            </a:pPr>
            <a:r>
              <a:rPr lang="en-AU" sz="2400" smtClean="0"/>
              <a:t>Lonnie Bedwell blind white water paddler 226-mile, 16-day journey on Colarado River  </a:t>
            </a:r>
            <a:r>
              <a:rPr lang="en-AU" sz="1000" smtClean="0"/>
              <a:t>http://www.grindtv.com/outdoor/excursions/post/veteran-becomes-first-blind-kayaker-to-paddle-grand-canyon/</a:t>
            </a:r>
          </a:p>
        </p:txBody>
      </p:sp>
      <p:pic>
        <p:nvPicPr>
          <p:cNvPr id="43010" name="Picture 5" descr="flag 5"/>
          <p:cNvPicPr>
            <a:picLocks noChangeAspect="1" noChangeArrowheads="1"/>
          </p:cNvPicPr>
          <p:nvPr/>
        </p:nvPicPr>
        <p:blipFill>
          <a:blip r:embed="rId3"/>
          <a:srcRect/>
          <a:stretch>
            <a:fillRect/>
          </a:stretch>
        </p:blipFill>
        <p:spPr bwMode="auto">
          <a:xfrm>
            <a:off x="1403350" y="458788"/>
            <a:ext cx="6481763" cy="485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idx="4294967295"/>
          </p:nvPr>
        </p:nvSpPr>
        <p:spPr>
          <a:xfrm>
            <a:off x="0" y="549275"/>
            <a:ext cx="8085138" cy="5759450"/>
          </a:xfrm>
        </p:spPr>
        <p:txBody>
          <a:bodyPr/>
          <a:lstStyle/>
          <a:p>
            <a:pPr algn="l" eaLnBrk="1" hangingPunct="1"/>
            <a:r>
              <a:rPr lang="en-AU" sz="4000" smtClean="0"/>
              <a:t>Role Sighted Education Assistant</a:t>
            </a:r>
            <a:br>
              <a:rPr lang="en-AU" sz="4000" smtClean="0"/>
            </a:br>
            <a:r>
              <a:rPr lang="en-AU" sz="2400" smtClean="0"/>
              <a:t/>
            </a:r>
            <a:br>
              <a:rPr lang="en-AU" sz="2400" smtClean="0"/>
            </a:br>
            <a:r>
              <a:rPr lang="en-AU" sz="2800" smtClean="0"/>
              <a:t>Competent in the subject</a:t>
            </a:r>
            <a:br>
              <a:rPr lang="en-AU" sz="2800" smtClean="0"/>
            </a:br>
            <a:r>
              <a:rPr lang="en-AU" sz="2800" smtClean="0"/>
              <a:t/>
            </a:r>
            <a:br>
              <a:rPr lang="en-AU" sz="2800" smtClean="0"/>
            </a:br>
            <a:r>
              <a:rPr lang="en-AU" sz="2800" smtClean="0"/>
              <a:t>Convert teaching materials </a:t>
            </a:r>
            <a:br>
              <a:rPr lang="en-AU" sz="2800" smtClean="0"/>
            </a:br>
            <a:r>
              <a:rPr lang="en-AU" sz="2800" smtClean="0"/>
              <a:t/>
            </a:r>
            <a:br>
              <a:rPr lang="en-AU" sz="2800" smtClean="0"/>
            </a:br>
            <a:r>
              <a:rPr lang="en-AU" sz="2800" smtClean="0"/>
              <a:t>Develop a repertoire of shared meaning</a:t>
            </a:r>
            <a:br>
              <a:rPr lang="en-AU" sz="2800" smtClean="0"/>
            </a:br>
            <a:r>
              <a:rPr lang="en-AU" sz="2800" smtClean="0"/>
              <a:t/>
            </a:r>
            <a:br>
              <a:rPr lang="en-AU" sz="2800" smtClean="0"/>
            </a:br>
            <a:r>
              <a:rPr lang="en-AU" sz="2800" smtClean="0"/>
              <a:t>Plan for replacement</a:t>
            </a:r>
            <a:br>
              <a:rPr lang="en-AU" sz="2800" smtClean="0"/>
            </a:br>
            <a:r>
              <a:rPr lang="en-AU" sz="2800" smtClean="0"/>
              <a:t/>
            </a:r>
            <a:br>
              <a:rPr lang="en-AU" sz="2800" smtClean="0"/>
            </a:br>
            <a:r>
              <a:rPr lang="en-AU" sz="2800" smtClean="0"/>
              <a:t>May also become tutor</a:t>
            </a:r>
            <a:br>
              <a:rPr lang="en-AU" sz="2800" smtClean="0"/>
            </a:br>
            <a:r>
              <a:rPr lang="en-AU" sz="2800" smtClean="0"/>
              <a:t/>
            </a:r>
            <a:br>
              <a:rPr lang="en-AU" sz="2800" smtClean="0"/>
            </a:br>
            <a:r>
              <a:rPr lang="en-AU" sz="2800" smtClean="0"/>
              <a:t>Assist in exam</a:t>
            </a:r>
            <a:br>
              <a:rPr lang="en-AU" sz="2800" smtClean="0"/>
            </a:br>
            <a:r>
              <a:rPr lang="en-AU" sz="2800" smtClean="0"/>
              <a:t/>
            </a:r>
            <a:br>
              <a:rPr lang="en-AU" sz="2800" smtClean="0"/>
            </a:br>
            <a:r>
              <a:rPr lang="en-AU" sz="2800" smtClean="0"/>
              <a:t>Role clarity</a:t>
            </a:r>
            <a:br>
              <a:rPr lang="en-AU" sz="2800" smtClean="0"/>
            </a:br>
            <a:endParaRPr lang="en-AU"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idx="4294967295"/>
          </p:nvPr>
        </p:nvSpPr>
        <p:spPr>
          <a:xfrm>
            <a:off x="539750" y="836613"/>
            <a:ext cx="7848600" cy="5472112"/>
          </a:xfrm>
        </p:spPr>
        <p:txBody>
          <a:bodyPr/>
          <a:lstStyle/>
          <a:p>
            <a:pPr marL="838200" indent="-838200" algn="l" eaLnBrk="1" hangingPunct="1"/>
            <a:r>
              <a:rPr lang="en-AU" sz="3600" smtClean="0"/>
              <a:t>Which strategy to adopt? </a:t>
            </a:r>
            <a:br>
              <a:rPr lang="en-AU" sz="3600" smtClean="0"/>
            </a:br>
            <a:r>
              <a:rPr lang="en-AU" sz="2800" smtClean="0"/>
              <a:t>Student’s background in math/stat</a:t>
            </a:r>
            <a:r>
              <a:rPr lang="en-AU" sz="3600" smtClean="0"/>
              <a:t/>
            </a:r>
            <a:br>
              <a:rPr lang="en-AU" sz="3600" smtClean="0"/>
            </a:br>
            <a:r>
              <a:rPr lang="en-AU" sz="3600" smtClean="0"/>
              <a:t/>
            </a:r>
            <a:br>
              <a:rPr lang="en-AU" sz="3600" smtClean="0"/>
            </a:br>
            <a:r>
              <a:rPr lang="en-AU" sz="2800" smtClean="0"/>
              <a:t>Which technology depends on:</a:t>
            </a:r>
            <a:br>
              <a:rPr lang="en-AU" sz="2800" smtClean="0"/>
            </a:br>
            <a:r>
              <a:rPr lang="en-AU" sz="2800" smtClean="0"/>
              <a:t>		students current technology</a:t>
            </a:r>
            <a:br>
              <a:rPr lang="en-AU" sz="2800" smtClean="0"/>
            </a:br>
            <a:r>
              <a:rPr lang="en-AU" sz="2800" smtClean="0"/>
              <a:t>		capacity to learn new technology 			time to adopt or learn technology</a:t>
            </a:r>
            <a:br>
              <a:rPr lang="en-AU" sz="2800" smtClean="0"/>
            </a:br>
            <a:r>
              <a:rPr lang="en-AU" sz="2800" smtClean="0"/>
              <a:t>		interface between technologies</a:t>
            </a:r>
            <a:br>
              <a:rPr lang="en-AU" sz="2800" smtClean="0"/>
            </a:br>
            <a:r>
              <a:rPr lang="en-AU" sz="2800" smtClean="0"/>
              <a:t/>
            </a:r>
            <a:br>
              <a:rPr lang="en-AU" sz="2800" smtClean="0"/>
            </a:br>
            <a:r>
              <a:rPr lang="en-AU" sz="2800" smtClean="0"/>
              <a:t>Level of staff input</a:t>
            </a:r>
            <a:br>
              <a:rPr lang="en-AU" sz="2800" smtClean="0"/>
            </a:br>
            <a:r>
              <a:rPr lang="en-AU" sz="2800" smtClean="0"/>
              <a:t/>
            </a:r>
            <a:br>
              <a:rPr lang="en-AU" sz="2800" smtClean="0"/>
            </a:br>
            <a:r>
              <a:rPr lang="en-AU" sz="2800" smtClean="0"/>
              <a:t>Availability of skilled staff to provide training and support</a:t>
            </a:r>
            <a:br>
              <a:rPr lang="en-AU" sz="2800" smtClean="0"/>
            </a:br>
            <a:r>
              <a:rPr lang="en-AU" sz="2800" smtClean="0"/>
              <a:t/>
            </a:r>
            <a:br>
              <a:rPr lang="en-AU" sz="2800" smtClean="0"/>
            </a:br>
            <a:endParaRPr lang="en-AU"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88640"/>
            <a:ext cx="5703412" cy="629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1245051"/>
            <a:ext cx="2376264" cy="3046988"/>
          </a:xfrm>
          <a:prstGeom prst="rect">
            <a:avLst/>
          </a:prstGeom>
          <a:noFill/>
        </p:spPr>
        <p:txBody>
          <a:bodyPr wrap="square" rtlCol="0">
            <a:spAutoFit/>
          </a:bodyPr>
          <a:lstStyle/>
          <a:p>
            <a:r>
              <a:rPr lang="en-AU" sz="3200" b="1" dirty="0" err="1" smtClean="0"/>
              <a:t>Una</a:t>
            </a:r>
            <a:r>
              <a:rPr lang="en-AU" sz="3200" b="1" dirty="0" smtClean="0"/>
              <a:t> </a:t>
            </a:r>
          </a:p>
          <a:p>
            <a:r>
              <a:rPr lang="en-AU" sz="3200" b="1" dirty="0" smtClean="0"/>
              <a:t>Jansen Van </a:t>
            </a:r>
          </a:p>
          <a:p>
            <a:r>
              <a:rPr lang="en-AU" sz="3200" b="1" dirty="0" err="1" smtClean="0"/>
              <a:t>Rensburg</a:t>
            </a:r>
            <a:r>
              <a:rPr lang="en-AU" sz="3200" b="1" dirty="0" smtClean="0"/>
              <a:t> </a:t>
            </a:r>
          </a:p>
          <a:p>
            <a:r>
              <a:rPr lang="en-AU" sz="3200" b="1" dirty="0" smtClean="0"/>
              <a:t>Student UWA</a:t>
            </a:r>
          </a:p>
        </p:txBody>
      </p:sp>
    </p:spTree>
    <p:extLst>
      <p:ext uri="{BB962C8B-B14F-4D97-AF65-F5344CB8AC3E}">
        <p14:creationId xmlns:p14="http://schemas.microsoft.com/office/powerpoint/2010/main" val="160986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395288" y="188913"/>
            <a:ext cx="8362950" cy="6107112"/>
          </a:xfrm>
        </p:spPr>
        <p:txBody>
          <a:bodyPr/>
          <a:lstStyle/>
          <a:p>
            <a:pPr algn="l"/>
            <a:r>
              <a:rPr lang="en-AU" sz="2800" dirty="0" smtClean="0"/>
              <a:t/>
            </a:r>
            <a:br>
              <a:rPr lang="en-AU" sz="2800" dirty="0" smtClean="0"/>
            </a:br>
            <a:r>
              <a:rPr lang="en-AU" sz="2800" dirty="0" smtClean="0"/>
              <a:t/>
            </a:r>
            <a:br>
              <a:rPr lang="en-AU" sz="2800" dirty="0" smtClean="0"/>
            </a:br>
            <a:r>
              <a:rPr lang="en-AU" sz="3200" b="1" dirty="0" smtClean="0"/>
              <a:t>Background</a:t>
            </a:r>
            <a:r>
              <a:rPr lang="en-AU" sz="2800" dirty="0"/>
              <a:t/>
            </a:r>
            <a:br>
              <a:rPr lang="en-AU" sz="2800" dirty="0"/>
            </a:br>
            <a:r>
              <a:rPr lang="en-AU" sz="2800" dirty="0" smtClean="0"/>
              <a:t/>
            </a:r>
            <a:br>
              <a:rPr lang="en-AU" sz="2800" dirty="0" smtClean="0"/>
            </a:br>
            <a:r>
              <a:rPr lang="en-AU" sz="2800" dirty="0" smtClean="0"/>
              <a:t>Double major in Psychology 2012-2015</a:t>
            </a:r>
            <a:br>
              <a:rPr lang="en-AU" sz="2800" dirty="0" smtClean="0"/>
            </a:br>
            <a:r>
              <a:rPr lang="en-AU" sz="2800" dirty="0" smtClean="0"/>
              <a:t/>
            </a:r>
            <a:br>
              <a:rPr lang="en-AU" sz="2800" dirty="0" smtClean="0"/>
            </a:br>
            <a:r>
              <a:rPr lang="en-AU" sz="2800" dirty="0" smtClean="0"/>
              <a:t>Normal sight up to age 21</a:t>
            </a:r>
            <a:br>
              <a:rPr lang="en-AU" sz="2800" dirty="0" smtClean="0"/>
            </a:br>
            <a:r>
              <a:rPr lang="en-AU" sz="2800" dirty="0" smtClean="0"/>
              <a:t/>
            </a:r>
            <a:br>
              <a:rPr lang="en-AU" sz="2800" dirty="0" smtClean="0"/>
            </a:br>
            <a:r>
              <a:rPr lang="en-AU" sz="2800" dirty="0" smtClean="0"/>
              <a:t>Maths up to Year 12</a:t>
            </a:r>
            <a:br>
              <a:rPr lang="en-AU" sz="2800" dirty="0" smtClean="0"/>
            </a:br>
            <a:r>
              <a:rPr lang="en-AU" sz="2800" dirty="0" smtClean="0"/>
              <a:t/>
            </a:r>
            <a:br>
              <a:rPr lang="en-AU" sz="2800" dirty="0" smtClean="0"/>
            </a:br>
            <a:r>
              <a:rPr lang="en-AU" sz="2800" dirty="0" smtClean="0"/>
              <a:t>Algebra versus geometry</a:t>
            </a:r>
            <a:br>
              <a:rPr lang="en-AU" sz="2800" dirty="0" smtClean="0"/>
            </a:br>
            <a:r>
              <a:rPr lang="en-AU" sz="2800" dirty="0"/>
              <a:t/>
            </a:r>
            <a:br>
              <a:rPr lang="en-AU" sz="2800" dirty="0"/>
            </a:br>
            <a:r>
              <a:rPr lang="en-AU" sz="2800" dirty="0" smtClean="0"/>
              <a:t>Visual and spatial strength </a:t>
            </a:r>
            <a:br>
              <a:rPr lang="en-AU" sz="2800" dirty="0" smtClean="0"/>
            </a:br>
            <a:r>
              <a:rPr lang="en-AU" sz="2800" dirty="0" smtClean="0"/>
              <a:t/>
            </a:r>
            <a:br>
              <a:rPr lang="en-AU" sz="2800" dirty="0" smtClean="0"/>
            </a:br>
            <a:r>
              <a:rPr lang="en-AU" sz="2800" dirty="0" err="1" smtClean="0"/>
              <a:t>Screenreader</a:t>
            </a:r>
            <a:r>
              <a:rPr lang="en-AU" sz="2800" dirty="0" smtClean="0"/>
              <a:t> JAWS (others e.g. Window Eyes, NVDA, </a:t>
            </a:r>
            <a:r>
              <a:rPr lang="en-AU" sz="2800" dirty="0" err="1" smtClean="0"/>
              <a:t>Zoomtext</a:t>
            </a:r>
            <a:r>
              <a:rPr lang="en-AU" sz="2800" dirty="0" smtClean="0"/>
              <a:t>)</a:t>
            </a:r>
            <a:br>
              <a:rPr lang="en-AU" sz="2800" dirty="0" smtClean="0"/>
            </a:br>
            <a:r>
              <a:rPr lang="en-AU" sz="2800" dirty="0" smtClean="0"/>
              <a:t/>
            </a:r>
            <a:br>
              <a:rPr lang="en-AU" sz="2800" dirty="0" smtClean="0"/>
            </a:br>
            <a:endParaRPr lang="en-AU"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AU" smtClean="0"/>
              <a:t>									</a:t>
            </a:r>
          </a:p>
        </p:txBody>
      </p:sp>
      <p:sp>
        <p:nvSpPr>
          <p:cNvPr id="16386" name="Rectangle 4"/>
          <p:cNvSpPr>
            <a:spLocks noGrp="1" noChangeArrowheads="1"/>
          </p:cNvSpPr>
          <p:nvPr>
            <p:ph type="subTitle" idx="1"/>
          </p:nvPr>
        </p:nvSpPr>
        <p:spPr>
          <a:xfrm>
            <a:off x="900113" y="981075"/>
            <a:ext cx="7272337" cy="5184775"/>
          </a:xfrm>
        </p:spPr>
        <p:txBody>
          <a:bodyPr/>
          <a:lstStyle/>
          <a:p>
            <a:pPr eaLnBrk="1" hangingPunct="1">
              <a:lnSpc>
                <a:spcPct val="80000"/>
              </a:lnSpc>
            </a:pPr>
            <a:r>
              <a:rPr lang="en-AU" sz="3600" dirty="0" smtClean="0"/>
              <a:t>Overview</a:t>
            </a:r>
          </a:p>
          <a:p>
            <a:pPr algn="l" eaLnBrk="1" hangingPunct="1">
              <a:lnSpc>
                <a:spcPct val="80000"/>
              </a:lnSpc>
            </a:pPr>
            <a:endParaRPr lang="en-AU" dirty="0" smtClean="0"/>
          </a:p>
          <a:p>
            <a:pPr algn="l" eaLnBrk="1" hangingPunct="1">
              <a:lnSpc>
                <a:spcPct val="80000"/>
              </a:lnSpc>
            </a:pPr>
            <a:r>
              <a:rPr lang="en-AU" sz="2800" dirty="0"/>
              <a:t>F</a:t>
            </a:r>
            <a:r>
              <a:rPr lang="en-AU" sz="2800" dirty="0" smtClean="0"/>
              <a:t>ew blind people achieve in higher mathematics</a:t>
            </a:r>
          </a:p>
          <a:p>
            <a:pPr algn="l" eaLnBrk="1" hangingPunct="1">
              <a:lnSpc>
                <a:spcPct val="80000"/>
              </a:lnSpc>
            </a:pPr>
            <a:endParaRPr lang="en-AU" sz="2800" dirty="0" smtClean="0"/>
          </a:p>
          <a:p>
            <a:pPr algn="l" eaLnBrk="1" hangingPunct="1">
              <a:lnSpc>
                <a:spcPct val="80000"/>
              </a:lnSpc>
            </a:pPr>
            <a:r>
              <a:rPr lang="en-AU" sz="2800" dirty="0" smtClean="0"/>
              <a:t>Making math and stat more accessible</a:t>
            </a:r>
          </a:p>
          <a:p>
            <a:pPr algn="l" eaLnBrk="1" hangingPunct="1">
              <a:lnSpc>
                <a:spcPct val="80000"/>
              </a:lnSpc>
            </a:pPr>
            <a:endParaRPr lang="en-AU" sz="2800" dirty="0" smtClean="0"/>
          </a:p>
          <a:p>
            <a:pPr algn="l" eaLnBrk="1" hangingPunct="1">
              <a:lnSpc>
                <a:spcPct val="80000"/>
              </a:lnSpc>
            </a:pPr>
            <a:r>
              <a:rPr lang="en-AU" sz="2800" dirty="0" smtClean="0"/>
              <a:t>Which strategy to adopt?</a:t>
            </a:r>
          </a:p>
          <a:p>
            <a:pPr algn="l" eaLnBrk="1" hangingPunct="1">
              <a:lnSpc>
                <a:spcPct val="80000"/>
              </a:lnSpc>
            </a:pPr>
            <a:endParaRPr lang="en-AU" sz="2800" dirty="0" smtClean="0"/>
          </a:p>
          <a:p>
            <a:pPr algn="l" eaLnBrk="1" hangingPunct="1">
              <a:lnSpc>
                <a:spcPct val="80000"/>
              </a:lnSpc>
            </a:pPr>
            <a:r>
              <a:rPr lang="en-AU" sz="2800" dirty="0" smtClean="0"/>
              <a:t>Case Study.  </a:t>
            </a:r>
            <a:r>
              <a:rPr lang="en-AU" sz="2800" dirty="0" err="1" smtClean="0"/>
              <a:t>Una</a:t>
            </a:r>
            <a:r>
              <a:rPr lang="en-AU" sz="2800" dirty="0" smtClean="0"/>
              <a:t> learns Statistics </a:t>
            </a:r>
          </a:p>
          <a:p>
            <a:pPr algn="l" eaLnBrk="1" hangingPunct="1">
              <a:lnSpc>
                <a:spcPct val="80000"/>
              </a:lnSpc>
            </a:pPr>
            <a:endParaRPr lang="en-AU" sz="2800" dirty="0" smtClean="0"/>
          </a:p>
          <a:p>
            <a:pPr algn="l" eaLnBrk="1" hangingPunct="1">
              <a:lnSpc>
                <a:spcPct val="80000"/>
              </a:lnSpc>
            </a:pPr>
            <a:r>
              <a:rPr lang="en-AU" sz="2800" dirty="0" smtClean="0"/>
              <a:t>Short Film: teaching SPSS Using Code</a:t>
            </a:r>
          </a:p>
          <a:p>
            <a:pPr algn="l" eaLnBrk="1" hangingPunct="1">
              <a:lnSpc>
                <a:spcPct val="80000"/>
              </a:lnSpc>
            </a:pPr>
            <a:endParaRPr lang="en-AU" sz="1200" dirty="0" smtClean="0"/>
          </a:p>
          <a:p>
            <a:pPr algn="l" eaLnBrk="1" hangingPunct="1">
              <a:lnSpc>
                <a:spcPct val="80000"/>
              </a:lnSpc>
            </a:pPr>
            <a:endParaRPr lang="en-AU" sz="1200" dirty="0" smtClean="0"/>
          </a:p>
          <a:p>
            <a:pPr algn="l" eaLnBrk="1" hangingPunct="1">
              <a:lnSpc>
                <a:spcPct val="80000"/>
              </a:lnSpc>
            </a:pPr>
            <a:endParaRPr lang="en-AU" sz="1200" dirty="0" smtClean="0"/>
          </a:p>
          <a:p>
            <a:pPr algn="l" eaLnBrk="1" hangingPunct="1">
              <a:lnSpc>
                <a:spcPct val="80000"/>
              </a:lnSpc>
            </a:pPr>
            <a:endParaRPr lang="en-AU"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95288" y="188913"/>
            <a:ext cx="8362950" cy="6107112"/>
          </a:xfrm>
        </p:spPr>
        <p:txBody>
          <a:bodyPr anchor="t"/>
          <a:lstStyle/>
          <a:p>
            <a:pPr algn="l"/>
            <a:r>
              <a:rPr lang="en-AU" sz="3200" b="1" dirty="0" smtClean="0"/>
              <a:t>Making the course accessible</a:t>
            </a:r>
            <a:r>
              <a:rPr lang="en-AU" sz="2800" dirty="0" smtClean="0"/>
              <a:t/>
            </a:r>
            <a:br>
              <a:rPr lang="en-AU" sz="2800" dirty="0" smtClean="0"/>
            </a:br>
            <a:r>
              <a:rPr lang="en-AU" sz="2800" dirty="0" smtClean="0"/>
              <a:t/>
            </a:r>
            <a:br>
              <a:rPr lang="en-AU" sz="2800" dirty="0" smtClean="0"/>
            </a:br>
            <a:r>
              <a:rPr lang="en-AU" sz="2800" dirty="0" smtClean="0"/>
              <a:t>	First challenges</a:t>
            </a:r>
            <a:br>
              <a:rPr lang="en-AU" sz="2800" dirty="0" smtClean="0"/>
            </a:br>
            <a:r>
              <a:rPr lang="en-AU" sz="2800" dirty="0" smtClean="0"/>
              <a:t>	</a:t>
            </a:r>
            <a:br>
              <a:rPr lang="en-AU" sz="2800" dirty="0" smtClean="0"/>
            </a:br>
            <a:r>
              <a:rPr lang="en-AU" sz="2800" dirty="0" smtClean="0"/>
              <a:t>	What to expect</a:t>
            </a:r>
            <a:br>
              <a:rPr lang="en-AU" sz="2800" dirty="0" smtClean="0"/>
            </a:br>
            <a:r>
              <a:rPr lang="en-AU" sz="2800" dirty="0" smtClean="0"/>
              <a:t/>
            </a:r>
            <a:br>
              <a:rPr lang="en-AU" sz="2800" dirty="0" smtClean="0"/>
            </a:br>
            <a:r>
              <a:rPr lang="en-AU" sz="2800" dirty="0" smtClean="0"/>
              <a:t>	Making use of sighted assistants</a:t>
            </a:r>
            <a:br>
              <a:rPr lang="en-AU" sz="2800" dirty="0" smtClean="0"/>
            </a:br>
            <a:r>
              <a:rPr lang="en-AU" sz="2800" dirty="0"/>
              <a:t/>
            </a:r>
            <a:br>
              <a:rPr lang="en-AU" sz="2800" dirty="0"/>
            </a:br>
            <a:r>
              <a:rPr lang="en-AU" sz="2800" dirty="0" smtClean="0"/>
              <a:t>	Started preparation before semester</a:t>
            </a:r>
            <a:br>
              <a:rPr lang="en-AU" sz="2800" dirty="0" smtClean="0"/>
            </a:br>
            <a:r>
              <a:rPr lang="en-AU" sz="2800" dirty="0"/>
              <a:t/>
            </a:r>
            <a:br>
              <a:rPr lang="en-AU" sz="2800" dirty="0"/>
            </a:br>
            <a:r>
              <a:rPr lang="en-AU" sz="2800" dirty="0" smtClean="0"/>
              <a:t>	Meeting </a:t>
            </a:r>
            <a:r>
              <a:rPr lang="en-AU" sz="2800" dirty="0"/>
              <a:t>the needs evolved over time</a:t>
            </a:r>
            <a:r>
              <a:rPr lang="en-AU" sz="2800" dirty="0" smtClean="0"/>
              <a:t/>
            </a:r>
            <a:br>
              <a:rPr lang="en-AU" sz="2800" dirty="0" smtClean="0"/>
            </a:br>
            <a:r>
              <a:rPr lang="en-AU" sz="2800" dirty="0" smtClean="0"/>
              <a:t/>
            </a:r>
            <a:br>
              <a:rPr lang="en-AU" sz="2800" dirty="0" smtClean="0"/>
            </a:br>
            <a:r>
              <a:rPr lang="en-AU" sz="2800" dirty="0" smtClean="0"/>
              <a:t/>
            </a:r>
            <a:br>
              <a:rPr lang="en-AU" sz="2800" dirty="0" smtClean="0"/>
            </a:br>
            <a:endParaRPr lang="en-AU"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395288" y="188913"/>
            <a:ext cx="8362950" cy="6107112"/>
          </a:xfrm>
        </p:spPr>
        <p:txBody>
          <a:bodyPr anchor="t"/>
          <a:lstStyle/>
          <a:p>
            <a:pPr algn="l"/>
            <a:r>
              <a:rPr lang="en-AU" sz="3200" b="1" dirty="0" err="1" smtClean="0"/>
              <a:t>Inaccessibilities</a:t>
            </a:r>
            <a:r>
              <a:rPr lang="en-AU" sz="3200" b="1" dirty="0" smtClean="0"/>
              <a:t> and Solutions </a:t>
            </a:r>
            <a:r>
              <a:rPr lang="en-AU" sz="2800" dirty="0" smtClean="0"/>
              <a:t/>
            </a:r>
            <a:br>
              <a:rPr lang="en-AU" sz="2800" dirty="0" smtClean="0"/>
            </a:br>
            <a:r>
              <a:rPr lang="en-AU" sz="2800" dirty="0" smtClean="0"/>
              <a:t/>
            </a:r>
            <a:br>
              <a:rPr lang="en-AU" sz="2800" dirty="0" smtClean="0"/>
            </a:br>
            <a:r>
              <a:rPr lang="en-AU" sz="2800" dirty="0" smtClean="0"/>
              <a:t>Textbook and lecture slides</a:t>
            </a:r>
            <a:br>
              <a:rPr lang="en-AU" sz="2800" dirty="0" smtClean="0"/>
            </a:br>
            <a:r>
              <a:rPr lang="en-AU" sz="2800" dirty="0" smtClean="0"/>
              <a:t/>
            </a:r>
            <a:br>
              <a:rPr lang="en-AU" sz="2800" dirty="0" smtClean="0"/>
            </a:br>
            <a:r>
              <a:rPr lang="en-AU" sz="2800" dirty="0" smtClean="0"/>
              <a:t>	Greek symbols </a:t>
            </a:r>
            <a:br>
              <a:rPr lang="en-AU" sz="2800" dirty="0" smtClean="0"/>
            </a:br>
            <a:r>
              <a:rPr lang="en-AU" sz="2800" dirty="0" smtClean="0"/>
              <a:t/>
            </a:r>
            <a:br>
              <a:rPr lang="en-AU" sz="2800" dirty="0" smtClean="0"/>
            </a:br>
            <a:r>
              <a:rPr lang="en-AU" sz="2800" dirty="0" smtClean="0"/>
              <a:t>	Graphic images and graphs </a:t>
            </a:r>
            <a:br>
              <a:rPr lang="en-AU" sz="2800" dirty="0" smtClean="0"/>
            </a:br>
            <a:r>
              <a:rPr lang="en-AU" sz="2800" dirty="0" smtClean="0"/>
              <a:t/>
            </a:r>
            <a:br>
              <a:rPr lang="en-AU" sz="2800" dirty="0" smtClean="0"/>
            </a:br>
            <a:r>
              <a:rPr lang="en-AU" sz="2800" dirty="0" smtClean="0"/>
              <a:t>	</a:t>
            </a:r>
            <a:br>
              <a:rPr lang="en-AU" sz="2800" dirty="0" smtClean="0"/>
            </a:br>
            <a:r>
              <a:rPr lang="en-AU" sz="2800" dirty="0" smtClean="0"/>
              <a:t/>
            </a:r>
            <a:br>
              <a:rPr lang="en-AU" sz="2800" dirty="0" smtClean="0"/>
            </a:br>
            <a:r>
              <a:rPr lang="en-AU" sz="2800" dirty="0" smtClean="0"/>
              <a:t>	</a:t>
            </a:r>
            <a:br>
              <a:rPr lang="en-AU" sz="2800" dirty="0" smtClean="0"/>
            </a:br>
            <a:r>
              <a:rPr lang="en-AU" sz="2800" dirty="0" smtClean="0"/>
              <a:t/>
            </a:r>
            <a:br>
              <a:rPr lang="en-AU" sz="2800" dirty="0" smtClean="0"/>
            </a:br>
            <a:r>
              <a:rPr lang="en-AU" sz="2800" dirty="0" smtClean="0"/>
              <a:t/>
            </a:r>
            <a:br>
              <a:rPr lang="en-AU" sz="2800" dirty="0" smtClean="0"/>
            </a:br>
            <a:r>
              <a:rPr lang="en-AU" sz="2800" dirty="0" smtClean="0"/>
              <a:t/>
            </a:r>
            <a:br>
              <a:rPr lang="en-AU" sz="2800" dirty="0" smtClean="0"/>
            </a:br>
            <a:endParaRPr lang="en-AU"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95288" y="188913"/>
            <a:ext cx="8362950" cy="6480175"/>
          </a:xfrm>
        </p:spPr>
        <p:txBody>
          <a:bodyPr anchor="t"/>
          <a:lstStyle/>
          <a:p>
            <a:pPr algn="l"/>
            <a:r>
              <a:rPr lang="en-AU" sz="3200" b="1" dirty="0" err="1"/>
              <a:t>Inaccessibilities</a:t>
            </a:r>
            <a:r>
              <a:rPr lang="en-AU" sz="3200" b="1" dirty="0"/>
              <a:t> and Solutions</a:t>
            </a:r>
            <a:br>
              <a:rPr lang="en-AU" sz="3200" b="1" dirty="0"/>
            </a:br>
            <a:r>
              <a:rPr lang="en-AU" sz="3200" b="1" dirty="0" smtClean="0"/>
              <a:t/>
            </a:r>
            <a:br>
              <a:rPr lang="en-AU" sz="3200" b="1" dirty="0" smtClean="0"/>
            </a:br>
            <a:r>
              <a:rPr lang="en-AU" sz="2800" dirty="0" smtClean="0"/>
              <a:t>Lectures</a:t>
            </a:r>
            <a:br>
              <a:rPr lang="en-AU" sz="2800" dirty="0" smtClean="0"/>
            </a:br>
            <a:r>
              <a:rPr lang="en-AU" sz="2400" dirty="0" smtClean="0"/>
              <a:t/>
            </a:r>
            <a:br>
              <a:rPr lang="en-AU" sz="2400" dirty="0" smtClean="0"/>
            </a:br>
            <a:r>
              <a:rPr lang="en-AU" sz="2400" dirty="0" smtClean="0"/>
              <a:t>	</a:t>
            </a:r>
            <a:r>
              <a:rPr lang="en-AU" sz="2800" dirty="0" smtClean="0"/>
              <a:t>“A picture speaks a thousand words”…??</a:t>
            </a:r>
            <a:br>
              <a:rPr lang="en-AU" sz="2800" dirty="0" smtClean="0"/>
            </a:br>
            <a:r>
              <a:rPr lang="en-AU" sz="2800" dirty="0" smtClean="0"/>
              <a:t/>
            </a:r>
            <a:br>
              <a:rPr lang="en-AU" sz="2800" dirty="0" smtClean="0"/>
            </a:br>
            <a:r>
              <a:rPr lang="en-AU" sz="2800" dirty="0" smtClean="0"/>
              <a:t>	Think of line graph of the normal distribution</a:t>
            </a:r>
            <a:br>
              <a:rPr lang="en-AU" sz="2800" dirty="0" smtClean="0"/>
            </a:br>
            <a:r>
              <a:rPr lang="en-AU" sz="2800" dirty="0" smtClean="0"/>
              <a:t/>
            </a:r>
            <a:br>
              <a:rPr lang="en-AU" sz="2800" dirty="0" smtClean="0"/>
            </a:br>
            <a:r>
              <a:rPr lang="en-AU" sz="2800" dirty="0" smtClean="0"/>
              <a:t/>
            </a:r>
            <a:br>
              <a:rPr lang="en-AU" sz="2800" dirty="0" smtClean="0"/>
            </a:br>
            <a:r>
              <a:rPr lang="en-AU" sz="2800" dirty="0" smtClean="0"/>
              <a:t>Formulae: close eyes for an example</a:t>
            </a:r>
            <a:br>
              <a:rPr lang="en-AU" sz="2800" dirty="0" smtClean="0"/>
            </a:br>
            <a:r>
              <a:rPr lang="en-AU" sz="2800" dirty="0" smtClean="0"/>
              <a:t/>
            </a:r>
            <a:br>
              <a:rPr lang="en-AU" sz="2800" dirty="0" smtClean="0"/>
            </a:br>
            <a:r>
              <a:rPr lang="en-AU" sz="8800" dirty="0" smtClean="0"/>
              <a:t/>
            </a:r>
            <a:br>
              <a:rPr lang="en-AU" sz="8800" dirty="0" smtClean="0"/>
            </a:br>
            <a:r>
              <a:rPr lang="en-AU" sz="8800" dirty="0" smtClean="0"/>
              <a:t/>
            </a:r>
            <a:br>
              <a:rPr lang="en-AU" sz="8800" dirty="0" smtClean="0"/>
            </a:br>
            <a:r>
              <a:rPr lang="en-AU" sz="8800" dirty="0" smtClean="0"/>
              <a:t/>
            </a:r>
            <a:br>
              <a:rPr lang="en-AU" sz="8800" dirty="0" smtClean="0"/>
            </a:br>
            <a:endParaRPr lang="en-AU" sz="8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AU" smtClean="0"/>
              <a:t>Formula for Standard Deviation</a:t>
            </a:r>
          </a:p>
        </p:txBody>
      </p:sp>
      <p:pic>
        <p:nvPicPr>
          <p:cNvPr id="61442" name="Picture 5" descr="sd"/>
          <p:cNvPicPr>
            <a:picLocks noChangeAspect="1" noChangeArrowheads="1"/>
          </p:cNvPicPr>
          <p:nvPr/>
        </p:nvPicPr>
        <p:blipFill>
          <a:blip r:embed="rId3"/>
          <a:srcRect/>
          <a:stretch>
            <a:fillRect/>
          </a:stretch>
        </p:blipFill>
        <p:spPr bwMode="auto">
          <a:xfrm>
            <a:off x="-323850" y="-242888"/>
            <a:ext cx="9753600" cy="7315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95288" y="188913"/>
            <a:ext cx="8362950" cy="6480175"/>
          </a:xfrm>
        </p:spPr>
        <p:txBody>
          <a:bodyPr anchor="t"/>
          <a:lstStyle/>
          <a:p>
            <a:pPr algn="l"/>
            <a:r>
              <a:rPr lang="en-AU" smtClean="0"/>
              <a:t/>
            </a:r>
            <a:br>
              <a:rPr lang="en-AU" smtClean="0"/>
            </a:br>
            <a:r>
              <a:rPr lang="en-AU" sz="8800" smtClean="0"/>
              <a:t/>
            </a:r>
            <a:br>
              <a:rPr lang="en-AU" sz="8800" smtClean="0"/>
            </a:br>
            <a:r>
              <a:rPr lang="en-AU" sz="8800" smtClean="0"/>
              <a:t/>
            </a:r>
            <a:br>
              <a:rPr lang="en-AU" sz="8800" smtClean="0"/>
            </a:br>
            <a:r>
              <a:rPr lang="en-AU" sz="8800" smtClean="0"/>
              <a:t/>
            </a:r>
            <a:br>
              <a:rPr lang="en-AU" sz="8800" smtClean="0"/>
            </a:br>
            <a:r>
              <a:rPr lang="en-AU" sz="8800" smtClean="0"/>
              <a:t/>
            </a:r>
            <a:br>
              <a:rPr lang="en-AU" sz="8800" smtClean="0"/>
            </a:br>
            <a:endParaRPr lang="en-AU" sz="8800" smtClean="0"/>
          </a:p>
        </p:txBody>
      </p:sp>
      <p:sp>
        <p:nvSpPr>
          <p:cNvPr id="63490" name="Rectangle 1"/>
          <p:cNvSpPr>
            <a:spLocks noChangeArrowheads="1"/>
          </p:cNvSpPr>
          <p:nvPr/>
        </p:nvSpPr>
        <p:spPr bwMode="auto">
          <a:xfrm>
            <a:off x="827088" y="549275"/>
            <a:ext cx="6030912" cy="3877985"/>
          </a:xfrm>
          <a:prstGeom prst="rect">
            <a:avLst/>
          </a:prstGeom>
          <a:noFill/>
          <a:ln w="9525">
            <a:noFill/>
            <a:miter lim="800000"/>
            <a:headEnd/>
            <a:tailEnd/>
          </a:ln>
        </p:spPr>
        <p:txBody>
          <a:bodyPr>
            <a:spAutoFit/>
          </a:bodyPr>
          <a:lstStyle/>
          <a:p>
            <a:pPr lvl="1"/>
            <a:r>
              <a:rPr lang="en-AU" sz="2800" dirty="0"/>
              <a:t>Sentence wording of </a:t>
            </a:r>
            <a:r>
              <a:rPr lang="en-AU" sz="2800" dirty="0" smtClean="0"/>
              <a:t>formulae </a:t>
            </a:r>
            <a:r>
              <a:rPr lang="en-AU" sz="2800" dirty="0" err="1"/>
              <a:t>eg</a:t>
            </a:r>
            <a:r>
              <a:rPr lang="en-AU" sz="2800" dirty="0"/>
              <a:t>:</a:t>
            </a:r>
          </a:p>
          <a:p>
            <a:pPr lvl="1"/>
            <a:endParaRPr lang="en-AU" sz="2800" dirty="0"/>
          </a:p>
          <a:p>
            <a:pPr lvl="2"/>
            <a:r>
              <a:rPr lang="en-AU" sz="2600" i="1" dirty="0" smtClean="0"/>
              <a:t>S = square </a:t>
            </a:r>
            <a:r>
              <a:rPr lang="en-AU" sz="2600" i="1" dirty="0"/>
              <a:t>root of: </a:t>
            </a:r>
            <a:r>
              <a:rPr lang="en-AU" sz="2600" i="1" dirty="0" smtClean="0"/>
              <a:t>sum of (x </a:t>
            </a:r>
            <a:r>
              <a:rPr lang="en-AU" sz="2600" i="1" dirty="0"/>
              <a:t>minus mean of x) </a:t>
            </a:r>
            <a:r>
              <a:rPr lang="en-AU" sz="2600" i="1" dirty="0" smtClean="0"/>
              <a:t>squared, </a:t>
            </a:r>
            <a:r>
              <a:rPr lang="en-AU" sz="2600" i="1" dirty="0"/>
              <a:t>everything over n minus 1</a:t>
            </a:r>
          </a:p>
          <a:p>
            <a:pPr lvl="1"/>
            <a:endParaRPr lang="en-AU" sz="2800" dirty="0"/>
          </a:p>
          <a:p>
            <a:pPr lvl="1"/>
            <a:r>
              <a:rPr lang="en-AU" sz="2800" dirty="0" smtClean="0"/>
              <a:t>Talking calculator</a:t>
            </a:r>
            <a:endParaRPr lang="en-AU" sz="2800" dirty="0"/>
          </a:p>
          <a:p>
            <a:pPr lvl="1"/>
            <a:endParaRPr lang="en-AU" sz="2800" dirty="0"/>
          </a:p>
          <a:p>
            <a:pPr lvl="1"/>
            <a:r>
              <a:rPr lang="en-AU" sz="2800" dirty="0"/>
              <a:t>Calculator in SPSS software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552" y="404664"/>
            <a:ext cx="7774632" cy="1467594"/>
          </a:xfrm>
        </p:spPr>
        <p:txBody>
          <a:bodyPr/>
          <a:lstStyle/>
          <a:p>
            <a:pPr algn="l"/>
            <a:r>
              <a:rPr lang="en-AU" sz="3800" dirty="0" smtClean="0"/>
              <a:t>Assistant and Student Interaction</a:t>
            </a:r>
            <a:endParaRPr lang="en-AU" sz="3800" dirty="0"/>
          </a:p>
        </p:txBody>
      </p:sp>
      <p:sp>
        <p:nvSpPr>
          <p:cNvPr id="5" name="Subtitle 4"/>
          <p:cNvSpPr>
            <a:spLocks noGrp="1"/>
          </p:cNvSpPr>
          <p:nvPr>
            <p:ph type="subTitle" idx="1"/>
          </p:nvPr>
        </p:nvSpPr>
        <p:spPr>
          <a:xfrm>
            <a:off x="467544" y="1556793"/>
            <a:ext cx="7776864" cy="5066002"/>
          </a:xfrm>
          <a:prstGeom prst="rect">
            <a:avLst/>
          </a:prstGeom>
        </p:spPr>
        <p:txBody>
          <a:bodyPr wrap="square">
            <a:spAutoFit/>
          </a:bodyPr>
          <a:lstStyle/>
          <a:p>
            <a:pPr algn="l"/>
            <a:r>
              <a:rPr lang="en-AU" dirty="0" smtClean="0"/>
              <a:t>	</a:t>
            </a:r>
            <a:r>
              <a:rPr lang="en-AU" sz="2800" dirty="0" smtClean="0"/>
              <a:t>Conversion and editing of lecture slides (write out symbols as words, describe images)</a:t>
            </a:r>
          </a:p>
          <a:p>
            <a:pPr algn="l"/>
            <a:endParaRPr lang="en-AU" sz="2800" dirty="0"/>
          </a:p>
          <a:p>
            <a:pPr lvl="1" algn="l"/>
            <a:r>
              <a:rPr lang="en-AU" dirty="0" smtClean="0"/>
              <a:t>	Student commitment </a:t>
            </a:r>
          </a:p>
          <a:p>
            <a:pPr algn="l"/>
            <a:r>
              <a:rPr lang="en-AU" sz="2800" dirty="0" smtClean="0"/>
              <a:t>	</a:t>
            </a:r>
            <a:endParaRPr lang="en-AU" sz="2800" dirty="0"/>
          </a:p>
          <a:p>
            <a:pPr algn="l"/>
            <a:r>
              <a:rPr lang="en-AU" sz="2800" dirty="0" smtClean="0"/>
              <a:t>	Time with assistant </a:t>
            </a:r>
          </a:p>
          <a:p>
            <a:pPr algn="l"/>
            <a:endParaRPr lang="en-AU" sz="2800" dirty="0"/>
          </a:p>
          <a:p>
            <a:pPr lvl="1" algn="l"/>
            <a:r>
              <a:rPr lang="en-AU" dirty="0" smtClean="0"/>
              <a:t>	Graphs: tracing/drawing on plastic/embossed printer</a:t>
            </a:r>
            <a:endParaRPr lang="en-AU" dirty="0"/>
          </a:p>
          <a:p>
            <a:pPr algn="l"/>
            <a:endParaRPr lang="en-AU" sz="2800" dirty="0"/>
          </a:p>
        </p:txBody>
      </p:sp>
    </p:spTree>
    <p:extLst>
      <p:ext uri="{BB962C8B-B14F-4D97-AF65-F5344CB8AC3E}">
        <p14:creationId xmlns:p14="http://schemas.microsoft.com/office/powerpoint/2010/main" val="634892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395288" y="188913"/>
            <a:ext cx="8362950" cy="6480175"/>
          </a:xfrm>
        </p:spPr>
        <p:txBody>
          <a:bodyPr anchor="t"/>
          <a:lstStyle/>
          <a:p>
            <a:pPr algn="l"/>
            <a:r>
              <a:rPr lang="en-AU" sz="3200" b="1" dirty="0" smtClean="0"/>
              <a:t>SPSS (Statistics software)</a:t>
            </a:r>
            <a:r>
              <a:rPr lang="en-AU" sz="2800" dirty="0" smtClean="0"/>
              <a:t/>
            </a:r>
            <a:br>
              <a:rPr lang="en-AU" sz="2800" dirty="0" smtClean="0"/>
            </a:br>
            <a:r>
              <a:rPr lang="en-AU" sz="2800" dirty="0" smtClean="0"/>
              <a:t/>
            </a:r>
            <a:br>
              <a:rPr lang="en-AU" sz="2800" dirty="0" smtClean="0"/>
            </a:br>
            <a:r>
              <a:rPr lang="en-AU" sz="2800" b="1" dirty="0" smtClean="0"/>
              <a:t>Lab Exam Part of Unit Assessment</a:t>
            </a:r>
            <a:br>
              <a:rPr lang="en-AU" sz="2800" b="1" dirty="0" smtClean="0"/>
            </a:br>
            <a:r>
              <a:rPr lang="en-AU" sz="2800" b="1" dirty="0" smtClean="0"/>
              <a:t>	</a:t>
            </a:r>
            <a:r>
              <a:rPr lang="en-AU" sz="2800" dirty="0" smtClean="0"/>
              <a:t/>
            </a:r>
            <a:br>
              <a:rPr lang="en-AU" sz="2800" dirty="0" smtClean="0"/>
            </a:br>
            <a:r>
              <a:rPr lang="en-AU" sz="2800" dirty="0"/>
              <a:t>	</a:t>
            </a:r>
            <a:r>
              <a:rPr lang="en-AU" sz="2800" dirty="0" smtClean="0"/>
              <a:t>Time pressure in labs</a:t>
            </a:r>
            <a:br>
              <a:rPr lang="en-AU" sz="2800" dirty="0" smtClean="0"/>
            </a:br>
            <a:r>
              <a:rPr lang="en-AU" sz="2800" dirty="0" smtClean="0"/>
              <a:t/>
            </a:r>
            <a:br>
              <a:rPr lang="en-AU" sz="2800" dirty="0" smtClean="0"/>
            </a:br>
            <a:r>
              <a:rPr lang="en-AU" sz="2800" dirty="0" smtClean="0"/>
              <a:t>	JAWS not reliable</a:t>
            </a:r>
            <a:br>
              <a:rPr lang="en-AU" sz="2800" dirty="0" smtClean="0"/>
            </a:br>
            <a:r>
              <a:rPr lang="en-AU" sz="2800" dirty="0" smtClean="0"/>
              <a:t/>
            </a:r>
            <a:br>
              <a:rPr lang="en-AU" sz="2800" dirty="0" smtClean="0"/>
            </a:br>
            <a:r>
              <a:rPr lang="en-AU" sz="2800" dirty="0" smtClean="0"/>
              <a:t>	Output window not accessible</a:t>
            </a:r>
            <a:br>
              <a:rPr lang="en-AU" sz="2800" dirty="0" smtClean="0"/>
            </a:br>
            <a:r>
              <a:rPr lang="en-AU" sz="2800" dirty="0" smtClean="0"/>
              <a:t/>
            </a:r>
            <a:br>
              <a:rPr lang="en-AU" sz="2800" dirty="0" smtClean="0"/>
            </a:br>
            <a:r>
              <a:rPr lang="en-AU" sz="2800" dirty="0" smtClean="0"/>
              <a:t>	Transport to Excel necessary</a:t>
            </a:r>
            <a:br>
              <a:rPr lang="en-AU" sz="2800" dirty="0" smtClean="0"/>
            </a:br>
            <a:r>
              <a:rPr lang="en-AU" sz="2800" dirty="0" smtClean="0"/>
              <a:t/>
            </a:r>
            <a:br>
              <a:rPr lang="en-AU" sz="2800" dirty="0" smtClean="0"/>
            </a:br>
            <a:r>
              <a:rPr lang="en-AU" sz="2800" dirty="0" smtClean="0"/>
              <a:t>	Locate Excel file, locate table, locate cell (time!)</a:t>
            </a:r>
            <a:br>
              <a:rPr lang="en-AU" sz="2800" dirty="0" smtClean="0"/>
            </a:br>
            <a:r>
              <a:rPr lang="en-AU" dirty="0" smtClean="0"/>
              <a:t/>
            </a:r>
            <a:br>
              <a:rPr lang="en-AU" dirty="0" smtClean="0"/>
            </a:br>
            <a:r>
              <a:rPr lang="en-AU" dirty="0" smtClean="0"/>
              <a:t/>
            </a:r>
            <a:br>
              <a:rPr lang="en-AU" dirty="0" smtClean="0"/>
            </a:br>
            <a:r>
              <a:rPr lang="en-AU" sz="8800" dirty="0" smtClean="0"/>
              <a:t/>
            </a:r>
            <a:br>
              <a:rPr lang="en-AU" sz="8800" dirty="0" smtClean="0"/>
            </a:br>
            <a:r>
              <a:rPr lang="en-AU" sz="8800" dirty="0" smtClean="0"/>
              <a:t/>
            </a:r>
            <a:br>
              <a:rPr lang="en-AU" sz="8800" dirty="0" smtClean="0"/>
            </a:br>
            <a:r>
              <a:rPr lang="en-AU" sz="8800" dirty="0" smtClean="0"/>
              <a:t/>
            </a:r>
            <a:br>
              <a:rPr lang="en-AU" sz="8800" dirty="0" smtClean="0"/>
            </a:br>
            <a:r>
              <a:rPr lang="en-AU" sz="8800" dirty="0" smtClean="0"/>
              <a:t/>
            </a:r>
            <a:br>
              <a:rPr lang="en-AU" sz="8800" dirty="0" smtClean="0"/>
            </a:br>
            <a:endParaRPr lang="en-AU" sz="8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7"/>
            <a:ext cx="7128792" cy="792088"/>
          </a:xfrm>
        </p:spPr>
        <p:txBody>
          <a:bodyPr/>
          <a:lstStyle/>
          <a:p>
            <a:pPr algn="l"/>
            <a:r>
              <a:rPr lang="en-AU" sz="3200" b="1" dirty="0" smtClean="0"/>
              <a:t>Workable Strategy </a:t>
            </a:r>
            <a:endParaRPr lang="en-AU" sz="3200" b="1" dirty="0"/>
          </a:p>
        </p:txBody>
      </p:sp>
      <p:sp>
        <p:nvSpPr>
          <p:cNvPr id="3" name="Subtitle 2"/>
          <p:cNvSpPr>
            <a:spLocks noGrp="1"/>
          </p:cNvSpPr>
          <p:nvPr>
            <p:ph type="subTitle" idx="1"/>
          </p:nvPr>
        </p:nvSpPr>
        <p:spPr>
          <a:xfrm>
            <a:off x="539552" y="1052736"/>
            <a:ext cx="7232848" cy="5184576"/>
          </a:xfrm>
        </p:spPr>
        <p:txBody>
          <a:bodyPr/>
          <a:lstStyle/>
          <a:p>
            <a:pPr algn="l"/>
            <a:r>
              <a:rPr lang="en-AU" sz="2800" dirty="0" smtClean="0"/>
              <a:t>	View lab slides beforehand</a:t>
            </a:r>
          </a:p>
          <a:p>
            <a:pPr algn="l"/>
            <a:endParaRPr lang="en-AU" sz="2800" dirty="0"/>
          </a:p>
          <a:p>
            <a:pPr algn="l"/>
            <a:r>
              <a:rPr lang="en-AU" sz="2800" dirty="0" smtClean="0"/>
              <a:t>	Attend and listen</a:t>
            </a:r>
          </a:p>
          <a:p>
            <a:pPr algn="l"/>
            <a:endParaRPr lang="en-AU" sz="2800" dirty="0" smtClean="0"/>
          </a:p>
          <a:p>
            <a:pPr lvl="1" algn="l"/>
            <a:r>
              <a:rPr lang="en-AU" dirty="0" smtClean="0"/>
              <a:t>	Do analysis afterwards with sighted assistant</a:t>
            </a:r>
          </a:p>
          <a:p>
            <a:pPr lvl="1" algn="l"/>
            <a:endParaRPr lang="en-AU" dirty="0" smtClean="0"/>
          </a:p>
          <a:p>
            <a:pPr lvl="0" algn="l"/>
            <a:r>
              <a:rPr lang="en-AU" dirty="0" smtClean="0"/>
              <a:t>Timed Lab </a:t>
            </a:r>
            <a:r>
              <a:rPr lang="en-AU" dirty="0"/>
              <a:t>exam demonstrating </a:t>
            </a:r>
            <a:r>
              <a:rPr lang="en-AU" dirty="0" smtClean="0"/>
              <a:t>SPSS skills DIFFICULT</a:t>
            </a:r>
          </a:p>
          <a:p>
            <a:pPr lvl="0" algn="l"/>
            <a:r>
              <a:rPr lang="en-AU" dirty="0" smtClean="0"/>
              <a:t>A Solution for analyses….</a:t>
            </a:r>
          </a:p>
          <a:p>
            <a:pPr lvl="0" algn="l"/>
            <a:endParaRPr lang="en-AU" dirty="0" smtClean="0"/>
          </a:p>
          <a:p>
            <a:pPr lvl="0" algn="l"/>
            <a:endParaRPr lang="en-AU" dirty="0" smtClean="0"/>
          </a:p>
          <a:p>
            <a:pPr lvl="0"/>
            <a:endParaRPr lang="en-AU" dirty="0"/>
          </a:p>
          <a:p>
            <a:pPr lvl="0"/>
            <a:endParaRPr lang="en-AU" dirty="0"/>
          </a:p>
          <a:p>
            <a:endParaRPr lang="en-AU" dirty="0"/>
          </a:p>
        </p:txBody>
      </p:sp>
    </p:spTree>
    <p:extLst>
      <p:ext uri="{BB962C8B-B14F-4D97-AF65-F5344CB8AC3E}">
        <p14:creationId xmlns:p14="http://schemas.microsoft.com/office/powerpoint/2010/main" val="314034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7676"/>
            <a:ext cx="206080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989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a:xfrm>
            <a:off x="457200" y="274638"/>
            <a:ext cx="8291264" cy="6466730"/>
          </a:xfrm>
        </p:spPr>
        <p:txBody>
          <a:bodyPr/>
          <a:lstStyle/>
          <a:p>
            <a:pPr algn="l" eaLnBrk="1" hangingPunct="1"/>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4000" dirty="0" smtClean="0"/>
              <a:t/>
            </a:r>
            <a:br>
              <a:rPr lang="en-AU" sz="4000" dirty="0" smtClean="0"/>
            </a:br>
            <a:r>
              <a:rPr lang="en-AU" sz="2600" dirty="0" smtClean="0"/>
              <a:t/>
            </a:r>
            <a:br>
              <a:rPr lang="en-AU" sz="2600" dirty="0" smtClean="0"/>
            </a:br>
            <a:r>
              <a:rPr lang="en-AU" sz="3200" dirty="0" smtClean="0"/>
              <a:t>Only take stats if essential </a:t>
            </a:r>
            <a:r>
              <a:rPr lang="en-AU" sz="3200" b="1" dirty="0" smtClean="0"/>
              <a:t/>
            </a:r>
            <a:br>
              <a:rPr lang="en-AU" sz="3200" b="1" dirty="0" smtClean="0"/>
            </a:br>
            <a:r>
              <a:rPr lang="en-AU" sz="3200" b="1" dirty="0" smtClean="0"/>
              <a:t/>
            </a:r>
            <a:br>
              <a:rPr lang="en-AU" sz="3200" b="1" dirty="0" smtClean="0"/>
            </a:br>
            <a:r>
              <a:rPr lang="en-AU" sz="2800" b="1" dirty="0" smtClean="0"/>
              <a:t>Career counselling and course planning</a:t>
            </a:r>
            <a:br>
              <a:rPr lang="en-AU" sz="2800" b="1" dirty="0" smtClean="0"/>
            </a:br>
            <a:r>
              <a:rPr lang="en-AU" sz="2800" b="1" dirty="0" smtClean="0"/>
              <a:t/>
            </a:r>
            <a:br>
              <a:rPr lang="en-AU" sz="2800" b="1" dirty="0" smtClean="0"/>
            </a:br>
            <a:r>
              <a:rPr lang="en-AU" sz="2800" b="1" dirty="0" smtClean="0"/>
              <a:t>Stay motivated </a:t>
            </a:r>
            <a:r>
              <a:rPr lang="en-AU" sz="4000" b="1" dirty="0" smtClean="0"/>
              <a:t/>
            </a:r>
            <a:br>
              <a:rPr lang="en-AU" sz="4000" b="1" dirty="0" smtClean="0"/>
            </a:br>
            <a:r>
              <a:rPr lang="en-AU" sz="2800" dirty="0" smtClean="0"/>
              <a:t/>
            </a:r>
            <a:br>
              <a:rPr lang="en-AU" sz="2800" dirty="0" smtClean="0"/>
            </a:br>
            <a:r>
              <a:rPr lang="en-AU" sz="2800" b="1" dirty="0" smtClean="0"/>
              <a:t>Extra time</a:t>
            </a:r>
            <a:r>
              <a:rPr lang="en-AU" sz="2800" dirty="0" smtClean="0"/>
              <a:t/>
            </a:r>
            <a:br>
              <a:rPr lang="en-AU" sz="2800" dirty="0" smtClean="0"/>
            </a:br>
            <a:r>
              <a:rPr lang="en-AU" sz="2800" dirty="0" smtClean="0"/>
              <a:t>	units require double or more time</a:t>
            </a:r>
            <a:br>
              <a:rPr lang="en-AU" sz="2800" dirty="0" smtClean="0"/>
            </a:br>
            <a:r>
              <a:rPr lang="en-AU" sz="2800" dirty="0" smtClean="0"/>
              <a:t>	clarifying lecture material</a:t>
            </a:r>
            <a:br>
              <a:rPr lang="en-AU" sz="2800" dirty="0" smtClean="0"/>
            </a:br>
            <a:r>
              <a:rPr lang="en-AU" sz="2800" dirty="0" smtClean="0"/>
              <a:t>	explanation of visuals</a:t>
            </a:r>
            <a:br>
              <a:rPr lang="en-AU" sz="2800" dirty="0" smtClean="0"/>
            </a:br>
            <a:r>
              <a:rPr lang="en-AU" sz="2800" dirty="0" smtClean="0"/>
              <a:t>	repeat of lab sessions	</a:t>
            </a:r>
            <a:br>
              <a:rPr lang="en-AU" sz="2800" dirty="0" smtClean="0"/>
            </a:br>
            <a:r>
              <a:rPr lang="en-AU" sz="2800" dirty="0" smtClean="0"/>
              <a:t/>
            </a:r>
            <a:br>
              <a:rPr lang="en-AU" sz="2800" dirty="0" smtClean="0"/>
            </a:br>
            <a:r>
              <a:rPr lang="en-AU" sz="2800" b="1" dirty="0" smtClean="0"/>
              <a:t>Consider doing few units per semester</a:t>
            </a:r>
            <a:r>
              <a:rPr lang="en-AU" sz="2800" dirty="0" smtClean="0"/>
              <a:t/>
            </a:r>
            <a:br>
              <a:rPr lang="en-AU" sz="2800" dirty="0" smtClean="0"/>
            </a:br>
            <a:r>
              <a:rPr lang="en-AU" sz="4000" b="1" dirty="0" smtClean="0"/>
              <a:t>It can be done!</a:t>
            </a:r>
            <a:r>
              <a:rPr lang="en-AU" sz="2800" dirty="0" smtClean="0"/>
              <a:t/>
            </a:r>
            <a:br>
              <a:rPr lang="en-AU" sz="2800" dirty="0" smtClean="0"/>
            </a:br>
            <a:r>
              <a:rPr lang="en-AU" sz="2800" dirty="0" smtClean="0"/>
              <a:t>	</a:t>
            </a:r>
            <a:br>
              <a:rPr lang="en-AU" sz="2800" dirty="0" smtClean="0"/>
            </a:br>
            <a:r>
              <a:rPr lang="en-AU" sz="2800" dirty="0" smtClean="0"/>
              <a:t/>
            </a:r>
            <a:br>
              <a:rPr lang="en-AU" sz="2800" dirty="0" smtClean="0"/>
            </a:br>
            <a:r>
              <a:rPr lang="en-AU" sz="2800" dirty="0" smtClean="0"/>
              <a:t/>
            </a:r>
            <a:br>
              <a:rPr lang="en-AU" sz="2800" dirty="0" smtClean="0"/>
            </a:br>
            <a:r>
              <a:rPr lang="en-AU" sz="2800" dirty="0" smtClean="0"/>
              <a:t/>
            </a:r>
            <a:br>
              <a:rPr lang="en-AU" sz="2800" dirty="0" smtClean="0"/>
            </a:br>
            <a:r>
              <a:rPr lang="en-AU" sz="2800" dirty="0" smtClean="0"/>
              <a:t/>
            </a:r>
            <a:br>
              <a:rPr lang="en-AU" sz="2800" dirty="0" smtClean="0"/>
            </a:br>
            <a:endParaRPr lang="en-AU"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p:txBody>
          <a:bodyPr/>
          <a:lstStyle/>
          <a:p>
            <a:pPr eaLnBrk="1" hangingPunct="1">
              <a:buFontTx/>
              <a:buNone/>
            </a:pPr>
            <a:r>
              <a:rPr lang="en-AU" smtClean="0"/>
              <a:t>Useful distinction for our purposes is between people who are vision impaired, including the legally blind who may be able to use some vision in accessing learning materials and those who need to rely totally on non visual means to access information.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title"/>
          </p:nvPr>
        </p:nvSpPr>
        <p:spPr>
          <a:xfrm>
            <a:off x="457200" y="274638"/>
            <a:ext cx="8218488" cy="6034087"/>
          </a:xfrm>
        </p:spPr>
        <p:txBody>
          <a:bodyPr/>
          <a:lstStyle/>
          <a:p>
            <a:pPr algn="l" eaLnBrk="1" hangingPunct="1"/>
            <a:r>
              <a:rPr lang="en-AU" sz="4000" dirty="0" smtClean="0"/>
              <a:t/>
            </a:r>
            <a:br>
              <a:rPr lang="en-AU" sz="4000" dirty="0" smtClean="0"/>
            </a:br>
            <a:r>
              <a:rPr lang="en-AU" sz="4000" dirty="0" smtClean="0"/>
              <a:t>Conclusions</a:t>
            </a:r>
            <a:br>
              <a:rPr lang="en-AU" sz="4000" dirty="0" smtClean="0"/>
            </a:br>
            <a:r>
              <a:rPr lang="en-AU" sz="4000" dirty="0" smtClean="0"/>
              <a:t/>
            </a:r>
            <a:br>
              <a:rPr lang="en-AU" sz="4000" dirty="0" smtClean="0"/>
            </a:br>
            <a:r>
              <a:rPr lang="en-AU" sz="2800" dirty="0" smtClean="0"/>
              <a:t/>
            </a:r>
            <a:br>
              <a:rPr lang="en-AU" sz="2800" dirty="0" smtClean="0"/>
            </a:br>
            <a:r>
              <a:rPr lang="en-AU" sz="2800" dirty="0" smtClean="0"/>
              <a:t>Student intellectual </a:t>
            </a:r>
            <a:br>
              <a:rPr lang="en-AU" sz="2800" dirty="0" smtClean="0"/>
            </a:br>
            <a:r>
              <a:rPr lang="en-AU" sz="2800" dirty="0" smtClean="0"/>
              <a:t>and emotional resilience</a:t>
            </a:r>
            <a:br>
              <a:rPr lang="en-AU" sz="2800" dirty="0" smtClean="0"/>
            </a:br>
            <a:r>
              <a:rPr lang="en-AU" sz="2800" dirty="0" smtClean="0"/>
              <a:t>	</a:t>
            </a:r>
            <a:br>
              <a:rPr lang="en-AU" sz="2800" dirty="0" smtClean="0"/>
            </a:br>
            <a:r>
              <a:rPr lang="en-AU" sz="2800" dirty="0" smtClean="0"/>
              <a:t>Collaborative</a:t>
            </a:r>
            <a:br>
              <a:rPr lang="en-AU" sz="2800" dirty="0" smtClean="0"/>
            </a:br>
            <a:r>
              <a:rPr lang="en-AU" sz="2800" dirty="0" smtClean="0"/>
              <a:t>and engaged teaching staff </a:t>
            </a:r>
            <a:br>
              <a:rPr lang="en-AU" sz="2800" dirty="0" smtClean="0"/>
            </a:br>
            <a:r>
              <a:rPr lang="en-AU" sz="2800" dirty="0" smtClean="0"/>
              <a:t>	 early learning materials</a:t>
            </a:r>
            <a:br>
              <a:rPr lang="en-AU" sz="2800" dirty="0" smtClean="0"/>
            </a:br>
            <a:r>
              <a:rPr lang="en-AU" sz="2800" dirty="0" smtClean="0"/>
              <a:t/>
            </a:r>
            <a:br>
              <a:rPr lang="en-AU" sz="2800" dirty="0" smtClean="0"/>
            </a:br>
            <a:r>
              <a:rPr lang="en-AU" sz="2800" dirty="0" smtClean="0"/>
              <a:t>Equity staff commitment</a:t>
            </a:r>
            <a:br>
              <a:rPr lang="en-AU" sz="2800" dirty="0" smtClean="0"/>
            </a:br>
            <a:r>
              <a:rPr lang="en-AU" sz="2800" dirty="0" smtClean="0"/>
              <a:t/>
            </a:r>
            <a:br>
              <a:rPr lang="en-AU" sz="2800" dirty="0" smtClean="0"/>
            </a:br>
            <a:endParaRPr lang="en-AU" sz="2800" dirty="0" smtClean="0"/>
          </a:p>
        </p:txBody>
      </p:sp>
      <p:pic>
        <p:nvPicPr>
          <p:cNvPr id="71682" name="Picture 6" descr="Leonhard Euler"/>
          <p:cNvPicPr>
            <a:picLocks noChangeAspect="1" noChangeArrowheads="1"/>
          </p:cNvPicPr>
          <p:nvPr/>
        </p:nvPicPr>
        <p:blipFill>
          <a:blip r:embed="rId3"/>
          <a:srcRect/>
          <a:stretch>
            <a:fillRect/>
          </a:stretch>
        </p:blipFill>
        <p:spPr bwMode="auto">
          <a:xfrm>
            <a:off x="5364163" y="1844675"/>
            <a:ext cx="3276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274638"/>
            <a:ext cx="8002588" cy="6107112"/>
          </a:xfrm>
        </p:spPr>
        <p:txBody>
          <a:bodyPr/>
          <a:lstStyle/>
          <a:p>
            <a:pPr algn="l" eaLnBrk="1" hangingPunct="1"/>
            <a:r>
              <a:rPr lang="en-AU" dirty="0" smtClean="0"/>
              <a:t>Acknowledgements</a:t>
            </a:r>
            <a:br>
              <a:rPr lang="en-AU" dirty="0" smtClean="0"/>
            </a:br>
            <a:r>
              <a:rPr lang="en-AU" dirty="0" smtClean="0"/>
              <a:t/>
            </a:r>
            <a:br>
              <a:rPr lang="en-AU" dirty="0" smtClean="0"/>
            </a:br>
            <a:r>
              <a:rPr lang="en-AU" dirty="0" smtClean="0"/>
              <a:t>Antony Gray</a:t>
            </a:r>
            <a:br>
              <a:rPr lang="en-AU" dirty="0" smtClean="0"/>
            </a:br>
            <a:r>
              <a:rPr lang="en-AU" dirty="0" smtClean="0"/>
              <a:t>Kim Louw</a:t>
            </a:r>
            <a:br>
              <a:rPr lang="en-AU" dirty="0" smtClean="0"/>
            </a:br>
            <a:r>
              <a:rPr lang="en-AU" dirty="0"/>
              <a:t/>
            </a:r>
            <a:br>
              <a:rPr lang="en-AU" dirty="0"/>
            </a:br>
            <a:r>
              <a:rPr lang="en-AU" sz="2800" dirty="0" smtClean="0"/>
              <a:t>Short film can be viewed at </a:t>
            </a:r>
            <a:br>
              <a:rPr lang="en-AU" sz="2800" dirty="0" smtClean="0"/>
            </a:br>
            <a:r>
              <a:rPr lang="en-AU" sz="2800" u="sng" dirty="0">
                <a:hlinkClick r:id="rId3"/>
              </a:rPr>
              <a:t>http://</a:t>
            </a:r>
            <a:r>
              <a:rPr lang="en-AU" sz="2800" u="sng" dirty="0" smtClean="0">
                <a:hlinkClick r:id="rId3"/>
              </a:rPr>
              <a:t>youtu.be/6EwbhDFZpUM</a:t>
            </a:r>
            <a:r>
              <a:rPr lang="en-AU" sz="2800" u="sng" dirty="0" smtClean="0"/>
              <a:t/>
            </a:r>
            <a:br>
              <a:rPr lang="en-AU" sz="2800" u="sng" dirty="0" smtClean="0"/>
            </a:br>
            <a:r>
              <a:rPr lang="en-AU" sz="2800" dirty="0"/>
              <a:t>'bonus' video, which you can find here: </a:t>
            </a:r>
            <a:r>
              <a:rPr lang="en-AU" sz="2800" u="sng" dirty="0">
                <a:hlinkClick r:id="rId4"/>
              </a:rPr>
              <a:t>http://youtu.be/UEUQmLMK2_M</a:t>
            </a:r>
            <a:endParaRPr lang="en-AU"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457200" y="549275"/>
            <a:ext cx="8218488" cy="5576888"/>
          </a:xfrm>
        </p:spPr>
        <p:txBody>
          <a:bodyPr/>
          <a:lstStyle/>
          <a:p>
            <a:pPr eaLnBrk="1" hangingPunct="1">
              <a:lnSpc>
                <a:spcPct val="80000"/>
              </a:lnSpc>
              <a:buFontTx/>
              <a:buNone/>
            </a:pPr>
            <a:r>
              <a:rPr lang="en-AU" dirty="0" smtClean="0"/>
              <a:t>Different learning style</a:t>
            </a:r>
          </a:p>
          <a:p>
            <a:pPr lvl="1" eaLnBrk="1" hangingPunct="1">
              <a:lnSpc>
                <a:spcPct val="80000"/>
              </a:lnSpc>
              <a:buFontTx/>
              <a:buNone/>
            </a:pPr>
            <a:r>
              <a:rPr lang="en-AU" dirty="0" smtClean="0"/>
              <a:t>Superior tactile, auditory discrimination, verbal processing, memory span and long term memory</a:t>
            </a:r>
          </a:p>
          <a:p>
            <a:pPr lvl="1" eaLnBrk="1" hangingPunct="1">
              <a:lnSpc>
                <a:spcPct val="80000"/>
              </a:lnSpc>
              <a:buFontTx/>
              <a:buNone/>
            </a:pPr>
            <a:r>
              <a:rPr lang="en-AU" dirty="0" smtClean="0"/>
              <a:t>Disadvantaged in spatial learning.  Spatial information becomes a series of items.  </a:t>
            </a:r>
          </a:p>
          <a:p>
            <a:pPr eaLnBrk="1" hangingPunct="1">
              <a:lnSpc>
                <a:spcPct val="80000"/>
              </a:lnSpc>
              <a:buFontTx/>
              <a:buNone/>
            </a:pPr>
            <a:r>
              <a:rPr lang="en-AU" sz="1200" dirty="0" smtClean="0"/>
              <a:t>Source: </a:t>
            </a:r>
            <a:r>
              <a:rPr lang="en-AU" sz="1200" dirty="0" err="1" smtClean="0"/>
              <a:t>Pasqualotto</a:t>
            </a:r>
            <a:r>
              <a:rPr lang="en-AU" sz="1200" dirty="0" smtClean="0"/>
              <a:t>, A and </a:t>
            </a:r>
            <a:r>
              <a:rPr lang="en-AU" sz="1200" dirty="0" err="1" smtClean="0"/>
              <a:t>Proulx</a:t>
            </a:r>
            <a:r>
              <a:rPr lang="en-AU" sz="1200" dirty="0" smtClean="0"/>
              <a:t>, M.  (2012) The role of visual experience for the neural basis of spatial cognition.  Neuroscience and </a:t>
            </a:r>
            <a:r>
              <a:rPr lang="en-AU" sz="1200" dirty="0" err="1" smtClean="0"/>
              <a:t>Biobehavioral</a:t>
            </a:r>
            <a:r>
              <a:rPr lang="en-AU" sz="1200" dirty="0" smtClean="0"/>
              <a:t> Reviews  (36) 1179-1187</a:t>
            </a:r>
          </a:p>
          <a:p>
            <a:pPr eaLnBrk="1" hangingPunct="1">
              <a:lnSpc>
                <a:spcPct val="80000"/>
              </a:lnSpc>
              <a:buFontTx/>
              <a:buNone/>
            </a:pPr>
            <a:endParaRPr lang="en-AU" dirty="0" smtClean="0"/>
          </a:p>
          <a:p>
            <a:pPr eaLnBrk="1" hangingPunct="1">
              <a:lnSpc>
                <a:spcPct val="80000"/>
              </a:lnSpc>
              <a:buFontTx/>
              <a:buNone/>
            </a:pPr>
            <a:r>
              <a:rPr lang="en-AU" dirty="0" smtClean="0"/>
              <a:t>Congenitally Blind Differ from Acquired Blind. </a:t>
            </a:r>
          </a:p>
          <a:p>
            <a:pPr eaLnBrk="1" hangingPunct="1">
              <a:lnSpc>
                <a:spcPct val="80000"/>
              </a:lnSpc>
              <a:buFontTx/>
              <a:buNone/>
            </a:pPr>
            <a:endParaRPr lang="en-AU" dirty="0" smtClean="0"/>
          </a:p>
          <a:p>
            <a:pPr eaLnBrk="1" hangingPunct="1">
              <a:lnSpc>
                <a:spcPct val="80000"/>
              </a:lnSpc>
              <a:buFontTx/>
              <a:buNone/>
            </a:pPr>
            <a:r>
              <a:rPr lang="en-AU" dirty="0" smtClean="0"/>
              <a:t>May still be able to visualise</a:t>
            </a:r>
          </a:p>
          <a:p>
            <a:pPr eaLnBrk="1" hangingPunct="1">
              <a:lnSpc>
                <a:spcPct val="80000"/>
              </a:lnSpc>
              <a:buFontTx/>
              <a:buNone/>
            </a:pPr>
            <a:r>
              <a:rPr lang="en-AU" sz="1200" dirty="0" smtClean="0"/>
              <a:t>Source: </a:t>
            </a:r>
            <a:r>
              <a:rPr lang="en-AU" sz="1200" dirty="0" err="1" smtClean="0"/>
              <a:t>Figueiras</a:t>
            </a:r>
            <a:r>
              <a:rPr lang="en-AU" sz="1200" dirty="0" smtClean="0"/>
              <a:t>, L and </a:t>
            </a:r>
            <a:r>
              <a:rPr lang="en-AU" sz="1200" dirty="0" err="1" smtClean="0"/>
              <a:t>Arcavi</a:t>
            </a:r>
            <a:r>
              <a:rPr lang="en-AU" sz="1200" dirty="0" smtClean="0"/>
              <a:t>, A 2014 A touch of mathematics.  Coming to our senses by observing the visually impaired.  Mathematics Education (46) 123-133.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1"/>
          </p:nvPr>
        </p:nvSpPr>
        <p:spPr>
          <a:xfrm>
            <a:off x="611188" y="476250"/>
            <a:ext cx="8229600" cy="4525963"/>
          </a:xfrm>
        </p:spPr>
        <p:txBody>
          <a:bodyPr/>
          <a:lstStyle/>
          <a:p>
            <a:pPr eaLnBrk="1" hangingPunct="1">
              <a:buFontTx/>
              <a:buNone/>
            </a:pPr>
            <a:r>
              <a:rPr lang="en-AU" sz="4000" dirty="0" smtClean="0"/>
              <a:t>MUCH bigger</a:t>
            </a:r>
            <a:r>
              <a:rPr lang="en-AU" dirty="0" smtClean="0"/>
              <a:t>  demand on </a:t>
            </a:r>
            <a:r>
              <a:rPr lang="en-AU" sz="4400" dirty="0" smtClean="0"/>
              <a:t>working memory</a:t>
            </a:r>
            <a:r>
              <a:rPr lang="en-AU" dirty="0" smtClean="0"/>
              <a:t> for both low and vision impaired and blind:</a:t>
            </a:r>
          </a:p>
          <a:p>
            <a:pPr eaLnBrk="1" hangingPunct="1">
              <a:buFontTx/>
              <a:buNone/>
            </a:pPr>
            <a:r>
              <a:rPr lang="en-AU" dirty="0" smtClean="0"/>
              <a:t>Information gained in series of chunks</a:t>
            </a:r>
          </a:p>
          <a:p>
            <a:pPr eaLnBrk="1" hangingPunct="1">
              <a:buFontTx/>
              <a:buNone/>
            </a:pPr>
            <a:r>
              <a:rPr lang="en-AU" dirty="0" smtClean="0"/>
              <a:t>Either haptic, auditory or visual</a:t>
            </a:r>
          </a:p>
        </p:txBody>
      </p:sp>
      <p:pic>
        <p:nvPicPr>
          <p:cNvPr id="22530" name="Picture 5" descr="d3ee8c57691144bc49fa8db5cc4400f9"/>
          <p:cNvPicPr>
            <a:picLocks noChangeAspect="1" noChangeArrowheads="1"/>
          </p:cNvPicPr>
          <p:nvPr/>
        </p:nvPicPr>
        <p:blipFill>
          <a:blip r:embed="rId3"/>
          <a:srcRect/>
          <a:stretch>
            <a:fillRect/>
          </a:stretch>
        </p:blipFill>
        <p:spPr bwMode="auto">
          <a:xfrm>
            <a:off x="5148263" y="3429000"/>
            <a:ext cx="3327400" cy="328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p:txBody>
          <a:bodyPr/>
          <a:lstStyle/>
          <a:p>
            <a:pPr algn="l" eaLnBrk="1" hangingPunct="1"/>
            <a:r>
              <a:rPr lang="en-AU" smtClean="0"/>
              <a:t/>
            </a:r>
            <a:br>
              <a:rPr lang="en-AU" smtClean="0"/>
            </a:br>
            <a:endParaRPr lang="en-AU" smtClean="0"/>
          </a:p>
        </p:txBody>
      </p:sp>
      <p:sp>
        <p:nvSpPr>
          <p:cNvPr id="24578" name="Rectangle 5"/>
          <p:cNvSpPr>
            <a:spLocks noGrp="1" noChangeArrowheads="1"/>
          </p:cNvSpPr>
          <p:nvPr>
            <p:ph type="subTitle" idx="1"/>
          </p:nvPr>
        </p:nvSpPr>
        <p:spPr>
          <a:xfrm>
            <a:off x="1547813" y="692150"/>
            <a:ext cx="6224587" cy="4946650"/>
          </a:xfrm>
        </p:spPr>
        <p:txBody>
          <a:bodyPr/>
          <a:lstStyle/>
          <a:p>
            <a:pPr eaLnBrk="1" hangingPunct="1"/>
            <a:r>
              <a:rPr lang="en-AU" dirty="0" smtClean="0"/>
              <a:t>Experiential Exercise for You</a:t>
            </a:r>
          </a:p>
          <a:p>
            <a:pPr eaLnBrk="1" hangingPunct="1"/>
            <a:endParaRPr lang="en-AU" dirty="0" smtClean="0"/>
          </a:p>
          <a:p>
            <a:pPr eaLnBrk="1" hangingPunct="1"/>
            <a:r>
              <a:rPr lang="en-AU" dirty="0" smtClean="0"/>
              <a:t>Close your eyes</a:t>
            </a:r>
          </a:p>
        </p:txBody>
      </p:sp>
      <p:sp>
        <p:nvSpPr>
          <p:cNvPr id="24579"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4580" name="AutoShape 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4581" name="Picture 11" descr="Tuesday_Creativity-2"/>
          <p:cNvPicPr>
            <a:picLocks noChangeAspect="1" noChangeArrowheads="1"/>
          </p:cNvPicPr>
          <p:nvPr/>
        </p:nvPicPr>
        <p:blipFill>
          <a:blip r:embed="rId3"/>
          <a:srcRect/>
          <a:stretch>
            <a:fillRect/>
          </a:stretch>
        </p:blipFill>
        <p:spPr bwMode="auto">
          <a:xfrm>
            <a:off x="1476375" y="2439988"/>
            <a:ext cx="6626225" cy="441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124075" y="404813"/>
            <a:ext cx="5256213" cy="4465637"/>
          </a:xfrm>
        </p:spPr>
        <p:txBody>
          <a:bodyPr/>
          <a:lstStyle/>
          <a:p>
            <a:pPr eaLnBrk="1" hangingPunct="1"/>
            <a:endParaRPr lang="en-US" smtClean="0"/>
          </a:p>
        </p:txBody>
      </p:sp>
      <p:pic>
        <p:nvPicPr>
          <p:cNvPr id="26626" name="Picture 5" descr="graphing%2B5"/>
          <p:cNvPicPr>
            <a:picLocks noChangeAspect="1" noChangeArrowheads="1"/>
          </p:cNvPicPr>
          <p:nvPr/>
        </p:nvPicPr>
        <p:blipFill>
          <a:blip r:embed="rId3"/>
          <a:srcRect/>
          <a:stretch>
            <a:fillRect/>
          </a:stretch>
        </p:blipFill>
        <p:spPr bwMode="auto">
          <a:xfrm>
            <a:off x="2051050" y="260350"/>
            <a:ext cx="6049963" cy="526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4213" y="274638"/>
            <a:ext cx="7991475" cy="490537"/>
          </a:xfrm>
        </p:spPr>
        <p:txBody>
          <a:bodyPr/>
          <a:lstStyle/>
          <a:p>
            <a:pPr eaLnBrk="1" hangingPunct="1"/>
            <a:r>
              <a:rPr lang="en-AU" sz="4000" smtClean="0"/>
              <a:t/>
            </a:r>
            <a:br>
              <a:rPr lang="en-AU" sz="4000" smtClean="0"/>
            </a:br>
            <a:r>
              <a:rPr lang="en-AU" sz="4000" smtClean="0"/>
              <a:t/>
            </a:r>
            <a:br>
              <a:rPr lang="en-AU" sz="4000" smtClean="0"/>
            </a:br>
            <a:endParaRPr lang="en-AU" sz="4000" smtClean="0"/>
          </a:p>
        </p:txBody>
      </p:sp>
      <p:sp>
        <p:nvSpPr>
          <p:cNvPr id="28674" name="Rectangle 3"/>
          <p:cNvSpPr>
            <a:spLocks noGrp="1" noChangeArrowheads="1"/>
          </p:cNvSpPr>
          <p:nvPr>
            <p:ph type="body" idx="1"/>
          </p:nvPr>
        </p:nvSpPr>
        <p:spPr>
          <a:xfrm>
            <a:off x="539750" y="260350"/>
            <a:ext cx="8229600" cy="4525963"/>
          </a:xfrm>
        </p:spPr>
        <p:txBody>
          <a:bodyPr/>
          <a:lstStyle/>
          <a:p>
            <a:pPr algn="ctr" eaLnBrk="1" hangingPunct="1">
              <a:buFontTx/>
              <a:buNone/>
            </a:pPr>
            <a:r>
              <a:rPr lang="en-AU" smtClean="0"/>
              <a:t>Road Blocks to Learning 	</a:t>
            </a:r>
          </a:p>
          <a:p>
            <a:pPr eaLnBrk="1" hangingPunct="1">
              <a:buFontTx/>
              <a:buNone/>
            </a:pPr>
            <a:r>
              <a:rPr lang="en-AU" smtClean="0"/>
              <a:t>Notation not accessible by screen reader or Braille</a:t>
            </a:r>
          </a:p>
          <a:p>
            <a:pPr eaLnBrk="1" hangingPunct="1">
              <a:buFontTx/>
              <a:buNone/>
            </a:pPr>
            <a:endParaRPr lang="en-AU" smtClean="0"/>
          </a:p>
          <a:p>
            <a:pPr eaLnBrk="1" hangingPunct="1">
              <a:buFontTx/>
              <a:buNone/>
            </a:pPr>
            <a:r>
              <a:rPr lang="en-AU" smtClean="0"/>
              <a:t>Numerical and statistical reasoning depends on conveying visual and spatial features…example standard deviation</a:t>
            </a:r>
          </a:p>
        </p:txBody>
      </p:sp>
      <p:pic>
        <p:nvPicPr>
          <p:cNvPr id="28675" name="Picture 4" descr="roadblock2hv8"/>
          <p:cNvPicPr>
            <a:picLocks noChangeAspect="1" noChangeArrowheads="1"/>
          </p:cNvPicPr>
          <p:nvPr/>
        </p:nvPicPr>
        <p:blipFill>
          <a:blip r:embed="rId3"/>
          <a:srcRect/>
          <a:stretch>
            <a:fillRect/>
          </a:stretch>
        </p:blipFill>
        <p:spPr bwMode="auto">
          <a:xfrm>
            <a:off x="5003800" y="4346575"/>
            <a:ext cx="3240088" cy="251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AU" smtClean="0"/>
              <a:t>Statistics is Spatial</a:t>
            </a:r>
          </a:p>
        </p:txBody>
      </p:sp>
      <p:sp>
        <p:nvSpPr>
          <p:cNvPr id="30722" name="Rectangle 3"/>
          <p:cNvSpPr>
            <a:spLocks noGrp="1" noChangeArrowheads="1"/>
          </p:cNvSpPr>
          <p:nvPr>
            <p:ph type="body" idx="1"/>
          </p:nvPr>
        </p:nvSpPr>
        <p:spPr/>
        <p:txBody>
          <a:bodyPr/>
          <a:lstStyle/>
          <a:p>
            <a:pPr eaLnBrk="1" hangingPunct="1"/>
            <a:endParaRPr lang="en-US" smtClean="0"/>
          </a:p>
        </p:txBody>
      </p:sp>
      <p:pic>
        <p:nvPicPr>
          <p:cNvPr id="30723" name="Picture 5" descr="ANd9GcQOTSOagStI4RJanSITYNuSng2IvpfEu5KlJ9qfLHRNGMGMMHNk"/>
          <p:cNvPicPr>
            <a:picLocks noChangeAspect="1" noChangeArrowheads="1"/>
          </p:cNvPicPr>
          <p:nvPr/>
        </p:nvPicPr>
        <p:blipFill>
          <a:blip r:embed="rId3"/>
          <a:srcRect/>
          <a:stretch>
            <a:fillRect/>
          </a:stretch>
        </p:blipFill>
        <p:spPr bwMode="auto">
          <a:xfrm>
            <a:off x="0" y="1628775"/>
            <a:ext cx="7524750" cy="430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444</Words>
  <Application>Microsoft Office PowerPoint</Application>
  <PresentationFormat>On-screen Show (4:3)</PresentationFormat>
  <Paragraphs>172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Making Statistics and Mathematics Courses accessible to Blind and Vision Impaired Students       Pauline Pannell, Una Jansen Van Rensburg and Kim Louw University of Western Australia</vt:lpstr>
      <vt:lpstr>         </vt:lpstr>
      <vt:lpstr>PowerPoint Presentation</vt:lpstr>
      <vt:lpstr>PowerPoint Presentation</vt:lpstr>
      <vt:lpstr>PowerPoint Presentation</vt:lpstr>
      <vt:lpstr> </vt:lpstr>
      <vt:lpstr>PowerPoint Presentation</vt:lpstr>
      <vt:lpstr>  </vt:lpstr>
      <vt:lpstr>Statistics is Spatial</vt:lpstr>
      <vt:lpstr>Blocking the Road to Learning</vt:lpstr>
      <vt:lpstr>Improving Access  Clay, wood, paper models, puff paint  Tactile embossing print technology with associated software  Pictures in a flash (raised line drawings on swell paper)  </vt:lpstr>
      <vt:lpstr>PowerPoint Presentation</vt:lpstr>
      <vt:lpstr>Improving Access  Braille code to Latex and vice versa   Universal Braille code for mathematics (LAMBDA project) Edwards, A. McCartney, H. and Fogarolo F. (2006) Lambda: A multimodal approach to making mathematics accessible to blind students.     Translation of mathematical notation into words and captioning of graphics for screen readers   Course delivered and assessed over extended time </vt:lpstr>
      <vt:lpstr>Improving Access  Open book assessment  Untimed assessment   Academics must be educated, coaxed to adopt accessible teaching style   Proctor or sighted education assistant  </vt:lpstr>
      <vt:lpstr>PowerPoint Presentation</vt:lpstr>
      <vt:lpstr>Role Sighted Education Assistant  Competent in the subject  Convert teaching materials   Develop a repertoire of shared meaning  Plan for replacement  May also become tutor  Assist in exam  Role clarity </vt:lpstr>
      <vt:lpstr>Which strategy to adopt?  Student’s background in math/stat  Which technology depends on:   students current technology   capacity to learn new technology    time to adopt or learn technology   interface between technologies  Level of staff input  Availability of skilled staff to provide training and support  </vt:lpstr>
      <vt:lpstr>PowerPoint Presentation</vt:lpstr>
      <vt:lpstr>  Background  Double major in Psychology 2012-2015  Normal sight up to age 21  Maths up to Year 12  Algebra versus geometry  Visual and spatial strength   Screenreader JAWS (others e.g. Window Eyes, NVDA, Zoomtext)  </vt:lpstr>
      <vt:lpstr>Making the course accessible   First challenges    What to expect   Making use of sighted assistants   Started preparation before semester   Meeting the needs evolved over time   </vt:lpstr>
      <vt:lpstr>Inaccessibilities and Solutions   Textbook and lecture slides   Greek symbols    Graphic images and graphs           </vt:lpstr>
      <vt:lpstr>Inaccessibilities and Solutions  Lectures   “A picture speaks a thousand words”…??   Think of line graph of the normal distribution   Formulae: close eyes for an example     </vt:lpstr>
      <vt:lpstr>Formula for Standard Deviation</vt:lpstr>
      <vt:lpstr>     </vt:lpstr>
      <vt:lpstr>Assistant and Student Interaction</vt:lpstr>
      <vt:lpstr>SPSS (Statistics software)  Lab Exam Part of Unit Assessment    Time pressure in labs   JAWS not reliable   Output window not accessible   Transport to Excel necessary   Locate Excel file, locate table, locate cell (time!)       </vt:lpstr>
      <vt:lpstr>Workable Strategy </vt:lpstr>
      <vt:lpstr>PowerPoint Presentation</vt:lpstr>
      <vt:lpstr>     Only take stats if essential   Career counselling and course planning  Stay motivated   Extra time  units require double or more time  clarifying lecture material  explanation of visuals  repeat of lab sessions   Consider doing few units per semester It can be done!       </vt:lpstr>
      <vt:lpstr> Conclusions   Student intellectual  and emotional resilience   Collaborative and engaged teaching staff    early learning materials  Equity staff commitment  </vt:lpstr>
      <vt:lpstr>Acknowledgements  Antony Gray Kim Louw  Short film can be viewed at  http://youtu.be/6EwbhDFZpUM 'bonus' video, which you can find here: http://youtu.be/UEUQmLMK2_M</vt:lpstr>
    </vt:vector>
  </TitlesOfParts>
  <Company>FNAS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few blind people attain a high level of competence  in math            </dc:title>
  <dc:creator>Pauline</dc:creator>
  <cp:lastModifiedBy>Pauline Pannell</cp:lastModifiedBy>
  <cp:revision>76</cp:revision>
  <dcterms:created xsi:type="dcterms:W3CDTF">2014-09-27T01:05:13Z</dcterms:created>
  <dcterms:modified xsi:type="dcterms:W3CDTF">2014-12-10T08:11:14Z</dcterms:modified>
</cp:coreProperties>
</file>